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9162" y="1569783"/>
            <a:ext cx="4985385" cy="3834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55765" y="1596072"/>
            <a:ext cx="5013325" cy="3706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994399"/>
            <a:ext cx="12192000" cy="8635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77025" y="0"/>
            <a:ext cx="51435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5994399"/>
            <a:ext cx="12192000" cy="8635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575" y="609282"/>
            <a:ext cx="10356850" cy="701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31925" y="1341500"/>
            <a:ext cx="6985000" cy="45389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5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9056" y="0"/>
            <a:ext cx="11792943" cy="68579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9734" y="2049399"/>
            <a:ext cx="4711700" cy="902969"/>
          </a:xfrm>
          <a:prstGeom prst="rect"/>
        </p:spPr>
        <p:txBody>
          <a:bodyPr wrap="square" lIns="0" tIns="164465" rIns="0" bIns="0" rtlCol="0" vert="horz">
            <a:spAutoFit/>
          </a:bodyPr>
          <a:lstStyle/>
          <a:p>
            <a:pPr marL="12700" marR="5080">
              <a:lnSpc>
                <a:spcPct val="71000"/>
              </a:lnSpc>
              <a:spcBef>
                <a:spcPts val="1295"/>
              </a:spcBef>
            </a:pP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Effect</a:t>
            </a:r>
            <a:r>
              <a:rPr dirty="0" sz="3350" spc="8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of</a:t>
            </a:r>
            <a:r>
              <a:rPr dirty="0" sz="3350" spc="10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Colchicine</a:t>
            </a:r>
            <a:r>
              <a:rPr dirty="0" sz="3350" spc="95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spc="-25" b="1">
                <a:solidFill>
                  <a:srgbClr val="002855"/>
                </a:solidFill>
                <a:latin typeface="Arial"/>
                <a:cs typeface="Arial"/>
              </a:rPr>
              <a:t>on </a:t>
            </a: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Progression</a:t>
            </a:r>
            <a:r>
              <a:rPr dirty="0" sz="3350" spc="105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of</a:t>
            </a:r>
            <a:r>
              <a:rPr dirty="0" sz="3350" spc="16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spc="-10" b="1">
                <a:solidFill>
                  <a:srgbClr val="002855"/>
                </a:solidFill>
                <a:latin typeface="Arial"/>
                <a:cs typeface="Arial"/>
              </a:rPr>
              <a:t>Known</a:t>
            </a:r>
            <a:endParaRPr sz="335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19734" y="2774314"/>
            <a:ext cx="6450965" cy="34601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3435"/>
              </a:lnSpc>
              <a:spcBef>
                <a:spcPts val="130"/>
              </a:spcBef>
            </a:pP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Coronary</a:t>
            </a:r>
            <a:r>
              <a:rPr dirty="0" sz="3350" spc="45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Atherosclerosis</a:t>
            </a:r>
            <a:r>
              <a:rPr dirty="0" sz="3350" spc="13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spc="-25" b="1">
                <a:solidFill>
                  <a:srgbClr val="002855"/>
                </a:solidFill>
                <a:latin typeface="Arial"/>
                <a:cs typeface="Arial"/>
              </a:rPr>
              <a:t>in</a:t>
            </a:r>
            <a:endParaRPr sz="3350">
              <a:latin typeface="Arial"/>
              <a:cs typeface="Arial"/>
            </a:endParaRPr>
          </a:p>
          <a:p>
            <a:pPr marL="12700">
              <a:lnSpc>
                <a:spcPts val="2855"/>
              </a:lnSpc>
            </a:pP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Patients</a:t>
            </a:r>
            <a:r>
              <a:rPr dirty="0" sz="3350" spc="1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with</a:t>
            </a:r>
            <a:r>
              <a:rPr dirty="0" sz="3350" spc="2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STable</a:t>
            </a:r>
            <a:r>
              <a:rPr dirty="0" sz="3350" spc="1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spc="-10" b="1">
                <a:solidFill>
                  <a:srgbClr val="002855"/>
                </a:solidFill>
                <a:latin typeface="Arial"/>
                <a:cs typeface="Arial"/>
              </a:rPr>
              <a:t>CoROnary</a:t>
            </a:r>
            <a:endParaRPr sz="3350">
              <a:latin typeface="Arial"/>
              <a:cs typeface="Arial"/>
            </a:endParaRPr>
          </a:p>
          <a:p>
            <a:pPr marL="12700" marR="647065">
              <a:lnSpc>
                <a:spcPct val="71000"/>
              </a:lnSpc>
              <a:spcBef>
                <a:spcPts val="580"/>
              </a:spcBef>
            </a:pP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Artery</a:t>
            </a:r>
            <a:r>
              <a:rPr dirty="0" sz="3350" spc="11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Disease</a:t>
            </a:r>
            <a:r>
              <a:rPr dirty="0" sz="3350" spc="12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CoMpared</a:t>
            </a:r>
            <a:r>
              <a:rPr dirty="0" sz="3350" spc="105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spc="-25" b="1">
                <a:solidFill>
                  <a:srgbClr val="002855"/>
                </a:solidFill>
                <a:latin typeface="Arial"/>
                <a:cs typeface="Arial"/>
              </a:rPr>
              <a:t>to </a:t>
            </a: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Placebo</a:t>
            </a:r>
            <a:r>
              <a:rPr dirty="0" sz="3350" spc="10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-</a:t>
            </a:r>
            <a:r>
              <a:rPr dirty="0" sz="3350" spc="10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b="1">
                <a:solidFill>
                  <a:srgbClr val="002855"/>
                </a:solidFill>
                <a:latin typeface="Arial"/>
                <a:cs typeface="Arial"/>
              </a:rPr>
              <a:t>EKSTROM</a:t>
            </a:r>
            <a:r>
              <a:rPr dirty="0" sz="3350" spc="7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3350" spc="-10" b="1">
                <a:solidFill>
                  <a:srgbClr val="002855"/>
                </a:solidFill>
                <a:latin typeface="Arial"/>
                <a:cs typeface="Arial"/>
              </a:rPr>
              <a:t>Trial</a:t>
            </a:r>
            <a:endParaRPr sz="3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85"/>
              </a:spcBef>
            </a:pPr>
            <a:r>
              <a:rPr dirty="0" sz="2750" b="1">
                <a:solidFill>
                  <a:srgbClr val="002855"/>
                </a:solidFill>
                <a:latin typeface="Arial"/>
                <a:cs typeface="Arial"/>
              </a:rPr>
              <a:t>Matthew</a:t>
            </a:r>
            <a:r>
              <a:rPr dirty="0" sz="2750" spc="120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2750" b="1">
                <a:solidFill>
                  <a:srgbClr val="002855"/>
                </a:solidFill>
                <a:latin typeface="Arial"/>
                <a:cs typeface="Arial"/>
              </a:rPr>
              <a:t>J.</a:t>
            </a:r>
            <a:r>
              <a:rPr dirty="0" sz="2750" spc="175" b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2750" spc="-10" b="1">
                <a:solidFill>
                  <a:srgbClr val="002855"/>
                </a:solidFill>
                <a:latin typeface="Arial"/>
                <a:cs typeface="Arial"/>
              </a:rPr>
              <a:t>Budoff</a:t>
            </a:r>
            <a:endParaRPr sz="2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2000">
                <a:solidFill>
                  <a:srgbClr val="002855"/>
                </a:solidFill>
                <a:latin typeface="Arial"/>
                <a:cs typeface="Arial"/>
              </a:rPr>
              <a:t>Professor</a:t>
            </a:r>
            <a:r>
              <a:rPr dirty="0" sz="2000" spc="-40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02855"/>
                </a:solidFill>
                <a:latin typeface="Arial"/>
                <a:cs typeface="Arial"/>
              </a:rPr>
              <a:t>of</a:t>
            </a:r>
            <a:r>
              <a:rPr dirty="0" sz="2000" spc="-5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02855"/>
                </a:solidFill>
                <a:latin typeface="Arial"/>
                <a:cs typeface="Arial"/>
              </a:rPr>
              <a:t>Medicine,</a:t>
            </a:r>
            <a:r>
              <a:rPr dirty="0" sz="2000" spc="-75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2000" spc="-20">
                <a:solidFill>
                  <a:srgbClr val="002855"/>
                </a:solidFill>
                <a:latin typeface="Arial"/>
                <a:cs typeface="Arial"/>
              </a:rPr>
              <a:t>UCLA</a:t>
            </a:r>
            <a:endParaRPr sz="2000">
              <a:latin typeface="Arial"/>
              <a:cs typeface="Arial"/>
            </a:endParaRPr>
          </a:p>
          <a:p>
            <a:pPr marL="12700" marR="1846580">
              <a:lnSpc>
                <a:spcPct val="131500"/>
              </a:lnSpc>
              <a:spcBef>
                <a:spcPts val="75"/>
              </a:spcBef>
            </a:pPr>
            <a:r>
              <a:rPr dirty="0" sz="2000">
                <a:solidFill>
                  <a:srgbClr val="002855"/>
                </a:solidFill>
                <a:latin typeface="Arial"/>
                <a:cs typeface="Arial"/>
              </a:rPr>
              <a:t>Endowed</a:t>
            </a:r>
            <a:r>
              <a:rPr dirty="0" sz="2000" spc="-25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02855"/>
                </a:solidFill>
                <a:latin typeface="Arial"/>
                <a:cs typeface="Arial"/>
              </a:rPr>
              <a:t>Chair</a:t>
            </a:r>
            <a:r>
              <a:rPr dirty="0" sz="2000" spc="-25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02855"/>
                </a:solidFill>
                <a:latin typeface="Arial"/>
                <a:cs typeface="Arial"/>
              </a:rPr>
              <a:t>of</a:t>
            </a:r>
            <a:r>
              <a:rPr dirty="0" sz="2000" spc="-55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02855"/>
                </a:solidFill>
                <a:latin typeface="Arial"/>
                <a:cs typeface="Arial"/>
              </a:rPr>
              <a:t>Preventive</a:t>
            </a:r>
            <a:r>
              <a:rPr dirty="0" sz="2000" spc="-25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002855"/>
                </a:solidFill>
                <a:latin typeface="Arial"/>
                <a:cs typeface="Arial"/>
              </a:rPr>
              <a:t>Cardiology </a:t>
            </a:r>
            <a:r>
              <a:rPr dirty="0" sz="2000">
                <a:solidFill>
                  <a:srgbClr val="002855"/>
                </a:solidFill>
                <a:latin typeface="Arial"/>
                <a:cs typeface="Arial"/>
              </a:rPr>
              <a:t>Los</a:t>
            </a:r>
            <a:r>
              <a:rPr dirty="0" sz="2000" spc="-145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02855"/>
                </a:solidFill>
                <a:latin typeface="Arial"/>
                <a:cs typeface="Arial"/>
              </a:rPr>
              <a:t>Angeles,</a:t>
            </a:r>
            <a:r>
              <a:rPr dirty="0" sz="2000" spc="-20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02855"/>
                </a:solidFill>
                <a:latin typeface="Arial"/>
                <a:cs typeface="Arial"/>
              </a:rPr>
              <a:t>California,</a:t>
            </a:r>
            <a:r>
              <a:rPr dirty="0" sz="2000" spc="-10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2000" spc="-25">
                <a:solidFill>
                  <a:srgbClr val="002855"/>
                </a:solidFill>
                <a:latin typeface="Arial"/>
                <a:cs typeface="Arial"/>
              </a:rPr>
              <a:t>USA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6181724"/>
            <a:ext cx="2362200" cy="67627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BASELINE</a:t>
            </a:r>
            <a:r>
              <a:rPr dirty="0" spc="-204"/>
              <a:t> </a:t>
            </a:r>
            <a:r>
              <a:rPr dirty="0" spc="-10"/>
              <a:t>CHARACTERISTICS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77300" y="180975"/>
            <a:ext cx="2809875" cy="36195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9630156" y="225361"/>
            <a:ext cx="111061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EKSTROM</a:t>
            </a:r>
            <a:r>
              <a:rPr dirty="0" sz="1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1489075" y="1684401"/>
          <a:ext cx="6985000" cy="3701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4520"/>
                <a:gridCol w="1403984"/>
                <a:gridCol w="1473835"/>
                <a:gridCol w="873760"/>
              </a:tblGrid>
              <a:tr h="544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572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Colchicine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Placebo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ts val="1810"/>
                        </a:lnSpc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P-</a:t>
                      </a:r>
                      <a:r>
                        <a:rPr dirty="0" sz="1550" spc="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749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11322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Demographics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550" spc="-20">
                          <a:latin typeface="Calibri"/>
                          <a:cs typeface="Calibri"/>
                        </a:rPr>
                        <a:t>n=36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550" spc="-20">
                          <a:latin typeface="Calibri"/>
                          <a:cs typeface="Calibri"/>
                        </a:rPr>
                        <a:t>n=36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Age</a:t>
                      </a:r>
                      <a:r>
                        <a:rPr dirty="0" sz="1550" spc="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(years)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29972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65.4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>
                          <a:latin typeface="Calibri"/>
                          <a:cs typeface="Calibri"/>
                        </a:rPr>
                        <a:t>6.8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359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63.8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>
                          <a:latin typeface="Calibri"/>
                          <a:cs typeface="Calibri"/>
                        </a:rPr>
                        <a:t>7.8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0.360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Body</a:t>
                      </a:r>
                      <a:r>
                        <a:rPr dirty="0" sz="1550" spc="9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Mass</a:t>
                      </a:r>
                      <a:r>
                        <a:rPr dirty="0" sz="1550" spc="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Index</a:t>
                      </a:r>
                      <a:r>
                        <a:rPr dirty="0" sz="1550" spc="114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(kg/m</a:t>
                      </a:r>
                      <a:r>
                        <a:rPr dirty="0" baseline="23809" sz="1575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2768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26.8</a:t>
                      </a:r>
                      <a:r>
                        <a:rPr dirty="0" sz="1550" spc="4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>
                          <a:latin typeface="Calibri"/>
                          <a:cs typeface="Calibri"/>
                        </a:rPr>
                        <a:t>4.6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1242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28.3</a:t>
                      </a:r>
                      <a:r>
                        <a:rPr dirty="0" sz="1550" spc="4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>
                          <a:latin typeface="Calibri"/>
                          <a:cs typeface="Calibri"/>
                        </a:rPr>
                        <a:t>5.9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0.244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Male</a:t>
                      </a:r>
                      <a:r>
                        <a:rPr dirty="0" sz="1550" spc="1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39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(94)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29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(81)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0.075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Hispanic</a:t>
                      </a:r>
                      <a:r>
                        <a:rPr dirty="0" sz="1550" spc="114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550" spc="10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Latino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25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(69)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24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(67)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0.593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55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Race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0.290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White</a:t>
                      </a:r>
                      <a:r>
                        <a:rPr dirty="0" sz="1550" spc="10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19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(53)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22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(61)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Asian</a:t>
                      </a:r>
                      <a:r>
                        <a:rPr dirty="0" sz="1550" spc="1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(19)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55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>
                          <a:latin typeface="Calibri"/>
                          <a:cs typeface="Calibri"/>
                        </a:rPr>
                        <a:t>(8)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Black</a:t>
                      </a:r>
                      <a:r>
                        <a:rPr dirty="0" sz="1550" spc="8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550" spc="1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African</a:t>
                      </a:r>
                      <a:r>
                        <a:rPr dirty="0" sz="1550" spc="6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American</a:t>
                      </a:r>
                      <a:r>
                        <a:rPr dirty="0" sz="1550" spc="15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>
                          <a:latin typeface="Calibri"/>
                          <a:cs typeface="Calibri"/>
                        </a:rPr>
                        <a:t>(6)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(11)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Other</a:t>
                      </a:r>
                      <a:r>
                        <a:rPr dirty="0" sz="1550" spc="1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(22)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(19)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Follow-up</a:t>
                      </a:r>
                      <a:r>
                        <a:rPr dirty="0" sz="1550" spc="1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Time</a:t>
                      </a:r>
                      <a:r>
                        <a:rPr dirty="0" sz="1550" spc="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(years)+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5115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1.1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>
                          <a:latin typeface="Calibri"/>
                          <a:cs typeface="Calibri"/>
                        </a:rPr>
                        <a:t>0.5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873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1.1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5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>
                          <a:latin typeface="Calibri"/>
                          <a:cs typeface="Calibri"/>
                        </a:rPr>
                        <a:t>0.5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0.848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BASELINE</a:t>
            </a:r>
            <a:r>
              <a:rPr dirty="0" spc="-204"/>
              <a:t> </a:t>
            </a:r>
            <a:r>
              <a:rPr dirty="0" spc="-10"/>
              <a:t>CHARACTERISTICS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77300" y="180975"/>
            <a:ext cx="2809875" cy="36195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9630156" y="225361"/>
            <a:ext cx="111061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EKSTROM</a:t>
            </a:r>
            <a:r>
              <a:rPr dirty="0" sz="1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1470025" y="1341500"/>
          <a:ext cx="6985000" cy="4538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4520"/>
                <a:gridCol w="1403984"/>
                <a:gridCol w="1473835"/>
                <a:gridCol w="873760"/>
              </a:tblGrid>
              <a:tr h="544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572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Colchicine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Placebo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ts val="1814"/>
                        </a:lnSpc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P-</a:t>
                      </a:r>
                      <a:r>
                        <a:rPr dirty="0" sz="1550" spc="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124015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Risk</a:t>
                      </a:r>
                      <a:r>
                        <a:rPr dirty="0" sz="1550" spc="8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Factors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550" spc="-20">
                          <a:latin typeface="Calibri"/>
                          <a:cs typeface="Calibri"/>
                        </a:rPr>
                        <a:t>n=36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550" spc="-20">
                          <a:latin typeface="Calibri"/>
                          <a:cs typeface="Calibri"/>
                        </a:rPr>
                        <a:t>n=36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Diabetes</a:t>
                      </a:r>
                      <a:r>
                        <a:rPr dirty="0" sz="1550" spc="114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Mellitus</a:t>
                      </a:r>
                      <a:r>
                        <a:rPr dirty="0" sz="1550" spc="114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>
                          <a:latin typeface="Calibri"/>
                          <a:cs typeface="Calibri"/>
                        </a:rPr>
                        <a:t>(8)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(14)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0.453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Hypertension</a:t>
                      </a:r>
                      <a:r>
                        <a:rPr dirty="0" sz="1550" spc="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26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(72)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19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(53)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0.088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Hyperlipidemia</a:t>
                      </a:r>
                      <a:r>
                        <a:rPr dirty="0" sz="1550" spc="29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28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(78)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26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(72)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0.406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Family</a:t>
                      </a:r>
                      <a:r>
                        <a:rPr dirty="0" sz="1550" spc="5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History</a:t>
                      </a:r>
                      <a:r>
                        <a:rPr dirty="0" sz="1550" spc="6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550" spc="9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CAD</a:t>
                      </a:r>
                      <a:r>
                        <a:rPr dirty="0" sz="1550" spc="1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20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(56)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25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(69)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0.224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Current</a:t>
                      </a:r>
                      <a:r>
                        <a:rPr dirty="0" sz="1550" spc="5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Smoker</a:t>
                      </a:r>
                      <a:r>
                        <a:rPr dirty="0" sz="1550" spc="1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>
                          <a:latin typeface="Calibri"/>
                          <a:cs typeface="Calibri"/>
                        </a:rPr>
                        <a:t>(3)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984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>
                          <a:latin typeface="Calibri"/>
                          <a:cs typeface="Calibri"/>
                        </a:rPr>
                        <a:t>(6)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0.590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Past</a:t>
                      </a:r>
                      <a:r>
                        <a:rPr dirty="0" sz="1550" spc="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Smoker</a:t>
                      </a:r>
                      <a:r>
                        <a:rPr dirty="0" sz="1550" spc="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(14)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(17)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0.782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algn="ctr" marL="4445">
                        <a:lnSpc>
                          <a:spcPts val="1830"/>
                        </a:lnSpc>
                        <a:spcBef>
                          <a:spcPts val="145"/>
                        </a:spcBef>
                      </a:pP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Medications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Atorvastatin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17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(47)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13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(36)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0.322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Rosuvastatin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(25)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13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(36)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0.306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ACE</a:t>
                      </a:r>
                      <a:r>
                        <a:rPr dirty="0" sz="1550" spc="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Inhibitors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(22)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(11)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0.343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55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ARB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(19)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11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(31)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0.276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Beta</a:t>
                      </a:r>
                      <a:r>
                        <a:rPr dirty="0" sz="1550" spc="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Blockers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20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(56)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14</a:t>
                      </a:r>
                      <a:r>
                        <a:rPr dirty="0" sz="15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(39)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0.157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CaCh</a:t>
                      </a:r>
                      <a:r>
                        <a:rPr dirty="0" sz="1550" spc="9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Blockers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(19)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5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50" spc="-20">
                          <a:latin typeface="Calibri"/>
                          <a:cs typeface="Calibri"/>
                        </a:rPr>
                        <a:t>(17)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550" spc="-10">
                          <a:latin typeface="Calibri"/>
                          <a:cs typeface="Calibri"/>
                        </a:rPr>
                        <a:t>0.759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6662" y="385063"/>
            <a:ext cx="9357360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Results:</a:t>
            </a:r>
            <a:r>
              <a:rPr dirty="0" spc="-110"/>
              <a:t> </a:t>
            </a:r>
            <a:r>
              <a:rPr dirty="0"/>
              <a:t>Plaque</a:t>
            </a:r>
            <a:r>
              <a:rPr dirty="0" spc="-85"/>
              <a:t> </a:t>
            </a:r>
            <a:r>
              <a:rPr dirty="0" spc="-10"/>
              <a:t>Volume</a:t>
            </a:r>
            <a:r>
              <a:rPr dirty="0" spc="-80"/>
              <a:t> </a:t>
            </a:r>
            <a:r>
              <a:rPr dirty="0"/>
              <a:t>Changes</a:t>
            </a:r>
            <a:r>
              <a:rPr dirty="0" spc="-135"/>
              <a:t> </a:t>
            </a:r>
            <a:r>
              <a:rPr dirty="0"/>
              <a:t>at</a:t>
            </a:r>
            <a:r>
              <a:rPr dirty="0" spc="-100"/>
              <a:t> </a:t>
            </a:r>
            <a:r>
              <a:rPr dirty="0"/>
              <a:t>1</a:t>
            </a:r>
            <a:r>
              <a:rPr dirty="0" spc="-130"/>
              <a:t> </a:t>
            </a:r>
            <a:r>
              <a:rPr dirty="0" spc="-20"/>
              <a:t>year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82975" y="1033716"/>
            <a:ext cx="4867275" cy="4489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750" b="0">
                <a:latin typeface="Calibri Light"/>
                <a:cs typeface="Calibri Light"/>
              </a:rPr>
              <a:t>(Percent</a:t>
            </a:r>
            <a:r>
              <a:rPr dirty="0" sz="2750" spc="-15" b="0">
                <a:latin typeface="Calibri Light"/>
                <a:cs typeface="Calibri Light"/>
              </a:rPr>
              <a:t> </a:t>
            </a:r>
            <a:r>
              <a:rPr dirty="0" sz="2750" b="0">
                <a:latin typeface="Calibri Light"/>
                <a:cs typeface="Calibri Light"/>
              </a:rPr>
              <a:t>Atheroma</a:t>
            </a:r>
            <a:r>
              <a:rPr dirty="0" sz="2750" spc="-30" b="0">
                <a:latin typeface="Calibri Light"/>
                <a:cs typeface="Calibri Light"/>
              </a:rPr>
              <a:t> </a:t>
            </a:r>
            <a:r>
              <a:rPr dirty="0" sz="2750" b="0">
                <a:latin typeface="Calibri Light"/>
                <a:cs typeface="Calibri Light"/>
              </a:rPr>
              <a:t>Volume</a:t>
            </a:r>
            <a:r>
              <a:rPr dirty="0" sz="2750" spc="-15" b="0">
                <a:latin typeface="Calibri Light"/>
                <a:cs typeface="Calibri Light"/>
              </a:rPr>
              <a:t> </a:t>
            </a:r>
            <a:r>
              <a:rPr dirty="0" sz="2750" spc="-10" b="0">
                <a:latin typeface="Calibri Light"/>
                <a:cs typeface="Calibri Light"/>
              </a:rPr>
              <a:t>PAV%)</a:t>
            </a:r>
            <a:endParaRPr sz="2750">
              <a:latin typeface="Calibri Light"/>
              <a:cs typeface="Calibri Light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6900926" y="5110098"/>
            <a:ext cx="3990975" cy="0"/>
          </a:xfrm>
          <a:custGeom>
            <a:avLst/>
            <a:gdLst/>
            <a:ahLst/>
            <a:cxnLst/>
            <a:rect l="l" t="t" r="r" b="b"/>
            <a:pathLst>
              <a:path w="3990975" h="0">
                <a:moveTo>
                  <a:pt x="0" y="0"/>
                </a:moveTo>
                <a:lnTo>
                  <a:pt x="3990975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6900926" y="2181225"/>
            <a:ext cx="3990975" cy="2733675"/>
            <a:chOff x="6900926" y="2181225"/>
            <a:chExt cx="3990975" cy="2733675"/>
          </a:xfrm>
        </p:grpSpPr>
        <p:sp>
          <p:nvSpPr>
            <p:cNvPr id="6" name="object 6" descr=""/>
            <p:cNvSpPr/>
            <p:nvPr/>
          </p:nvSpPr>
          <p:spPr>
            <a:xfrm>
              <a:off x="6900926" y="2186050"/>
              <a:ext cx="3990975" cy="1952625"/>
            </a:xfrm>
            <a:custGeom>
              <a:avLst/>
              <a:gdLst/>
              <a:ahLst/>
              <a:cxnLst/>
              <a:rect l="l" t="t" r="r" b="b"/>
              <a:pathLst>
                <a:path w="3990975" h="1952625">
                  <a:moveTo>
                    <a:pt x="0" y="1952498"/>
                  </a:moveTo>
                  <a:lnTo>
                    <a:pt x="2490724" y="1952498"/>
                  </a:lnTo>
                </a:path>
                <a:path w="3990975" h="1952625">
                  <a:moveTo>
                    <a:pt x="2909824" y="1952498"/>
                  </a:moveTo>
                  <a:lnTo>
                    <a:pt x="3481324" y="1952498"/>
                  </a:lnTo>
                </a:path>
                <a:path w="3990975" h="1952625">
                  <a:moveTo>
                    <a:pt x="3909949" y="1952498"/>
                  </a:moveTo>
                  <a:lnTo>
                    <a:pt x="3990975" y="1952498"/>
                  </a:lnTo>
                </a:path>
                <a:path w="3990975" h="1952625">
                  <a:moveTo>
                    <a:pt x="0" y="1457198"/>
                  </a:moveTo>
                  <a:lnTo>
                    <a:pt x="3481324" y="1457198"/>
                  </a:lnTo>
                </a:path>
                <a:path w="3990975" h="1952625">
                  <a:moveTo>
                    <a:pt x="3909949" y="1457198"/>
                  </a:moveTo>
                  <a:lnTo>
                    <a:pt x="3990975" y="1457198"/>
                  </a:lnTo>
                </a:path>
                <a:path w="3990975" h="1952625">
                  <a:moveTo>
                    <a:pt x="0" y="971550"/>
                  </a:moveTo>
                  <a:lnTo>
                    <a:pt x="3481324" y="971550"/>
                  </a:lnTo>
                </a:path>
                <a:path w="3990975" h="1952625">
                  <a:moveTo>
                    <a:pt x="3909949" y="971550"/>
                  </a:moveTo>
                  <a:lnTo>
                    <a:pt x="3990975" y="971550"/>
                  </a:lnTo>
                </a:path>
                <a:path w="3990975" h="1952625">
                  <a:moveTo>
                    <a:pt x="0" y="485775"/>
                  </a:moveTo>
                  <a:lnTo>
                    <a:pt x="3481324" y="485775"/>
                  </a:lnTo>
                </a:path>
                <a:path w="3990975" h="1952625">
                  <a:moveTo>
                    <a:pt x="3909949" y="485775"/>
                  </a:moveTo>
                  <a:lnTo>
                    <a:pt x="3990975" y="485775"/>
                  </a:lnTo>
                </a:path>
                <a:path w="3990975" h="1952625">
                  <a:moveTo>
                    <a:pt x="0" y="0"/>
                  </a:moveTo>
                  <a:lnTo>
                    <a:pt x="3481324" y="0"/>
                  </a:lnTo>
                </a:path>
                <a:path w="3990975" h="1952625">
                  <a:moveTo>
                    <a:pt x="3909949" y="0"/>
                  </a:moveTo>
                  <a:lnTo>
                    <a:pt x="399097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6981825" y="4381499"/>
              <a:ext cx="3400425" cy="533400"/>
            </a:xfrm>
            <a:custGeom>
              <a:avLst/>
              <a:gdLst/>
              <a:ahLst/>
              <a:cxnLst/>
              <a:rect l="l" t="t" r="r" b="b"/>
              <a:pathLst>
                <a:path w="3400425" h="533400">
                  <a:moveTo>
                    <a:pt x="428625" y="247650"/>
                  </a:moveTo>
                  <a:lnTo>
                    <a:pt x="0" y="247650"/>
                  </a:lnTo>
                  <a:lnTo>
                    <a:pt x="0" y="533400"/>
                  </a:lnTo>
                  <a:lnTo>
                    <a:pt x="428625" y="533400"/>
                  </a:lnTo>
                  <a:lnTo>
                    <a:pt x="428625" y="247650"/>
                  </a:lnTo>
                  <a:close/>
                </a:path>
                <a:path w="3400425" h="533400">
                  <a:moveTo>
                    <a:pt x="1419225" y="247650"/>
                  </a:moveTo>
                  <a:lnTo>
                    <a:pt x="1000125" y="247650"/>
                  </a:lnTo>
                  <a:lnTo>
                    <a:pt x="1000125" y="419100"/>
                  </a:lnTo>
                  <a:lnTo>
                    <a:pt x="1419225" y="419100"/>
                  </a:lnTo>
                  <a:lnTo>
                    <a:pt x="1419225" y="247650"/>
                  </a:lnTo>
                  <a:close/>
                </a:path>
                <a:path w="3400425" h="533400">
                  <a:moveTo>
                    <a:pt x="2419350" y="247650"/>
                  </a:moveTo>
                  <a:lnTo>
                    <a:pt x="2000250" y="247650"/>
                  </a:lnTo>
                  <a:lnTo>
                    <a:pt x="2000250" y="533400"/>
                  </a:lnTo>
                  <a:lnTo>
                    <a:pt x="2419350" y="533400"/>
                  </a:lnTo>
                  <a:lnTo>
                    <a:pt x="2419350" y="247650"/>
                  </a:lnTo>
                  <a:close/>
                </a:path>
                <a:path w="3400425" h="533400">
                  <a:moveTo>
                    <a:pt x="3400425" y="0"/>
                  </a:moveTo>
                  <a:lnTo>
                    <a:pt x="2990850" y="0"/>
                  </a:lnTo>
                  <a:lnTo>
                    <a:pt x="2990850" y="247650"/>
                  </a:lnTo>
                  <a:lnTo>
                    <a:pt x="3400425" y="247650"/>
                  </a:lnTo>
                  <a:lnTo>
                    <a:pt x="3400425" y="0"/>
                  </a:lnTo>
                  <a:close/>
                </a:path>
              </a:pathLst>
            </a:custGeom>
            <a:solidFill>
              <a:srgbClr val="5088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391400" y="2181224"/>
              <a:ext cx="3419475" cy="2562225"/>
            </a:xfrm>
            <a:custGeom>
              <a:avLst/>
              <a:gdLst/>
              <a:ahLst/>
              <a:cxnLst/>
              <a:rect l="l" t="t" r="r" b="b"/>
              <a:pathLst>
                <a:path w="3419475" h="2562225">
                  <a:moveTo>
                    <a:pt x="428625" y="2447925"/>
                  </a:moveTo>
                  <a:lnTo>
                    <a:pt x="0" y="2447925"/>
                  </a:lnTo>
                  <a:lnTo>
                    <a:pt x="0" y="2514600"/>
                  </a:lnTo>
                  <a:lnTo>
                    <a:pt x="428625" y="2514600"/>
                  </a:lnTo>
                  <a:lnTo>
                    <a:pt x="428625" y="2447925"/>
                  </a:lnTo>
                  <a:close/>
                </a:path>
                <a:path w="3419475" h="2562225">
                  <a:moveTo>
                    <a:pt x="1428750" y="2447925"/>
                  </a:moveTo>
                  <a:lnTo>
                    <a:pt x="1000125" y="2447925"/>
                  </a:lnTo>
                  <a:lnTo>
                    <a:pt x="1000125" y="2562225"/>
                  </a:lnTo>
                  <a:lnTo>
                    <a:pt x="1428750" y="2562225"/>
                  </a:lnTo>
                  <a:lnTo>
                    <a:pt x="1428750" y="2447925"/>
                  </a:lnTo>
                  <a:close/>
                </a:path>
                <a:path w="3419475" h="2562225">
                  <a:moveTo>
                    <a:pt x="2419350" y="1885950"/>
                  </a:moveTo>
                  <a:lnTo>
                    <a:pt x="2000250" y="1885950"/>
                  </a:lnTo>
                  <a:lnTo>
                    <a:pt x="2000250" y="2447925"/>
                  </a:lnTo>
                  <a:lnTo>
                    <a:pt x="2419350" y="2447925"/>
                  </a:lnTo>
                  <a:lnTo>
                    <a:pt x="2419350" y="1885950"/>
                  </a:lnTo>
                  <a:close/>
                </a:path>
                <a:path w="3419475" h="2562225">
                  <a:moveTo>
                    <a:pt x="3419475" y="0"/>
                  </a:moveTo>
                  <a:lnTo>
                    <a:pt x="2990850" y="0"/>
                  </a:lnTo>
                  <a:lnTo>
                    <a:pt x="2990850" y="2447925"/>
                  </a:lnTo>
                  <a:lnTo>
                    <a:pt x="3419475" y="2447925"/>
                  </a:lnTo>
                  <a:lnTo>
                    <a:pt x="3419475" y="0"/>
                  </a:lnTo>
                  <a:close/>
                </a:path>
              </a:pathLst>
            </a:custGeom>
            <a:solidFill>
              <a:srgbClr val="96B8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6900926" y="4624451"/>
              <a:ext cx="3990975" cy="0"/>
            </a:xfrm>
            <a:custGeom>
              <a:avLst/>
              <a:gdLst/>
              <a:ahLst/>
              <a:cxnLst/>
              <a:rect l="l" t="t" r="r" b="b"/>
              <a:pathLst>
                <a:path w="3990975" h="0">
                  <a:moveTo>
                    <a:pt x="0" y="0"/>
                  </a:moveTo>
                  <a:lnTo>
                    <a:pt x="399097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6900926" y="1690751"/>
            <a:ext cx="3990975" cy="0"/>
          </a:xfrm>
          <a:custGeom>
            <a:avLst/>
            <a:gdLst/>
            <a:ahLst/>
            <a:cxnLst/>
            <a:rect l="l" t="t" r="r" b="b"/>
            <a:pathLst>
              <a:path w="3990975" h="0">
                <a:moveTo>
                  <a:pt x="0" y="0"/>
                </a:moveTo>
                <a:lnTo>
                  <a:pt x="3990975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7025005" y="4960556"/>
            <a:ext cx="38608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(0.12)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9020809" y="4960556"/>
            <a:ext cx="38608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(0.12)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0085958" y="4122420"/>
            <a:ext cx="21780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404040"/>
                </a:solidFill>
                <a:latin typeface="Calibri"/>
                <a:cs typeface="Calibri"/>
              </a:rPr>
              <a:t>0.1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436866" y="4740211"/>
            <a:ext cx="38608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(0.03)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7997570" y="4789804"/>
            <a:ext cx="8483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18518" sz="1800">
                <a:solidFill>
                  <a:srgbClr val="404040"/>
                </a:solidFill>
                <a:latin typeface="Calibri"/>
                <a:cs typeface="Calibri"/>
              </a:rPr>
              <a:t>(0.07)</a:t>
            </a:r>
            <a:r>
              <a:rPr dirty="0" baseline="-18518" sz="1800" spc="112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(0.05)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9478644" y="3803586"/>
            <a:ext cx="29337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404040"/>
                </a:solidFill>
                <a:latin typeface="Calibri"/>
                <a:cs typeface="Calibri"/>
              </a:rPr>
              <a:t>0.23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0555605" y="1919287"/>
            <a:ext cx="10287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404040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473291" y="4998339"/>
            <a:ext cx="3098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(0.2)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6643111" y="4508436"/>
            <a:ext cx="7239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585858"/>
                </a:solidFill>
                <a:latin typeface="Calibri"/>
                <a:cs typeface="Calibri"/>
              </a:rPr>
              <a:t>-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6531130" y="4018978"/>
            <a:ext cx="21780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0.2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6531130" y="3529393"/>
            <a:ext cx="21780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0.4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531203" y="3040379"/>
            <a:ext cx="21780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0.6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6531130" y="2550477"/>
            <a:ext cx="21780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0.8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531130" y="2060892"/>
            <a:ext cx="21780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1.0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6531203" y="1571878"/>
            <a:ext cx="21780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1.2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068566" y="5195887"/>
            <a:ext cx="681355" cy="39433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76200" marR="5080" indent="-63500">
              <a:lnSpc>
                <a:spcPct val="101499"/>
              </a:lnSpc>
              <a:spcBef>
                <a:spcPts val="80"/>
              </a:spcBef>
            </a:pP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Total</a:t>
            </a: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alibri"/>
                <a:cs typeface="Calibri"/>
              </a:rPr>
              <a:t>Non- </a:t>
            </a: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Calcified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8036179" y="5195887"/>
            <a:ext cx="70358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Fibro-Fatty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9044940" y="5195887"/>
            <a:ext cx="68326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Fibrous</a:t>
            </a:r>
            <a:r>
              <a:rPr dirty="0" sz="12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PV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9916541" y="5195887"/>
            <a:ext cx="9709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Dense</a:t>
            </a:r>
            <a:r>
              <a:rPr dirty="0" sz="1200" spc="-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Calcified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223968" y="3206467"/>
            <a:ext cx="197485" cy="4057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385"/>
              </a:lnSpc>
            </a:pPr>
            <a:r>
              <a:rPr dirty="0" sz="1350" spc="-45">
                <a:solidFill>
                  <a:srgbClr val="585858"/>
                </a:solidFill>
                <a:latin typeface="Calibri"/>
                <a:cs typeface="Calibri"/>
              </a:rPr>
              <a:t>PAV%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7934325" y="1771650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85725" y="0"/>
                </a:moveTo>
                <a:lnTo>
                  <a:pt x="0" y="0"/>
                </a:lnTo>
                <a:lnTo>
                  <a:pt x="0" y="85725"/>
                </a:lnTo>
                <a:lnTo>
                  <a:pt x="85725" y="85725"/>
                </a:lnTo>
                <a:lnTo>
                  <a:pt x="85725" y="0"/>
                </a:lnTo>
                <a:close/>
              </a:path>
            </a:pathLst>
          </a:custGeom>
          <a:solidFill>
            <a:srgbClr val="5088B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8829675" y="1771650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85725" y="0"/>
                </a:moveTo>
                <a:lnTo>
                  <a:pt x="0" y="0"/>
                </a:lnTo>
                <a:lnTo>
                  <a:pt x="0" y="85725"/>
                </a:lnTo>
                <a:lnTo>
                  <a:pt x="85725" y="85725"/>
                </a:lnTo>
                <a:lnTo>
                  <a:pt x="85725" y="0"/>
                </a:lnTo>
                <a:close/>
              </a:path>
            </a:pathLst>
          </a:custGeom>
          <a:solidFill>
            <a:srgbClr val="96B8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 txBox="1"/>
          <p:nvPr/>
        </p:nvSpPr>
        <p:spPr>
          <a:xfrm>
            <a:off x="8051545" y="1691957"/>
            <a:ext cx="14090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6144" algn="l"/>
              </a:tabLst>
            </a:pP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Colchicine</a:t>
            </a: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Placebo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9219945" y="3386454"/>
            <a:ext cx="612775" cy="2425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10">
                <a:latin typeface="Calibri"/>
                <a:cs typeface="Calibri"/>
              </a:rPr>
              <a:t>p=0.658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7123683" y="3644582"/>
            <a:ext cx="61214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10">
                <a:latin typeface="Calibri"/>
                <a:cs typeface="Calibri"/>
              </a:rPr>
              <a:t>p=0.566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36" name="object 3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77300" y="180975"/>
            <a:ext cx="2809875" cy="361950"/>
          </a:xfrm>
          <a:prstGeom prst="rect">
            <a:avLst/>
          </a:prstGeom>
        </p:spPr>
      </p:pic>
      <p:sp>
        <p:nvSpPr>
          <p:cNvPr id="37" name="object 37" descr=""/>
          <p:cNvSpPr txBox="1"/>
          <p:nvPr/>
        </p:nvSpPr>
        <p:spPr>
          <a:xfrm>
            <a:off x="9630156" y="225361"/>
            <a:ext cx="111061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EKSTROM</a:t>
            </a:r>
            <a:r>
              <a:rPr dirty="0" sz="1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8205216" y="3664267"/>
            <a:ext cx="61214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10">
                <a:latin typeface="Calibri"/>
                <a:cs typeface="Calibri"/>
              </a:rPr>
              <a:t>p=0.509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10165715" y="3357181"/>
            <a:ext cx="6604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b="1">
                <a:latin typeface="Calibri"/>
                <a:cs typeface="Calibri"/>
              </a:rPr>
              <a:t>p=</a:t>
            </a:r>
            <a:r>
              <a:rPr dirty="0" sz="1400" spc="2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0.009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 descr=""/>
          <p:cNvSpPr/>
          <p:nvPr/>
        </p:nvSpPr>
        <p:spPr>
          <a:xfrm>
            <a:off x="1614550" y="5071998"/>
            <a:ext cx="3981450" cy="0"/>
          </a:xfrm>
          <a:custGeom>
            <a:avLst/>
            <a:gdLst/>
            <a:ahLst/>
            <a:cxnLst/>
            <a:rect l="l" t="t" r="r" b="b"/>
            <a:pathLst>
              <a:path w="3981450" h="0">
                <a:moveTo>
                  <a:pt x="0" y="0"/>
                </a:moveTo>
                <a:lnTo>
                  <a:pt x="39814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1" name="object 41" descr=""/>
          <p:cNvGrpSpPr/>
          <p:nvPr/>
        </p:nvGrpSpPr>
        <p:grpSpPr>
          <a:xfrm>
            <a:off x="1614550" y="4124325"/>
            <a:ext cx="2976880" cy="571500"/>
            <a:chOff x="1614550" y="4124325"/>
            <a:chExt cx="2976880" cy="571500"/>
          </a:xfrm>
        </p:grpSpPr>
        <p:sp>
          <p:nvSpPr>
            <p:cNvPr id="42" name="object 42" descr=""/>
            <p:cNvSpPr/>
            <p:nvPr/>
          </p:nvSpPr>
          <p:spPr>
            <a:xfrm>
              <a:off x="1614550" y="4309998"/>
              <a:ext cx="2157730" cy="0"/>
            </a:xfrm>
            <a:custGeom>
              <a:avLst/>
              <a:gdLst/>
              <a:ahLst/>
              <a:cxnLst/>
              <a:rect l="l" t="t" r="r" b="b"/>
              <a:pathLst>
                <a:path w="2157729" h="0">
                  <a:moveTo>
                    <a:pt x="0" y="0"/>
                  </a:moveTo>
                  <a:lnTo>
                    <a:pt x="2157349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3771899" y="4124325"/>
              <a:ext cx="819150" cy="571500"/>
            </a:xfrm>
            <a:custGeom>
              <a:avLst/>
              <a:gdLst/>
              <a:ahLst/>
              <a:cxnLst/>
              <a:rect l="l" t="t" r="r" b="b"/>
              <a:pathLst>
                <a:path w="819150" h="571500">
                  <a:moveTo>
                    <a:pt x="0" y="571500"/>
                  </a:moveTo>
                  <a:lnTo>
                    <a:pt x="819150" y="571500"/>
                  </a:lnTo>
                  <a:lnTo>
                    <a:pt x="81915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5088BB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44" name="object 44" descr=""/>
          <p:cNvGraphicFramePr>
            <a:graphicFrameLocks noGrp="1"/>
          </p:cNvGraphicFramePr>
          <p:nvPr/>
        </p:nvGraphicFramePr>
        <p:xfrm>
          <a:off x="1614550" y="2014601"/>
          <a:ext cx="4057650" cy="2656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6245"/>
                <a:gridCol w="847725"/>
                <a:gridCol w="157479"/>
              </a:tblGrid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96B8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96B8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96B8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380365">
                <a:tc>
                  <a:txBody>
                    <a:bodyPr/>
                    <a:lstStyle/>
                    <a:p>
                      <a:pPr algn="r" marR="5969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p=0.015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96B8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722630">
                        <a:lnSpc>
                          <a:spcPts val="161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p=0.344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96B8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381000">
                <a:tc rowSpan="2">
                  <a:txBody>
                    <a:bodyPr/>
                    <a:lstStyle/>
                    <a:p>
                      <a:pPr algn="r" marR="236854">
                        <a:lnSpc>
                          <a:spcPts val="1019"/>
                        </a:lnSpc>
                      </a:pPr>
                      <a:r>
                        <a:rPr dirty="0" sz="1200" spc="-2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0.30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R="151130">
                        <a:lnSpc>
                          <a:spcPct val="100000"/>
                        </a:lnSpc>
                      </a:pPr>
                      <a:r>
                        <a:rPr dirty="0" sz="1200" spc="-25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0.0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9525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96B8D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96B8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9525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96B8D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96B8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5" name="object 45" descr=""/>
          <p:cNvGrpSpPr/>
          <p:nvPr/>
        </p:nvGrpSpPr>
        <p:grpSpPr>
          <a:xfrm>
            <a:off x="1614550" y="1647888"/>
            <a:ext cx="3981450" cy="104775"/>
            <a:chOff x="1614550" y="1647888"/>
            <a:chExt cx="3981450" cy="104775"/>
          </a:xfrm>
        </p:grpSpPr>
        <p:sp>
          <p:nvSpPr>
            <p:cNvPr id="46" name="object 46" descr=""/>
            <p:cNvSpPr/>
            <p:nvPr/>
          </p:nvSpPr>
          <p:spPr>
            <a:xfrm>
              <a:off x="1614550" y="1652651"/>
              <a:ext cx="3981450" cy="0"/>
            </a:xfrm>
            <a:custGeom>
              <a:avLst/>
              <a:gdLst/>
              <a:ahLst/>
              <a:cxnLst/>
              <a:rect l="l" t="t" r="r" b="b"/>
              <a:pathLst>
                <a:path w="3981450" h="0">
                  <a:moveTo>
                    <a:pt x="0" y="0"/>
                  </a:moveTo>
                  <a:lnTo>
                    <a:pt x="398145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2638425" y="1666875"/>
              <a:ext cx="76200" cy="85725"/>
            </a:xfrm>
            <a:custGeom>
              <a:avLst/>
              <a:gdLst/>
              <a:ahLst/>
              <a:cxnLst/>
              <a:rect l="l" t="t" r="r" b="b"/>
              <a:pathLst>
                <a:path w="76200" h="85725">
                  <a:moveTo>
                    <a:pt x="76200" y="0"/>
                  </a:moveTo>
                  <a:lnTo>
                    <a:pt x="0" y="0"/>
                  </a:lnTo>
                  <a:lnTo>
                    <a:pt x="0" y="85725"/>
                  </a:lnTo>
                  <a:lnTo>
                    <a:pt x="76200" y="857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5088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3524249" y="1666875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725" y="0"/>
                  </a:moveTo>
                  <a:lnTo>
                    <a:pt x="0" y="0"/>
                  </a:lnTo>
                  <a:lnTo>
                    <a:pt x="0" y="85725"/>
                  </a:lnTo>
                  <a:lnTo>
                    <a:pt x="85725" y="8572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96B8D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9" name="object 49" descr=""/>
          <p:cNvSpPr txBox="1"/>
          <p:nvPr/>
        </p:nvSpPr>
        <p:spPr>
          <a:xfrm>
            <a:off x="2044445" y="4752657"/>
            <a:ext cx="30988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(0.0)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4888484" y="1768855"/>
            <a:ext cx="2933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404040"/>
                </a:solidFill>
                <a:latin typeface="Calibri"/>
                <a:cs typeface="Calibri"/>
              </a:rPr>
              <a:t>1.40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1178407" y="4956175"/>
            <a:ext cx="3098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(0.2)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1348105" y="4575429"/>
            <a:ext cx="723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585858"/>
                </a:solidFill>
                <a:latin typeface="Calibri"/>
                <a:cs typeface="Calibri"/>
              </a:rPr>
              <a:t>-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1236192" y="4194809"/>
            <a:ext cx="21780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0.2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1236118" y="3813492"/>
            <a:ext cx="21780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0.4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1236118" y="3432873"/>
            <a:ext cx="21780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0.6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1236118" y="3052127"/>
            <a:ext cx="21780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0.8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1236118" y="2671381"/>
            <a:ext cx="21780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1.0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1236118" y="2290762"/>
            <a:ext cx="21780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1.2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1236118" y="1910016"/>
            <a:ext cx="21780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1.4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1236118" y="1529397"/>
            <a:ext cx="21780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1.6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1854454" y="5153596"/>
            <a:ext cx="150939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Low</a:t>
            </a:r>
            <a:r>
              <a:rPr dirty="0" sz="1200" spc="-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Attenuation</a:t>
            </a:r>
            <a:r>
              <a:rPr dirty="0" sz="1200" spc="-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Plaque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4209415" y="5153596"/>
            <a:ext cx="7994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Total</a:t>
            </a:r>
            <a:r>
              <a:rPr dirty="0" sz="12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Plaque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929084" y="3164475"/>
            <a:ext cx="197485" cy="4057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385"/>
              </a:lnSpc>
            </a:pPr>
            <a:r>
              <a:rPr dirty="0" sz="1350" spc="-45">
                <a:solidFill>
                  <a:srgbClr val="585858"/>
                </a:solidFill>
                <a:latin typeface="Calibri"/>
                <a:cs typeface="Calibri"/>
              </a:rPr>
              <a:t>PAV%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2743835" y="1591881"/>
            <a:ext cx="14090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6144" algn="l"/>
              </a:tabLst>
            </a:pP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Colchicine</a:t>
            </a: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Placebo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735012" y="5820092"/>
            <a:ext cx="81654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*p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reported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adjusted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for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Age,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Gender,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BMI,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Hypertension,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Hyperlipidemia,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Baseline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Plaque from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multivariable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linear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regres</a:t>
            </a:r>
            <a:r>
              <a:rPr dirty="0" sz="1200" spc="-114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sion.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17575" y="609282"/>
            <a:ext cx="6024880" cy="7010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spc="-20" b="0">
                <a:latin typeface="Calibri Light"/>
                <a:cs typeface="Calibri Light"/>
              </a:rPr>
              <a:t>hs-</a:t>
            </a:r>
            <a:r>
              <a:rPr dirty="0" sz="4400" b="0">
                <a:latin typeface="Calibri Light"/>
                <a:cs typeface="Calibri Light"/>
              </a:rPr>
              <a:t>CRP</a:t>
            </a:r>
            <a:r>
              <a:rPr dirty="0" sz="4400" spc="-90" b="0">
                <a:latin typeface="Calibri Light"/>
                <a:cs typeface="Calibri Light"/>
              </a:rPr>
              <a:t> </a:t>
            </a:r>
            <a:r>
              <a:rPr dirty="0" sz="4400" b="0">
                <a:latin typeface="Calibri Light"/>
                <a:cs typeface="Calibri Light"/>
              </a:rPr>
              <a:t>levels</a:t>
            </a:r>
            <a:r>
              <a:rPr dirty="0" sz="4400" spc="-70" b="0">
                <a:latin typeface="Calibri Light"/>
                <a:cs typeface="Calibri Light"/>
              </a:rPr>
              <a:t> </a:t>
            </a:r>
            <a:r>
              <a:rPr dirty="0" sz="4400" b="0">
                <a:latin typeface="Calibri Light"/>
                <a:cs typeface="Calibri Light"/>
              </a:rPr>
              <a:t>by</a:t>
            </a:r>
            <a:r>
              <a:rPr dirty="0" sz="4400" spc="-75" b="0">
                <a:latin typeface="Calibri Light"/>
                <a:cs typeface="Calibri Light"/>
              </a:rPr>
              <a:t> </a:t>
            </a:r>
            <a:r>
              <a:rPr dirty="0" sz="4400" spc="-10" b="0">
                <a:latin typeface="Calibri Light"/>
                <a:cs typeface="Calibri Light"/>
              </a:rPr>
              <a:t>treatment</a:t>
            </a:r>
            <a:endParaRPr sz="4400">
              <a:latin typeface="Calibri Light"/>
              <a:cs typeface="Calibri Light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1247775" y="2133600"/>
            <a:ext cx="9973310" cy="3086100"/>
            <a:chOff x="1247775" y="2133600"/>
            <a:chExt cx="9973310" cy="3086100"/>
          </a:xfrm>
        </p:grpSpPr>
        <p:sp>
          <p:nvSpPr>
            <p:cNvPr id="4" name="object 4" descr=""/>
            <p:cNvSpPr/>
            <p:nvPr/>
          </p:nvSpPr>
          <p:spPr>
            <a:xfrm>
              <a:off x="1252537" y="2281301"/>
              <a:ext cx="9963785" cy="2933700"/>
            </a:xfrm>
            <a:custGeom>
              <a:avLst/>
              <a:gdLst/>
              <a:ahLst/>
              <a:cxnLst/>
              <a:rect l="l" t="t" r="r" b="b"/>
              <a:pathLst>
                <a:path w="9963785" h="2933700">
                  <a:moveTo>
                    <a:pt x="0" y="2933573"/>
                  </a:moveTo>
                  <a:lnTo>
                    <a:pt x="9963213" y="2933573"/>
                  </a:lnTo>
                </a:path>
                <a:path w="9963785" h="2933700">
                  <a:moveTo>
                    <a:pt x="0" y="2343023"/>
                  </a:moveTo>
                  <a:lnTo>
                    <a:pt x="328612" y="2343023"/>
                  </a:lnTo>
                </a:path>
                <a:path w="9963785" h="2933700">
                  <a:moveTo>
                    <a:pt x="2157412" y="2343023"/>
                  </a:moveTo>
                  <a:lnTo>
                    <a:pt x="2824162" y="2343023"/>
                  </a:lnTo>
                </a:path>
                <a:path w="9963785" h="2933700">
                  <a:moveTo>
                    <a:pt x="4652962" y="2343023"/>
                  </a:moveTo>
                  <a:lnTo>
                    <a:pt x="5310187" y="2343023"/>
                  </a:lnTo>
                </a:path>
                <a:path w="9963785" h="2933700">
                  <a:moveTo>
                    <a:pt x="7138987" y="2343023"/>
                  </a:moveTo>
                  <a:lnTo>
                    <a:pt x="7805737" y="2343023"/>
                  </a:lnTo>
                </a:path>
                <a:path w="9963785" h="2933700">
                  <a:moveTo>
                    <a:pt x="9634537" y="2343023"/>
                  </a:moveTo>
                  <a:lnTo>
                    <a:pt x="9963213" y="2343023"/>
                  </a:lnTo>
                </a:path>
                <a:path w="9963785" h="2933700">
                  <a:moveTo>
                    <a:pt x="0" y="1761998"/>
                  </a:moveTo>
                  <a:lnTo>
                    <a:pt x="328612" y="1761998"/>
                  </a:lnTo>
                </a:path>
                <a:path w="9963785" h="2933700">
                  <a:moveTo>
                    <a:pt x="2157412" y="1761998"/>
                  </a:moveTo>
                  <a:lnTo>
                    <a:pt x="2824162" y="1761998"/>
                  </a:lnTo>
                </a:path>
                <a:path w="9963785" h="2933700">
                  <a:moveTo>
                    <a:pt x="4652962" y="1761998"/>
                  </a:moveTo>
                  <a:lnTo>
                    <a:pt x="5310187" y="1761998"/>
                  </a:lnTo>
                </a:path>
                <a:path w="9963785" h="2933700">
                  <a:moveTo>
                    <a:pt x="7138987" y="1761998"/>
                  </a:moveTo>
                  <a:lnTo>
                    <a:pt x="8720137" y="1761998"/>
                  </a:lnTo>
                </a:path>
                <a:path w="9963785" h="2933700">
                  <a:moveTo>
                    <a:pt x="9634537" y="1761998"/>
                  </a:moveTo>
                  <a:lnTo>
                    <a:pt x="9963213" y="1761998"/>
                  </a:lnTo>
                </a:path>
                <a:path w="9963785" h="2933700">
                  <a:moveTo>
                    <a:pt x="0" y="1171448"/>
                  </a:moveTo>
                  <a:lnTo>
                    <a:pt x="328612" y="1171448"/>
                  </a:lnTo>
                </a:path>
                <a:path w="9963785" h="2933700">
                  <a:moveTo>
                    <a:pt x="2157412" y="1171448"/>
                  </a:moveTo>
                  <a:lnTo>
                    <a:pt x="2824162" y="1171448"/>
                  </a:lnTo>
                </a:path>
                <a:path w="9963785" h="2933700">
                  <a:moveTo>
                    <a:pt x="4652962" y="1171448"/>
                  </a:moveTo>
                  <a:lnTo>
                    <a:pt x="6224587" y="1171448"/>
                  </a:lnTo>
                </a:path>
                <a:path w="9963785" h="2933700">
                  <a:moveTo>
                    <a:pt x="7138987" y="1171448"/>
                  </a:moveTo>
                  <a:lnTo>
                    <a:pt x="8720137" y="1171448"/>
                  </a:lnTo>
                </a:path>
                <a:path w="9963785" h="2933700">
                  <a:moveTo>
                    <a:pt x="9634537" y="1171448"/>
                  </a:moveTo>
                  <a:lnTo>
                    <a:pt x="9963213" y="1171448"/>
                  </a:lnTo>
                </a:path>
                <a:path w="9963785" h="2933700">
                  <a:moveTo>
                    <a:pt x="0" y="590550"/>
                  </a:moveTo>
                  <a:lnTo>
                    <a:pt x="328612" y="590550"/>
                  </a:lnTo>
                </a:path>
                <a:path w="9963785" h="2933700">
                  <a:moveTo>
                    <a:pt x="2157412" y="590550"/>
                  </a:moveTo>
                  <a:lnTo>
                    <a:pt x="6224587" y="590550"/>
                  </a:lnTo>
                </a:path>
                <a:path w="9963785" h="2933700">
                  <a:moveTo>
                    <a:pt x="7138987" y="590550"/>
                  </a:moveTo>
                  <a:lnTo>
                    <a:pt x="9963213" y="590550"/>
                  </a:lnTo>
                </a:path>
                <a:path w="9963785" h="2933700">
                  <a:moveTo>
                    <a:pt x="0" y="0"/>
                  </a:moveTo>
                  <a:lnTo>
                    <a:pt x="6224587" y="0"/>
                  </a:lnTo>
                </a:path>
                <a:path w="9963785" h="2933700">
                  <a:moveTo>
                    <a:pt x="7138987" y="0"/>
                  </a:moveTo>
                  <a:lnTo>
                    <a:pt x="9963213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581150" y="2571749"/>
              <a:ext cx="8391525" cy="2638425"/>
            </a:xfrm>
            <a:custGeom>
              <a:avLst/>
              <a:gdLst/>
              <a:ahLst/>
              <a:cxnLst/>
              <a:rect l="l" t="t" r="r" b="b"/>
              <a:pathLst>
                <a:path w="8391525" h="2638425">
                  <a:moveTo>
                    <a:pt x="914400" y="0"/>
                  </a:moveTo>
                  <a:lnTo>
                    <a:pt x="0" y="0"/>
                  </a:lnTo>
                  <a:lnTo>
                    <a:pt x="0" y="2638425"/>
                  </a:lnTo>
                  <a:lnTo>
                    <a:pt x="914400" y="2638425"/>
                  </a:lnTo>
                  <a:lnTo>
                    <a:pt x="914400" y="0"/>
                  </a:lnTo>
                  <a:close/>
                </a:path>
                <a:path w="8391525" h="2638425">
                  <a:moveTo>
                    <a:pt x="3409950" y="447675"/>
                  </a:moveTo>
                  <a:lnTo>
                    <a:pt x="2495550" y="447675"/>
                  </a:lnTo>
                  <a:lnTo>
                    <a:pt x="2495550" y="2638425"/>
                  </a:lnTo>
                  <a:lnTo>
                    <a:pt x="3409950" y="2638425"/>
                  </a:lnTo>
                  <a:lnTo>
                    <a:pt x="3409950" y="447675"/>
                  </a:lnTo>
                  <a:close/>
                </a:path>
                <a:path w="8391525" h="2638425">
                  <a:moveTo>
                    <a:pt x="5895975" y="1181100"/>
                  </a:moveTo>
                  <a:lnTo>
                    <a:pt x="4981575" y="1181100"/>
                  </a:lnTo>
                  <a:lnTo>
                    <a:pt x="4981575" y="2638425"/>
                  </a:lnTo>
                  <a:lnTo>
                    <a:pt x="5895975" y="2638425"/>
                  </a:lnTo>
                  <a:lnTo>
                    <a:pt x="5895975" y="1181100"/>
                  </a:lnTo>
                  <a:close/>
                </a:path>
                <a:path w="8391525" h="2638425">
                  <a:moveTo>
                    <a:pt x="8391525" y="1619250"/>
                  </a:moveTo>
                  <a:lnTo>
                    <a:pt x="7477125" y="1619250"/>
                  </a:lnTo>
                  <a:lnTo>
                    <a:pt x="7477125" y="2638425"/>
                  </a:lnTo>
                  <a:lnTo>
                    <a:pt x="8391525" y="2638425"/>
                  </a:lnTo>
                  <a:lnTo>
                    <a:pt x="8391525" y="1619250"/>
                  </a:lnTo>
                  <a:close/>
                </a:path>
              </a:pathLst>
            </a:custGeom>
            <a:solidFill>
              <a:srgbClr val="5088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495550" y="2133599"/>
              <a:ext cx="8391525" cy="3076575"/>
            </a:xfrm>
            <a:custGeom>
              <a:avLst/>
              <a:gdLst/>
              <a:ahLst/>
              <a:cxnLst/>
              <a:rect l="l" t="t" r="r" b="b"/>
              <a:pathLst>
                <a:path w="8391525" h="3076575">
                  <a:moveTo>
                    <a:pt x="914400" y="733425"/>
                  </a:moveTo>
                  <a:lnTo>
                    <a:pt x="0" y="733425"/>
                  </a:lnTo>
                  <a:lnTo>
                    <a:pt x="0" y="3076575"/>
                  </a:lnTo>
                  <a:lnTo>
                    <a:pt x="914400" y="3076575"/>
                  </a:lnTo>
                  <a:lnTo>
                    <a:pt x="914400" y="733425"/>
                  </a:lnTo>
                  <a:close/>
                </a:path>
                <a:path w="8391525" h="3076575">
                  <a:moveTo>
                    <a:pt x="3409950" y="1028700"/>
                  </a:moveTo>
                  <a:lnTo>
                    <a:pt x="2495550" y="1028700"/>
                  </a:lnTo>
                  <a:lnTo>
                    <a:pt x="2495550" y="3076575"/>
                  </a:lnTo>
                  <a:lnTo>
                    <a:pt x="3409950" y="3076575"/>
                  </a:lnTo>
                  <a:lnTo>
                    <a:pt x="3409950" y="1028700"/>
                  </a:lnTo>
                  <a:close/>
                </a:path>
                <a:path w="8391525" h="3076575">
                  <a:moveTo>
                    <a:pt x="5895975" y="0"/>
                  </a:moveTo>
                  <a:lnTo>
                    <a:pt x="4981575" y="0"/>
                  </a:lnTo>
                  <a:lnTo>
                    <a:pt x="4981575" y="3076575"/>
                  </a:lnTo>
                  <a:lnTo>
                    <a:pt x="5895975" y="3076575"/>
                  </a:lnTo>
                  <a:lnTo>
                    <a:pt x="5895975" y="0"/>
                  </a:lnTo>
                  <a:close/>
                </a:path>
                <a:path w="8391525" h="3076575">
                  <a:moveTo>
                    <a:pt x="8391525" y="1171575"/>
                  </a:moveTo>
                  <a:lnTo>
                    <a:pt x="7477125" y="1171575"/>
                  </a:lnTo>
                  <a:lnTo>
                    <a:pt x="7477125" y="3076575"/>
                  </a:lnTo>
                  <a:lnTo>
                    <a:pt x="8391525" y="3076575"/>
                  </a:lnTo>
                  <a:lnTo>
                    <a:pt x="8391525" y="1171575"/>
                  </a:lnTo>
                  <a:close/>
                </a:path>
              </a:pathLst>
            </a:custGeom>
            <a:solidFill>
              <a:srgbClr val="96B8D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/>
          <p:nvPr/>
        </p:nvSpPr>
        <p:spPr>
          <a:xfrm>
            <a:off x="1252537" y="1700276"/>
            <a:ext cx="9963785" cy="0"/>
          </a:xfrm>
          <a:custGeom>
            <a:avLst/>
            <a:gdLst/>
            <a:ahLst/>
            <a:cxnLst/>
            <a:rect l="l" t="t" r="r" b="b"/>
            <a:pathLst>
              <a:path w="9963785" h="0">
                <a:moveTo>
                  <a:pt x="0" y="0"/>
                </a:moveTo>
                <a:lnTo>
                  <a:pt x="996321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885950" y="2876550"/>
            <a:ext cx="266700" cy="219075"/>
          </a:xfrm>
          <a:prstGeom prst="rect">
            <a:avLst/>
          </a:prstGeom>
          <a:solidFill>
            <a:srgbClr val="FFFFFF">
              <a:alpha val="67057"/>
            </a:srgbClr>
          </a:solidFill>
        </p:spPr>
        <p:txBody>
          <a:bodyPr wrap="square" lIns="0" tIns="12700" rIns="0" bIns="0" rtlCol="0" vert="horz">
            <a:spAutoFit/>
          </a:bodyPr>
          <a:lstStyle/>
          <a:p>
            <a:pPr marL="34925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404040"/>
                </a:solidFill>
                <a:latin typeface="Calibri"/>
                <a:cs typeface="Calibri"/>
              </a:rPr>
              <a:t>0.9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324350" y="3228975"/>
            <a:ext cx="342900" cy="219075"/>
          </a:xfrm>
          <a:prstGeom prst="rect">
            <a:avLst/>
          </a:prstGeom>
          <a:solidFill>
            <a:srgbClr val="FFFFFF">
              <a:alpha val="67057"/>
            </a:srgbClr>
          </a:solidFill>
        </p:spPr>
        <p:txBody>
          <a:bodyPr wrap="square" lIns="0" tIns="11430" rIns="0" bIns="0" rtlCol="0" vert="horz">
            <a:spAutoFit/>
          </a:bodyPr>
          <a:lstStyle/>
          <a:p>
            <a:pPr marL="36830">
              <a:lnSpc>
                <a:spcPct val="100000"/>
              </a:lnSpc>
              <a:spcBef>
                <a:spcPts val="90"/>
              </a:spcBef>
            </a:pPr>
            <a:r>
              <a:rPr dirty="0" sz="1200" spc="-20">
                <a:solidFill>
                  <a:srgbClr val="404040"/>
                </a:solidFill>
                <a:latin typeface="Calibri"/>
                <a:cs typeface="Calibri"/>
              </a:rPr>
              <a:t>0.75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886575" y="3924300"/>
            <a:ext cx="266700" cy="219075"/>
          </a:xfrm>
          <a:prstGeom prst="rect">
            <a:avLst/>
          </a:prstGeom>
          <a:solidFill>
            <a:srgbClr val="FFFFFF">
              <a:alpha val="67057"/>
            </a:srgbClr>
          </a:solidFill>
        </p:spPr>
        <p:txBody>
          <a:bodyPr wrap="square" lIns="0" tIns="10795" rIns="0" bIns="0" rtlCol="0" vert="horz">
            <a:spAutoFit/>
          </a:bodyPr>
          <a:lstStyle/>
          <a:p>
            <a:pPr marL="43815">
              <a:lnSpc>
                <a:spcPct val="100000"/>
              </a:lnSpc>
              <a:spcBef>
                <a:spcPts val="85"/>
              </a:spcBef>
            </a:pPr>
            <a:r>
              <a:rPr dirty="0" sz="1200" spc="-25">
                <a:solidFill>
                  <a:srgbClr val="404040"/>
                </a:solidFill>
                <a:latin typeface="Calibri"/>
                <a:cs typeface="Calibri"/>
              </a:rPr>
              <a:t>0.5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9334500" y="4324350"/>
            <a:ext cx="352425" cy="219075"/>
          </a:xfrm>
          <a:prstGeom prst="rect">
            <a:avLst/>
          </a:prstGeom>
          <a:solidFill>
            <a:srgbClr val="FFFFFF">
              <a:alpha val="67057"/>
            </a:srgbClr>
          </a:solidFill>
        </p:spPr>
        <p:txBody>
          <a:bodyPr wrap="square" lIns="0" tIns="12700" rIns="0" bIns="0" rtlCol="0" vert="horz">
            <a:spAutoFit/>
          </a:bodyPr>
          <a:lstStyle/>
          <a:p>
            <a:pPr marL="48895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404040"/>
                </a:solidFill>
                <a:latin typeface="Calibri"/>
                <a:cs typeface="Calibri"/>
              </a:rPr>
              <a:t>0.35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2500376" y="2548001"/>
            <a:ext cx="7467600" cy="1666875"/>
          </a:xfrm>
          <a:custGeom>
            <a:avLst/>
            <a:gdLst/>
            <a:ahLst/>
            <a:cxnLst/>
            <a:rect l="l" t="t" r="r" b="b"/>
            <a:pathLst>
              <a:path w="7467600" h="1666875">
                <a:moveTo>
                  <a:pt x="0" y="0"/>
                </a:moveTo>
                <a:lnTo>
                  <a:pt x="7467600" y="1666875"/>
                </a:lnTo>
              </a:path>
            </a:pathLst>
          </a:custGeom>
          <a:ln w="28575">
            <a:solidFill>
              <a:srgbClr val="5088BB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2838450" y="3057525"/>
            <a:ext cx="266700" cy="219075"/>
          </a:xfrm>
          <a:prstGeom prst="rect">
            <a:avLst/>
          </a:prstGeom>
          <a:solidFill>
            <a:srgbClr val="FFFFFF">
              <a:alpha val="63136"/>
            </a:srgbClr>
          </a:solidFill>
        </p:spPr>
        <p:txBody>
          <a:bodyPr wrap="square" lIns="0" tIns="10160" rIns="0" bIns="0" rtlCol="0" vert="horz">
            <a:spAutoFit/>
          </a:bodyPr>
          <a:lstStyle/>
          <a:p>
            <a:pPr marL="36830">
              <a:lnSpc>
                <a:spcPct val="100000"/>
              </a:lnSpc>
              <a:spcBef>
                <a:spcPts val="80"/>
              </a:spcBef>
            </a:pPr>
            <a:r>
              <a:rPr dirty="0" sz="1200" spc="-25">
                <a:solidFill>
                  <a:srgbClr val="404040"/>
                </a:solidFill>
                <a:latin typeface="Calibri"/>
                <a:cs typeface="Calibri"/>
              </a:rPr>
              <a:t>0.8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314950" y="3362325"/>
            <a:ext cx="266700" cy="219075"/>
          </a:xfrm>
          <a:prstGeom prst="rect">
            <a:avLst/>
          </a:prstGeom>
          <a:solidFill>
            <a:srgbClr val="FFFFFF">
              <a:alpha val="63136"/>
            </a:srgbClr>
          </a:solidFill>
        </p:spPr>
        <p:txBody>
          <a:bodyPr wrap="square" lIns="0" tIns="11430" rIns="0" bIns="0" rtlCol="0" vert="horz">
            <a:spAutoFit/>
          </a:bodyPr>
          <a:lstStyle/>
          <a:p>
            <a:pPr marL="39370">
              <a:lnSpc>
                <a:spcPct val="100000"/>
              </a:lnSpc>
              <a:spcBef>
                <a:spcPts val="90"/>
              </a:spcBef>
            </a:pPr>
            <a:r>
              <a:rPr dirty="0" sz="1200" spc="-25">
                <a:solidFill>
                  <a:srgbClr val="404040"/>
                </a:solidFill>
                <a:latin typeface="Calibri"/>
                <a:cs typeface="Calibri"/>
              </a:rPr>
              <a:t>0.7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7772400" y="2333625"/>
            <a:ext cx="352425" cy="228600"/>
          </a:xfrm>
          <a:prstGeom prst="rect">
            <a:avLst/>
          </a:prstGeom>
          <a:solidFill>
            <a:srgbClr val="FFFFFF">
              <a:alpha val="63136"/>
            </a:srgbClr>
          </a:solidFill>
        </p:spPr>
        <p:txBody>
          <a:bodyPr wrap="square" lIns="0" tIns="13335" rIns="0" bIns="0" rtlCol="0" vert="horz">
            <a:spAutoFit/>
          </a:bodyPr>
          <a:lstStyle/>
          <a:p>
            <a:pPr marL="48260">
              <a:lnSpc>
                <a:spcPct val="100000"/>
              </a:lnSpc>
              <a:spcBef>
                <a:spcPts val="105"/>
              </a:spcBef>
            </a:pPr>
            <a:r>
              <a:rPr dirty="0" sz="1200" spc="-20">
                <a:solidFill>
                  <a:srgbClr val="404040"/>
                </a:solidFill>
                <a:latin typeface="Calibri"/>
                <a:cs typeface="Calibri"/>
              </a:rPr>
              <a:t>1.05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0258425" y="3429000"/>
            <a:ext cx="342900" cy="228600"/>
          </a:xfrm>
          <a:prstGeom prst="rect">
            <a:avLst/>
          </a:prstGeom>
          <a:solidFill>
            <a:srgbClr val="FFFFFF">
              <a:alpha val="63136"/>
            </a:srgbClr>
          </a:solidFill>
        </p:spPr>
        <p:txBody>
          <a:bodyPr wrap="square" lIns="0" tIns="15240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120"/>
              </a:spcBef>
            </a:pPr>
            <a:r>
              <a:rPr dirty="0" sz="1200" spc="-20">
                <a:solidFill>
                  <a:srgbClr val="404040"/>
                </a:solidFill>
                <a:latin typeface="Calibri"/>
                <a:cs typeface="Calibri"/>
              </a:rPr>
              <a:t>0.65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2495550" y="2828925"/>
            <a:ext cx="7477125" cy="85725"/>
          </a:xfrm>
          <a:custGeom>
            <a:avLst/>
            <a:gdLst/>
            <a:ahLst/>
            <a:cxnLst/>
            <a:rect l="l" t="t" r="r" b="b"/>
            <a:pathLst>
              <a:path w="7477125" h="85725">
                <a:moveTo>
                  <a:pt x="0" y="0"/>
                </a:moveTo>
                <a:lnTo>
                  <a:pt x="7477125" y="85725"/>
                </a:lnTo>
              </a:path>
            </a:pathLst>
          </a:custGeom>
          <a:ln w="38100">
            <a:solidFill>
              <a:srgbClr val="96B8DF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908685" y="4510404"/>
            <a:ext cx="218440" cy="795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715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0.2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2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</a:pPr>
            <a:r>
              <a:rPr dirty="0" sz="1200" spc="-5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908685" y="3922966"/>
            <a:ext cx="21780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0.4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908685" y="3336671"/>
            <a:ext cx="21780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0.6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908685" y="2749232"/>
            <a:ext cx="21780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0.8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908685" y="1576070"/>
            <a:ext cx="218440" cy="795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715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585858"/>
                </a:solidFill>
                <a:latin typeface="Calibri"/>
                <a:cs typeface="Calibri"/>
              </a:rPr>
              <a:t>1.2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2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</a:pPr>
            <a:r>
              <a:rPr dirty="0" sz="1200" spc="-5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230501" y="5294566"/>
            <a:ext cx="5391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Baseline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688459" y="5294566"/>
            <a:ext cx="6089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dirty="0" sz="12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months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7180580" y="5294566"/>
            <a:ext cx="6089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z="12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months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9773031" y="5294566"/>
            <a:ext cx="41338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z="12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585858"/>
                </a:solidFill>
                <a:latin typeface="Calibri"/>
                <a:cs typeface="Calibri"/>
              </a:rPr>
              <a:t>year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3429000" y="5667375"/>
            <a:ext cx="323850" cy="85725"/>
          </a:xfrm>
          <a:custGeom>
            <a:avLst/>
            <a:gdLst/>
            <a:ahLst/>
            <a:cxnLst/>
            <a:rect l="l" t="t" r="r" b="b"/>
            <a:pathLst>
              <a:path w="323850" h="85725">
                <a:moveTo>
                  <a:pt x="323850" y="0"/>
                </a:moveTo>
                <a:lnTo>
                  <a:pt x="0" y="0"/>
                </a:lnTo>
                <a:lnTo>
                  <a:pt x="0" y="85725"/>
                </a:lnTo>
                <a:lnTo>
                  <a:pt x="323850" y="85725"/>
                </a:lnTo>
                <a:lnTo>
                  <a:pt x="323850" y="0"/>
                </a:lnTo>
                <a:close/>
              </a:path>
            </a:pathLst>
          </a:custGeom>
          <a:solidFill>
            <a:srgbClr val="5088B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3777615" y="5592445"/>
            <a:ext cx="6546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Colchicine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4657725" y="5667375"/>
            <a:ext cx="314325" cy="85725"/>
          </a:xfrm>
          <a:custGeom>
            <a:avLst/>
            <a:gdLst/>
            <a:ahLst/>
            <a:cxnLst/>
            <a:rect l="l" t="t" r="r" b="b"/>
            <a:pathLst>
              <a:path w="314325" h="85725">
                <a:moveTo>
                  <a:pt x="314325" y="0"/>
                </a:moveTo>
                <a:lnTo>
                  <a:pt x="0" y="0"/>
                </a:lnTo>
                <a:lnTo>
                  <a:pt x="0" y="85725"/>
                </a:lnTo>
                <a:lnTo>
                  <a:pt x="314325" y="85725"/>
                </a:lnTo>
                <a:lnTo>
                  <a:pt x="314325" y="0"/>
                </a:lnTo>
                <a:close/>
              </a:path>
            </a:pathLst>
          </a:custGeom>
          <a:solidFill>
            <a:srgbClr val="96B8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5002276" y="5592445"/>
            <a:ext cx="51498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Placebo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5738876" y="5710237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8575">
            <a:solidFill>
              <a:srgbClr val="5088BB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6083046" y="5592445"/>
            <a:ext cx="11563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Linear</a:t>
            </a:r>
            <a:r>
              <a:rPr dirty="0" sz="12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(Colchicine)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 descr=""/>
          <p:cNvSpPr/>
          <p:nvPr/>
        </p:nvSpPr>
        <p:spPr>
          <a:xfrm>
            <a:off x="7467600" y="5705475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38100">
            <a:solidFill>
              <a:srgbClr val="96B8DF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 txBox="1"/>
          <p:nvPr/>
        </p:nvSpPr>
        <p:spPr>
          <a:xfrm>
            <a:off x="7814564" y="5592445"/>
            <a:ext cx="10134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85858"/>
                </a:solidFill>
                <a:latin typeface="Calibri"/>
                <a:cs typeface="Calibri"/>
              </a:rPr>
              <a:t>Linear</a:t>
            </a:r>
            <a:r>
              <a:rPr dirty="0" sz="12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85858"/>
                </a:solidFill>
                <a:latin typeface="Calibri"/>
                <a:cs typeface="Calibri"/>
              </a:rPr>
              <a:t>(Placebo)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35" name="object 3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77300" y="180975"/>
            <a:ext cx="2809875" cy="361950"/>
          </a:xfrm>
          <a:prstGeom prst="rect">
            <a:avLst/>
          </a:prstGeom>
        </p:spPr>
      </p:pic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9630156" y="225361"/>
            <a:ext cx="1110615" cy="243204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EKSTROM</a:t>
            </a:r>
            <a:r>
              <a:rPr dirty="0" sz="1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65"/>
              <a:t>LIMITATIONS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17575" y="1794255"/>
            <a:ext cx="10289540" cy="3396615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marL="241300" marR="1468120" indent="-229235">
              <a:lnSpc>
                <a:spcPts val="3080"/>
              </a:lnSpc>
              <a:spcBef>
                <a:spcPts val="41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50">
                <a:latin typeface="Calibri"/>
                <a:cs typeface="Calibri"/>
              </a:rPr>
              <a:t>A</a:t>
            </a:r>
            <a:r>
              <a:rPr dirty="0" sz="2750" spc="3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pilot</a:t>
            </a:r>
            <a:r>
              <a:rPr dirty="0" sz="2750" spc="4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study</a:t>
            </a:r>
            <a:r>
              <a:rPr dirty="0" sz="2750" spc="1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funded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by</a:t>
            </a:r>
            <a:r>
              <a:rPr dirty="0" sz="2750" spc="9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</a:t>
            </a:r>
            <a:r>
              <a:rPr dirty="0" sz="2750" spc="2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Foundation,</a:t>
            </a:r>
            <a:r>
              <a:rPr dirty="0" sz="2750" spc="5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so</a:t>
            </a:r>
            <a:r>
              <a:rPr dirty="0" sz="2750" spc="3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we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were</a:t>
            </a:r>
            <a:r>
              <a:rPr dirty="0" sz="2750" spc="4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limited</a:t>
            </a:r>
            <a:r>
              <a:rPr dirty="0" sz="2750" spc="114">
                <a:latin typeface="Calibri"/>
                <a:cs typeface="Calibri"/>
              </a:rPr>
              <a:t> </a:t>
            </a:r>
            <a:r>
              <a:rPr dirty="0" sz="2750" spc="-25">
                <a:latin typeface="Calibri"/>
                <a:cs typeface="Calibri"/>
              </a:rPr>
              <a:t>in </a:t>
            </a:r>
            <a:r>
              <a:rPr dirty="0" sz="2750">
                <a:latin typeface="Calibri"/>
                <a:cs typeface="Calibri"/>
              </a:rPr>
              <a:t>enrollment</a:t>
            </a:r>
            <a:r>
              <a:rPr dirty="0" sz="2750" spc="3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to</a:t>
            </a:r>
            <a:r>
              <a:rPr dirty="0" sz="2750" spc="2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only</a:t>
            </a:r>
            <a:r>
              <a:rPr dirty="0" sz="2750" spc="1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84</a:t>
            </a:r>
            <a:r>
              <a:rPr dirty="0" sz="2750" spc="85">
                <a:latin typeface="Calibri"/>
                <a:cs typeface="Calibri"/>
              </a:rPr>
              <a:t> </a:t>
            </a:r>
            <a:r>
              <a:rPr dirty="0" sz="2750" spc="-25">
                <a:latin typeface="Calibri"/>
                <a:cs typeface="Calibri"/>
              </a:rPr>
              <a:t>pts</a:t>
            </a:r>
            <a:endParaRPr sz="2750">
              <a:latin typeface="Calibri"/>
              <a:cs typeface="Calibri"/>
            </a:endParaRPr>
          </a:p>
          <a:p>
            <a:pPr marL="241300" marR="5080" indent="-229235">
              <a:lnSpc>
                <a:spcPct val="92200"/>
              </a:lnSpc>
              <a:spcBef>
                <a:spcPts val="869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50">
                <a:latin typeface="Calibri"/>
                <a:cs typeface="Calibri"/>
              </a:rPr>
              <a:t>The</a:t>
            </a:r>
            <a:r>
              <a:rPr dirty="0" sz="2750" spc="8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individual</a:t>
            </a:r>
            <a:r>
              <a:rPr dirty="0" sz="2750" spc="8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components</a:t>
            </a:r>
            <a:r>
              <a:rPr dirty="0" sz="2750" spc="8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showing</a:t>
            </a:r>
            <a:r>
              <a:rPr dirty="0" sz="2750" spc="9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plaque</a:t>
            </a:r>
            <a:r>
              <a:rPr dirty="0" sz="2750" spc="8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regression</a:t>
            </a:r>
            <a:r>
              <a:rPr dirty="0" sz="2750" spc="8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seen</a:t>
            </a:r>
            <a:r>
              <a:rPr dirty="0" sz="2750" spc="9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with</a:t>
            </a:r>
            <a:r>
              <a:rPr dirty="0" sz="2750" spc="85">
                <a:latin typeface="Calibri"/>
                <a:cs typeface="Calibri"/>
              </a:rPr>
              <a:t> </a:t>
            </a:r>
            <a:r>
              <a:rPr dirty="0" sz="2750" spc="-20">
                <a:latin typeface="Calibri"/>
                <a:cs typeface="Calibri"/>
              </a:rPr>
              <a:t>NCP, </a:t>
            </a:r>
            <a:r>
              <a:rPr dirty="0" sz="2750">
                <a:latin typeface="Calibri"/>
                <a:cs typeface="Calibri"/>
              </a:rPr>
              <a:t>Fibrofatty</a:t>
            </a:r>
            <a:r>
              <a:rPr dirty="0" sz="2750" spc="2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and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Fibrous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plaque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with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colchicine</a:t>
            </a:r>
            <a:r>
              <a:rPr dirty="0" sz="2750" spc="5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were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not</a:t>
            </a:r>
            <a:r>
              <a:rPr dirty="0" sz="2750" spc="55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individually </a:t>
            </a:r>
            <a:r>
              <a:rPr dirty="0" sz="2750">
                <a:latin typeface="Calibri"/>
                <a:cs typeface="Calibri"/>
              </a:rPr>
              <a:t>statistically</a:t>
            </a:r>
            <a:r>
              <a:rPr dirty="0" sz="2750" spc="7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significant,</a:t>
            </a:r>
            <a:r>
              <a:rPr dirty="0" sz="2750" spc="-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likely</a:t>
            </a:r>
            <a:r>
              <a:rPr dirty="0" sz="2750" spc="7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</a:t>
            </a:r>
            <a:r>
              <a:rPr dirty="0" sz="2750" spc="-1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power</a:t>
            </a:r>
            <a:r>
              <a:rPr dirty="0" sz="2750" spc="-20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issue</a:t>
            </a:r>
            <a:endParaRPr sz="2750">
              <a:latin typeface="Calibri"/>
              <a:cs typeface="Calibri"/>
            </a:endParaRPr>
          </a:p>
          <a:p>
            <a:pPr algn="just" marL="240029" marR="161290" indent="-227965">
              <a:lnSpc>
                <a:spcPts val="3000"/>
              </a:lnSpc>
              <a:spcBef>
                <a:spcPts val="110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50">
                <a:latin typeface="Calibri"/>
                <a:cs typeface="Calibri"/>
              </a:rPr>
              <a:t>The</a:t>
            </a:r>
            <a:r>
              <a:rPr dirty="0" sz="2750" spc="3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stable</a:t>
            </a:r>
            <a:r>
              <a:rPr dirty="0" sz="2750" spc="3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CAD</a:t>
            </a:r>
            <a:r>
              <a:rPr dirty="0" sz="2750" spc="1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population</a:t>
            </a:r>
            <a:r>
              <a:rPr dirty="0" sz="2750" spc="11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we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enrolled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had</a:t>
            </a:r>
            <a:r>
              <a:rPr dirty="0" sz="2750" spc="11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lower</a:t>
            </a:r>
            <a:r>
              <a:rPr dirty="0" sz="2750" spc="8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levels</a:t>
            </a:r>
            <a:r>
              <a:rPr dirty="0" sz="2750" spc="3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of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both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 spc="-25">
                <a:latin typeface="Calibri"/>
                <a:cs typeface="Calibri"/>
              </a:rPr>
              <a:t>Low </a:t>
            </a:r>
            <a:r>
              <a:rPr dirty="0" sz="2750" spc="-25">
                <a:latin typeface="Calibri"/>
                <a:cs typeface="Calibri"/>
              </a:rPr>
              <a:t>	</a:t>
            </a:r>
            <a:r>
              <a:rPr dirty="0" sz="2750">
                <a:latin typeface="Calibri"/>
                <a:cs typeface="Calibri"/>
              </a:rPr>
              <a:t>Attenuation</a:t>
            </a:r>
            <a:r>
              <a:rPr dirty="0" sz="2750" spc="3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Plaque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(LAP)</a:t>
            </a:r>
            <a:r>
              <a:rPr dirty="0" sz="2750" spc="6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and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CRP</a:t>
            </a:r>
            <a:r>
              <a:rPr dirty="0" sz="2750" spc="-1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than</a:t>
            </a:r>
            <a:r>
              <a:rPr dirty="0" sz="2750" spc="12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prior</a:t>
            </a:r>
            <a:r>
              <a:rPr dirty="0" sz="2750" spc="9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ACS</a:t>
            </a:r>
            <a:r>
              <a:rPr dirty="0" sz="2750" spc="7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imaging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trials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 spc="-20">
                <a:latin typeface="Calibri"/>
                <a:cs typeface="Calibri"/>
              </a:rPr>
              <a:t>done </a:t>
            </a:r>
            <a:r>
              <a:rPr dirty="0" sz="2750" spc="-20">
                <a:latin typeface="Calibri"/>
                <a:cs typeface="Calibri"/>
              </a:rPr>
              <a:t>	</a:t>
            </a:r>
            <a:r>
              <a:rPr dirty="0" sz="2750">
                <a:latin typeface="Calibri"/>
                <a:cs typeface="Calibri"/>
              </a:rPr>
              <a:t>with</a:t>
            </a:r>
            <a:r>
              <a:rPr dirty="0" sz="2750" spc="7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this</a:t>
            </a:r>
            <a:r>
              <a:rPr dirty="0" sz="2750" spc="65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therapy</a:t>
            </a:r>
            <a:endParaRPr sz="2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328231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10"/>
              <a:t>CONCLUSIONS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52169" y="1405889"/>
            <a:ext cx="10310495" cy="4310380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241300" marR="5080" indent="-229235">
              <a:lnSpc>
                <a:spcPct val="80000"/>
              </a:lnSpc>
              <a:spcBef>
                <a:spcPts val="75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00">
                <a:latin typeface="Calibri"/>
                <a:cs typeface="Calibri"/>
              </a:rPr>
              <a:t>Low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 spc="-20">
                <a:latin typeface="Calibri"/>
                <a:cs typeface="Calibri"/>
              </a:rPr>
              <a:t>attenuation</a:t>
            </a:r>
            <a:r>
              <a:rPr dirty="0" sz="2700" spc="-7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plaque</a:t>
            </a:r>
            <a:r>
              <a:rPr dirty="0" sz="2700" spc="-7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(LAP)</a:t>
            </a:r>
            <a:r>
              <a:rPr dirty="0" sz="2700" spc="-7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was</a:t>
            </a:r>
            <a:r>
              <a:rPr dirty="0" sz="2700" spc="-2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not</a:t>
            </a:r>
            <a:r>
              <a:rPr dirty="0" sz="2700" spc="-2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significantly</a:t>
            </a:r>
            <a:r>
              <a:rPr dirty="0" sz="2700" spc="-3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reduced,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however </a:t>
            </a:r>
            <a:r>
              <a:rPr dirty="0" sz="2700">
                <a:latin typeface="Calibri"/>
                <a:cs typeface="Calibri"/>
              </a:rPr>
              <a:t>colchicine</a:t>
            </a:r>
            <a:r>
              <a:rPr dirty="0" sz="2700" spc="-9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significantly</a:t>
            </a:r>
            <a:r>
              <a:rPr dirty="0" sz="2700" spc="-11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reduced</a:t>
            </a:r>
            <a:r>
              <a:rPr dirty="0" sz="2700" spc="-8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total</a:t>
            </a:r>
            <a:r>
              <a:rPr dirty="0" sz="2700" spc="-11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plaque</a:t>
            </a:r>
            <a:r>
              <a:rPr dirty="0" sz="2700" spc="-7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volume</a:t>
            </a:r>
            <a:r>
              <a:rPr dirty="0" sz="2700" spc="-8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progression</a:t>
            </a:r>
            <a:r>
              <a:rPr dirty="0" sz="2700" spc="-8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by</a:t>
            </a:r>
            <a:r>
              <a:rPr dirty="0" sz="2700" spc="-40">
                <a:latin typeface="Calibri"/>
                <a:cs typeface="Calibri"/>
              </a:rPr>
              <a:t> </a:t>
            </a:r>
            <a:r>
              <a:rPr dirty="0" sz="2700" spc="-20">
                <a:latin typeface="Calibri"/>
                <a:cs typeface="Calibri"/>
              </a:rPr>
              <a:t>1.1% </a:t>
            </a:r>
            <a:r>
              <a:rPr dirty="0" sz="2700">
                <a:latin typeface="Calibri"/>
                <a:cs typeface="Calibri"/>
              </a:rPr>
              <a:t>compared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to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placebo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at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1</a:t>
            </a:r>
            <a:r>
              <a:rPr dirty="0" sz="2700" spc="-80">
                <a:latin typeface="Calibri"/>
                <a:cs typeface="Calibri"/>
              </a:rPr>
              <a:t> </a:t>
            </a:r>
            <a:r>
              <a:rPr dirty="0" sz="2700" spc="-20">
                <a:latin typeface="Calibri"/>
                <a:cs typeface="Calibri"/>
              </a:rPr>
              <a:t>year</a:t>
            </a:r>
            <a:endParaRPr sz="2700">
              <a:latin typeface="Calibri"/>
              <a:cs typeface="Calibri"/>
            </a:endParaRPr>
          </a:p>
          <a:p>
            <a:pPr marL="241300" marR="735965" indent="-229235">
              <a:lnSpc>
                <a:spcPct val="78900"/>
              </a:lnSpc>
              <a:spcBef>
                <a:spcPts val="105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1%</a:t>
            </a:r>
            <a:r>
              <a:rPr dirty="0" sz="2700" spc="-5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 spc="-10">
                <a:solidFill>
                  <a:srgbClr val="333333"/>
                </a:solidFill>
                <a:latin typeface="Calibri"/>
                <a:cs typeface="Calibri"/>
              </a:rPr>
              <a:t>difference</a:t>
            </a:r>
            <a:r>
              <a:rPr dirty="0" sz="2700" spc="-6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dirty="0" sz="2700" spc="-6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 spc="-105">
                <a:solidFill>
                  <a:srgbClr val="333333"/>
                </a:solidFill>
                <a:latin typeface="Calibri"/>
                <a:cs typeface="Calibri"/>
              </a:rPr>
              <a:t>PAV</a:t>
            </a:r>
            <a:r>
              <a:rPr dirty="0" sz="2700" spc="-2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between</a:t>
            </a:r>
            <a:r>
              <a:rPr dirty="0" sz="2700" spc="-6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 spc="-10">
                <a:solidFill>
                  <a:srgbClr val="333333"/>
                </a:solidFill>
                <a:latin typeface="Calibri"/>
                <a:cs typeface="Calibri"/>
              </a:rPr>
              <a:t>intervention</a:t>
            </a:r>
            <a:r>
              <a:rPr dirty="0" sz="2700" spc="-5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dirty="0" sz="2700" spc="-5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 spc="-20">
                <a:solidFill>
                  <a:srgbClr val="333333"/>
                </a:solidFill>
                <a:latin typeface="Calibri"/>
                <a:cs typeface="Calibri"/>
              </a:rPr>
              <a:t>reference</a:t>
            </a:r>
            <a:r>
              <a:rPr dirty="0" sz="2700" spc="-6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arms</a:t>
            </a:r>
            <a:r>
              <a:rPr dirty="0" sz="2700" spc="-7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 spc="-25">
                <a:solidFill>
                  <a:srgbClr val="333333"/>
                </a:solidFill>
                <a:latin typeface="Calibri"/>
                <a:cs typeface="Calibri"/>
              </a:rPr>
              <a:t>was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associated</a:t>
            </a:r>
            <a:r>
              <a:rPr dirty="0" sz="2700" spc="-4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with</a:t>
            </a:r>
            <a:r>
              <a:rPr dirty="0" sz="2700" spc="-4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dirty="0" sz="2700" spc="-6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25%</a:t>
            </a:r>
            <a:r>
              <a:rPr dirty="0" sz="2700" spc="-9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reduction</a:t>
            </a:r>
            <a:r>
              <a:rPr dirty="0" sz="2700" spc="-3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dirty="0" sz="2700" spc="-3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odds</a:t>
            </a:r>
            <a:r>
              <a:rPr dirty="0" sz="2700" spc="1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dirty="0" sz="2700" spc="-4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 spc="-10">
                <a:solidFill>
                  <a:srgbClr val="333333"/>
                </a:solidFill>
                <a:latin typeface="Calibri"/>
                <a:cs typeface="Calibri"/>
              </a:rPr>
              <a:t>experiencing</a:t>
            </a:r>
            <a:r>
              <a:rPr dirty="0" sz="2700" spc="-3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dirty="0" sz="2700" spc="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 spc="-10">
                <a:solidFill>
                  <a:srgbClr val="333333"/>
                </a:solidFill>
                <a:latin typeface="Calibri"/>
                <a:cs typeface="Calibri"/>
              </a:rPr>
              <a:t>MACE.</a:t>
            </a:r>
            <a:endParaRPr sz="2700">
              <a:latin typeface="Calibri"/>
              <a:cs typeface="Calibri"/>
            </a:endParaRPr>
          </a:p>
          <a:p>
            <a:pPr lvl="1" marL="698500" indent="-227965">
              <a:lnSpc>
                <a:spcPts val="3155"/>
              </a:lnSpc>
              <a:buFont typeface="Arial"/>
              <a:buChar char="•"/>
              <a:tabLst>
                <a:tab pos="698500" algn="l"/>
                <a:tab pos="2407920" algn="l"/>
                <a:tab pos="6833870" algn="l"/>
                <a:tab pos="9084310" algn="l"/>
              </a:tabLst>
            </a:pP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Iatan,</a:t>
            </a:r>
            <a:r>
              <a:rPr dirty="0" sz="2700" spc="-7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et</a:t>
            </a:r>
            <a:r>
              <a:rPr dirty="0" sz="2700" spc="-7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 spc="-25">
                <a:solidFill>
                  <a:srgbClr val="333333"/>
                </a:solidFill>
                <a:latin typeface="Calibri"/>
                <a:cs typeface="Calibri"/>
              </a:rPr>
              <a:t>al.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	Jama</a:t>
            </a:r>
            <a:r>
              <a:rPr dirty="0" sz="2700" spc="-2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Cardiol</a:t>
            </a:r>
            <a:r>
              <a:rPr dirty="0" sz="2700" spc="-8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2023</a:t>
            </a:r>
            <a:r>
              <a:rPr dirty="0" sz="2700" spc="-9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[Colcot</a:t>
            </a:r>
            <a:r>
              <a:rPr dirty="0" sz="2700" spc="-3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 spc="-25">
                <a:solidFill>
                  <a:srgbClr val="333333"/>
                </a:solidFill>
                <a:latin typeface="Calibri"/>
                <a:cs typeface="Calibri"/>
              </a:rPr>
              <a:t>23%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	,</a:t>
            </a:r>
            <a:r>
              <a:rPr dirty="0" sz="2700" spc="25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LoDoCo2</a:t>
            </a:r>
            <a:r>
              <a:rPr dirty="0" sz="2700" spc="-6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dirty="0" sz="2700" spc="-25">
                <a:solidFill>
                  <a:srgbClr val="333333"/>
                </a:solidFill>
                <a:latin typeface="Calibri"/>
                <a:cs typeface="Calibri"/>
              </a:rPr>
              <a:t>31%</a:t>
            </a:r>
            <a:r>
              <a:rPr dirty="0" sz="2700">
                <a:solidFill>
                  <a:srgbClr val="333333"/>
                </a:solidFill>
                <a:latin typeface="Calibri"/>
                <a:cs typeface="Calibri"/>
              </a:rPr>
              <a:t>	</a:t>
            </a:r>
            <a:r>
              <a:rPr dirty="0" sz="2700" spc="-50">
                <a:solidFill>
                  <a:srgbClr val="333333"/>
                </a:solidFill>
                <a:latin typeface="Calibri"/>
                <a:cs typeface="Calibri"/>
              </a:rPr>
              <a:t>)</a:t>
            </a:r>
            <a:endParaRPr sz="2700">
              <a:latin typeface="Calibri"/>
              <a:cs typeface="Calibri"/>
            </a:endParaRPr>
          </a:p>
          <a:p>
            <a:pPr marL="241300" marR="69850" indent="-229235">
              <a:lnSpc>
                <a:spcPct val="80000"/>
              </a:lnSpc>
              <a:spcBef>
                <a:spcPts val="101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00" spc="-30">
                <a:latin typeface="Calibri"/>
                <a:cs typeface="Calibri"/>
              </a:rPr>
              <a:t>Further,</a:t>
            </a:r>
            <a:r>
              <a:rPr dirty="0" sz="2700" spc="-10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colchicine</a:t>
            </a:r>
            <a:r>
              <a:rPr dirty="0" sz="2700" spc="-9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treatment</a:t>
            </a:r>
            <a:r>
              <a:rPr dirty="0" sz="2700" spc="-9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demonstrated</a:t>
            </a:r>
            <a:r>
              <a:rPr dirty="0" sz="2700" spc="-10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trends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toward</a:t>
            </a:r>
            <a:r>
              <a:rPr dirty="0" sz="2700" spc="-9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regression</a:t>
            </a:r>
            <a:r>
              <a:rPr dirty="0" sz="2700" spc="-95">
                <a:latin typeface="Calibri"/>
                <a:cs typeface="Calibri"/>
              </a:rPr>
              <a:t> </a:t>
            </a:r>
            <a:r>
              <a:rPr dirty="0" sz="2700" spc="-25">
                <a:latin typeface="Calibri"/>
                <a:cs typeface="Calibri"/>
              </a:rPr>
              <a:t>of </a:t>
            </a:r>
            <a:r>
              <a:rPr dirty="0" sz="2700" spc="-10">
                <a:latin typeface="Calibri"/>
                <a:cs typeface="Calibri"/>
              </a:rPr>
              <a:t>non-</a:t>
            </a:r>
            <a:r>
              <a:rPr dirty="0" sz="2700">
                <a:latin typeface="Calibri"/>
                <a:cs typeface="Calibri"/>
              </a:rPr>
              <a:t>calcified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plaque,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fibrous</a:t>
            </a:r>
            <a:r>
              <a:rPr dirty="0" sz="2700" spc="-7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and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fibro-fatty</a:t>
            </a:r>
            <a:r>
              <a:rPr dirty="0" sz="2700" spc="-8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plaque,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and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significantly </a:t>
            </a:r>
            <a:r>
              <a:rPr dirty="0" sz="2700">
                <a:latin typeface="Calibri"/>
                <a:cs typeface="Calibri"/>
              </a:rPr>
              <a:t>slowed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dense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calcium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progression</a:t>
            </a:r>
            <a:endParaRPr sz="27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00" spc="-10">
                <a:latin typeface="Calibri"/>
                <a:cs typeface="Calibri"/>
              </a:rPr>
              <a:t>C-Reactive</a:t>
            </a:r>
            <a:r>
              <a:rPr dirty="0" sz="2700" spc="-7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protein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was</a:t>
            </a:r>
            <a:r>
              <a:rPr dirty="0" sz="2700" spc="-8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significantly</a:t>
            </a:r>
            <a:r>
              <a:rPr dirty="0" sz="2700" spc="-3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reduced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by</a:t>
            </a:r>
            <a:r>
              <a:rPr dirty="0" sz="2700" spc="-9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Colchicine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0.5</a:t>
            </a:r>
            <a:r>
              <a:rPr dirty="0" sz="2700" spc="-100">
                <a:latin typeface="Calibri"/>
                <a:cs typeface="Calibri"/>
              </a:rPr>
              <a:t> </a:t>
            </a:r>
            <a:r>
              <a:rPr dirty="0" sz="2700" spc="-25">
                <a:latin typeface="Calibri"/>
                <a:cs typeface="Calibri"/>
              </a:rPr>
              <a:t>mg</a:t>
            </a:r>
            <a:endParaRPr sz="27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7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00">
                <a:latin typeface="Calibri"/>
                <a:cs typeface="Calibri"/>
              </a:rPr>
              <a:t>The</a:t>
            </a:r>
            <a:r>
              <a:rPr dirty="0" sz="2700" spc="-8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plaque</a:t>
            </a:r>
            <a:r>
              <a:rPr dirty="0" sz="2700" spc="-8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effects</a:t>
            </a:r>
            <a:r>
              <a:rPr dirty="0" sz="2700" spc="-9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are</a:t>
            </a:r>
            <a:r>
              <a:rPr dirty="0" sz="2700" spc="-8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independent</a:t>
            </a:r>
            <a:r>
              <a:rPr dirty="0" sz="2700" spc="-2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of</a:t>
            </a:r>
            <a:r>
              <a:rPr dirty="0" sz="2700" spc="-9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baseline</a:t>
            </a:r>
            <a:r>
              <a:rPr dirty="0" sz="2700" spc="-7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c-reactive</a:t>
            </a:r>
            <a:r>
              <a:rPr dirty="0" sz="2700" spc="-8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protein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567548" y="3319398"/>
            <a:ext cx="133350" cy="306070"/>
          </a:xfrm>
          <a:custGeom>
            <a:avLst/>
            <a:gdLst/>
            <a:ahLst/>
            <a:cxnLst/>
            <a:rect l="l" t="t" r="r" b="b"/>
            <a:pathLst>
              <a:path w="133350" h="306070">
                <a:moveTo>
                  <a:pt x="44450" y="172212"/>
                </a:moveTo>
                <a:lnTo>
                  <a:pt x="0" y="172212"/>
                </a:lnTo>
                <a:lnTo>
                  <a:pt x="66675" y="305562"/>
                </a:lnTo>
                <a:lnTo>
                  <a:pt x="122237" y="194437"/>
                </a:lnTo>
                <a:lnTo>
                  <a:pt x="44450" y="194437"/>
                </a:lnTo>
                <a:lnTo>
                  <a:pt x="44450" y="172212"/>
                </a:lnTo>
                <a:close/>
              </a:path>
              <a:path w="133350" h="306070">
                <a:moveTo>
                  <a:pt x="88900" y="0"/>
                </a:moveTo>
                <a:lnTo>
                  <a:pt x="44450" y="0"/>
                </a:lnTo>
                <a:lnTo>
                  <a:pt x="44450" y="194437"/>
                </a:lnTo>
                <a:lnTo>
                  <a:pt x="88900" y="194437"/>
                </a:lnTo>
                <a:lnTo>
                  <a:pt x="88900" y="0"/>
                </a:lnTo>
                <a:close/>
              </a:path>
              <a:path w="133350" h="306070">
                <a:moveTo>
                  <a:pt x="133350" y="172212"/>
                </a:moveTo>
                <a:lnTo>
                  <a:pt x="88900" y="172212"/>
                </a:lnTo>
                <a:lnTo>
                  <a:pt x="88900" y="194437"/>
                </a:lnTo>
                <a:lnTo>
                  <a:pt x="122237" y="194437"/>
                </a:lnTo>
                <a:lnTo>
                  <a:pt x="133350" y="172212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9786873" y="3319398"/>
            <a:ext cx="133350" cy="306070"/>
          </a:xfrm>
          <a:custGeom>
            <a:avLst/>
            <a:gdLst/>
            <a:ahLst/>
            <a:cxnLst/>
            <a:rect l="l" t="t" r="r" b="b"/>
            <a:pathLst>
              <a:path w="133350" h="306070">
                <a:moveTo>
                  <a:pt x="44450" y="172212"/>
                </a:moveTo>
                <a:lnTo>
                  <a:pt x="0" y="172212"/>
                </a:lnTo>
                <a:lnTo>
                  <a:pt x="66801" y="305562"/>
                </a:lnTo>
                <a:lnTo>
                  <a:pt x="122258" y="194437"/>
                </a:lnTo>
                <a:lnTo>
                  <a:pt x="44450" y="194437"/>
                </a:lnTo>
                <a:lnTo>
                  <a:pt x="44450" y="172212"/>
                </a:lnTo>
                <a:close/>
              </a:path>
              <a:path w="133350" h="306070">
                <a:moveTo>
                  <a:pt x="88900" y="0"/>
                </a:moveTo>
                <a:lnTo>
                  <a:pt x="44450" y="0"/>
                </a:lnTo>
                <a:lnTo>
                  <a:pt x="44450" y="194437"/>
                </a:lnTo>
                <a:lnTo>
                  <a:pt x="88900" y="194437"/>
                </a:lnTo>
                <a:lnTo>
                  <a:pt x="88900" y="0"/>
                </a:lnTo>
                <a:close/>
              </a:path>
              <a:path w="133350" h="306070">
                <a:moveTo>
                  <a:pt x="133350" y="172212"/>
                </a:moveTo>
                <a:lnTo>
                  <a:pt x="88900" y="172212"/>
                </a:lnTo>
                <a:lnTo>
                  <a:pt x="88900" y="194437"/>
                </a:lnTo>
                <a:lnTo>
                  <a:pt x="122258" y="194437"/>
                </a:lnTo>
                <a:lnTo>
                  <a:pt x="133350" y="172212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53160">
              <a:lnSpc>
                <a:spcPct val="100000"/>
              </a:lnSpc>
              <a:spcBef>
                <a:spcPts val="130"/>
              </a:spcBef>
            </a:pPr>
            <a:r>
              <a:rPr dirty="0"/>
              <a:t>Prespecified</a:t>
            </a:r>
            <a:r>
              <a:rPr dirty="0" spc="-120"/>
              <a:t> </a:t>
            </a:r>
            <a:r>
              <a:rPr dirty="0"/>
              <a:t>Analysis</a:t>
            </a:r>
            <a:r>
              <a:rPr dirty="0" spc="-120"/>
              <a:t> </a:t>
            </a:r>
            <a:r>
              <a:rPr dirty="0"/>
              <a:t>to</a:t>
            </a:r>
            <a:r>
              <a:rPr dirty="0" spc="-130"/>
              <a:t> </a:t>
            </a:r>
            <a:r>
              <a:rPr dirty="0"/>
              <a:t>be</a:t>
            </a:r>
            <a:r>
              <a:rPr dirty="0" spc="-80"/>
              <a:t> </a:t>
            </a:r>
            <a:r>
              <a:rPr dirty="0" spc="-10"/>
              <a:t>reported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375028" y="1506156"/>
            <a:ext cx="9789160" cy="4235450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40029" marR="187960" indent="-227965">
              <a:lnSpc>
                <a:spcPts val="3080"/>
              </a:lnSpc>
              <a:spcBef>
                <a:spcPts val="409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50">
                <a:latin typeface="Calibri"/>
                <a:cs typeface="Calibri"/>
              </a:rPr>
              <a:t>Effects</a:t>
            </a:r>
            <a:r>
              <a:rPr dirty="0" sz="2750" spc="1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of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colchicine</a:t>
            </a:r>
            <a:r>
              <a:rPr dirty="0" sz="2750" spc="2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on</a:t>
            </a:r>
            <a:r>
              <a:rPr dirty="0" sz="2750" spc="3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detailed</a:t>
            </a:r>
            <a:r>
              <a:rPr dirty="0" sz="2750" spc="3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markers</a:t>
            </a:r>
            <a:r>
              <a:rPr dirty="0" sz="2750" spc="2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of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inflammation</a:t>
            </a:r>
            <a:r>
              <a:rPr dirty="0" sz="2750" spc="100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(HsCRP, </a:t>
            </a:r>
            <a:r>
              <a:rPr dirty="0" sz="2750" spc="-10">
                <a:latin typeface="Calibri"/>
                <a:cs typeface="Calibri"/>
              </a:rPr>
              <a:t>	</a:t>
            </a:r>
            <a:r>
              <a:rPr dirty="0" sz="2750">
                <a:latin typeface="Calibri"/>
                <a:cs typeface="Calibri"/>
              </a:rPr>
              <a:t>IL-18,</a:t>
            </a:r>
            <a:r>
              <a:rPr dirty="0" sz="2750" spc="75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BDNF,</a:t>
            </a:r>
            <a:r>
              <a:rPr dirty="0" sz="2750" spc="85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Eotaxin-</a:t>
            </a:r>
            <a:r>
              <a:rPr dirty="0" sz="2750">
                <a:latin typeface="Calibri"/>
                <a:cs typeface="Calibri"/>
              </a:rPr>
              <a:t>1,</a:t>
            </a:r>
            <a:r>
              <a:rPr dirty="0" sz="2750" spc="8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ICAM1,</a:t>
            </a:r>
            <a:r>
              <a:rPr dirty="0" sz="2750" spc="9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MMP-3,</a:t>
            </a:r>
            <a:r>
              <a:rPr dirty="0" sz="2750" spc="8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MCP-1,</a:t>
            </a:r>
            <a:r>
              <a:rPr dirty="0" sz="2750" spc="85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VEGF).</a:t>
            </a:r>
            <a:endParaRPr sz="2750">
              <a:latin typeface="Calibri"/>
              <a:cs typeface="Calibri"/>
            </a:endParaRPr>
          </a:p>
          <a:p>
            <a:pPr marL="241300" marR="5080" indent="-229235">
              <a:lnSpc>
                <a:spcPts val="3000"/>
              </a:lnSpc>
              <a:spcBef>
                <a:spcPts val="51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50">
                <a:latin typeface="Calibri"/>
                <a:cs typeface="Calibri"/>
              </a:rPr>
              <a:t>Effects</a:t>
            </a:r>
            <a:r>
              <a:rPr dirty="0" sz="2750" spc="2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of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colchicine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on</a:t>
            </a:r>
            <a:r>
              <a:rPr dirty="0" sz="2750" spc="10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pericoronary</a:t>
            </a:r>
            <a:r>
              <a:rPr dirty="0" sz="2750" spc="2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adipose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tissue</a:t>
            </a:r>
            <a:r>
              <a:rPr dirty="0" sz="2750" spc="3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(PCAT)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volume </a:t>
            </a:r>
            <a:r>
              <a:rPr dirty="0" sz="2750">
                <a:latin typeface="Calibri"/>
                <a:cs typeface="Calibri"/>
              </a:rPr>
              <a:t>and</a:t>
            </a:r>
            <a:r>
              <a:rPr dirty="0" sz="2750" spc="70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attenuation.</a:t>
            </a:r>
            <a:endParaRPr sz="2750">
              <a:latin typeface="Calibri"/>
              <a:cs typeface="Calibri"/>
            </a:endParaRPr>
          </a:p>
          <a:p>
            <a:pPr marL="241300" marR="43815" indent="-229235">
              <a:lnSpc>
                <a:spcPts val="3010"/>
              </a:lnSpc>
              <a:spcBef>
                <a:spcPts val="52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50">
                <a:latin typeface="Calibri"/>
                <a:cs typeface="Calibri"/>
              </a:rPr>
              <a:t>Effects</a:t>
            </a:r>
            <a:r>
              <a:rPr dirty="0" sz="2750" spc="3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of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colchicine</a:t>
            </a:r>
            <a:r>
              <a:rPr dirty="0" sz="2750" spc="3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on</a:t>
            </a:r>
            <a:r>
              <a:rPr dirty="0" sz="2750" spc="3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epicardial</a:t>
            </a:r>
            <a:r>
              <a:rPr dirty="0" sz="2750" spc="3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adipose</a:t>
            </a:r>
            <a:r>
              <a:rPr dirty="0" sz="2750" spc="3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tissue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(EAT)</a:t>
            </a:r>
            <a:r>
              <a:rPr dirty="0" sz="2750" spc="4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volume</a:t>
            </a:r>
            <a:r>
              <a:rPr dirty="0" sz="2750" spc="35">
                <a:latin typeface="Calibri"/>
                <a:cs typeface="Calibri"/>
              </a:rPr>
              <a:t> </a:t>
            </a:r>
            <a:r>
              <a:rPr dirty="0" sz="2750" spc="-25">
                <a:latin typeface="Calibri"/>
                <a:cs typeface="Calibri"/>
              </a:rPr>
              <a:t>and </a:t>
            </a:r>
            <a:r>
              <a:rPr dirty="0" sz="2750" spc="-10">
                <a:latin typeface="Calibri"/>
                <a:cs typeface="Calibri"/>
              </a:rPr>
              <a:t>density.</a:t>
            </a:r>
            <a:endParaRPr sz="2750">
              <a:latin typeface="Calibri"/>
              <a:cs typeface="Calibri"/>
            </a:endParaRPr>
          </a:p>
          <a:p>
            <a:pPr marL="240029" marR="974090" indent="-227965">
              <a:lnSpc>
                <a:spcPts val="3080"/>
              </a:lnSpc>
              <a:spcBef>
                <a:spcPts val="459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50">
                <a:latin typeface="Calibri"/>
                <a:cs typeface="Calibri"/>
              </a:rPr>
              <a:t>Effect</a:t>
            </a:r>
            <a:r>
              <a:rPr dirty="0" sz="2750" spc="4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of</a:t>
            </a:r>
            <a:r>
              <a:rPr dirty="0" sz="2750" spc="6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colchicine</a:t>
            </a:r>
            <a:r>
              <a:rPr dirty="0" sz="2750" spc="5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on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endothelial</a:t>
            </a:r>
            <a:r>
              <a:rPr dirty="0" sz="2750" spc="4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function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by</a:t>
            </a:r>
            <a:r>
              <a:rPr dirty="0" sz="2750" spc="2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Brachial</a:t>
            </a:r>
            <a:r>
              <a:rPr dirty="0" sz="2750" spc="45">
                <a:latin typeface="Calibri"/>
                <a:cs typeface="Calibri"/>
              </a:rPr>
              <a:t> </a:t>
            </a:r>
            <a:r>
              <a:rPr dirty="0" sz="2750" spc="-20">
                <a:latin typeface="Calibri"/>
                <a:cs typeface="Calibri"/>
              </a:rPr>
              <a:t>Flow </a:t>
            </a:r>
            <a:r>
              <a:rPr dirty="0" sz="2750" spc="-20">
                <a:latin typeface="Calibri"/>
                <a:cs typeface="Calibri"/>
              </a:rPr>
              <a:t>	</a:t>
            </a:r>
            <a:r>
              <a:rPr dirty="0" sz="2750">
                <a:latin typeface="Calibri"/>
                <a:cs typeface="Calibri"/>
              </a:rPr>
              <a:t>Mediated</a:t>
            </a:r>
            <a:r>
              <a:rPr dirty="0" sz="2750" spc="7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Dilation</a:t>
            </a:r>
            <a:r>
              <a:rPr dirty="0" sz="2750" spc="80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(FMD)</a:t>
            </a:r>
            <a:endParaRPr sz="27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6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50">
                <a:latin typeface="Calibri"/>
                <a:cs typeface="Calibri"/>
              </a:rPr>
              <a:t>Effects</a:t>
            </a:r>
            <a:r>
              <a:rPr dirty="0" sz="2750" spc="2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of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colchicine</a:t>
            </a:r>
            <a:r>
              <a:rPr dirty="0" sz="2750" spc="3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on</a:t>
            </a:r>
            <a:r>
              <a:rPr dirty="0" sz="2750" spc="3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hepatic</a:t>
            </a:r>
            <a:r>
              <a:rPr dirty="0" sz="2750" spc="1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fat</a:t>
            </a:r>
            <a:r>
              <a:rPr dirty="0" sz="2750" spc="35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(MAFLD)</a:t>
            </a:r>
            <a:endParaRPr sz="27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29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50">
                <a:latin typeface="Calibri"/>
                <a:cs typeface="Calibri"/>
              </a:rPr>
              <a:t>Effects</a:t>
            </a:r>
            <a:r>
              <a:rPr dirty="0" sz="2750" spc="2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of</a:t>
            </a:r>
            <a:r>
              <a:rPr dirty="0" sz="2750" spc="5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colchicine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on</a:t>
            </a:r>
            <a:r>
              <a:rPr dirty="0" sz="2750" spc="4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bone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mineral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density</a:t>
            </a:r>
            <a:endParaRPr sz="2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17575" y="1422717"/>
            <a:ext cx="9792970" cy="3014980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40029" marR="490855" indent="-227965">
              <a:lnSpc>
                <a:spcPts val="3080"/>
              </a:lnSpc>
              <a:spcBef>
                <a:spcPts val="409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50">
                <a:latin typeface="Calibri"/>
                <a:cs typeface="Calibri"/>
              </a:rPr>
              <a:t>Inflammation</a:t>
            </a:r>
            <a:r>
              <a:rPr dirty="0" sz="2750" spc="2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plays</a:t>
            </a:r>
            <a:r>
              <a:rPr dirty="0" sz="2750" spc="2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</a:t>
            </a:r>
            <a:r>
              <a:rPr dirty="0" sz="2750" spc="7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pivotal</a:t>
            </a:r>
            <a:r>
              <a:rPr dirty="0" sz="2750" spc="1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role</a:t>
            </a:r>
            <a:r>
              <a:rPr dirty="0" sz="2750" spc="2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in</a:t>
            </a:r>
            <a:r>
              <a:rPr dirty="0" sz="2750" spc="2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all</a:t>
            </a:r>
            <a:r>
              <a:rPr dirty="0" sz="2750" spc="2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stages</a:t>
            </a:r>
            <a:r>
              <a:rPr dirty="0" sz="2750" spc="2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of</a:t>
            </a:r>
            <a:r>
              <a:rPr dirty="0" sz="2750" spc="30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atherosclerotic </a:t>
            </a:r>
            <a:r>
              <a:rPr dirty="0" sz="2750" spc="-10">
                <a:latin typeface="Calibri"/>
                <a:cs typeface="Calibri"/>
              </a:rPr>
              <a:t>	</a:t>
            </a:r>
            <a:r>
              <a:rPr dirty="0" sz="2750">
                <a:latin typeface="Calibri"/>
                <a:cs typeface="Calibri"/>
              </a:rPr>
              <a:t>plaque</a:t>
            </a:r>
            <a:r>
              <a:rPr dirty="0" sz="2750" spc="55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development.</a:t>
            </a:r>
            <a:endParaRPr sz="2750">
              <a:latin typeface="Calibri"/>
              <a:cs typeface="Calibri"/>
            </a:endParaRPr>
          </a:p>
          <a:p>
            <a:pPr marL="240029" marR="5080" indent="-227965">
              <a:lnSpc>
                <a:spcPct val="92200"/>
              </a:lnSpc>
              <a:spcBef>
                <a:spcPts val="87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50">
                <a:latin typeface="Calibri"/>
                <a:cs typeface="Calibri"/>
              </a:rPr>
              <a:t>The</a:t>
            </a:r>
            <a:r>
              <a:rPr dirty="0" sz="2750" spc="10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Canakinumab</a:t>
            </a:r>
            <a:r>
              <a:rPr dirty="0" sz="2750" spc="9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Anti-inflammatory</a:t>
            </a:r>
            <a:r>
              <a:rPr dirty="0" sz="2750" spc="8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Thrombosis</a:t>
            </a:r>
            <a:r>
              <a:rPr dirty="0" sz="2750" spc="9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Outcomes</a:t>
            </a:r>
            <a:r>
              <a:rPr dirty="0" sz="2750" spc="185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Study </a:t>
            </a:r>
            <a:r>
              <a:rPr dirty="0" sz="2750" spc="-10">
                <a:latin typeface="Calibri"/>
                <a:cs typeface="Calibri"/>
              </a:rPr>
              <a:t>	</a:t>
            </a:r>
            <a:r>
              <a:rPr dirty="0" sz="2750">
                <a:latin typeface="Calibri"/>
                <a:cs typeface="Calibri"/>
              </a:rPr>
              <a:t>(CANTOS)</a:t>
            </a:r>
            <a:r>
              <a:rPr dirty="0" sz="2750" spc="6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provided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the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evidence</a:t>
            </a:r>
            <a:r>
              <a:rPr dirty="0" sz="2750" spc="5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that</a:t>
            </a:r>
            <a:r>
              <a:rPr dirty="0" sz="2750" spc="5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targeted</a:t>
            </a:r>
            <a:r>
              <a:rPr dirty="0" sz="2750" spc="5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anti-</a:t>
            </a:r>
            <a:r>
              <a:rPr dirty="0" sz="2750" spc="-10">
                <a:latin typeface="Calibri"/>
                <a:cs typeface="Calibri"/>
              </a:rPr>
              <a:t>inflammatory </a:t>
            </a:r>
            <a:r>
              <a:rPr dirty="0" sz="2750" spc="-10">
                <a:latin typeface="Calibri"/>
                <a:cs typeface="Calibri"/>
              </a:rPr>
              <a:t>	</a:t>
            </a:r>
            <a:r>
              <a:rPr dirty="0" sz="2750">
                <a:latin typeface="Calibri"/>
                <a:cs typeface="Calibri"/>
              </a:rPr>
              <a:t>therapy</a:t>
            </a:r>
            <a:r>
              <a:rPr dirty="0" sz="2750" spc="8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could</a:t>
            </a:r>
            <a:r>
              <a:rPr dirty="0" sz="2750" spc="4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improve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cardiovascular</a:t>
            </a:r>
            <a:r>
              <a:rPr dirty="0" sz="2750" spc="15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outcomes.</a:t>
            </a:r>
            <a:endParaRPr sz="2750">
              <a:latin typeface="Calibri"/>
              <a:cs typeface="Calibri"/>
            </a:endParaRPr>
          </a:p>
          <a:p>
            <a:pPr marL="241300" marR="478155" indent="-229235">
              <a:lnSpc>
                <a:spcPts val="3010"/>
              </a:lnSpc>
              <a:spcBef>
                <a:spcPts val="109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750">
                <a:latin typeface="Calibri"/>
                <a:cs typeface="Calibri"/>
              </a:rPr>
              <a:t>Search</a:t>
            </a:r>
            <a:r>
              <a:rPr dirty="0" sz="2750" spc="3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for</a:t>
            </a:r>
            <a:r>
              <a:rPr dirty="0" sz="2750" spc="8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alternative</a:t>
            </a:r>
            <a:r>
              <a:rPr dirty="0" sz="2750" spc="3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anti-inflammatory</a:t>
            </a:r>
            <a:r>
              <a:rPr dirty="0" sz="2750" spc="2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agents</a:t>
            </a:r>
            <a:r>
              <a:rPr dirty="0" sz="2750" spc="114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that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reduce </a:t>
            </a:r>
            <a:r>
              <a:rPr dirty="0" sz="2750">
                <a:latin typeface="Calibri"/>
                <a:cs typeface="Calibri"/>
              </a:rPr>
              <a:t>atherosclerotic</a:t>
            </a:r>
            <a:r>
              <a:rPr dirty="0" sz="2750" spc="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events</a:t>
            </a:r>
            <a:r>
              <a:rPr dirty="0" sz="2750" spc="2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in</a:t>
            </a:r>
            <a:r>
              <a:rPr dirty="0" sz="2750" spc="3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patients</a:t>
            </a:r>
            <a:r>
              <a:rPr dirty="0" sz="2750" spc="2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with</a:t>
            </a:r>
            <a:r>
              <a:rPr dirty="0" sz="2750" spc="10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coronary</a:t>
            </a:r>
            <a:r>
              <a:rPr dirty="0" sz="2750" spc="8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artery</a:t>
            </a:r>
            <a:r>
              <a:rPr dirty="0" sz="2750" spc="80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disease.</a:t>
            </a:r>
            <a:endParaRPr sz="2750">
              <a:latin typeface="Calibri"/>
              <a:cs typeface="Calibri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24375" y="95250"/>
            <a:ext cx="7667625" cy="9906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325564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25"/>
              <a:t>BACKGROUND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5054600" y="342328"/>
            <a:ext cx="6892925" cy="46228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2800"/>
              </a:lnSpc>
              <a:spcBef>
                <a:spcPts val="80"/>
              </a:spcBef>
            </a:pP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Effect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 of</a:t>
            </a:r>
            <a:r>
              <a:rPr dirty="0" sz="14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Colchicine</a:t>
            </a:r>
            <a:r>
              <a:rPr dirty="0" sz="14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4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Progression</a:t>
            </a:r>
            <a:r>
              <a:rPr dirty="0" sz="14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4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Known</a:t>
            </a:r>
            <a:r>
              <a:rPr dirty="0" sz="14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Coronary</a:t>
            </a:r>
            <a:r>
              <a:rPr dirty="0" sz="14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Atherosclerosis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 in</a:t>
            </a:r>
            <a:r>
              <a:rPr dirty="0" sz="1400" spc="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 with</a:t>
            </a:r>
            <a:r>
              <a:rPr dirty="0" sz="1400" spc="-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STable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CoROnary</a:t>
            </a:r>
            <a:r>
              <a:rPr dirty="0" sz="14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Artery</a:t>
            </a:r>
            <a:r>
              <a:rPr dirty="0" sz="1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Disease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CoMpared</a:t>
            </a:r>
            <a:r>
              <a:rPr dirty="0" sz="14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4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Placebo</a:t>
            </a:r>
            <a:r>
              <a:rPr dirty="0" sz="14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dirty="0" sz="14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EKSTROM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 Trial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094341" y="5746432"/>
            <a:ext cx="2045335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-10" b="1">
                <a:latin typeface="Calibri"/>
                <a:cs typeface="Calibri"/>
              </a:rPr>
              <a:t>Vaidya</a:t>
            </a:r>
            <a:r>
              <a:rPr dirty="0" sz="1350" spc="-2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K,</a:t>
            </a:r>
            <a:r>
              <a:rPr dirty="0" sz="1350" spc="-7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et</a:t>
            </a:r>
            <a:r>
              <a:rPr dirty="0" sz="1350" spc="-4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al.</a:t>
            </a:r>
            <a:r>
              <a:rPr dirty="0" sz="1350" spc="19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JACC</a:t>
            </a:r>
            <a:r>
              <a:rPr dirty="0" sz="1350" spc="1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CI</a:t>
            </a:r>
            <a:r>
              <a:rPr dirty="0" sz="1350" spc="-15" b="1">
                <a:latin typeface="Calibri"/>
                <a:cs typeface="Calibri"/>
              </a:rPr>
              <a:t> </a:t>
            </a:r>
            <a:r>
              <a:rPr dirty="0" sz="1350" spc="-20" b="1">
                <a:latin typeface="Calibri"/>
                <a:cs typeface="Calibri"/>
              </a:rPr>
              <a:t>2017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17675" y="32321"/>
            <a:ext cx="852614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Post</a:t>
            </a:r>
            <a:r>
              <a:rPr dirty="0" spc="-120"/>
              <a:t> </a:t>
            </a:r>
            <a:r>
              <a:rPr dirty="0"/>
              <a:t>ACS</a:t>
            </a:r>
            <a:r>
              <a:rPr dirty="0" spc="-140"/>
              <a:t> </a:t>
            </a:r>
            <a:r>
              <a:rPr dirty="0"/>
              <a:t>Colchicine</a:t>
            </a:r>
            <a:r>
              <a:rPr dirty="0" spc="-165"/>
              <a:t> </a:t>
            </a:r>
            <a:r>
              <a:rPr dirty="0" spc="-10"/>
              <a:t>Progression</a:t>
            </a:r>
            <a:r>
              <a:rPr dirty="0" spc="-135"/>
              <a:t> </a:t>
            </a:r>
            <a:r>
              <a:rPr dirty="0" spc="-10"/>
              <a:t>Study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857250"/>
            <a:ext cx="11325225" cy="4762500"/>
            <a:chOff x="0" y="857250"/>
            <a:chExt cx="11325225" cy="4762500"/>
          </a:xfrm>
        </p:grpSpPr>
        <p:sp>
          <p:nvSpPr>
            <p:cNvPr id="5" name="object 5" descr=""/>
            <p:cNvSpPr/>
            <p:nvPr/>
          </p:nvSpPr>
          <p:spPr>
            <a:xfrm>
              <a:off x="4352925" y="4219575"/>
              <a:ext cx="1028700" cy="1028700"/>
            </a:xfrm>
            <a:custGeom>
              <a:avLst/>
              <a:gdLst/>
              <a:ahLst/>
              <a:cxnLst/>
              <a:rect l="l" t="t" r="r" b="b"/>
              <a:pathLst>
                <a:path w="1028700" h="1028700">
                  <a:moveTo>
                    <a:pt x="1028700" y="0"/>
                  </a:moveTo>
                  <a:lnTo>
                    <a:pt x="0" y="0"/>
                  </a:lnTo>
                  <a:lnTo>
                    <a:pt x="0" y="1028700"/>
                  </a:lnTo>
                  <a:lnTo>
                    <a:pt x="1028700" y="1028700"/>
                  </a:lnTo>
                  <a:lnTo>
                    <a:pt x="1028700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857250"/>
              <a:ext cx="11325224" cy="47625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17575" y="368617"/>
            <a:ext cx="4988560" cy="5573395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12700" marR="5080">
              <a:lnSpc>
                <a:spcPct val="91200"/>
              </a:lnSpc>
              <a:spcBef>
                <a:spcPts val="550"/>
              </a:spcBef>
            </a:pPr>
            <a:r>
              <a:rPr dirty="0" sz="3950" b="0">
                <a:latin typeface="Calibri Light"/>
                <a:cs typeface="Calibri Light"/>
              </a:rPr>
              <a:t>Yu</a:t>
            </a:r>
            <a:r>
              <a:rPr dirty="0" sz="3950" spc="-110" b="0">
                <a:latin typeface="Calibri Light"/>
                <a:cs typeface="Calibri Light"/>
              </a:rPr>
              <a:t> </a:t>
            </a:r>
            <a:r>
              <a:rPr dirty="0" sz="3950" b="0">
                <a:latin typeface="Calibri Light"/>
                <a:cs typeface="Calibri Light"/>
              </a:rPr>
              <a:t>et</a:t>
            </a:r>
            <a:r>
              <a:rPr dirty="0" sz="3950" spc="-35" b="0">
                <a:latin typeface="Calibri Light"/>
                <a:cs typeface="Calibri Light"/>
              </a:rPr>
              <a:t> </a:t>
            </a:r>
            <a:r>
              <a:rPr dirty="0" sz="3950" b="0">
                <a:latin typeface="Calibri Light"/>
                <a:cs typeface="Calibri Light"/>
              </a:rPr>
              <a:t>al</a:t>
            </a:r>
            <a:r>
              <a:rPr dirty="0" sz="3950" spc="-50" b="0">
                <a:latin typeface="Calibri Light"/>
                <a:cs typeface="Calibri Light"/>
              </a:rPr>
              <a:t> </a:t>
            </a:r>
            <a:r>
              <a:rPr dirty="0" sz="3950" b="0">
                <a:latin typeface="Calibri Light"/>
                <a:cs typeface="Calibri Light"/>
              </a:rPr>
              <a:t>demonstrated</a:t>
            </a:r>
            <a:r>
              <a:rPr dirty="0" sz="3950" spc="-45" b="0">
                <a:latin typeface="Calibri Light"/>
                <a:cs typeface="Calibri Light"/>
              </a:rPr>
              <a:t> </a:t>
            </a:r>
            <a:r>
              <a:rPr dirty="0" sz="3950" spc="-25" b="0">
                <a:latin typeface="Calibri Light"/>
                <a:cs typeface="Calibri Light"/>
              </a:rPr>
              <a:t>in </a:t>
            </a:r>
            <a:r>
              <a:rPr dirty="0" sz="3950" b="0">
                <a:latin typeface="Calibri Light"/>
                <a:cs typeface="Calibri Light"/>
              </a:rPr>
              <a:t>COLCOT</a:t>
            </a:r>
            <a:r>
              <a:rPr dirty="0" sz="3950" spc="-150" b="0">
                <a:latin typeface="Calibri Light"/>
                <a:cs typeface="Calibri Light"/>
              </a:rPr>
              <a:t> </a:t>
            </a:r>
            <a:r>
              <a:rPr dirty="0" sz="3950" spc="-10" b="0">
                <a:latin typeface="Calibri Light"/>
                <a:cs typeface="Calibri Light"/>
              </a:rPr>
              <a:t>randomized </a:t>
            </a:r>
            <a:r>
              <a:rPr dirty="0" sz="3950" b="0">
                <a:latin typeface="Calibri Light"/>
                <a:cs typeface="Calibri Light"/>
              </a:rPr>
              <a:t>study</a:t>
            </a:r>
            <a:r>
              <a:rPr dirty="0" sz="3950" spc="-5" b="0">
                <a:latin typeface="Calibri Light"/>
                <a:cs typeface="Calibri Light"/>
              </a:rPr>
              <a:t> </a:t>
            </a:r>
            <a:r>
              <a:rPr dirty="0" sz="3950" b="0">
                <a:latin typeface="Calibri Light"/>
                <a:cs typeface="Calibri Light"/>
              </a:rPr>
              <a:t>(128</a:t>
            </a:r>
            <a:r>
              <a:rPr dirty="0" sz="3950" spc="45" b="0">
                <a:latin typeface="Calibri Light"/>
                <a:cs typeface="Calibri Light"/>
              </a:rPr>
              <a:t> </a:t>
            </a:r>
            <a:r>
              <a:rPr dirty="0" sz="3950" b="0">
                <a:latin typeface="Calibri Light"/>
                <a:cs typeface="Calibri Light"/>
              </a:rPr>
              <a:t>ACS</a:t>
            </a:r>
            <a:r>
              <a:rPr dirty="0" sz="3950" spc="25" b="0">
                <a:latin typeface="Calibri Light"/>
                <a:cs typeface="Calibri Light"/>
              </a:rPr>
              <a:t> </a:t>
            </a:r>
            <a:r>
              <a:rPr dirty="0" sz="3950" spc="-25" b="0">
                <a:latin typeface="Calibri Light"/>
                <a:cs typeface="Calibri Light"/>
              </a:rPr>
              <a:t>pts </a:t>
            </a:r>
            <a:r>
              <a:rPr dirty="0" sz="3950" b="0">
                <a:latin typeface="Calibri Light"/>
                <a:cs typeface="Calibri Light"/>
              </a:rPr>
              <a:t>undergoing</a:t>
            </a:r>
            <a:r>
              <a:rPr dirty="0" sz="3950" spc="10" b="0">
                <a:latin typeface="Calibri Light"/>
                <a:cs typeface="Calibri Light"/>
              </a:rPr>
              <a:t> </a:t>
            </a:r>
            <a:r>
              <a:rPr dirty="0" sz="3950" b="0">
                <a:latin typeface="Calibri Light"/>
                <a:cs typeface="Calibri Light"/>
              </a:rPr>
              <a:t>serial</a:t>
            </a:r>
            <a:r>
              <a:rPr dirty="0" sz="3950" spc="15" b="0">
                <a:latin typeface="Calibri Light"/>
                <a:cs typeface="Calibri Light"/>
              </a:rPr>
              <a:t> </a:t>
            </a:r>
            <a:r>
              <a:rPr dirty="0" sz="3950" spc="-20" b="0">
                <a:latin typeface="Calibri Light"/>
                <a:cs typeface="Calibri Light"/>
              </a:rPr>
              <a:t>OCT) </a:t>
            </a:r>
            <a:r>
              <a:rPr dirty="0" sz="3950" b="0">
                <a:latin typeface="Calibri Light"/>
                <a:cs typeface="Calibri Light"/>
              </a:rPr>
              <a:t>significant</a:t>
            </a:r>
            <a:r>
              <a:rPr dirty="0" sz="3950" spc="45" b="0">
                <a:latin typeface="Calibri Light"/>
                <a:cs typeface="Calibri Light"/>
              </a:rPr>
              <a:t> </a:t>
            </a:r>
            <a:r>
              <a:rPr dirty="0" sz="3950" spc="-10" b="0">
                <a:latin typeface="Calibri Light"/>
                <a:cs typeface="Calibri Light"/>
              </a:rPr>
              <a:t>improvement </a:t>
            </a:r>
            <a:r>
              <a:rPr dirty="0" sz="3950" b="0">
                <a:latin typeface="Calibri Light"/>
                <a:cs typeface="Calibri Light"/>
              </a:rPr>
              <a:t>in</a:t>
            </a:r>
            <a:r>
              <a:rPr dirty="0" sz="3950" spc="40" b="0">
                <a:latin typeface="Calibri Light"/>
                <a:cs typeface="Calibri Light"/>
              </a:rPr>
              <a:t> </a:t>
            </a:r>
            <a:r>
              <a:rPr dirty="0" sz="3950" b="0">
                <a:latin typeface="Calibri Light"/>
                <a:cs typeface="Calibri Light"/>
              </a:rPr>
              <a:t>fibrous</a:t>
            </a:r>
            <a:r>
              <a:rPr dirty="0" sz="3950" spc="-35" b="0">
                <a:latin typeface="Calibri Light"/>
                <a:cs typeface="Calibri Light"/>
              </a:rPr>
              <a:t> </a:t>
            </a:r>
            <a:r>
              <a:rPr dirty="0" sz="3950" b="0">
                <a:latin typeface="Calibri Light"/>
                <a:cs typeface="Calibri Light"/>
              </a:rPr>
              <a:t>cap</a:t>
            </a:r>
            <a:r>
              <a:rPr dirty="0" sz="3950" spc="-35" b="0">
                <a:latin typeface="Calibri Light"/>
                <a:cs typeface="Calibri Light"/>
              </a:rPr>
              <a:t> </a:t>
            </a:r>
            <a:r>
              <a:rPr dirty="0" sz="3950" spc="-10" b="0">
                <a:latin typeface="Calibri Light"/>
                <a:cs typeface="Calibri Light"/>
              </a:rPr>
              <a:t>thickness </a:t>
            </a:r>
            <a:r>
              <a:rPr dirty="0" sz="3950" b="0">
                <a:latin typeface="Calibri Light"/>
                <a:cs typeface="Calibri Light"/>
              </a:rPr>
              <a:t>(p=0.006)</a:t>
            </a:r>
            <a:r>
              <a:rPr dirty="0" sz="3950" spc="70" b="0">
                <a:latin typeface="Calibri Light"/>
                <a:cs typeface="Calibri Light"/>
              </a:rPr>
              <a:t> </a:t>
            </a:r>
            <a:r>
              <a:rPr dirty="0" sz="3950" b="0">
                <a:latin typeface="Calibri Light"/>
                <a:cs typeface="Calibri Light"/>
              </a:rPr>
              <a:t>and</a:t>
            </a:r>
            <a:r>
              <a:rPr dirty="0" sz="3950" spc="75" b="0">
                <a:latin typeface="Calibri Light"/>
                <a:cs typeface="Calibri Light"/>
              </a:rPr>
              <a:t> </a:t>
            </a:r>
            <a:r>
              <a:rPr dirty="0" sz="3950" spc="-10" b="0">
                <a:latin typeface="Calibri Light"/>
                <a:cs typeface="Calibri Light"/>
              </a:rPr>
              <a:t>minimal </a:t>
            </a:r>
            <a:r>
              <a:rPr dirty="0" sz="3950" b="0">
                <a:latin typeface="Calibri Light"/>
                <a:cs typeface="Calibri Light"/>
              </a:rPr>
              <a:t>lumen</a:t>
            </a:r>
            <a:r>
              <a:rPr dirty="0" sz="3950" spc="10" b="0">
                <a:latin typeface="Calibri Light"/>
                <a:cs typeface="Calibri Light"/>
              </a:rPr>
              <a:t> </a:t>
            </a:r>
            <a:r>
              <a:rPr dirty="0" sz="3950" b="0">
                <a:latin typeface="Calibri Light"/>
                <a:cs typeface="Calibri Light"/>
              </a:rPr>
              <a:t>arc</a:t>
            </a:r>
            <a:r>
              <a:rPr dirty="0" sz="3950" spc="15" b="0">
                <a:latin typeface="Calibri Light"/>
                <a:cs typeface="Calibri Light"/>
              </a:rPr>
              <a:t> </a:t>
            </a:r>
            <a:r>
              <a:rPr dirty="0" sz="3950" spc="-10" b="0">
                <a:latin typeface="Calibri Light"/>
                <a:cs typeface="Calibri Light"/>
              </a:rPr>
              <a:t>(p=0.004) </a:t>
            </a:r>
            <a:r>
              <a:rPr dirty="0" sz="3950" b="0">
                <a:latin typeface="Calibri Light"/>
                <a:cs typeface="Calibri Light"/>
              </a:rPr>
              <a:t>with</a:t>
            </a:r>
            <a:r>
              <a:rPr dirty="0" sz="3950" spc="10" b="0">
                <a:latin typeface="Calibri Light"/>
                <a:cs typeface="Calibri Light"/>
              </a:rPr>
              <a:t> </a:t>
            </a:r>
            <a:r>
              <a:rPr dirty="0" sz="3950" b="0">
                <a:latin typeface="Calibri Light"/>
                <a:cs typeface="Calibri Light"/>
              </a:rPr>
              <a:t>Colchicine</a:t>
            </a:r>
            <a:r>
              <a:rPr dirty="0" sz="3950" spc="45" b="0">
                <a:latin typeface="Calibri Light"/>
                <a:cs typeface="Calibri Light"/>
              </a:rPr>
              <a:t> </a:t>
            </a:r>
            <a:r>
              <a:rPr dirty="0" sz="3950" b="0">
                <a:latin typeface="Calibri Light"/>
                <a:cs typeface="Calibri Light"/>
              </a:rPr>
              <a:t>0.5</a:t>
            </a:r>
            <a:r>
              <a:rPr dirty="0" sz="3950" spc="80" b="0">
                <a:latin typeface="Calibri Light"/>
                <a:cs typeface="Calibri Light"/>
              </a:rPr>
              <a:t> </a:t>
            </a:r>
            <a:r>
              <a:rPr dirty="0" sz="3950" spc="-25" b="0">
                <a:latin typeface="Calibri Light"/>
                <a:cs typeface="Calibri Light"/>
              </a:rPr>
              <a:t>as </a:t>
            </a:r>
            <a:r>
              <a:rPr dirty="0" sz="3950" b="0">
                <a:latin typeface="Calibri Light"/>
                <a:cs typeface="Calibri Light"/>
              </a:rPr>
              <a:t>compared</a:t>
            </a:r>
            <a:r>
              <a:rPr dirty="0" sz="3950" spc="15" b="0">
                <a:latin typeface="Calibri Light"/>
                <a:cs typeface="Calibri Light"/>
              </a:rPr>
              <a:t> </a:t>
            </a:r>
            <a:r>
              <a:rPr dirty="0" sz="3950" b="0">
                <a:latin typeface="Calibri Light"/>
                <a:cs typeface="Calibri Light"/>
              </a:rPr>
              <a:t>to</a:t>
            </a:r>
            <a:r>
              <a:rPr dirty="0" sz="3950" spc="-65" b="0">
                <a:latin typeface="Calibri Light"/>
                <a:cs typeface="Calibri Light"/>
              </a:rPr>
              <a:t> </a:t>
            </a:r>
            <a:r>
              <a:rPr dirty="0" sz="3950" spc="-10" b="0">
                <a:latin typeface="Calibri Light"/>
                <a:cs typeface="Calibri Light"/>
              </a:rPr>
              <a:t>placebo</a:t>
            </a:r>
            <a:endParaRPr sz="395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9282"/>
            <a:ext cx="2795270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10"/>
              <a:t>HYPOTHESIS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17575" y="1775460"/>
            <a:ext cx="10134600" cy="2063114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241300" marR="5080" indent="-229235">
              <a:lnSpc>
                <a:spcPts val="3900"/>
              </a:lnSpc>
              <a:spcBef>
                <a:spcPts val="58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3600">
                <a:latin typeface="Calibri"/>
                <a:cs typeface="Calibri"/>
              </a:rPr>
              <a:t>Low</a:t>
            </a:r>
            <a:r>
              <a:rPr dirty="0" sz="3600" spc="-5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Dose</a:t>
            </a:r>
            <a:r>
              <a:rPr dirty="0" sz="3600" spc="-2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Colchicine</a:t>
            </a:r>
            <a:r>
              <a:rPr dirty="0" sz="3600" spc="-8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(0.5</a:t>
            </a:r>
            <a:r>
              <a:rPr dirty="0" sz="3600" spc="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mg/day)</a:t>
            </a:r>
            <a:r>
              <a:rPr dirty="0" sz="3600" spc="-7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will</a:t>
            </a:r>
            <a:r>
              <a:rPr dirty="0" sz="3600" spc="-40">
                <a:latin typeface="Calibri"/>
                <a:cs typeface="Calibri"/>
              </a:rPr>
              <a:t> </a:t>
            </a:r>
            <a:r>
              <a:rPr dirty="0" sz="3600" spc="-10">
                <a:latin typeface="Calibri"/>
                <a:cs typeface="Calibri"/>
              </a:rPr>
              <a:t>reduce progression</a:t>
            </a:r>
            <a:r>
              <a:rPr dirty="0" sz="3600" spc="-7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of</a:t>
            </a:r>
            <a:r>
              <a:rPr dirty="0" sz="3600" spc="-3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plaque</a:t>
            </a:r>
            <a:r>
              <a:rPr dirty="0" sz="3600" spc="-4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as</a:t>
            </a:r>
            <a:r>
              <a:rPr dirty="0" sz="3600" spc="-4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measured</a:t>
            </a:r>
            <a:r>
              <a:rPr dirty="0" sz="3600" spc="-6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by</a:t>
            </a:r>
            <a:r>
              <a:rPr dirty="0" sz="3600" spc="-114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serial</a:t>
            </a:r>
            <a:r>
              <a:rPr dirty="0" sz="3600" spc="-50">
                <a:latin typeface="Calibri"/>
                <a:cs typeface="Calibri"/>
              </a:rPr>
              <a:t> </a:t>
            </a:r>
            <a:r>
              <a:rPr dirty="0" sz="3600" spc="-10">
                <a:latin typeface="Calibri"/>
                <a:cs typeface="Calibri"/>
              </a:rPr>
              <a:t>coronary </a:t>
            </a:r>
            <a:r>
              <a:rPr dirty="0" sz="3600" spc="-80">
                <a:latin typeface="Calibri"/>
                <a:cs typeface="Calibri"/>
              </a:rPr>
              <a:t>CTA</a:t>
            </a:r>
            <a:r>
              <a:rPr dirty="0" sz="3600" spc="-6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as</a:t>
            </a:r>
            <a:r>
              <a:rPr dirty="0" sz="3600" spc="-40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compared</a:t>
            </a:r>
            <a:r>
              <a:rPr dirty="0" sz="3600" spc="-7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to</a:t>
            </a:r>
            <a:r>
              <a:rPr dirty="0" sz="3600" spc="-9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placebo</a:t>
            </a:r>
            <a:r>
              <a:rPr dirty="0" sz="3600" spc="-8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in</a:t>
            </a:r>
            <a:r>
              <a:rPr dirty="0" sz="3600" spc="-7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persons</a:t>
            </a:r>
            <a:r>
              <a:rPr dirty="0" sz="3600" spc="-5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with</a:t>
            </a:r>
            <a:r>
              <a:rPr dirty="0" sz="3600" spc="-75">
                <a:latin typeface="Calibri"/>
                <a:cs typeface="Calibri"/>
              </a:rPr>
              <a:t> </a:t>
            </a:r>
            <a:r>
              <a:rPr dirty="0" sz="3600" spc="-10">
                <a:latin typeface="Calibri"/>
                <a:cs typeface="Calibri"/>
              </a:rPr>
              <a:t>stable </a:t>
            </a:r>
            <a:r>
              <a:rPr dirty="0" sz="3600" spc="-25">
                <a:latin typeface="Calibri"/>
                <a:cs typeface="Calibri"/>
              </a:rPr>
              <a:t>CAD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24375" y="95250"/>
            <a:ext cx="7667625" cy="99060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5054600" y="342328"/>
            <a:ext cx="6892925" cy="46228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2800"/>
              </a:lnSpc>
              <a:spcBef>
                <a:spcPts val="80"/>
              </a:spcBef>
            </a:pP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Effect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 of</a:t>
            </a:r>
            <a:r>
              <a:rPr dirty="0" sz="14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Colchicine</a:t>
            </a:r>
            <a:r>
              <a:rPr dirty="0" sz="14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4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Progression</a:t>
            </a:r>
            <a:r>
              <a:rPr dirty="0" sz="14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4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Known</a:t>
            </a:r>
            <a:r>
              <a:rPr dirty="0" sz="14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Coronary</a:t>
            </a:r>
            <a:r>
              <a:rPr dirty="0" sz="14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Atherosclerosis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 in</a:t>
            </a:r>
            <a:r>
              <a:rPr dirty="0" sz="1400" spc="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 with</a:t>
            </a:r>
            <a:r>
              <a:rPr dirty="0" sz="1400" spc="-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STable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CoROnary</a:t>
            </a:r>
            <a:r>
              <a:rPr dirty="0" sz="14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Artery</a:t>
            </a:r>
            <a:r>
              <a:rPr dirty="0" sz="1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Disease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CoMpared</a:t>
            </a:r>
            <a:r>
              <a:rPr dirty="0" sz="14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4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Placebo</a:t>
            </a:r>
            <a:r>
              <a:rPr dirty="0" sz="14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dirty="0" sz="14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EKSTROM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 Trial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30"/>
              </a:spcBef>
            </a:pPr>
            <a:r>
              <a:rPr dirty="0"/>
              <a:t>INCLUSION</a:t>
            </a:r>
            <a:r>
              <a:rPr dirty="0" spc="-170"/>
              <a:t> </a:t>
            </a:r>
            <a:r>
              <a:rPr dirty="0"/>
              <a:t>AND</a:t>
            </a:r>
            <a:r>
              <a:rPr dirty="0" spc="-170"/>
              <a:t> </a:t>
            </a:r>
            <a:r>
              <a:rPr dirty="0" spc="-10"/>
              <a:t>EXCLUSION</a:t>
            </a:r>
            <a:r>
              <a:rPr dirty="0" spc="-165"/>
              <a:t> </a:t>
            </a:r>
            <a:r>
              <a:rPr dirty="0" spc="-10"/>
              <a:t>CRITERIA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3936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9"/>
              </a:spcBef>
            </a:pPr>
            <a:r>
              <a:rPr dirty="0"/>
              <a:t>Inclusion</a:t>
            </a:r>
            <a:r>
              <a:rPr dirty="0" spc="-60"/>
              <a:t> </a:t>
            </a:r>
            <a:r>
              <a:rPr dirty="0" spc="-10"/>
              <a:t>Criteria</a:t>
            </a:r>
          </a:p>
          <a:p>
            <a:pPr marL="240029" indent="-227329">
              <a:lnSpc>
                <a:spcPct val="100000"/>
              </a:lnSpc>
              <a:spcBef>
                <a:spcPts val="209"/>
              </a:spcBef>
              <a:buFont typeface="Arial"/>
              <a:buChar char="•"/>
              <a:tabLst>
                <a:tab pos="240029" algn="l"/>
              </a:tabLst>
            </a:pPr>
            <a:r>
              <a:rPr dirty="0" b="0">
                <a:latin typeface="Calibri"/>
                <a:cs typeface="Calibri"/>
              </a:rPr>
              <a:t>Age</a:t>
            </a:r>
            <a:r>
              <a:rPr dirty="0" spc="-6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30-</a:t>
            </a:r>
            <a:r>
              <a:rPr dirty="0" spc="-25" b="0">
                <a:latin typeface="Calibri"/>
                <a:cs typeface="Calibri"/>
              </a:rPr>
              <a:t>85</a:t>
            </a:r>
          </a:p>
          <a:p>
            <a:pPr marL="239395" marR="290830" indent="-227329">
              <a:lnSpc>
                <a:spcPct val="80200"/>
              </a:lnSpc>
              <a:spcBef>
                <a:spcPts val="99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pc="-10" b="0">
                <a:latin typeface="Calibri"/>
                <a:cs typeface="Calibri"/>
              </a:rPr>
              <a:t>Proven</a:t>
            </a:r>
            <a:r>
              <a:rPr dirty="0" spc="-9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coronary</a:t>
            </a:r>
            <a:r>
              <a:rPr dirty="0" spc="-7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artery</a:t>
            </a:r>
            <a:r>
              <a:rPr dirty="0" spc="-8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disease;</a:t>
            </a:r>
            <a:r>
              <a:rPr dirty="0" spc="-70" b="0">
                <a:latin typeface="Calibri"/>
                <a:cs typeface="Calibri"/>
              </a:rPr>
              <a:t> </a:t>
            </a:r>
            <a:r>
              <a:rPr dirty="0" spc="-25" b="0">
                <a:latin typeface="Calibri"/>
                <a:cs typeface="Calibri"/>
              </a:rPr>
              <a:t>as </a:t>
            </a:r>
            <a:r>
              <a:rPr dirty="0" spc="-25" b="0">
                <a:latin typeface="Calibri"/>
                <a:cs typeface="Calibri"/>
              </a:rPr>
              <a:t>	</a:t>
            </a:r>
            <a:r>
              <a:rPr dirty="0" b="0">
                <a:latin typeface="Calibri"/>
                <a:cs typeface="Calibri"/>
              </a:rPr>
              <a:t>evidenced</a:t>
            </a:r>
            <a:r>
              <a:rPr dirty="0" spc="-8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by</a:t>
            </a:r>
            <a:r>
              <a:rPr dirty="0" spc="-13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coronary</a:t>
            </a:r>
            <a:r>
              <a:rPr dirty="0" spc="-70" b="0">
                <a:latin typeface="Calibri"/>
                <a:cs typeface="Calibri"/>
              </a:rPr>
              <a:t> </a:t>
            </a:r>
            <a:r>
              <a:rPr dirty="0" spc="-20" b="0">
                <a:latin typeface="Calibri"/>
                <a:cs typeface="Calibri"/>
              </a:rPr>
              <a:t>angiography, </a:t>
            </a:r>
            <a:r>
              <a:rPr dirty="0" spc="-20" b="0">
                <a:latin typeface="Calibri"/>
                <a:cs typeface="Calibri"/>
              </a:rPr>
              <a:t>	</a:t>
            </a:r>
            <a:r>
              <a:rPr dirty="0" b="0">
                <a:latin typeface="Calibri"/>
                <a:cs typeface="Calibri"/>
              </a:rPr>
              <a:t>CT</a:t>
            </a:r>
            <a:r>
              <a:rPr dirty="0" spc="-7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coronary</a:t>
            </a:r>
            <a:r>
              <a:rPr dirty="0" spc="-45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angiography</a:t>
            </a:r>
            <a:r>
              <a:rPr dirty="0" spc="-4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or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spc="-50" b="0">
                <a:latin typeface="Calibri"/>
                <a:cs typeface="Calibri"/>
              </a:rPr>
              <a:t>a </a:t>
            </a:r>
            <a:r>
              <a:rPr dirty="0" spc="-50" b="0">
                <a:latin typeface="Calibri"/>
                <a:cs typeface="Calibri"/>
              </a:rPr>
              <a:t>	</a:t>
            </a:r>
            <a:r>
              <a:rPr dirty="0" b="0">
                <a:latin typeface="Calibri"/>
                <a:cs typeface="Calibri"/>
              </a:rPr>
              <a:t>Coronary</a:t>
            </a:r>
            <a:r>
              <a:rPr dirty="0" spc="-9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Artery</a:t>
            </a:r>
            <a:r>
              <a:rPr dirty="0" spc="-8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Calcium</a:t>
            </a:r>
            <a:r>
              <a:rPr dirty="0" spc="-85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Score 	(Agatston</a:t>
            </a:r>
            <a:r>
              <a:rPr dirty="0" spc="-10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score</a:t>
            </a:r>
            <a:r>
              <a:rPr dirty="0" spc="-114" b="0">
                <a:latin typeface="Calibri"/>
                <a:cs typeface="Calibri"/>
              </a:rPr>
              <a:t> </a:t>
            </a:r>
            <a:r>
              <a:rPr dirty="0" spc="-20" b="0">
                <a:latin typeface="Calibri"/>
                <a:cs typeface="Calibri"/>
              </a:rPr>
              <a:t>&gt;400)</a:t>
            </a:r>
          </a:p>
          <a:p>
            <a:pPr marL="240029" indent="-227329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40029" algn="l"/>
              </a:tabLst>
            </a:pPr>
            <a:r>
              <a:rPr dirty="0" b="0">
                <a:latin typeface="Calibri"/>
                <a:cs typeface="Calibri"/>
              </a:rPr>
              <a:t>Clinically</a:t>
            </a:r>
            <a:r>
              <a:rPr dirty="0" spc="-6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stable</a:t>
            </a:r>
            <a:r>
              <a:rPr dirty="0" spc="-8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for</a:t>
            </a:r>
            <a:r>
              <a:rPr dirty="0" spc="-9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at</a:t>
            </a:r>
            <a:r>
              <a:rPr dirty="0" spc="-6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least</a:t>
            </a:r>
            <a:r>
              <a:rPr dirty="0" spc="-6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six</a:t>
            </a:r>
            <a:r>
              <a:rPr dirty="0" spc="-75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months</a:t>
            </a:r>
          </a:p>
          <a:p>
            <a:pPr marL="239395" marR="5080" indent="-227329">
              <a:lnSpc>
                <a:spcPts val="2330"/>
              </a:lnSpc>
              <a:spcBef>
                <a:spcPts val="960"/>
              </a:spcBef>
              <a:buFont typeface="Arial"/>
              <a:buChar char="•"/>
              <a:tabLst>
                <a:tab pos="241300" algn="l"/>
              </a:tabLst>
            </a:pPr>
            <a:r>
              <a:rPr dirty="0" b="0">
                <a:latin typeface="Calibri"/>
                <a:cs typeface="Calibri"/>
              </a:rPr>
              <a:t>No</a:t>
            </a:r>
            <a:r>
              <a:rPr dirty="0" spc="-7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major</a:t>
            </a:r>
            <a:r>
              <a:rPr dirty="0" spc="-8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competing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spc="-20" b="0">
                <a:latin typeface="Calibri"/>
                <a:cs typeface="Calibri"/>
              </a:rPr>
              <a:t>co-</a:t>
            </a:r>
            <a:r>
              <a:rPr dirty="0" b="0">
                <a:latin typeface="Calibri"/>
                <a:cs typeface="Calibri"/>
              </a:rPr>
              <a:t>morbidities</a:t>
            </a:r>
            <a:r>
              <a:rPr dirty="0" spc="-35" b="0">
                <a:latin typeface="Calibri"/>
                <a:cs typeface="Calibri"/>
              </a:rPr>
              <a:t> </a:t>
            </a:r>
            <a:r>
              <a:rPr dirty="0" spc="-25" b="0">
                <a:latin typeface="Calibri"/>
                <a:cs typeface="Calibri"/>
              </a:rPr>
              <a:t>or 	contra-</a:t>
            </a:r>
            <a:r>
              <a:rPr dirty="0" spc="-10" b="0">
                <a:latin typeface="Calibri"/>
                <a:cs typeface="Calibri"/>
              </a:rPr>
              <a:t>indication</a:t>
            </a:r>
            <a:r>
              <a:rPr dirty="0" b="0">
                <a:latin typeface="Calibri"/>
                <a:cs typeface="Calibri"/>
              </a:rPr>
              <a:t> to </a:t>
            </a:r>
            <a:r>
              <a:rPr dirty="0" spc="-10" b="0">
                <a:latin typeface="Calibri"/>
                <a:cs typeface="Calibri"/>
              </a:rPr>
              <a:t>colchicine</a:t>
            </a:r>
            <a:r>
              <a:rPr dirty="0" spc="600" b="0">
                <a:latin typeface="Calibri"/>
                <a:cs typeface="Calibri"/>
              </a:rPr>
              <a:t> </a:t>
            </a:r>
            <a:r>
              <a:rPr dirty="0" spc="600" b="0">
                <a:latin typeface="Calibri"/>
                <a:cs typeface="Calibri"/>
              </a:rPr>
              <a:t>	</a:t>
            </a:r>
            <a:r>
              <a:rPr dirty="0" spc="-10" b="0">
                <a:latin typeface="Calibri"/>
                <a:cs typeface="Calibri"/>
              </a:rPr>
              <a:t>therapy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Exclusion</a:t>
            </a:r>
            <a:r>
              <a:rPr dirty="0" spc="-125"/>
              <a:t> </a:t>
            </a:r>
            <a:r>
              <a:rPr dirty="0" spc="-10"/>
              <a:t>Criteria</a:t>
            </a:r>
          </a:p>
          <a:p>
            <a:pPr marL="241300" marR="104139" indent="-229235">
              <a:lnSpc>
                <a:spcPct val="72800"/>
              </a:lnSpc>
              <a:spcBef>
                <a:spcPts val="79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150" b="0">
                <a:latin typeface="Calibri"/>
                <a:cs typeface="Calibri"/>
              </a:rPr>
              <a:t>Women</a:t>
            </a:r>
            <a:r>
              <a:rPr dirty="0" sz="2150" spc="4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who</a:t>
            </a:r>
            <a:r>
              <a:rPr dirty="0" sz="2150" spc="4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are</a:t>
            </a:r>
            <a:r>
              <a:rPr dirty="0" sz="2150" spc="4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pregnant,</a:t>
            </a:r>
            <a:r>
              <a:rPr dirty="0" sz="2150" spc="50" b="0">
                <a:latin typeface="Calibri"/>
                <a:cs typeface="Calibri"/>
              </a:rPr>
              <a:t> </a:t>
            </a:r>
            <a:r>
              <a:rPr dirty="0" sz="2150" spc="-10" b="0">
                <a:latin typeface="Calibri"/>
                <a:cs typeface="Calibri"/>
              </a:rPr>
              <a:t>breastfeeding </a:t>
            </a:r>
            <a:r>
              <a:rPr dirty="0" sz="2150" b="0">
                <a:latin typeface="Calibri"/>
                <a:cs typeface="Calibri"/>
              </a:rPr>
              <a:t>or</a:t>
            </a:r>
            <a:r>
              <a:rPr dirty="0" sz="2150" spc="-1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may</a:t>
            </a:r>
            <a:r>
              <a:rPr dirty="0" sz="2150" spc="7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be</a:t>
            </a:r>
            <a:r>
              <a:rPr dirty="0" sz="2150" spc="4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considering</a:t>
            </a:r>
            <a:r>
              <a:rPr dirty="0" sz="2150" spc="11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pregnancy</a:t>
            </a:r>
            <a:r>
              <a:rPr dirty="0" sz="2150" spc="70" b="0">
                <a:latin typeface="Calibri"/>
                <a:cs typeface="Calibri"/>
              </a:rPr>
              <a:t> </a:t>
            </a:r>
            <a:r>
              <a:rPr dirty="0" sz="2150" spc="-10" b="0">
                <a:latin typeface="Calibri"/>
                <a:cs typeface="Calibri"/>
              </a:rPr>
              <a:t>during </a:t>
            </a:r>
            <a:r>
              <a:rPr dirty="0" sz="2150" b="0">
                <a:latin typeface="Calibri"/>
                <a:cs typeface="Calibri"/>
              </a:rPr>
              <a:t>the</a:t>
            </a:r>
            <a:r>
              <a:rPr dirty="0" sz="2150" spc="7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study</a:t>
            </a:r>
            <a:r>
              <a:rPr dirty="0" sz="2150" spc="20" b="0">
                <a:latin typeface="Calibri"/>
                <a:cs typeface="Calibri"/>
              </a:rPr>
              <a:t> </a:t>
            </a:r>
            <a:r>
              <a:rPr dirty="0" sz="2150" spc="-10" b="0">
                <a:latin typeface="Calibri"/>
                <a:cs typeface="Calibri"/>
              </a:rPr>
              <a:t>period</a:t>
            </a:r>
            <a:endParaRPr sz="2150">
              <a:latin typeface="Calibri"/>
              <a:cs typeface="Calibri"/>
            </a:endParaRPr>
          </a:p>
          <a:p>
            <a:pPr marL="241300" marR="681990" indent="-229235">
              <a:lnSpc>
                <a:spcPct val="718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150" b="0">
                <a:latin typeface="Calibri"/>
                <a:cs typeface="Calibri"/>
              </a:rPr>
              <a:t>Renal</a:t>
            </a:r>
            <a:r>
              <a:rPr dirty="0" sz="2150" spc="9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impairment</a:t>
            </a:r>
            <a:r>
              <a:rPr dirty="0" sz="2150" spc="9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as</a:t>
            </a:r>
            <a:r>
              <a:rPr dirty="0" sz="2150" spc="5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evidenced</a:t>
            </a:r>
            <a:r>
              <a:rPr dirty="0" sz="2150" spc="5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by</a:t>
            </a:r>
            <a:r>
              <a:rPr dirty="0" sz="2150" spc="55" b="0">
                <a:latin typeface="Calibri"/>
                <a:cs typeface="Calibri"/>
              </a:rPr>
              <a:t> </a:t>
            </a:r>
            <a:r>
              <a:rPr dirty="0" sz="2150" spc="-50" b="0">
                <a:latin typeface="Calibri"/>
                <a:cs typeface="Calibri"/>
              </a:rPr>
              <a:t>a </a:t>
            </a:r>
            <a:r>
              <a:rPr dirty="0" sz="2150" b="0">
                <a:latin typeface="Calibri"/>
                <a:cs typeface="Calibri"/>
              </a:rPr>
              <a:t>serum</a:t>
            </a:r>
            <a:r>
              <a:rPr dirty="0" sz="2150" spc="7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creatinine</a:t>
            </a:r>
            <a:r>
              <a:rPr dirty="0" sz="2150" spc="13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&gt;150</a:t>
            </a:r>
            <a:r>
              <a:rPr dirty="0" sz="2150" spc="9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μmol/l</a:t>
            </a:r>
            <a:r>
              <a:rPr dirty="0" sz="2150" spc="114" b="0">
                <a:latin typeface="Calibri"/>
                <a:cs typeface="Calibri"/>
              </a:rPr>
              <a:t> </a:t>
            </a:r>
            <a:r>
              <a:rPr dirty="0" sz="2150" spc="-25" b="0">
                <a:latin typeface="Calibri"/>
                <a:cs typeface="Calibri"/>
              </a:rPr>
              <a:t>or </a:t>
            </a:r>
            <a:r>
              <a:rPr dirty="0" sz="2150" b="0">
                <a:latin typeface="Calibri"/>
                <a:cs typeface="Calibri"/>
              </a:rPr>
              <a:t>estimated</a:t>
            </a:r>
            <a:r>
              <a:rPr dirty="0" sz="2150" spc="7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glomerular</a:t>
            </a:r>
            <a:r>
              <a:rPr dirty="0" sz="2150" spc="8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filtration</a:t>
            </a:r>
            <a:r>
              <a:rPr dirty="0" sz="2150" spc="70" b="0">
                <a:latin typeface="Calibri"/>
                <a:cs typeface="Calibri"/>
              </a:rPr>
              <a:t> </a:t>
            </a:r>
            <a:r>
              <a:rPr dirty="0" sz="2150" spc="-20" b="0">
                <a:latin typeface="Calibri"/>
                <a:cs typeface="Calibri"/>
              </a:rPr>
              <a:t>rate </a:t>
            </a:r>
            <a:r>
              <a:rPr dirty="0" sz="2150" b="0">
                <a:latin typeface="Calibri"/>
                <a:cs typeface="Calibri"/>
              </a:rPr>
              <a:t>(eGFR)</a:t>
            </a:r>
            <a:r>
              <a:rPr dirty="0" sz="2150" spc="15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&lt;50</a:t>
            </a:r>
            <a:r>
              <a:rPr dirty="0" sz="2150" spc="17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mL/min/1.73</a:t>
            </a:r>
            <a:r>
              <a:rPr dirty="0" sz="2150" spc="75" b="0">
                <a:latin typeface="Calibri"/>
                <a:cs typeface="Calibri"/>
              </a:rPr>
              <a:t> </a:t>
            </a:r>
            <a:r>
              <a:rPr dirty="0" sz="2150" spc="-25" b="0">
                <a:latin typeface="Calibri"/>
                <a:cs typeface="Calibri"/>
              </a:rPr>
              <a:t>m2</a:t>
            </a:r>
            <a:endParaRPr sz="2150">
              <a:latin typeface="Calibri"/>
              <a:cs typeface="Calibri"/>
            </a:endParaRPr>
          </a:p>
          <a:p>
            <a:pPr marL="241300" marR="209550" indent="-229235">
              <a:lnSpc>
                <a:spcPct val="71300"/>
              </a:lnSpc>
              <a:spcBef>
                <a:spcPts val="101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150" b="0">
                <a:latin typeface="Calibri"/>
                <a:cs typeface="Calibri"/>
              </a:rPr>
              <a:t>Severe</a:t>
            </a:r>
            <a:r>
              <a:rPr dirty="0" sz="2150" spc="8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heart</a:t>
            </a:r>
            <a:r>
              <a:rPr dirty="0" sz="2150" spc="-2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failure</a:t>
            </a:r>
            <a:r>
              <a:rPr dirty="0" sz="2150" spc="8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-</a:t>
            </a:r>
            <a:r>
              <a:rPr dirty="0" sz="2150" spc="2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systolic</a:t>
            </a:r>
            <a:r>
              <a:rPr dirty="0" sz="2150" spc="2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or</a:t>
            </a:r>
            <a:r>
              <a:rPr dirty="0" sz="2150" spc="30" b="0">
                <a:latin typeface="Calibri"/>
                <a:cs typeface="Calibri"/>
              </a:rPr>
              <a:t> </a:t>
            </a:r>
            <a:r>
              <a:rPr dirty="0" sz="2150" spc="-10" b="0">
                <a:latin typeface="Calibri"/>
                <a:cs typeface="Calibri"/>
              </a:rPr>
              <a:t>diastolic </a:t>
            </a:r>
            <a:r>
              <a:rPr dirty="0" sz="2150" b="0">
                <a:latin typeface="Calibri"/>
                <a:cs typeface="Calibri"/>
              </a:rPr>
              <a:t>New York</a:t>
            </a:r>
            <a:r>
              <a:rPr dirty="0" sz="2150" spc="4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Heart</a:t>
            </a:r>
            <a:r>
              <a:rPr dirty="0" sz="2150" spc="7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Association</a:t>
            </a:r>
            <a:r>
              <a:rPr dirty="0" sz="2150" spc="35" b="0">
                <a:latin typeface="Calibri"/>
                <a:cs typeface="Calibri"/>
              </a:rPr>
              <a:t> </a:t>
            </a:r>
            <a:r>
              <a:rPr dirty="0" sz="2150" spc="-10" b="0">
                <a:latin typeface="Calibri"/>
                <a:cs typeface="Calibri"/>
              </a:rPr>
              <a:t>Functional </a:t>
            </a:r>
            <a:r>
              <a:rPr dirty="0" sz="2150" b="0">
                <a:latin typeface="Calibri"/>
                <a:cs typeface="Calibri"/>
              </a:rPr>
              <a:t>classification</a:t>
            </a:r>
            <a:r>
              <a:rPr dirty="0" sz="2150" spc="2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3</a:t>
            </a:r>
            <a:r>
              <a:rPr dirty="0" sz="2150" spc="8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or</a:t>
            </a:r>
            <a:r>
              <a:rPr dirty="0" sz="2150" spc="45" b="0">
                <a:latin typeface="Calibri"/>
                <a:cs typeface="Calibri"/>
              </a:rPr>
              <a:t> </a:t>
            </a:r>
            <a:r>
              <a:rPr dirty="0" sz="2150" spc="-50" b="0">
                <a:latin typeface="Calibri"/>
                <a:cs typeface="Calibri"/>
              </a:rPr>
              <a:t>4</a:t>
            </a:r>
            <a:endParaRPr sz="2150">
              <a:latin typeface="Calibri"/>
              <a:cs typeface="Calibri"/>
            </a:endParaRPr>
          </a:p>
          <a:p>
            <a:pPr marL="241300" marR="5080" indent="-229235">
              <a:lnSpc>
                <a:spcPct val="72800"/>
              </a:lnSpc>
              <a:spcBef>
                <a:spcPts val="98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150" b="0">
                <a:latin typeface="Calibri"/>
                <a:cs typeface="Calibri"/>
              </a:rPr>
              <a:t>Moderate</a:t>
            </a:r>
            <a:r>
              <a:rPr dirty="0" sz="2150" spc="7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or</a:t>
            </a:r>
            <a:r>
              <a:rPr dirty="0" sz="2150" spc="3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severe</a:t>
            </a:r>
            <a:r>
              <a:rPr dirty="0" sz="2150" spc="8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valvular</a:t>
            </a:r>
            <a:r>
              <a:rPr dirty="0" sz="2150" spc="-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heart</a:t>
            </a:r>
            <a:r>
              <a:rPr dirty="0" sz="2150" spc="65" b="0">
                <a:latin typeface="Calibri"/>
                <a:cs typeface="Calibri"/>
              </a:rPr>
              <a:t> </a:t>
            </a:r>
            <a:r>
              <a:rPr dirty="0" sz="2150" spc="-10" b="0">
                <a:latin typeface="Calibri"/>
                <a:cs typeface="Calibri"/>
              </a:rPr>
              <a:t>disease </a:t>
            </a:r>
            <a:r>
              <a:rPr dirty="0" sz="2150" b="0">
                <a:latin typeface="Calibri"/>
                <a:cs typeface="Calibri"/>
              </a:rPr>
              <a:t>considered</a:t>
            </a:r>
            <a:r>
              <a:rPr dirty="0" sz="2150" spc="3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likely</a:t>
            </a:r>
            <a:r>
              <a:rPr dirty="0" sz="2150" spc="40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to</a:t>
            </a:r>
            <a:r>
              <a:rPr dirty="0" sz="2150" spc="25" b="0">
                <a:latin typeface="Calibri"/>
                <a:cs typeface="Calibri"/>
              </a:rPr>
              <a:t> </a:t>
            </a:r>
            <a:r>
              <a:rPr dirty="0" sz="2150" b="0">
                <a:latin typeface="Calibri"/>
                <a:cs typeface="Calibri"/>
              </a:rPr>
              <a:t>require</a:t>
            </a:r>
            <a:r>
              <a:rPr dirty="0" sz="2150" spc="15" b="0">
                <a:latin typeface="Calibri"/>
                <a:cs typeface="Calibri"/>
              </a:rPr>
              <a:t> </a:t>
            </a:r>
            <a:r>
              <a:rPr dirty="0" sz="2150" spc="-10" b="0">
                <a:latin typeface="Calibri"/>
                <a:cs typeface="Calibri"/>
              </a:rPr>
              <a:t>intervention</a:t>
            </a:r>
            <a:endParaRPr sz="2150">
              <a:latin typeface="Calibri"/>
              <a:cs typeface="Calibr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15425" y="180975"/>
            <a:ext cx="2809875" cy="36195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9868534" y="225361"/>
            <a:ext cx="110807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EKSTROM</a:t>
            </a:r>
            <a:r>
              <a:rPr dirty="0" sz="1400" spc="-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STUDY</a:t>
            </a:r>
            <a:r>
              <a:rPr dirty="0" spc="-145"/>
              <a:t> </a:t>
            </a:r>
            <a:r>
              <a:rPr dirty="0" spc="-10"/>
              <a:t>DESIGN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779651" y="1751076"/>
            <a:ext cx="641350" cy="403225"/>
            <a:chOff x="1779651" y="1751076"/>
            <a:chExt cx="641350" cy="403225"/>
          </a:xfrm>
        </p:grpSpPr>
        <p:sp>
          <p:nvSpPr>
            <p:cNvPr id="4" name="object 4" descr=""/>
            <p:cNvSpPr/>
            <p:nvPr/>
          </p:nvSpPr>
          <p:spPr>
            <a:xfrm>
              <a:off x="1786001" y="1757426"/>
              <a:ext cx="628650" cy="390525"/>
            </a:xfrm>
            <a:custGeom>
              <a:avLst/>
              <a:gdLst/>
              <a:ahLst/>
              <a:cxnLst/>
              <a:rect l="l" t="t" r="r" b="b"/>
              <a:pathLst>
                <a:path w="628650" h="390525">
                  <a:moveTo>
                    <a:pt x="433324" y="0"/>
                  </a:moveTo>
                  <a:lnTo>
                    <a:pt x="433324" y="97536"/>
                  </a:lnTo>
                  <a:lnTo>
                    <a:pt x="0" y="97536"/>
                  </a:lnTo>
                  <a:lnTo>
                    <a:pt x="0" y="292862"/>
                  </a:lnTo>
                  <a:lnTo>
                    <a:pt x="433324" y="292862"/>
                  </a:lnTo>
                  <a:lnTo>
                    <a:pt x="433324" y="390525"/>
                  </a:lnTo>
                  <a:lnTo>
                    <a:pt x="628650" y="195199"/>
                  </a:lnTo>
                  <a:lnTo>
                    <a:pt x="43332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786001" y="1757426"/>
              <a:ext cx="628650" cy="390525"/>
            </a:xfrm>
            <a:custGeom>
              <a:avLst/>
              <a:gdLst/>
              <a:ahLst/>
              <a:cxnLst/>
              <a:rect l="l" t="t" r="r" b="b"/>
              <a:pathLst>
                <a:path w="628650" h="390525">
                  <a:moveTo>
                    <a:pt x="0" y="97536"/>
                  </a:moveTo>
                  <a:lnTo>
                    <a:pt x="433324" y="97536"/>
                  </a:lnTo>
                  <a:lnTo>
                    <a:pt x="433324" y="0"/>
                  </a:lnTo>
                  <a:lnTo>
                    <a:pt x="628650" y="195199"/>
                  </a:lnTo>
                  <a:lnTo>
                    <a:pt x="433324" y="390525"/>
                  </a:lnTo>
                  <a:lnTo>
                    <a:pt x="433324" y="292862"/>
                  </a:lnTo>
                  <a:lnTo>
                    <a:pt x="0" y="292862"/>
                  </a:lnTo>
                  <a:lnTo>
                    <a:pt x="0" y="97536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2496820" y="1740217"/>
            <a:ext cx="1347470" cy="4629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u="sng" sz="14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1:1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RANDOMIZATION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393314" y="3153981"/>
            <a:ext cx="1554480" cy="51435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58419" marR="5080" indent="-46355">
              <a:lnSpc>
                <a:spcPct val="105000"/>
              </a:lnSpc>
              <a:spcBef>
                <a:spcPts val="35"/>
              </a:spcBef>
            </a:pPr>
            <a:r>
              <a:rPr dirty="0" sz="1550">
                <a:latin typeface="Calibri"/>
                <a:cs typeface="Calibri"/>
              </a:rPr>
              <a:t>Colchicine</a:t>
            </a:r>
            <a:r>
              <a:rPr dirty="0" sz="1550" spc="190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(0.5mg) </a:t>
            </a:r>
            <a:r>
              <a:rPr dirty="0" sz="1550">
                <a:latin typeface="Calibri"/>
                <a:cs typeface="Calibri"/>
              </a:rPr>
              <a:t>or</a:t>
            </a:r>
            <a:r>
              <a:rPr dirty="0" sz="1550" spc="95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Placebo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888865" y="1708086"/>
            <a:ext cx="732790" cy="4629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79705" marR="5080" indent="-167640">
              <a:lnSpc>
                <a:spcPct val="102899"/>
              </a:lnSpc>
              <a:spcBef>
                <a:spcPts val="75"/>
              </a:spcBef>
            </a:pP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BASELINE</a:t>
            </a:r>
            <a:r>
              <a:rPr dirty="0" u="none" sz="1400" spc="-10" b="1">
                <a:latin typeface="Calibri"/>
                <a:cs typeface="Calibri"/>
              </a:rPr>
              <a:t> </a:t>
            </a:r>
            <a:r>
              <a:rPr dirty="0" u="sng" sz="14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CCTA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868541" y="1687766"/>
            <a:ext cx="912494" cy="4629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76225" marR="5080" indent="-263525">
              <a:lnSpc>
                <a:spcPct val="102899"/>
              </a:lnSpc>
              <a:spcBef>
                <a:spcPts val="75"/>
              </a:spcBef>
            </a:pPr>
            <a:r>
              <a:rPr dirty="0" u="sng" sz="1400" spc="-24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FOLLOW</a:t>
            </a:r>
            <a:r>
              <a:rPr dirty="0" u="sng" sz="1400" spc="-4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UP</a:t>
            </a:r>
            <a:r>
              <a:rPr dirty="0" u="none" sz="1400" spc="-25" b="1">
                <a:latin typeface="Calibri"/>
                <a:cs typeface="Calibri"/>
              </a:rPr>
              <a:t> </a:t>
            </a:r>
            <a:r>
              <a:rPr dirty="0" u="sng" sz="14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CCTA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4018026" y="1674876"/>
            <a:ext cx="622300" cy="384175"/>
            <a:chOff x="4018026" y="1674876"/>
            <a:chExt cx="622300" cy="384175"/>
          </a:xfrm>
        </p:grpSpPr>
        <p:sp>
          <p:nvSpPr>
            <p:cNvPr id="11" name="object 11" descr=""/>
            <p:cNvSpPr/>
            <p:nvPr/>
          </p:nvSpPr>
          <p:spPr>
            <a:xfrm>
              <a:off x="4024376" y="1681226"/>
              <a:ext cx="609600" cy="371475"/>
            </a:xfrm>
            <a:custGeom>
              <a:avLst/>
              <a:gdLst/>
              <a:ahLst/>
              <a:cxnLst/>
              <a:rect l="l" t="t" r="r" b="b"/>
              <a:pathLst>
                <a:path w="609600" h="371475">
                  <a:moveTo>
                    <a:pt x="423799" y="0"/>
                  </a:moveTo>
                  <a:lnTo>
                    <a:pt x="423799" y="92837"/>
                  </a:lnTo>
                  <a:lnTo>
                    <a:pt x="0" y="92837"/>
                  </a:lnTo>
                  <a:lnTo>
                    <a:pt x="0" y="278511"/>
                  </a:lnTo>
                  <a:lnTo>
                    <a:pt x="423799" y="278511"/>
                  </a:lnTo>
                  <a:lnTo>
                    <a:pt x="423799" y="371475"/>
                  </a:lnTo>
                  <a:lnTo>
                    <a:pt x="609600" y="185674"/>
                  </a:lnTo>
                  <a:lnTo>
                    <a:pt x="42379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024376" y="1681226"/>
              <a:ext cx="609600" cy="371475"/>
            </a:xfrm>
            <a:custGeom>
              <a:avLst/>
              <a:gdLst/>
              <a:ahLst/>
              <a:cxnLst/>
              <a:rect l="l" t="t" r="r" b="b"/>
              <a:pathLst>
                <a:path w="609600" h="371475">
                  <a:moveTo>
                    <a:pt x="0" y="92837"/>
                  </a:moveTo>
                  <a:lnTo>
                    <a:pt x="423799" y="92837"/>
                  </a:lnTo>
                  <a:lnTo>
                    <a:pt x="423799" y="0"/>
                  </a:lnTo>
                  <a:lnTo>
                    <a:pt x="609600" y="185674"/>
                  </a:lnTo>
                  <a:lnTo>
                    <a:pt x="423799" y="371475"/>
                  </a:lnTo>
                  <a:lnTo>
                    <a:pt x="423799" y="278511"/>
                  </a:lnTo>
                  <a:lnTo>
                    <a:pt x="0" y="278511"/>
                  </a:lnTo>
                  <a:lnTo>
                    <a:pt x="0" y="92837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" name="object 13" descr=""/>
          <p:cNvGrpSpPr/>
          <p:nvPr/>
        </p:nvGrpSpPr>
        <p:grpSpPr>
          <a:xfrm>
            <a:off x="5999226" y="1665351"/>
            <a:ext cx="612775" cy="412750"/>
            <a:chOff x="5999226" y="1665351"/>
            <a:chExt cx="612775" cy="412750"/>
          </a:xfrm>
        </p:grpSpPr>
        <p:sp>
          <p:nvSpPr>
            <p:cNvPr id="14" name="object 14" descr=""/>
            <p:cNvSpPr/>
            <p:nvPr/>
          </p:nvSpPr>
          <p:spPr>
            <a:xfrm>
              <a:off x="6005576" y="1671701"/>
              <a:ext cx="600075" cy="400050"/>
            </a:xfrm>
            <a:custGeom>
              <a:avLst/>
              <a:gdLst/>
              <a:ahLst/>
              <a:cxnLst/>
              <a:rect l="l" t="t" r="r" b="b"/>
              <a:pathLst>
                <a:path w="600075" h="400050">
                  <a:moveTo>
                    <a:pt x="400050" y="0"/>
                  </a:moveTo>
                  <a:lnTo>
                    <a:pt x="400050" y="99949"/>
                  </a:lnTo>
                  <a:lnTo>
                    <a:pt x="0" y="99949"/>
                  </a:lnTo>
                  <a:lnTo>
                    <a:pt x="0" y="299974"/>
                  </a:lnTo>
                  <a:lnTo>
                    <a:pt x="400050" y="299974"/>
                  </a:lnTo>
                  <a:lnTo>
                    <a:pt x="400050" y="400050"/>
                  </a:lnTo>
                  <a:lnTo>
                    <a:pt x="600075" y="200025"/>
                  </a:lnTo>
                  <a:lnTo>
                    <a:pt x="40005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6005576" y="1671701"/>
              <a:ext cx="600075" cy="400050"/>
            </a:xfrm>
            <a:custGeom>
              <a:avLst/>
              <a:gdLst/>
              <a:ahLst/>
              <a:cxnLst/>
              <a:rect l="l" t="t" r="r" b="b"/>
              <a:pathLst>
                <a:path w="600075" h="400050">
                  <a:moveTo>
                    <a:pt x="0" y="99949"/>
                  </a:moveTo>
                  <a:lnTo>
                    <a:pt x="400050" y="99949"/>
                  </a:lnTo>
                  <a:lnTo>
                    <a:pt x="400050" y="0"/>
                  </a:lnTo>
                  <a:lnTo>
                    <a:pt x="600075" y="200025"/>
                  </a:lnTo>
                  <a:lnTo>
                    <a:pt x="400050" y="400050"/>
                  </a:lnTo>
                  <a:lnTo>
                    <a:pt x="400050" y="299974"/>
                  </a:lnTo>
                  <a:lnTo>
                    <a:pt x="0" y="299974"/>
                  </a:lnTo>
                  <a:lnTo>
                    <a:pt x="0" y="99949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5887720" y="2159317"/>
            <a:ext cx="751205" cy="4629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75"/>
              </a:spcBef>
            </a:pPr>
            <a:r>
              <a:rPr dirty="0" sz="1400" b="1">
                <a:solidFill>
                  <a:srgbClr val="FF0000"/>
                </a:solidFill>
                <a:latin typeface="Calibri"/>
                <a:cs typeface="Calibri"/>
              </a:rPr>
              <a:t>52</a:t>
            </a:r>
            <a:r>
              <a:rPr dirty="0" sz="1400" spc="-3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0000"/>
                </a:solidFill>
                <a:latin typeface="Calibri"/>
                <a:cs typeface="Calibri"/>
              </a:rPr>
              <a:t>Weeks </a:t>
            </a:r>
            <a:r>
              <a:rPr dirty="0" sz="1400" b="1">
                <a:solidFill>
                  <a:srgbClr val="FF0000"/>
                </a:solidFill>
                <a:latin typeface="Calibri"/>
                <a:cs typeface="Calibri"/>
              </a:rPr>
              <a:t>Follow</a:t>
            </a:r>
            <a:r>
              <a:rPr dirty="0" sz="1400" spc="-3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25" b="1">
                <a:solidFill>
                  <a:srgbClr val="FF0000"/>
                </a:solidFill>
                <a:latin typeface="Calibri"/>
                <a:cs typeface="Calibri"/>
              </a:rPr>
              <a:t>up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7999476" y="1655826"/>
            <a:ext cx="584200" cy="403225"/>
            <a:chOff x="7999476" y="1655826"/>
            <a:chExt cx="584200" cy="403225"/>
          </a:xfrm>
        </p:grpSpPr>
        <p:sp>
          <p:nvSpPr>
            <p:cNvPr id="18" name="object 18" descr=""/>
            <p:cNvSpPr/>
            <p:nvPr/>
          </p:nvSpPr>
          <p:spPr>
            <a:xfrm>
              <a:off x="8005826" y="1662176"/>
              <a:ext cx="571500" cy="390525"/>
            </a:xfrm>
            <a:custGeom>
              <a:avLst/>
              <a:gdLst/>
              <a:ahLst/>
              <a:cxnLst/>
              <a:rect l="l" t="t" r="r" b="b"/>
              <a:pathLst>
                <a:path w="571500" h="390525">
                  <a:moveTo>
                    <a:pt x="376174" y="0"/>
                  </a:moveTo>
                  <a:lnTo>
                    <a:pt x="376174" y="97536"/>
                  </a:lnTo>
                  <a:lnTo>
                    <a:pt x="0" y="97536"/>
                  </a:lnTo>
                  <a:lnTo>
                    <a:pt x="0" y="292862"/>
                  </a:lnTo>
                  <a:lnTo>
                    <a:pt x="376174" y="292862"/>
                  </a:lnTo>
                  <a:lnTo>
                    <a:pt x="376174" y="390525"/>
                  </a:lnTo>
                  <a:lnTo>
                    <a:pt x="571500" y="195199"/>
                  </a:lnTo>
                  <a:lnTo>
                    <a:pt x="37617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8005826" y="1662176"/>
              <a:ext cx="571500" cy="390525"/>
            </a:xfrm>
            <a:custGeom>
              <a:avLst/>
              <a:gdLst/>
              <a:ahLst/>
              <a:cxnLst/>
              <a:rect l="l" t="t" r="r" b="b"/>
              <a:pathLst>
                <a:path w="571500" h="390525">
                  <a:moveTo>
                    <a:pt x="0" y="97536"/>
                  </a:moveTo>
                  <a:lnTo>
                    <a:pt x="376174" y="97536"/>
                  </a:lnTo>
                  <a:lnTo>
                    <a:pt x="376174" y="0"/>
                  </a:lnTo>
                  <a:lnTo>
                    <a:pt x="571500" y="195199"/>
                  </a:lnTo>
                  <a:lnTo>
                    <a:pt x="376174" y="390525"/>
                  </a:lnTo>
                  <a:lnTo>
                    <a:pt x="376174" y="292862"/>
                  </a:lnTo>
                  <a:lnTo>
                    <a:pt x="0" y="292862"/>
                  </a:lnTo>
                  <a:lnTo>
                    <a:pt x="0" y="97536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8629268" y="1705673"/>
            <a:ext cx="147510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u="sng" sz="1400" spc="-229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POST</a:t>
            </a:r>
            <a:r>
              <a:rPr dirty="0" u="sng" sz="1400" spc="-7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–Trial</a:t>
            </a:r>
            <a:r>
              <a:rPr dirty="0" u="sng" sz="1400" spc="-5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PERIOD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8762110" y="2159317"/>
            <a:ext cx="1146810" cy="15303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82880" indent="-170180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182880" algn="l"/>
              </a:tabLst>
            </a:pPr>
            <a:r>
              <a:rPr dirty="0" sz="1400">
                <a:latin typeface="Calibri"/>
                <a:cs typeface="Calibri"/>
              </a:rPr>
              <a:t>Blood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tests</a:t>
            </a:r>
            <a:endParaRPr sz="1400">
              <a:latin typeface="Calibri"/>
              <a:cs typeface="Calibri"/>
            </a:endParaRPr>
          </a:p>
          <a:p>
            <a:pPr marL="182880" marR="45085" indent="-170180">
              <a:lnSpc>
                <a:spcPct val="100600"/>
              </a:lnSpc>
              <a:spcBef>
                <a:spcPts val="40"/>
              </a:spcBef>
              <a:buFont typeface="Arial"/>
              <a:buChar char="•"/>
              <a:tabLst>
                <a:tab pos="184150" algn="l"/>
              </a:tabLst>
            </a:pPr>
            <a:r>
              <a:rPr dirty="0" sz="1400" spc="-10">
                <a:latin typeface="Calibri"/>
                <a:cs typeface="Calibri"/>
              </a:rPr>
              <a:t>Quantitative 	plaque 	analysis</a:t>
            </a:r>
            <a:endParaRPr sz="1400">
              <a:latin typeface="Calibri"/>
              <a:cs typeface="Calibri"/>
            </a:endParaRPr>
          </a:p>
          <a:p>
            <a:pPr marL="182880" marR="5080" indent="-170180">
              <a:lnSpc>
                <a:spcPts val="1650"/>
              </a:lnSpc>
              <a:spcBef>
                <a:spcPts val="50"/>
              </a:spcBef>
              <a:buFont typeface="Arial"/>
              <a:buChar char="•"/>
              <a:tabLst>
                <a:tab pos="184150" algn="l"/>
              </a:tabLst>
            </a:pPr>
            <a:r>
              <a:rPr dirty="0" sz="1400">
                <a:latin typeface="Calibri"/>
                <a:cs typeface="Calibri"/>
              </a:rPr>
              <a:t>30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days </a:t>
            </a:r>
            <a:r>
              <a:rPr dirty="0" sz="1400" spc="-2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phone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follow</a:t>
            </a:r>
            <a:endParaRPr sz="1400">
              <a:latin typeface="Calibri"/>
              <a:cs typeface="Calibri"/>
            </a:endParaRPr>
          </a:p>
          <a:p>
            <a:pPr marL="184150">
              <a:lnSpc>
                <a:spcPts val="1675"/>
              </a:lnSpc>
            </a:pPr>
            <a:r>
              <a:rPr dirty="0" sz="1400" spc="-25">
                <a:latin typeface="Calibri"/>
                <a:cs typeface="Calibri"/>
              </a:rPr>
              <a:t>up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22" name="object 2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3650" y="2352675"/>
            <a:ext cx="1276350" cy="733425"/>
          </a:xfrm>
          <a:prstGeom prst="rect">
            <a:avLst/>
          </a:prstGeom>
        </p:spPr>
      </p:pic>
      <p:pic>
        <p:nvPicPr>
          <p:cNvPr id="23" name="object 2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0" y="2286000"/>
            <a:ext cx="1209675" cy="838200"/>
          </a:xfrm>
          <a:prstGeom prst="rect">
            <a:avLst/>
          </a:prstGeom>
        </p:spPr>
      </p:pic>
      <p:pic>
        <p:nvPicPr>
          <p:cNvPr id="24" name="object 2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57975" y="2286000"/>
            <a:ext cx="1219200" cy="838200"/>
          </a:xfrm>
          <a:prstGeom prst="rect">
            <a:avLst/>
          </a:prstGeom>
        </p:spPr>
      </p:pic>
      <p:sp>
        <p:nvSpPr>
          <p:cNvPr id="25" name="object 25" descr=""/>
          <p:cNvSpPr txBox="1"/>
          <p:nvPr/>
        </p:nvSpPr>
        <p:spPr>
          <a:xfrm>
            <a:off x="741044" y="1670367"/>
            <a:ext cx="1051560" cy="4629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75"/>
              </a:spcBef>
            </a:pP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SUBJECT</a:t>
            </a:r>
            <a:r>
              <a:rPr dirty="0" u="none" sz="1400" spc="-10" b="1">
                <a:latin typeface="Calibri"/>
                <a:cs typeface="Calibri"/>
              </a:rPr>
              <a:t> 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ENROLLMENT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41044" y="2318956"/>
            <a:ext cx="1062990" cy="66294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204"/>
              </a:spcBef>
            </a:pPr>
            <a:r>
              <a:rPr dirty="0" sz="1400" spc="-10">
                <a:latin typeface="Calibri"/>
                <a:cs typeface="Calibri"/>
              </a:rPr>
              <a:t>Endocrinology </a:t>
            </a:r>
            <a:r>
              <a:rPr dirty="0" sz="1400">
                <a:latin typeface="Calibri"/>
                <a:cs typeface="Calibri"/>
              </a:rPr>
              <a:t>&amp; </a:t>
            </a:r>
            <a:r>
              <a:rPr dirty="0" sz="1400" spc="-10">
                <a:latin typeface="Calibri"/>
                <a:cs typeface="Calibri"/>
              </a:rPr>
              <a:t>Cardiology Clinics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741044" y="3167697"/>
            <a:ext cx="1118870" cy="110172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114"/>
              </a:spcBef>
            </a:pPr>
            <a:r>
              <a:rPr dirty="0" sz="1400">
                <a:latin typeface="Calibri"/>
                <a:cs typeface="Calibri"/>
              </a:rPr>
              <a:t>Patients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with </a:t>
            </a:r>
            <a:r>
              <a:rPr dirty="0" sz="1400" spc="-10">
                <a:latin typeface="Calibri"/>
                <a:cs typeface="Calibri"/>
              </a:rPr>
              <a:t>proven atherosclerosis </a:t>
            </a:r>
            <a:r>
              <a:rPr dirty="0" sz="1400">
                <a:latin typeface="Calibri"/>
                <a:cs typeface="Calibri"/>
              </a:rPr>
              <a:t>on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CAC,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CTA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or </a:t>
            </a:r>
            <a:r>
              <a:rPr dirty="0" sz="1400" spc="-10">
                <a:latin typeface="Calibri"/>
                <a:cs typeface="Calibri"/>
              </a:rPr>
              <a:t>invasive</a:t>
            </a:r>
            <a:r>
              <a:rPr dirty="0" sz="1400" spc="-20">
                <a:latin typeface="Calibri"/>
                <a:cs typeface="Calibri"/>
              </a:rPr>
              <a:t> angio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741044" y="4455477"/>
            <a:ext cx="1002030" cy="13119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664"/>
              </a:lnSpc>
              <a:spcBef>
                <a:spcPts val="125"/>
              </a:spcBef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Visit</a:t>
            </a:r>
            <a:r>
              <a:rPr dirty="0" u="sng" sz="1400" spc="-4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marL="182880" indent="-170180">
              <a:lnSpc>
                <a:spcPts val="1650"/>
              </a:lnSpc>
              <a:buFont typeface="Arial"/>
              <a:buChar char="•"/>
              <a:tabLst>
                <a:tab pos="182880" algn="l"/>
              </a:tabLst>
            </a:pPr>
            <a:r>
              <a:rPr dirty="0" sz="1400" spc="-10">
                <a:latin typeface="Calibri"/>
                <a:cs typeface="Calibri"/>
              </a:rPr>
              <a:t>Consent</a:t>
            </a:r>
            <a:endParaRPr sz="1400">
              <a:latin typeface="Calibri"/>
              <a:cs typeface="Calibri"/>
            </a:endParaRPr>
          </a:p>
          <a:p>
            <a:pPr marL="182880" indent="-170180">
              <a:lnSpc>
                <a:spcPts val="1664"/>
              </a:lnSpc>
              <a:buFont typeface="Arial"/>
              <a:buChar char="•"/>
              <a:tabLst>
                <a:tab pos="182880" algn="l"/>
              </a:tabLst>
            </a:pPr>
            <a:r>
              <a:rPr dirty="0" sz="1400" spc="-10">
                <a:latin typeface="Calibri"/>
                <a:cs typeface="Calibri"/>
              </a:rPr>
              <a:t>Screening</a:t>
            </a:r>
            <a:endParaRPr sz="1400">
              <a:latin typeface="Calibri"/>
              <a:cs typeface="Calibri"/>
            </a:endParaRPr>
          </a:p>
          <a:p>
            <a:pPr marL="182880" indent="-170180">
              <a:lnSpc>
                <a:spcPts val="1664"/>
              </a:lnSpc>
              <a:spcBef>
                <a:spcPts val="50"/>
              </a:spcBef>
              <a:buFont typeface="Arial"/>
              <a:buChar char="•"/>
              <a:tabLst>
                <a:tab pos="182880" algn="l"/>
              </a:tabLst>
            </a:pPr>
            <a:r>
              <a:rPr dirty="0" sz="1400" spc="-25">
                <a:latin typeface="Calibri"/>
                <a:cs typeface="Calibri"/>
              </a:rPr>
              <a:t>H&amp;P</a:t>
            </a:r>
            <a:endParaRPr sz="1400">
              <a:latin typeface="Calibri"/>
              <a:cs typeface="Calibri"/>
            </a:endParaRPr>
          </a:p>
          <a:p>
            <a:pPr marL="182245" marR="5080" indent="-170180">
              <a:lnSpc>
                <a:spcPts val="1730"/>
              </a:lnSpc>
              <a:buFont typeface="Arial"/>
              <a:buChar char="•"/>
              <a:tabLst>
                <a:tab pos="184150" algn="l"/>
              </a:tabLst>
            </a:pPr>
            <a:r>
              <a:rPr dirty="0" sz="1400" spc="-10">
                <a:latin typeface="Calibri"/>
                <a:cs typeface="Calibri"/>
              </a:rPr>
              <a:t>Baseline </a:t>
            </a:r>
            <a:r>
              <a:rPr dirty="0" sz="1400" spc="-1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blood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tests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29" name="object 2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848725" y="257175"/>
            <a:ext cx="2809875" cy="361950"/>
          </a:xfrm>
          <a:prstGeom prst="rect">
            <a:avLst/>
          </a:prstGeom>
        </p:spPr>
      </p:pic>
      <p:sp>
        <p:nvSpPr>
          <p:cNvPr id="30" name="object 30" descr=""/>
          <p:cNvSpPr txBox="1"/>
          <p:nvPr/>
        </p:nvSpPr>
        <p:spPr>
          <a:xfrm>
            <a:off x="9602851" y="294957"/>
            <a:ext cx="110807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EKSTROM</a:t>
            </a:r>
            <a:r>
              <a:rPr dirty="0" sz="1400" spc="-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PRIMARY</a:t>
            </a:r>
            <a:r>
              <a:rPr dirty="0" spc="-140"/>
              <a:t> </a:t>
            </a:r>
            <a:r>
              <a:rPr dirty="0"/>
              <a:t>AND</a:t>
            </a:r>
            <a:r>
              <a:rPr dirty="0" spc="-140"/>
              <a:t> </a:t>
            </a:r>
            <a:r>
              <a:rPr dirty="0" spc="-25"/>
              <a:t>SECONDARY</a:t>
            </a:r>
            <a:r>
              <a:rPr dirty="0" spc="-125"/>
              <a:t> </a:t>
            </a:r>
            <a:r>
              <a:rPr dirty="0" spc="-10"/>
              <a:t>ENDPOINTS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17575" y="1470024"/>
            <a:ext cx="10338435" cy="3129915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marL="240029" marR="5080" indent="-227965">
              <a:lnSpc>
                <a:spcPts val="3460"/>
              </a:lnSpc>
              <a:spcBef>
                <a:spcPts val="56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primary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endpoint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is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rate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of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change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in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volume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of </a:t>
            </a:r>
            <a:r>
              <a:rPr dirty="0" sz="3200" spc="-25">
                <a:latin typeface="Calibri"/>
                <a:cs typeface="Calibri"/>
              </a:rPr>
              <a:t>	</a:t>
            </a:r>
            <a:r>
              <a:rPr dirty="0" sz="3200">
                <a:latin typeface="Calibri"/>
                <a:cs typeface="Calibri"/>
              </a:rPr>
              <a:t>low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attenuation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plaque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compared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to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placebo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as</a:t>
            </a:r>
            <a:r>
              <a:rPr dirty="0" sz="3200" spc="-11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evaluated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by </a:t>
            </a:r>
            <a:r>
              <a:rPr dirty="0" sz="3200" spc="-25">
                <a:latin typeface="Calibri"/>
                <a:cs typeface="Calibri"/>
              </a:rPr>
              <a:t>	</a:t>
            </a:r>
            <a:r>
              <a:rPr dirty="0" sz="3200" spc="-10">
                <a:latin typeface="Calibri"/>
                <a:cs typeface="Calibri"/>
              </a:rPr>
              <a:t>CCTA.</a:t>
            </a:r>
            <a:endParaRPr sz="32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55"/>
              </a:spcBef>
            </a:pPr>
            <a:r>
              <a:rPr dirty="0" sz="2750">
                <a:latin typeface="Calibri"/>
                <a:cs typeface="Calibri"/>
              </a:rPr>
              <a:t>ADDITIONAL</a:t>
            </a:r>
            <a:r>
              <a:rPr dirty="0" sz="2750" spc="215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ENDPOINTS</a:t>
            </a:r>
            <a:endParaRPr sz="275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29"/>
              </a:spcBef>
              <a:buFont typeface="Arial"/>
              <a:buChar char="•"/>
              <a:tabLst>
                <a:tab pos="698500" algn="l"/>
              </a:tabLst>
            </a:pPr>
            <a:r>
              <a:rPr dirty="0" sz="2750">
                <a:latin typeface="Calibri"/>
                <a:cs typeface="Calibri"/>
              </a:rPr>
              <a:t>Rate</a:t>
            </a:r>
            <a:r>
              <a:rPr dirty="0" sz="2750" spc="4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of</a:t>
            </a:r>
            <a:r>
              <a:rPr dirty="0" sz="2750" spc="-1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change</a:t>
            </a:r>
            <a:r>
              <a:rPr dirty="0" sz="2750" spc="5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in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total</a:t>
            </a:r>
            <a:r>
              <a:rPr dirty="0" sz="2750" spc="4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plaque</a:t>
            </a:r>
            <a:r>
              <a:rPr dirty="0" sz="2750" spc="50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volume</a:t>
            </a:r>
            <a:endParaRPr sz="2750">
              <a:latin typeface="Calibri"/>
              <a:cs typeface="Calibri"/>
            </a:endParaRPr>
          </a:p>
          <a:p>
            <a:pPr lvl="1" marL="699135" marR="601980" indent="-229235">
              <a:lnSpc>
                <a:spcPts val="3080"/>
              </a:lnSpc>
              <a:spcBef>
                <a:spcPts val="515"/>
              </a:spcBef>
              <a:buFont typeface="Arial"/>
              <a:buChar char="•"/>
              <a:tabLst>
                <a:tab pos="699135" algn="l"/>
              </a:tabLst>
            </a:pPr>
            <a:r>
              <a:rPr dirty="0" sz="2750">
                <a:latin typeface="Calibri"/>
                <a:cs typeface="Calibri"/>
              </a:rPr>
              <a:t>Rate</a:t>
            </a:r>
            <a:r>
              <a:rPr dirty="0" sz="2750" spc="5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of</a:t>
            </a:r>
            <a:r>
              <a:rPr dirty="0" sz="2750" spc="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change</a:t>
            </a:r>
            <a:r>
              <a:rPr dirty="0" sz="2750" spc="6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in</a:t>
            </a:r>
            <a:r>
              <a:rPr dirty="0" sz="2750" spc="65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total</a:t>
            </a:r>
            <a:r>
              <a:rPr dirty="0" sz="2750" spc="6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non-calcified</a:t>
            </a:r>
            <a:r>
              <a:rPr dirty="0" sz="2750" spc="7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plaque,</a:t>
            </a:r>
            <a:r>
              <a:rPr dirty="0" sz="2750" spc="1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fibro-</a:t>
            </a:r>
            <a:r>
              <a:rPr dirty="0" sz="2750" spc="-20">
                <a:latin typeface="Calibri"/>
                <a:cs typeface="Calibri"/>
              </a:rPr>
              <a:t>fatty,</a:t>
            </a:r>
            <a:r>
              <a:rPr dirty="0" sz="2750" spc="85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fibrous </a:t>
            </a:r>
            <a:r>
              <a:rPr dirty="0" sz="2750">
                <a:latin typeface="Calibri"/>
                <a:cs typeface="Calibri"/>
              </a:rPr>
              <a:t>and</a:t>
            </a:r>
            <a:r>
              <a:rPr dirty="0" sz="2750" spc="7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dense</a:t>
            </a:r>
            <a:r>
              <a:rPr dirty="0" sz="2750" spc="80">
                <a:latin typeface="Calibri"/>
                <a:cs typeface="Calibri"/>
              </a:rPr>
              <a:t> </a:t>
            </a:r>
            <a:r>
              <a:rPr dirty="0" sz="2750">
                <a:latin typeface="Calibri"/>
                <a:cs typeface="Calibri"/>
              </a:rPr>
              <a:t>calcified</a:t>
            </a:r>
            <a:r>
              <a:rPr dirty="0" sz="2750" spc="85">
                <a:latin typeface="Calibri"/>
                <a:cs typeface="Calibri"/>
              </a:rPr>
              <a:t> </a:t>
            </a:r>
            <a:r>
              <a:rPr dirty="0" sz="2750" spc="-10">
                <a:latin typeface="Calibri"/>
                <a:cs typeface="Calibri"/>
              </a:rPr>
              <a:t>plaques</a:t>
            </a:r>
            <a:endParaRPr sz="275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39250" y="180975"/>
            <a:ext cx="2809875" cy="36195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9992359" y="225361"/>
            <a:ext cx="110871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EKSTROM</a:t>
            </a:r>
            <a:r>
              <a:rPr dirty="0" sz="14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83882" y="497205"/>
            <a:ext cx="3246120" cy="7010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4400" b="0">
                <a:latin typeface="Calibri Light"/>
                <a:cs typeface="Calibri Light"/>
              </a:rPr>
              <a:t>TRIAL</a:t>
            </a:r>
            <a:r>
              <a:rPr dirty="0" sz="4400" spc="-40" b="0">
                <a:latin typeface="Calibri Light"/>
                <a:cs typeface="Calibri Light"/>
              </a:rPr>
              <a:t> </a:t>
            </a:r>
            <a:r>
              <a:rPr dirty="0" sz="4400" spc="-10" b="0">
                <a:latin typeface="Calibri Light"/>
                <a:cs typeface="Calibri Light"/>
              </a:rPr>
              <a:t>PROFILE</a:t>
            </a:r>
            <a:endParaRPr sz="4400">
              <a:latin typeface="Calibri Light"/>
              <a:cs typeface="Calibri Light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77300" y="180975"/>
            <a:ext cx="2809875" cy="36195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630156" y="225361"/>
            <a:ext cx="1110615" cy="243204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EKSTROM</a:t>
            </a:r>
            <a:r>
              <a:rPr dirty="0" sz="1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3741801" y="1274825"/>
            <a:ext cx="2517775" cy="612775"/>
            <a:chOff x="3741801" y="1274825"/>
            <a:chExt cx="2517775" cy="612775"/>
          </a:xfrm>
        </p:grpSpPr>
        <p:sp>
          <p:nvSpPr>
            <p:cNvPr id="6" name="object 6" descr=""/>
            <p:cNvSpPr/>
            <p:nvPr/>
          </p:nvSpPr>
          <p:spPr>
            <a:xfrm>
              <a:off x="3748151" y="1281175"/>
              <a:ext cx="2505075" cy="600075"/>
            </a:xfrm>
            <a:custGeom>
              <a:avLst/>
              <a:gdLst/>
              <a:ahLst/>
              <a:cxnLst/>
              <a:rect l="l" t="t" r="r" b="b"/>
              <a:pathLst>
                <a:path w="2505075" h="600075">
                  <a:moveTo>
                    <a:pt x="2404999" y="0"/>
                  </a:moveTo>
                  <a:lnTo>
                    <a:pt x="99949" y="0"/>
                  </a:lnTo>
                  <a:lnTo>
                    <a:pt x="61025" y="7848"/>
                  </a:lnTo>
                  <a:lnTo>
                    <a:pt x="29257" y="29257"/>
                  </a:lnTo>
                  <a:lnTo>
                    <a:pt x="7848" y="61025"/>
                  </a:lnTo>
                  <a:lnTo>
                    <a:pt x="0" y="99949"/>
                  </a:lnTo>
                  <a:lnTo>
                    <a:pt x="0" y="499999"/>
                  </a:lnTo>
                  <a:lnTo>
                    <a:pt x="7848" y="538942"/>
                  </a:lnTo>
                  <a:lnTo>
                    <a:pt x="29257" y="570753"/>
                  </a:lnTo>
                  <a:lnTo>
                    <a:pt x="61025" y="592206"/>
                  </a:lnTo>
                  <a:lnTo>
                    <a:pt x="99949" y="600075"/>
                  </a:lnTo>
                  <a:lnTo>
                    <a:pt x="2404999" y="600075"/>
                  </a:lnTo>
                  <a:lnTo>
                    <a:pt x="2443942" y="592206"/>
                  </a:lnTo>
                  <a:lnTo>
                    <a:pt x="2475753" y="570753"/>
                  </a:lnTo>
                  <a:lnTo>
                    <a:pt x="2497206" y="538942"/>
                  </a:lnTo>
                  <a:lnTo>
                    <a:pt x="2505075" y="499999"/>
                  </a:lnTo>
                  <a:lnTo>
                    <a:pt x="2505075" y="99949"/>
                  </a:lnTo>
                  <a:lnTo>
                    <a:pt x="2497206" y="61025"/>
                  </a:lnTo>
                  <a:lnTo>
                    <a:pt x="2475753" y="29257"/>
                  </a:lnTo>
                  <a:lnTo>
                    <a:pt x="2443942" y="7848"/>
                  </a:lnTo>
                  <a:lnTo>
                    <a:pt x="24049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748151" y="1281175"/>
              <a:ext cx="2505075" cy="600075"/>
            </a:xfrm>
            <a:custGeom>
              <a:avLst/>
              <a:gdLst/>
              <a:ahLst/>
              <a:cxnLst/>
              <a:rect l="l" t="t" r="r" b="b"/>
              <a:pathLst>
                <a:path w="2505075" h="600075">
                  <a:moveTo>
                    <a:pt x="0" y="99949"/>
                  </a:moveTo>
                  <a:lnTo>
                    <a:pt x="7848" y="61025"/>
                  </a:lnTo>
                  <a:lnTo>
                    <a:pt x="29257" y="29257"/>
                  </a:lnTo>
                  <a:lnTo>
                    <a:pt x="61025" y="7848"/>
                  </a:lnTo>
                  <a:lnTo>
                    <a:pt x="99949" y="0"/>
                  </a:lnTo>
                  <a:lnTo>
                    <a:pt x="2404999" y="0"/>
                  </a:lnTo>
                  <a:lnTo>
                    <a:pt x="2443942" y="7848"/>
                  </a:lnTo>
                  <a:lnTo>
                    <a:pt x="2475753" y="29257"/>
                  </a:lnTo>
                  <a:lnTo>
                    <a:pt x="2497206" y="61025"/>
                  </a:lnTo>
                  <a:lnTo>
                    <a:pt x="2505075" y="99949"/>
                  </a:lnTo>
                  <a:lnTo>
                    <a:pt x="2505075" y="499999"/>
                  </a:lnTo>
                  <a:lnTo>
                    <a:pt x="2497206" y="538942"/>
                  </a:lnTo>
                  <a:lnTo>
                    <a:pt x="2475753" y="570753"/>
                  </a:lnTo>
                  <a:lnTo>
                    <a:pt x="2443942" y="592206"/>
                  </a:lnTo>
                  <a:lnTo>
                    <a:pt x="2404999" y="600075"/>
                  </a:lnTo>
                  <a:lnTo>
                    <a:pt x="99949" y="600075"/>
                  </a:lnTo>
                  <a:lnTo>
                    <a:pt x="61025" y="592206"/>
                  </a:lnTo>
                  <a:lnTo>
                    <a:pt x="29257" y="570753"/>
                  </a:lnTo>
                  <a:lnTo>
                    <a:pt x="7848" y="538942"/>
                  </a:lnTo>
                  <a:lnTo>
                    <a:pt x="0" y="499999"/>
                  </a:lnTo>
                  <a:lnTo>
                    <a:pt x="0" y="9994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4105909" y="1333182"/>
            <a:ext cx="1793239" cy="46228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 indent="354330">
              <a:lnSpc>
                <a:spcPct val="102800"/>
              </a:lnSpc>
              <a:spcBef>
                <a:spcPts val="80"/>
              </a:spcBef>
            </a:pPr>
            <a:r>
              <a:rPr dirty="0" sz="1400">
                <a:latin typeface="Calibri"/>
                <a:cs typeface="Calibri"/>
              </a:rPr>
              <a:t>EKSTROM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 </a:t>
            </a:r>
            <a:r>
              <a:rPr dirty="0" sz="1400">
                <a:latin typeface="Calibri"/>
                <a:cs typeface="Calibri"/>
              </a:rPr>
              <a:t>Subjects</a:t>
            </a:r>
            <a:r>
              <a:rPr dirty="0" sz="1400" spc="-10">
                <a:latin typeface="Calibri"/>
                <a:cs typeface="Calibri"/>
              </a:rPr>
              <a:t> Screened: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n=98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4256151" y="2027301"/>
            <a:ext cx="1384300" cy="631825"/>
            <a:chOff x="4256151" y="2027301"/>
            <a:chExt cx="1384300" cy="631825"/>
          </a:xfrm>
        </p:grpSpPr>
        <p:sp>
          <p:nvSpPr>
            <p:cNvPr id="10" name="object 10" descr=""/>
            <p:cNvSpPr/>
            <p:nvPr/>
          </p:nvSpPr>
          <p:spPr>
            <a:xfrm>
              <a:off x="4262501" y="2033651"/>
              <a:ext cx="1371600" cy="619125"/>
            </a:xfrm>
            <a:custGeom>
              <a:avLst/>
              <a:gdLst/>
              <a:ahLst/>
              <a:cxnLst/>
              <a:rect l="l" t="t" r="r" b="b"/>
              <a:pathLst>
                <a:path w="1371600" h="619125">
                  <a:moveTo>
                    <a:pt x="1268349" y="0"/>
                  </a:moveTo>
                  <a:lnTo>
                    <a:pt x="103124" y="0"/>
                  </a:lnTo>
                  <a:lnTo>
                    <a:pt x="62954" y="8094"/>
                  </a:lnTo>
                  <a:lnTo>
                    <a:pt x="30178" y="30178"/>
                  </a:lnTo>
                  <a:lnTo>
                    <a:pt x="8094" y="62954"/>
                  </a:lnTo>
                  <a:lnTo>
                    <a:pt x="0" y="103124"/>
                  </a:lnTo>
                  <a:lnTo>
                    <a:pt x="0" y="515874"/>
                  </a:lnTo>
                  <a:lnTo>
                    <a:pt x="8094" y="556063"/>
                  </a:lnTo>
                  <a:lnTo>
                    <a:pt x="30178" y="588883"/>
                  </a:lnTo>
                  <a:lnTo>
                    <a:pt x="62954" y="611010"/>
                  </a:lnTo>
                  <a:lnTo>
                    <a:pt x="103124" y="619125"/>
                  </a:lnTo>
                  <a:lnTo>
                    <a:pt x="1268349" y="619125"/>
                  </a:lnTo>
                  <a:lnTo>
                    <a:pt x="1308538" y="611010"/>
                  </a:lnTo>
                  <a:lnTo>
                    <a:pt x="1341358" y="588883"/>
                  </a:lnTo>
                  <a:lnTo>
                    <a:pt x="1363485" y="556063"/>
                  </a:lnTo>
                  <a:lnTo>
                    <a:pt x="1371600" y="515874"/>
                  </a:lnTo>
                  <a:lnTo>
                    <a:pt x="1371600" y="103124"/>
                  </a:lnTo>
                  <a:lnTo>
                    <a:pt x="1363485" y="62954"/>
                  </a:lnTo>
                  <a:lnTo>
                    <a:pt x="1341358" y="30178"/>
                  </a:lnTo>
                  <a:lnTo>
                    <a:pt x="1308538" y="8094"/>
                  </a:lnTo>
                  <a:lnTo>
                    <a:pt x="12683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262501" y="2033651"/>
              <a:ext cx="1371600" cy="619125"/>
            </a:xfrm>
            <a:custGeom>
              <a:avLst/>
              <a:gdLst/>
              <a:ahLst/>
              <a:cxnLst/>
              <a:rect l="l" t="t" r="r" b="b"/>
              <a:pathLst>
                <a:path w="1371600" h="619125">
                  <a:moveTo>
                    <a:pt x="0" y="103124"/>
                  </a:moveTo>
                  <a:lnTo>
                    <a:pt x="8094" y="62954"/>
                  </a:lnTo>
                  <a:lnTo>
                    <a:pt x="30178" y="30178"/>
                  </a:lnTo>
                  <a:lnTo>
                    <a:pt x="62954" y="8094"/>
                  </a:lnTo>
                  <a:lnTo>
                    <a:pt x="103124" y="0"/>
                  </a:lnTo>
                  <a:lnTo>
                    <a:pt x="1268349" y="0"/>
                  </a:lnTo>
                  <a:lnTo>
                    <a:pt x="1308538" y="8094"/>
                  </a:lnTo>
                  <a:lnTo>
                    <a:pt x="1341358" y="30178"/>
                  </a:lnTo>
                  <a:lnTo>
                    <a:pt x="1363485" y="62954"/>
                  </a:lnTo>
                  <a:lnTo>
                    <a:pt x="1371600" y="103124"/>
                  </a:lnTo>
                  <a:lnTo>
                    <a:pt x="1371600" y="515874"/>
                  </a:lnTo>
                  <a:lnTo>
                    <a:pt x="1363485" y="556063"/>
                  </a:lnTo>
                  <a:lnTo>
                    <a:pt x="1341358" y="588883"/>
                  </a:lnTo>
                  <a:lnTo>
                    <a:pt x="1308538" y="611010"/>
                  </a:lnTo>
                  <a:lnTo>
                    <a:pt x="1268349" y="619125"/>
                  </a:lnTo>
                  <a:lnTo>
                    <a:pt x="103124" y="619125"/>
                  </a:lnTo>
                  <a:lnTo>
                    <a:pt x="62954" y="611010"/>
                  </a:lnTo>
                  <a:lnTo>
                    <a:pt x="30178" y="588883"/>
                  </a:lnTo>
                  <a:lnTo>
                    <a:pt x="8094" y="556063"/>
                  </a:lnTo>
                  <a:lnTo>
                    <a:pt x="0" y="515874"/>
                  </a:lnTo>
                  <a:lnTo>
                    <a:pt x="0" y="103124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4555871" y="2042477"/>
            <a:ext cx="790575" cy="57150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algn="ctr" marL="12065" marR="5080">
              <a:lnSpc>
                <a:spcPts val="1430"/>
              </a:lnSpc>
              <a:spcBef>
                <a:spcPts val="155"/>
              </a:spcBef>
            </a:pPr>
            <a:r>
              <a:rPr dirty="0" sz="1200" spc="-10">
                <a:latin typeface="Calibri"/>
                <a:cs typeface="Calibri"/>
              </a:rPr>
              <a:t>Randomized Subjects </a:t>
            </a:r>
            <a:r>
              <a:rPr dirty="0" sz="1200" spc="-20">
                <a:latin typeface="Calibri"/>
                <a:cs typeface="Calibri"/>
              </a:rPr>
              <a:t>n=84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7532751" y="1208150"/>
            <a:ext cx="1479550" cy="774700"/>
            <a:chOff x="7532751" y="1208150"/>
            <a:chExt cx="1479550" cy="774700"/>
          </a:xfrm>
        </p:grpSpPr>
        <p:sp>
          <p:nvSpPr>
            <p:cNvPr id="14" name="object 14" descr=""/>
            <p:cNvSpPr/>
            <p:nvPr/>
          </p:nvSpPr>
          <p:spPr>
            <a:xfrm>
              <a:off x="7539101" y="1214500"/>
              <a:ext cx="1466850" cy="762000"/>
            </a:xfrm>
            <a:custGeom>
              <a:avLst/>
              <a:gdLst/>
              <a:ahLst/>
              <a:cxnLst/>
              <a:rect l="l" t="t" r="r" b="b"/>
              <a:pathLst>
                <a:path w="1466850" h="762000">
                  <a:moveTo>
                    <a:pt x="1339850" y="0"/>
                  </a:moveTo>
                  <a:lnTo>
                    <a:pt x="127000" y="0"/>
                  </a:lnTo>
                  <a:lnTo>
                    <a:pt x="77527" y="9967"/>
                  </a:lnTo>
                  <a:lnTo>
                    <a:pt x="37163" y="37163"/>
                  </a:lnTo>
                  <a:lnTo>
                    <a:pt x="9967" y="77527"/>
                  </a:lnTo>
                  <a:lnTo>
                    <a:pt x="0" y="127000"/>
                  </a:lnTo>
                  <a:lnTo>
                    <a:pt x="0" y="634873"/>
                  </a:lnTo>
                  <a:lnTo>
                    <a:pt x="9967" y="684365"/>
                  </a:lnTo>
                  <a:lnTo>
                    <a:pt x="37163" y="724773"/>
                  </a:lnTo>
                  <a:lnTo>
                    <a:pt x="77527" y="752012"/>
                  </a:lnTo>
                  <a:lnTo>
                    <a:pt x="127000" y="762000"/>
                  </a:lnTo>
                  <a:lnTo>
                    <a:pt x="1339850" y="762000"/>
                  </a:lnTo>
                  <a:lnTo>
                    <a:pt x="1389268" y="752012"/>
                  </a:lnTo>
                  <a:lnTo>
                    <a:pt x="1429639" y="724773"/>
                  </a:lnTo>
                  <a:lnTo>
                    <a:pt x="1456864" y="684365"/>
                  </a:lnTo>
                  <a:lnTo>
                    <a:pt x="1466850" y="634873"/>
                  </a:lnTo>
                  <a:lnTo>
                    <a:pt x="1466850" y="127000"/>
                  </a:lnTo>
                  <a:lnTo>
                    <a:pt x="1456864" y="77527"/>
                  </a:lnTo>
                  <a:lnTo>
                    <a:pt x="1429639" y="37163"/>
                  </a:lnTo>
                  <a:lnTo>
                    <a:pt x="1389268" y="9967"/>
                  </a:lnTo>
                  <a:lnTo>
                    <a:pt x="13398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539101" y="1214500"/>
              <a:ext cx="1466850" cy="762000"/>
            </a:xfrm>
            <a:custGeom>
              <a:avLst/>
              <a:gdLst/>
              <a:ahLst/>
              <a:cxnLst/>
              <a:rect l="l" t="t" r="r" b="b"/>
              <a:pathLst>
                <a:path w="1466850" h="762000">
                  <a:moveTo>
                    <a:pt x="0" y="127000"/>
                  </a:moveTo>
                  <a:lnTo>
                    <a:pt x="9967" y="77527"/>
                  </a:lnTo>
                  <a:lnTo>
                    <a:pt x="37163" y="37163"/>
                  </a:lnTo>
                  <a:lnTo>
                    <a:pt x="77527" y="9967"/>
                  </a:lnTo>
                  <a:lnTo>
                    <a:pt x="127000" y="0"/>
                  </a:lnTo>
                  <a:lnTo>
                    <a:pt x="1339850" y="0"/>
                  </a:lnTo>
                  <a:lnTo>
                    <a:pt x="1389268" y="9967"/>
                  </a:lnTo>
                  <a:lnTo>
                    <a:pt x="1429639" y="37163"/>
                  </a:lnTo>
                  <a:lnTo>
                    <a:pt x="1456864" y="77527"/>
                  </a:lnTo>
                  <a:lnTo>
                    <a:pt x="1466850" y="127000"/>
                  </a:lnTo>
                  <a:lnTo>
                    <a:pt x="1466850" y="634873"/>
                  </a:lnTo>
                  <a:lnTo>
                    <a:pt x="1456864" y="684365"/>
                  </a:lnTo>
                  <a:lnTo>
                    <a:pt x="1429639" y="724773"/>
                  </a:lnTo>
                  <a:lnTo>
                    <a:pt x="1389268" y="752012"/>
                  </a:lnTo>
                  <a:lnTo>
                    <a:pt x="1339850" y="762000"/>
                  </a:lnTo>
                  <a:lnTo>
                    <a:pt x="127000" y="762000"/>
                  </a:lnTo>
                  <a:lnTo>
                    <a:pt x="77527" y="752012"/>
                  </a:lnTo>
                  <a:lnTo>
                    <a:pt x="37163" y="724773"/>
                  </a:lnTo>
                  <a:lnTo>
                    <a:pt x="9967" y="684365"/>
                  </a:lnTo>
                  <a:lnTo>
                    <a:pt x="0" y="634873"/>
                  </a:lnTo>
                  <a:lnTo>
                    <a:pt x="0" y="1270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7853044" y="1389316"/>
            <a:ext cx="838200" cy="390525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marL="264795" marR="5080" indent="-252729">
              <a:lnSpc>
                <a:spcPts val="1430"/>
              </a:lnSpc>
              <a:spcBef>
                <a:spcPts val="155"/>
              </a:spcBef>
            </a:pPr>
            <a:r>
              <a:rPr dirty="0" sz="1200" spc="-10">
                <a:latin typeface="Calibri"/>
                <a:cs typeface="Calibri"/>
              </a:rPr>
              <a:t>Screen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Failed </a:t>
            </a:r>
            <a:r>
              <a:rPr dirty="0" sz="1200" spc="-20">
                <a:latin typeface="Calibri"/>
                <a:cs typeface="Calibri"/>
              </a:rPr>
              <a:t>n=14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2560701" y="2474976"/>
            <a:ext cx="1079500" cy="574675"/>
            <a:chOff x="2560701" y="2474976"/>
            <a:chExt cx="1079500" cy="574675"/>
          </a:xfrm>
        </p:grpSpPr>
        <p:sp>
          <p:nvSpPr>
            <p:cNvPr id="18" name="object 18" descr=""/>
            <p:cNvSpPr/>
            <p:nvPr/>
          </p:nvSpPr>
          <p:spPr>
            <a:xfrm>
              <a:off x="2567051" y="2481326"/>
              <a:ext cx="1066800" cy="561975"/>
            </a:xfrm>
            <a:custGeom>
              <a:avLst/>
              <a:gdLst/>
              <a:ahLst/>
              <a:cxnLst/>
              <a:rect l="l" t="t" r="r" b="b"/>
              <a:pathLst>
                <a:path w="1066800" h="561975">
                  <a:moveTo>
                    <a:pt x="973074" y="0"/>
                  </a:moveTo>
                  <a:lnTo>
                    <a:pt x="93599" y="0"/>
                  </a:lnTo>
                  <a:lnTo>
                    <a:pt x="57167" y="7356"/>
                  </a:lnTo>
                  <a:lnTo>
                    <a:pt x="27416" y="27416"/>
                  </a:lnTo>
                  <a:lnTo>
                    <a:pt x="7356" y="57167"/>
                  </a:lnTo>
                  <a:lnTo>
                    <a:pt x="0" y="93599"/>
                  </a:lnTo>
                  <a:lnTo>
                    <a:pt x="0" y="468249"/>
                  </a:lnTo>
                  <a:lnTo>
                    <a:pt x="7356" y="504699"/>
                  </a:lnTo>
                  <a:lnTo>
                    <a:pt x="27416" y="534495"/>
                  </a:lnTo>
                  <a:lnTo>
                    <a:pt x="57167" y="554599"/>
                  </a:lnTo>
                  <a:lnTo>
                    <a:pt x="93599" y="561975"/>
                  </a:lnTo>
                  <a:lnTo>
                    <a:pt x="973074" y="561975"/>
                  </a:lnTo>
                  <a:lnTo>
                    <a:pt x="1009524" y="554599"/>
                  </a:lnTo>
                  <a:lnTo>
                    <a:pt x="1039320" y="534495"/>
                  </a:lnTo>
                  <a:lnTo>
                    <a:pt x="1059424" y="504699"/>
                  </a:lnTo>
                  <a:lnTo>
                    <a:pt x="1066800" y="468249"/>
                  </a:lnTo>
                  <a:lnTo>
                    <a:pt x="1066800" y="93599"/>
                  </a:lnTo>
                  <a:lnTo>
                    <a:pt x="1059424" y="57167"/>
                  </a:lnTo>
                  <a:lnTo>
                    <a:pt x="1039320" y="27416"/>
                  </a:lnTo>
                  <a:lnTo>
                    <a:pt x="1009524" y="7356"/>
                  </a:lnTo>
                  <a:lnTo>
                    <a:pt x="9730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567051" y="2481326"/>
              <a:ext cx="1066800" cy="561975"/>
            </a:xfrm>
            <a:custGeom>
              <a:avLst/>
              <a:gdLst/>
              <a:ahLst/>
              <a:cxnLst/>
              <a:rect l="l" t="t" r="r" b="b"/>
              <a:pathLst>
                <a:path w="1066800" h="561975">
                  <a:moveTo>
                    <a:pt x="0" y="93599"/>
                  </a:moveTo>
                  <a:lnTo>
                    <a:pt x="7356" y="57167"/>
                  </a:lnTo>
                  <a:lnTo>
                    <a:pt x="27416" y="27416"/>
                  </a:lnTo>
                  <a:lnTo>
                    <a:pt x="57167" y="7356"/>
                  </a:lnTo>
                  <a:lnTo>
                    <a:pt x="93599" y="0"/>
                  </a:lnTo>
                  <a:lnTo>
                    <a:pt x="973074" y="0"/>
                  </a:lnTo>
                  <a:lnTo>
                    <a:pt x="1009524" y="7356"/>
                  </a:lnTo>
                  <a:lnTo>
                    <a:pt x="1039320" y="27416"/>
                  </a:lnTo>
                  <a:lnTo>
                    <a:pt x="1059424" y="57167"/>
                  </a:lnTo>
                  <a:lnTo>
                    <a:pt x="1066800" y="93599"/>
                  </a:lnTo>
                  <a:lnTo>
                    <a:pt x="1066800" y="468249"/>
                  </a:lnTo>
                  <a:lnTo>
                    <a:pt x="1059424" y="504699"/>
                  </a:lnTo>
                  <a:lnTo>
                    <a:pt x="1039320" y="534495"/>
                  </a:lnTo>
                  <a:lnTo>
                    <a:pt x="1009524" y="554599"/>
                  </a:lnTo>
                  <a:lnTo>
                    <a:pt x="973074" y="561975"/>
                  </a:lnTo>
                  <a:lnTo>
                    <a:pt x="93599" y="561975"/>
                  </a:lnTo>
                  <a:lnTo>
                    <a:pt x="57167" y="554599"/>
                  </a:lnTo>
                  <a:lnTo>
                    <a:pt x="27416" y="534495"/>
                  </a:lnTo>
                  <a:lnTo>
                    <a:pt x="7356" y="504699"/>
                  </a:lnTo>
                  <a:lnTo>
                    <a:pt x="0" y="468249"/>
                  </a:lnTo>
                  <a:lnTo>
                    <a:pt x="0" y="9359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2771775" y="2551747"/>
            <a:ext cx="653415" cy="390525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marL="172720" marR="5080" indent="-160655">
              <a:lnSpc>
                <a:spcPts val="1430"/>
              </a:lnSpc>
              <a:spcBef>
                <a:spcPts val="155"/>
              </a:spcBef>
            </a:pPr>
            <a:r>
              <a:rPr dirty="0" sz="1200" spc="-10">
                <a:latin typeface="Calibri"/>
                <a:cs typeface="Calibri"/>
              </a:rPr>
              <a:t>Colchicine </a:t>
            </a:r>
            <a:r>
              <a:rPr dirty="0" sz="1200" spc="-20">
                <a:latin typeface="Calibri"/>
                <a:cs typeface="Calibri"/>
              </a:rPr>
              <a:t>n=42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6313551" y="2370201"/>
            <a:ext cx="1069975" cy="555625"/>
            <a:chOff x="6313551" y="2370201"/>
            <a:chExt cx="1069975" cy="555625"/>
          </a:xfrm>
        </p:grpSpPr>
        <p:sp>
          <p:nvSpPr>
            <p:cNvPr id="22" name="object 22" descr=""/>
            <p:cNvSpPr/>
            <p:nvPr/>
          </p:nvSpPr>
          <p:spPr>
            <a:xfrm>
              <a:off x="6319901" y="2376551"/>
              <a:ext cx="1057275" cy="542925"/>
            </a:xfrm>
            <a:custGeom>
              <a:avLst/>
              <a:gdLst/>
              <a:ahLst/>
              <a:cxnLst/>
              <a:rect l="l" t="t" r="r" b="b"/>
              <a:pathLst>
                <a:path w="1057275" h="542925">
                  <a:moveTo>
                    <a:pt x="966724" y="0"/>
                  </a:moveTo>
                  <a:lnTo>
                    <a:pt x="90424" y="0"/>
                  </a:lnTo>
                  <a:lnTo>
                    <a:pt x="55185" y="7092"/>
                  </a:lnTo>
                  <a:lnTo>
                    <a:pt x="26447" y="26447"/>
                  </a:lnTo>
                  <a:lnTo>
                    <a:pt x="7092" y="55185"/>
                  </a:lnTo>
                  <a:lnTo>
                    <a:pt x="0" y="90424"/>
                  </a:lnTo>
                  <a:lnTo>
                    <a:pt x="0" y="452374"/>
                  </a:lnTo>
                  <a:lnTo>
                    <a:pt x="7092" y="487632"/>
                  </a:lnTo>
                  <a:lnTo>
                    <a:pt x="26447" y="516413"/>
                  </a:lnTo>
                  <a:lnTo>
                    <a:pt x="55185" y="535813"/>
                  </a:lnTo>
                  <a:lnTo>
                    <a:pt x="90424" y="542925"/>
                  </a:lnTo>
                  <a:lnTo>
                    <a:pt x="966724" y="542925"/>
                  </a:lnTo>
                  <a:lnTo>
                    <a:pt x="1001982" y="535813"/>
                  </a:lnTo>
                  <a:lnTo>
                    <a:pt x="1030763" y="516413"/>
                  </a:lnTo>
                  <a:lnTo>
                    <a:pt x="1050163" y="487632"/>
                  </a:lnTo>
                  <a:lnTo>
                    <a:pt x="1057275" y="452374"/>
                  </a:lnTo>
                  <a:lnTo>
                    <a:pt x="1057275" y="90424"/>
                  </a:lnTo>
                  <a:lnTo>
                    <a:pt x="1050163" y="55185"/>
                  </a:lnTo>
                  <a:lnTo>
                    <a:pt x="1030763" y="26447"/>
                  </a:lnTo>
                  <a:lnTo>
                    <a:pt x="1001982" y="7092"/>
                  </a:lnTo>
                  <a:lnTo>
                    <a:pt x="9667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6319901" y="2376551"/>
              <a:ext cx="1057275" cy="542925"/>
            </a:xfrm>
            <a:custGeom>
              <a:avLst/>
              <a:gdLst/>
              <a:ahLst/>
              <a:cxnLst/>
              <a:rect l="l" t="t" r="r" b="b"/>
              <a:pathLst>
                <a:path w="1057275" h="542925">
                  <a:moveTo>
                    <a:pt x="0" y="90424"/>
                  </a:moveTo>
                  <a:lnTo>
                    <a:pt x="7092" y="55185"/>
                  </a:lnTo>
                  <a:lnTo>
                    <a:pt x="26447" y="26447"/>
                  </a:lnTo>
                  <a:lnTo>
                    <a:pt x="55185" y="7092"/>
                  </a:lnTo>
                  <a:lnTo>
                    <a:pt x="90424" y="0"/>
                  </a:lnTo>
                  <a:lnTo>
                    <a:pt x="966724" y="0"/>
                  </a:lnTo>
                  <a:lnTo>
                    <a:pt x="1001982" y="7092"/>
                  </a:lnTo>
                  <a:lnTo>
                    <a:pt x="1030763" y="26447"/>
                  </a:lnTo>
                  <a:lnTo>
                    <a:pt x="1050163" y="55185"/>
                  </a:lnTo>
                  <a:lnTo>
                    <a:pt x="1057275" y="90424"/>
                  </a:lnTo>
                  <a:lnTo>
                    <a:pt x="1057275" y="452374"/>
                  </a:lnTo>
                  <a:lnTo>
                    <a:pt x="1050163" y="487632"/>
                  </a:lnTo>
                  <a:lnTo>
                    <a:pt x="1030763" y="516413"/>
                  </a:lnTo>
                  <a:lnTo>
                    <a:pt x="1001982" y="535813"/>
                  </a:lnTo>
                  <a:lnTo>
                    <a:pt x="966724" y="542925"/>
                  </a:lnTo>
                  <a:lnTo>
                    <a:pt x="90424" y="542925"/>
                  </a:lnTo>
                  <a:lnTo>
                    <a:pt x="55185" y="535813"/>
                  </a:lnTo>
                  <a:lnTo>
                    <a:pt x="26447" y="516413"/>
                  </a:lnTo>
                  <a:lnTo>
                    <a:pt x="7092" y="487632"/>
                  </a:lnTo>
                  <a:lnTo>
                    <a:pt x="0" y="452374"/>
                  </a:lnTo>
                  <a:lnTo>
                    <a:pt x="0" y="90424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6595109" y="2442527"/>
            <a:ext cx="514984" cy="389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435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Placebo</a:t>
            </a:r>
            <a:endParaRPr sz="1200">
              <a:latin typeface="Calibri"/>
              <a:cs typeface="Calibri"/>
            </a:endParaRPr>
          </a:p>
          <a:p>
            <a:pPr algn="ctr" marL="3175">
              <a:lnSpc>
                <a:spcPts val="1435"/>
              </a:lnSpc>
            </a:pPr>
            <a:r>
              <a:rPr dirty="0" sz="1200" spc="-20">
                <a:latin typeface="Calibri"/>
                <a:cs typeface="Calibri"/>
              </a:rPr>
              <a:t>n=42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6208776" y="3208401"/>
            <a:ext cx="1308100" cy="546100"/>
            <a:chOff x="6208776" y="3208401"/>
            <a:chExt cx="1308100" cy="546100"/>
          </a:xfrm>
        </p:grpSpPr>
        <p:sp>
          <p:nvSpPr>
            <p:cNvPr id="26" name="object 26" descr=""/>
            <p:cNvSpPr/>
            <p:nvPr/>
          </p:nvSpPr>
          <p:spPr>
            <a:xfrm>
              <a:off x="6215126" y="3214751"/>
              <a:ext cx="1295400" cy="533400"/>
            </a:xfrm>
            <a:custGeom>
              <a:avLst/>
              <a:gdLst/>
              <a:ahLst/>
              <a:cxnLst/>
              <a:rect l="l" t="t" r="r" b="b"/>
              <a:pathLst>
                <a:path w="1295400" h="533400">
                  <a:moveTo>
                    <a:pt x="1206500" y="0"/>
                  </a:moveTo>
                  <a:lnTo>
                    <a:pt x="88900" y="0"/>
                  </a:lnTo>
                  <a:lnTo>
                    <a:pt x="54274" y="6979"/>
                  </a:lnTo>
                  <a:lnTo>
                    <a:pt x="26019" y="26019"/>
                  </a:lnTo>
                  <a:lnTo>
                    <a:pt x="6979" y="54274"/>
                  </a:lnTo>
                  <a:lnTo>
                    <a:pt x="0" y="88900"/>
                  </a:lnTo>
                  <a:lnTo>
                    <a:pt x="0" y="444500"/>
                  </a:lnTo>
                  <a:lnTo>
                    <a:pt x="6979" y="479071"/>
                  </a:lnTo>
                  <a:lnTo>
                    <a:pt x="26019" y="507333"/>
                  </a:lnTo>
                  <a:lnTo>
                    <a:pt x="54274" y="526403"/>
                  </a:lnTo>
                  <a:lnTo>
                    <a:pt x="88900" y="533400"/>
                  </a:lnTo>
                  <a:lnTo>
                    <a:pt x="1206500" y="533400"/>
                  </a:lnTo>
                  <a:lnTo>
                    <a:pt x="1241071" y="526403"/>
                  </a:lnTo>
                  <a:lnTo>
                    <a:pt x="1269333" y="507333"/>
                  </a:lnTo>
                  <a:lnTo>
                    <a:pt x="1288403" y="479071"/>
                  </a:lnTo>
                  <a:lnTo>
                    <a:pt x="1295400" y="444500"/>
                  </a:lnTo>
                  <a:lnTo>
                    <a:pt x="1295400" y="88900"/>
                  </a:lnTo>
                  <a:lnTo>
                    <a:pt x="1288403" y="54274"/>
                  </a:lnTo>
                  <a:lnTo>
                    <a:pt x="1269333" y="26019"/>
                  </a:lnTo>
                  <a:lnTo>
                    <a:pt x="1241071" y="6979"/>
                  </a:lnTo>
                  <a:lnTo>
                    <a:pt x="12065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6215126" y="3214751"/>
              <a:ext cx="1295400" cy="533400"/>
            </a:xfrm>
            <a:custGeom>
              <a:avLst/>
              <a:gdLst/>
              <a:ahLst/>
              <a:cxnLst/>
              <a:rect l="l" t="t" r="r" b="b"/>
              <a:pathLst>
                <a:path w="1295400" h="533400">
                  <a:moveTo>
                    <a:pt x="0" y="88900"/>
                  </a:moveTo>
                  <a:lnTo>
                    <a:pt x="6979" y="54274"/>
                  </a:lnTo>
                  <a:lnTo>
                    <a:pt x="26019" y="26019"/>
                  </a:lnTo>
                  <a:lnTo>
                    <a:pt x="54274" y="6979"/>
                  </a:lnTo>
                  <a:lnTo>
                    <a:pt x="88900" y="0"/>
                  </a:lnTo>
                  <a:lnTo>
                    <a:pt x="1206500" y="0"/>
                  </a:lnTo>
                  <a:lnTo>
                    <a:pt x="1241071" y="6979"/>
                  </a:lnTo>
                  <a:lnTo>
                    <a:pt x="1269333" y="26019"/>
                  </a:lnTo>
                  <a:lnTo>
                    <a:pt x="1288403" y="54274"/>
                  </a:lnTo>
                  <a:lnTo>
                    <a:pt x="1295400" y="88900"/>
                  </a:lnTo>
                  <a:lnTo>
                    <a:pt x="1295400" y="444500"/>
                  </a:lnTo>
                  <a:lnTo>
                    <a:pt x="1288403" y="479071"/>
                  </a:lnTo>
                  <a:lnTo>
                    <a:pt x="1269333" y="507333"/>
                  </a:lnTo>
                  <a:lnTo>
                    <a:pt x="1241071" y="526403"/>
                  </a:lnTo>
                  <a:lnTo>
                    <a:pt x="1206500" y="533400"/>
                  </a:lnTo>
                  <a:lnTo>
                    <a:pt x="88900" y="533400"/>
                  </a:lnTo>
                  <a:lnTo>
                    <a:pt x="54274" y="526403"/>
                  </a:lnTo>
                  <a:lnTo>
                    <a:pt x="26019" y="507333"/>
                  </a:lnTo>
                  <a:lnTo>
                    <a:pt x="6979" y="479071"/>
                  </a:lnTo>
                  <a:lnTo>
                    <a:pt x="0" y="444500"/>
                  </a:lnTo>
                  <a:lnTo>
                    <a:pt x="0" y="88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6337934" y="3279775"/>
            <a:ext cx="1057275" cy="389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43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Lost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follow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up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ts val="1435"/>
              </a:lnSpc>
            </a:pPr>
            <a:r>
              <a:rPr dirty="0" sz="1200" spc="-25">
                <a:latin typeface="Calibri"/>
                <a:cs typeface="Calibri"/>
              </a:rPr>
              <a:t>n=6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2360676" y="4141851"/>
            <a:ext cx="1479550" cy="765175"/>
            <a:chOff x="2360676" y="4141851"/>
            <a:chExt cx="1479550" cy="765175"/>
          </a:xfrm>
        </p:grpSpPr>
        <p:sp>
          <p:nvSpPr>
            <p:cNvPr id="30" name="object 30" descr=""/>
            <p:cNvSpPr/>
            <p:nvPr/>
          </p:nvSpPr>
          <p:spPr>
            <a:xfrm>
              <a:off x="2367026" y="4148201"/>
              <a:ext cx="1466850" cy="752475"/>
            </a:xfrm>
            <a:custGeom>
              <a:avLst/>
              <a:gdLst/>
              <a:ahLst/>
              <a:cxnLst/>
              <a:rect l="l" t="t" r="r" b="b"/>
              <a:pathLst>
                <a:path w="1466850" h="752475">
                  <a:moveTo>
                    <a:pt x="1341374" y="0"/>
                  </a:moveTo>
                  <a:lnTo>
                    <a:pt x="125349" y="0"/>
                  </a:lnTo>
                  <a:lnTo>
                    <a:pt x="76563" y="9852"/>
                  </a:lnTo>
                  <a:lnTo>
                    <a:pt x="36718" y="36718"/>
                  </a:lnTo>
                  <a:lnTo>
                    <a:pt x="9852" y="76563"/>
                  </a:lnTo>
                  <a:lnTo>
                    <a:pt x="0" y="125349"/>
                  </a:lnTo>
                  <a:lnTo>
                    <a:pt x="0" y="626999"/>
                  </a:lnTo>
                  <a:lnTo>
                    <a:pt x="9852" y="675804"/>
                  </a:lnTo>
                  <a:lnTo>
                    <a:pt x="36718" y="715692"/>
                  </a:lnTo>
                  <a:lnTo>
                    <a:pt x="76563" y="742602"/>
                  </a:lnTo>
                  <a:lnTo>
                    <a:pt x="125349" y="752475"/>
                  </a:lnTo>
                  <a:lnTo>
                    <a:pt x="1341374" y="752475"/>
                  </a:lnTo>
                  <a:lnTo>
                    <a:pt x="1390179" y="742602"/>
                  </a:lnTo>
                  <a:lnTo>
                    <a:pt x="1430067" y="715692"/>
                  </a:lnTo>
                  <a:lnTo>
                    <a:pt x="1456977" y="675804"/>
                  </a:lnTo>
                  <a:lnTo>
                    <a:pt x="1466850" y="626999"/>
                  </a:lnTo>
                  <a:lnTo>
                    <a:pt x="1466850" y="125349"/>
                  </a:lnTo>
                  <a:lnTo>
                    <a:pt x="1456977" y="76563"/>
                  </a:lnTo>
                  <a:lnTo>
                    <a:pt x="1430067" y="36718"/>
                  </a:lnTo>
                  <a:lnTo>
                    <a:pt x="1390179" y="9852"/>
                  </a:lnTo>
                  <a:lnTo>
                    <a:pt x="1341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2367026" y="4148201"/>
              <a:ext cx="1466850" cy="752475"/>
            </a:xfrm>
            <a:custGeom>
              <a:avLst/>
              <a:gdLst/>
              <a:ahLst/>
              <a:cxnLst/>
              <a:rect l="l" t="t" r="r" b="b"/>
              <a:pathLst>
                <a:path w="1466850" h="752475">
                  <a:moveTo>
                    <a:pt x="0" y="125349"/>
                  </a:moveTo>
                  <a:lnTo>
                    <a:pt x="9852" y="76563"/>
                  </a:lnTo>
                  <a:lnTo>
                    <a:pt x="36718" y="36718"/>
                  </a:lnTo>
                  <a:lnTo>
                    <a:pt x="76563" y="9852"/>
                  </a:lnTo>
                  <a:lnTo>
                    <a:pt x="125349" y="0"/>
                  </a:lnTo>
                  <a:lnTo>
                    <a:pt x="1341374" y="0"/>
                  </a:lnTo>
                  <a:lnTo>
                    <a:pt x="1390179" y="9852"/>
                  </a:lnTo>
                  <a:lnTo>
                    <a:pt x="1430067" y="36718"/>
                  </a:lnTo>
                  <a:lnTo>
                    <a:pt x="1456977" y="76563"/>
                  </a:lnTo>
                  <a:lnTo>
                    <a:pt x="1466850" y="125349"/>
                  </a:lnTo>
                  <a:lnTo>
                    <a:pt x="1466850" y="626999"/>
                  </a:lnTo>
                  <a:lnTo>
                    <a:pt x="1456977" y="675804"/>
                  </a:lnTo>
                  <a:lnTo>
                    <a:pt x="1430067" y="715692"/>
                  </a:lnTo>
                  <a:lnTo>
                    <a:pt x="1390179" y="742602"/>
                  </a:lnTo>
                  <a:lnTo>
                    <a:pt x="1341374" y="752475"/>
                  </a:lnTo>
                  <a:lnTo>
                    <a:pt x="125349" y="752475"/>
                  </a:lnTo>
                  <a:lnTo>
                    <a:pt x="76563" y="742602"/>
                  </a:lnTo>
                  <a:lnTo>
                    <a:pt x="36718" y="715692"/>
                  </a:lnTo>
                  <a:lnTo>
                    <a:pt x="9852" y="675804"/>
                  </a:lnTo>
                  <a:lnTo>
                    <a:pt x="0" y="626999"/>
                  </a:lnTo>
                  <a:lnTo>
                    <a:pt x="0" y="12534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 descr=""/>
          <p:cNvSpPr txBox="1"/>
          <p:nvPr/>
        </p:nvSpPr>
        <p:spPr>
          <a:xfrm>
            <a:off x="2662808" y="4226877"/>
            <a:ext cx="875665" cy="57150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algn="ctr" marL="12700" marR="5080">
              <a:lnSpc>
                <a:spcPts val="1430"/>
              </a:lnSpc>
              <a:spcBef>
                <a:spcPts val="155"/>
              </a:spcBef>
            </a:pPr>
            <a:r>
              <a:rPr dirty="0" sz="1200">
                <a:latin typeface="Calibri"/>
                <a:cs typeface="Calibri"/>
              </a:rPr>
              <a:t>Drug </a:t>
            </a:r>
            <a:r>
              <a:rPr dirty="0" sz="1200" spc="-10">
                <a:latin typeface="Calibri"/>
                <a:cs typeface="Calibri"/>
              </a:rPr>
              <a:t>Subjects Completed </a:t>
            </a:r>
            <a:r>
              <a:rPr dirty="0" sz="1200" spc="-20">
                <a:latin typeface="Calibri"/>
                <a:cs typeface="Calibri"/>
              </a:rPr>
              <a:t>n=36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6180201" y="4113276"/>
            <a:ext cx="1536700" cy="765175"/>
            <a:chOff x="6180201" y="4113276"/>
            <a:chExt cx="1536700" cy="765175"/>
          </a:xfrm>
        </p:grpSpPr>
        <p:sp>
          <p:nvSpPr>
            <p:cNvPr id="34" name="object 34" descr=""/>
            <p:cNvSpPr/>
            <p:nvPr/>
          </p:nvSpPr>
          <p:spPr>
            <a:xfrm>
              <a:off x="6186551" y="4119626"/>
              <a:ext cx="1524000" cy="752475"/>
            </a:xfrm>
            <a:custGeom>
              <a:avLst/>
              <a:gdLst/>
              <a:ahLst/>
              <a:cxnLst/>
              <a:rect l="l" t="t" r="r" b="b"/>
              <a:pathLst>
                <a:path w="1524000" h="752475">
                  <a:moveTo>
                    <a:pt x="1398524" y="0"/>
                  </a:moveTo>
                  <a:lnTo>
                    <a:pt x="125349" y="0"/>
                  </a:lnTo>
                  <a:lnTo>
                    <a:pt x="76563" y="9852"/>
                  </a:lnTo>
                  <a:lnTo>
                    <a:pt x="36718" y="36718"/>
                  </a:lnTo>
                  <a:lnTo>
                    <a:pt x="9852" y="76563"/>
                  </a:lnTo>
                  <a:lnTo>
                    <a:pt x="0" y="125349"/>
                  </a:lnTo>
                  <a:lnTo>
                    <a:pt x="0" y="626999"/>
                  </a:lnTo>
                  <a:lnTo>
                    <a:pt x="9852" y="675804"/>
                  </a:lnTo>
                  <a:lnTo>
                    <a:pt x="36718" y="715692"/>
                  </a:lnTo>
                  <a:lnTo>
                    <a:pt x="76563" y="742602"/>
                  </a:lnTo>
                  <a:lnTo>
                    <a:pt x="125349" y="752475"/>
                  </a:lnTo>
                  <a:lnTo>
                    <a:pt x="1398524" y="752475"/>
                  </a:lnTo>
                  <a:lnTo>
                    <a:pt x="1447329" y="742602"/>
                  </a:lnTo>
                  <a:lnTo>
                    <a:pt x="1487217" y="715692"/>
                  </a:lnTo>
                  <a:lnTo>
                    <a:pt x="1514127" y="675804"/>
                  </a:lnTo>
                  <a:lnTo>
                    <a:pt x="1524000" y="626999"/>
                  </a:lnTo>
                  <a:lnTo>
                    <a:pt x="1524000" y="125349"/>
                  </a:lnTo>
                  <a:lnTo>
                    <a:pt x="1514127" y="76563"/>
                  </a:lnTo>
                  <a:lnTo>
                    <a:pt x="1487217" y="36718"/>
                  </a:lnTo>
                  <a:lnTo>
                    <a:pt x="1447329" y="9852"/>
                  </a:lnTo>
                  <a:lnTo>
                    <a:pt x="13985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6186551" y="4119626"/>
              <a:ext cx="1524000" cy="752475"/>
            </a:xfrm>
            <a:custGeom>
              <a:avLst/>
              <a:gdLst/>
              <a:ahLst/>
              <a:cxnLst/>
              <a:rect l="l" t="t" r="r" b="b"/>
              <a:pathLst>
                <a:path w="1524000" h="752475">
                  <a:moveTo>
                    <a:pt x="0" y="125349"/>
                  </a:moveTo>
                  <a:lnTo>
                    <a:pt x="9852" y="76563"/>
                  </a:lnTo>
                  <a:lnTo>
                    <a:pt x="36718" y="36718"/>
                  </a:lnTo>
                  <a:lnTo>
                    <a:pt x="76563" y="9852"/>
                  </a:lnTo>
                  <a:lnTo>
                    <a:pt x="125349" y="0"/>
                  </a:lnTo>
                  <a:lnTo>
                    <a:pt x="1398524" y="0"/>
                  </a:lnTo>
                  <a:lnTo>
                    <a:pt x="1447329" y="9852"/>
                  </a:lnTo>
                  <a:lnTo>
                    <a:pt x="1487217" y="36718"/>
                  </a:lnTo>
                  <a:lnTo>
                    <a:pt x="1514127" y="76563"/>
                  </a:lnTo>
                  <a:lnTo>
                    <a:pt x="1524000" y="125349"/>
                  </a:lnTo>
                  <a:lnTo>
                    <a:pt x="1524000" y="626999"/>
                  </a:lnTo>
                  <a:lnTo>
                    <a:pt x="1514127" y="675804"/>
                  </a:lnTo>
                  <a:lnTo>
                    <a:pt x="1487217" y="715692"/>
                  </a:lnTo>
                  <a:lnTo>
                    <a:pt x="1447329" y="742602"/>
                  </a:lnTo>
                  <a:lnTo>
                    <a:pt x="1398524" y="752475"/>
                  </a:lnTo>
                  <a:lnTo>
                    <a:pt x="125349" y="752475"/>
                  </a:lnTo>
                  <a:lnTo>
                    <a:pt x="76563" y="742602"/>
                  </a:lnTo>
                  <a:lnTo>
                    <a:pt x="36718" y="715692"/>
                  </a:lnTo>
                  <a:lnTo>
                    <a:pt x="9852" y="675804"/>
                  </a:lnTo>
                  <a:lnTo>
                    <a:pt x="0" y="626999"/>
                  </a:lnTo>
                  <a:lnTo>
                    <a:pt x="0" y="12534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6415404" y="4197984"/>
            <a:ext cx="1064895" cy="570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43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Placebo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Subjects</a:t>
            </a:r>
            <a:endParaRPr sz="1200">
              <a:latin typeface="Calibri"/>
              <a:cs typeface="Calibri"/>
            </a:endParaRPr>
          </a:p>
          <a:p>
            <a:pPr algn="ctr" marL="193675" marR="180975">
              <a:lnSpc>
                <a:spcPts val="1430"/>
              </a:lnSpc>
              <a:spcBef>
                <a:spcPts val="45"/>
              </a:spcBef>
            </a:pPr>
            <a:r>
              <a:rPr dirty="0" sz="1200" spc="-10">
                <a:latin typeface="Calibri"/>
                <a:cs typeface="Calibri"/>
              </a:rPr>
              <a:t>Completed </a:t>
            </a:r>
            <a:r>
              <a:rPr dirty="0" sz="1200" spc="-20">
                <a:latin typeface="Calibri"/>
                <a:cs typeface="Calibri"/>
              </a:rPr>
              <a:t>n=36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4332351" y="4770501"/>
            <a:ext cx="1355725" cy="774700"/>
            <a:chOff x="4332351" y="4770501"/>
            <a:chExt cx="1355725" cy="774700"/>
          </a:xfrm>
        </p:grpSpPr>
        <p:sp>
          <p:nvSpPr>
            <p:cNvPr id="38" name="object 38" descr=""/>
            <p:cNvSpPr/>
            <p:nvPr/>
          </p:nvSpPr>
          <p:spPr>
            <a:xfrm>
              <a:off x="4338701" y="4776851"/>
              <a:ext cx="1343025" cy="762000"/>
            </a:xfrm>
            <a:custGeom>
              <a:avLst/>
              <a:gdLst/>
              <a:ahLst/>
              <a:cxnLst/>
              <a:rect l="l" t="t" r="r" b="b"/>
              <a:pathLst>
                <a:path w="1343025" h="762000">
                  <a:moveTo>
                    <a:pt x="1216025" y="0"/>
                  </a:moveTo>
                  <a:lnTo>
                    <a:pt x="127000" y="0"/>
                  </a:lnTo>
                  <a:lnTo>
                    <a:pt x="77527" y="9967"/>
                  </a:lnTo>
                  <a:lnTo>
                    <a:pt x="37163" y="37163"/>
                  </a:lnTo>
                  <a:lnTo>
                    <a:pt x="9967" y="77527"/>
                  </a:lnTo>
                  <a:lnTo>
                    <a:pt x="0" y="127000"/>
                  </a:lnTo>
                  <a:lnTo>
                    <a:pt x="0" y="635000"/>
                  </a:lnTo>
                  <a:lnTo>
                    <a:pt x="9967" y="684418"/>
                  </a:lnTo>
                  <a:lnTo>
                    <a:pt x="37163" y="724789"/>
                  </a:lnTo>
                  <a:lnTo>
                    <a:pt x="77527" y="752014"/>
                  </a:lnTo>
                  <a:lnTo>
                    <a:pt x="127000" y="762000"/>
                  </a:lnTo>
                  <a:lnTo>
                    <a:pt x="1216025" y="762000"/>
                  </a:lnTo>
                  <a:lnTo>
                    <a:pt x="1265443" y="752014"/>
                  </a:lnTo>
                  <a:lnTo>
                    <a:pt x="1305814" y="724788"/>
                  </a:lnTo>
                  <a:lnTo>
                    <a:pt x="1333039" y="684418"/>
                  </a:lnTo>
                  <a:lnTo>
                    <a:pt x="1343025" y="635000"/>
                  </a:lnTo>
                  <a:lnTo>
                    <a:pt x="1343025" y="127000"/>
                  </a:lnTo>
                  <a:lnTo>
                    <a:pt x="1333039" y="77527"/>
                  </a:lnTo>
                  <a:lnTo>
                    <a:pt x="1305814" y="37163"/>
                  </a:lnTo>
                  <a:lnTo>
                    <a:pt x="1265443" y="9967"/>
                  </a:lnTo>
                  <a:lnTo>
                    <a:pt x="12160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4338701" y="4776851"/>
              <a:ext cx="1343025" cy="762000"/>
            </a:xfrm>
            <a:custGeom>
              <a:avLst/>
              <a:gdLst/>
              <a:ahLst/>
              <a:cxnLst/>
              <a:rect l="l" t="t" r="r" b="b"/>
              <a:pathLst>
                <a:path w="1343025" h="762000">
                  <a:moveTo>
                    <a:pt x="0" y="127000"/>
                  </a:moveTo>
                  <a:lnTo>
                    <a:pt x="9967" y="77527"/>
                  </a:lnTo>
                  <a:lnTo>
                    <a:pt x="37163" y="37163"/>
                  </a:lnTo>
                  <a:lnTo>
                    <a:pt x="77527" y="9967"/>
                  </a:lnTo>
                  <a:lnTo>
                    <a:pt x="127000" y="0"/>
                  </a:lnTo>
                  <a:lnTo>
                    <a:pt x="1216025" y="0"/>
                  </a:lnTo>
                  <a:lnTo>
                    <a:pt x="1265443" y="9967"/>
                  </a:lnTo>
                  <a:lnTo>
                    <a:pt x="1305814" y="37163"/>
                  </a:lnTo>
                  <a:lnTo>
                    <a:pt x="1333039" y="77527"/>
                  </a:lnTo>
                  <a:lnTo>
                    <a:pt x="1343025" y="127000"/>
                  </a:lnTo>
                  <a:lnTo>
                    <a:pt x="1343025" y="635000"/>
                  </a:lnTo>
                  <a:lnTo>
                    <a:pt x="1333039" y="684418"/>
                  </a:lnTo>
                  <a:lnTo>
                    <a:pt x="1305814" y="724788"/>
                  </a:lnTo>
                  <a:lnTo>
                    <a:pt x="1265443" y="752014"/>
                  </a:lnTo>
                  <a:lnTo>
                    <a:pt x="1216025" y="762000"/>
                  </a:lnTo>
                  <a:lnTo>
                    <a:pt x="127000" y="762000"/>
                  </a:lnTo>
                  <a:lnTo>
                    <a:pt x="77527" y="752014"/>
                  </a:lnTo>
                  <a:lnTo>
                    <a:pt x="37163" y="724789"/>
                  </a:lnTo>
                  <a:lnTo>
                    <a:pt x="9967" y="684418"/>
                  </a:lnTo>
                  <a:lnTo>
                    <a:pt x="0" y="635000"/>
                  </a:lnTo>
                  <a:lnTo>
                    <a:pt x="0" y="1270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 descr=""/>
          <p:cNvSpPr txBox="1"/>
          <p:nvPr/>
        </p:nvSpPr>
        <p:spPr>
          <a:xfrm>
            <a:off x="4572634" y="4864798"/>
            <a:ext cx="876935" cy="57150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algn="ctr" marL="12700" marR="5080">
              <a:lnSpc>
                <a:spcPts val="1430"/>
              </a:lnSpc>
              <a:spcBef>
                <a:spcPts val="155"/>
              </a:spcBef>
            </a:pPr>
            <a:r>
              <a:rPr dirty="0" sz="1200" spc="-20">
                <a:latin typeface="Calibri"/>
                <a:cs typeface="Calibri"/>
              </a:rPr>
              <a:t>Total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Subjects Completed </a:t>
            </a:r>
            <a:r>
              <a:rPr dirty="0" sz="1200" spc="-20">
                <a:latin typeface="Calibri"/>
                <a:cs typeface="Calibri"/>
              </a:rPr>
              <a:t>n=72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 descr=""/>
          <p:cNvSpPr/>
          <p:nvPr/>
        </p:nvSpPr>
        <p:spPr>
          <a:xfrm>
            <a:off x="6319773" y="1509775"/>
            <a:ext cx="1214755" cy="76200"/>
          </a:xfrm>
          <a:custGeom>
            <a:avLst/>
            <a:gdLst/>
            <a:ahLst/>
            <a:cxnLst/>
            <a:rect l="l" t="t" r="r" b="b"/>
            <a:pathLst>
              <a:path w="1214754" h="76200">
                <a:moveTo>
                  <a:pt x="1138427" y="0"/>
                </a:moveTo>
                <a:lnTo>
                  <a:pt x="1138427" y="76200"/>
                </a:lnTo>
                <a:lnTo>
                  <a:pt x="1208277" y="41275"/>
                </a:lnTo>
                <a:lnTo>
                  <a:pt x="1151127" y="41275"/>
                </a:lnTo>
                <a:lnTo>
                  <a:pt x="1151127" y="34925"/>
                </a:lnTo>
                <a:lnTo>
                  <a:pt x="1208277" y="34925"/>
                </a:lnTo>
                <a:lnTo>
                  <a:pt x="1138427" y="0"/>
                </a:lnTo>
                <a:close/>
              </a:path>
              <a:path w="1214754" h="76200">
                <a:moveTo>
                  <a:pt x="1138427" y="34925"/>
                </a:moveTo>
                <a:lnTo>
                  <a:pt x="0" y="34925"/>
                </a:lnTo>
                <a:lnTo>
                  <a:pt x="0" y="41275"/>
                </a:lnTo>
                <a:lnTo>
                  <a:pt x="1138427" y="41275"/>
                </a:lnTo>
                <a:lnTo>
                  <a:pt x="1138427" y="34925"/>
                </a:lnTo>
                <a:close/>
              </a:path>
              <a:path w="1214754" h="76200">
                <a:moveTo>
                  <a:pt x="1208277" y="34925"/>
                </a:moveTo>
                <a:lnTo>
                  <a:pt x="1151127" y="34925"/>
                </a:lnTo>
                <a:lnTo>
                  <a:pt x="1151127" y="41275"/>
                </a:lnTo>
                <a:lnTo>
                  <a:pt x="1208277" y="41275"/>
                </a:lnTo>
                <a:lnTo>
                  <a:pt x="1214627" y="38100"/>
                </a:lnTo>
                <a:lnTo>
                  <a:pt x="1208277" y="34925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/>
          <p:nvPr/>
        </p:nvSpPr>
        <p:spPr>
          <a:xfrm>
            <a:off x="3099689" y="4868926"/>
            <a:ext cx="3848100" cy="315595"/>
          </a:xfrm>
          <a:custGeom>
            <a:avLst/>
            <a:gdLst/>
            <a:ahLst/>
            <a:cxnLst/>
            <a:rect l="l" t="t" r="r" b="b"/>
            <a:pathLst>
              <a:path w="3848100" h="315595">
                <a:moveTo>
                  <a:pt x="1239266" y="293497"/>
                </a:moveTo>
                <a:lnTo>
                  <a:pt x="1226629" y="283464"/>
                </a:lnTo>
                <a:lnTo>
                  <a:pt x="1172591" y="240538"/>
                </a:lnTo>
                <a:lnTo>
                  <a:pt x="1165390" y="274624"/>
                </a:lnTo>
                <a:lnTo>
                  <a:pt x="1397" y="28575"/>
                </a:lnTo>
                <a:lnTo>
                  <a:pt x="0" y="34798"/>
                </a:lnTo>
                <a:lnTo>
                  <a:pt x="1164069" y="280835"/>
                </a:lnTo>
                <a:lnTo>
                  <a:pt x="1156843" y="315087"/>
                </a:lnTo>
                <a:lnTo>
                  <a:pt x="1239266" y="293497"/>
                </a:lnTo>
                <a:close/>
              </a:path>
              <a:path w="3848100" h="315595">
                <a:moveTo>
                  <a:pt x="3847973" y="6223"/>
                </a:moveTo>
                <a:lnTo>
                  <a:pt x="3846576" y="0"/>
                </a:lnTo>
                <a:lnTo>
                  <a:pt x="2655544" y="274129"/>
                </a:lnTo>
                <a:lnTo>
                  <a:pt x="2647696" y="240157"/>
                </a:lnTo>
                <a:lnTo>
                  <a:pt x="2582037" y="294386"/>
                </a:lnTo>
                <a:lnTo>
                  <a:pt x="2664841" y="314325"/>
                </a:lnTo>
                <a:lnTo>
                  <a:pt x="2657640" y="283210"/>
                </a:lnTo>
                <a:lnTo>
                  <a:pt x="2656979" y="280352"/>
                </a:lnTo>
                <a:lnTo>
                  <a:pt x="3847973" y="6223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3" name="object 4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44029" y="3776726"/>
            <a:ext cx="76073" cy="229997"/>
          </a:xfrm>
          <a:prstGeom prst="rect">
            <a:avLst/>
          </a:prstGeom>
        </p:spPr>
      </p:pic>
      <p:grpSp>
        <p:nvGrpSpPr>
          <p:cNvPr id="44" name="object 44" descr=""/>
          <p:cNvGrpSpPr/>
          <p:nvPr/>
        </p:nvGrpSpPr>
        <p:grpSpPr>
          <a:xfrm>
            <a:off x="2427351" y="1795398"/>
            <a:ext cx="4473575" cy="2045335"/>
            <a:chOff x="2427351" y="1795398"/>
            <a:chExt cx="4473575" cy="2045335"/>
          </a:xfrm>
        </p:grpSpPr>
        <p:pic>
          <p:nvPicPr>
            <p:cNvPr id="45" name="object 4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10201" y="1795398"/>
              <a:ext cx="76200" cy="237109"/>
            </a:xfrm>
            <a:prstGeom prst="rect">
              <a:avLst/>
            </a:prstGeom>
          </p:spPr>
        </p:pic>
        <p:sp>
          <p:nvSpPr>
            <p:cNvPr id="46" name="object 46" descr=""/>
            <p:cNvSpPr/>
            <p:nvPr/>
          </p:nvSpPr>
          <p:spPr>
            <a:xfrm>
              <a:off x="3157474" y="2249931"/>
              <a:ext cx="3161030" cy="1471295"/>
            </a:xfrm>
            <a:custGeom>
              <a:avLst/>
              <a:gdLst/>
              <a:ahLst/>
              <a:cxnLst/>
              <a:rect l="l" t="t" r="r" b="b"/>
              <a:pathLst>
                <a:path w="3161029" h="1471295">
                  <a:moveTo>
                    <a:pt x="76200" y="1394968"/>
                  </a:moveTo>
                  <a:lnTo>
                    <a:pt x="0" y="1394968"/>
                  </a:lnTo>
                  <a:lnTo>
                    <a:pt x="38227" y="1471168"/>
                  </a:lnTo>
                  <a:lnTo>
                    <a:pt x="76200" y="1394968"/>
                  </a:lnTo>
                  <a:close/>
                </a:path>
                <a:path w="3161029" h="1471295">
                  <a:moveTo>
                    <a:pt x="1124458" y="33909"/>
                  </a:moveTo>
                  <a:lnTo>
                    <a:pt x="1120902" y="28702"/>
                  </a:lnTo>
                  <a:lnTo>
                    <a:pt x="537984" y="416394"/>
                  </a:lnTo>
                  <a:lnTo>
                    <a:pt x="518668" y="387350"/>
                  </a:lnTo>
                  <a:lnTo>
                    <a:pt x="476377" y="461264"/>
                  </a:lnTo>
                  <a:lnTo>
                    <a:pt x="560832" y="450723"/>
                  </a:lnTo>
                  <a:lnTo>
                    <a:pt x="546201" y="428752"/>
                  </a:lnTo>
                  <a:lnTo>
                    <a:pt x="541540" y="421741"/>
                  </a:lnTo>
                  <a:lnTo>
                    <a:pt x="1124458" y="33909"/>
                  </a:lnTo>
                  <a:close/>
                </a:path>
                <a:path w="3161029" h="1471295">
                  <a:moveTo>
                    <a:pt x="3160776" y="401955"/>
                  </a:moveTo>
                  <a:lnTo>
                    <a:pt x="3141637" y="373380"/>
                  </a:lnTo>
                  <a:lnTo>
                    <a:pt x="3113405" y="331216"/>
                  </a:lnTo>
                  <a:lnTo>
                    <a:pt x="3096095" y="361632"/>
                  </a:lnTo>
                  <a:lnTo>
                    <a:pt x="2459101" y="0"/>
                  </a:lnTo>
                  <a:lnTo>
                    <a:pt x="2455926" y="5461"/>
                  </a:lnTo>
                  <a:lnTo>
                    <a:pt x="3092970" y="367118"/>
                  </a:lnTo>
                  <a:lnTo>
                    <a:pt x="3075686" y="397510"/>
                  </a:lnTo>
                  <a:lnTo>
                    <a:pt x="3160776" y="401955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7" name="object 4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24598" y="2928873"/>
              <a:ext cx="76200" cy="225551"/>
            </a:xfrm>
            <a:prstGeom prst="rect">
              <a:avLst/>
            </a:prstGeom>
          </p:spPr>
        </p:pic>
        <p:sp>
          <p:nvSpPr>
            <p:cNvPr id="48" name="object 48" descr=""/>
            <p:cNvSpPr/>
            <p:nvPr/>
          </p:nvSpPr>
          <p:spPr>
            <a:xfrm>
              <a:off x="2433701" y="3300475"/>
              <a:ext cx="1285875" cy="533400"/>
            </a:xfrm>
            <a:custGeom>
              <a:avLst/>
              <a:gdLst/>
              <a:ahLst/>
              <a:cxnLst/>
              <a:rect l="l" t="t" r="r" b="b"/>
              <a:pathLst>
                <a:path w="1285875" h="533400">
                  <a:moveTo>
                    <a:pt x="1196975" y="0"/>
                  </a:moveTo>
                  <a:lnTo>
                    <a:pt x="88900" y="0"/>
                  </a:lnTo>
                  <a:lnTo>
                    <a:pt x="54274" y="6979"/>
                  </a:lnTo>
                  <a:lnTo>
                    <a:pt x="26019" y="26019"/>
                  </a:lnTo>
                  <a:lnTo>
                    <a:pt x="6979" y="54274"/>
                  </a:lnTo>
                  <a:lnTo>
                    <a:pt x="0" y="88900"/>
                  </a:lnTo>
                  <a:lnTo>
                    <a:pt x="0" y="444373"/>
                  </a:lnTo>
                  <a:lnTo>
                    <a:pt x="6979" y="479018"/>
                  </a:lnTo>
                  <a:lnTo>
                    <a:pt x="26019" y="507317"/>
                  </a:lnTo>
                  <a:lnTo>
                    <a:pt x="54274" y="526401"/>
                  </a:lnTo>
                  <a:lnTo>
                    <a:pt x="88900" y="533400"/>
                  </a:lnTo>
                  <a:lnTo>
                    <a:pt x="1196975" y="533400"/>
                  </a:lnTo>
                  <a:lnTo>
                    <a:pt x="1231546" y="526401"/>
                  </a:lnTo>
                  <a:lnTo>
                    <a:pt x="1259808" y="507317"/>
                  </a:lnTo>
                  <a:lnTo>
                    <a:pt x="1278878" y="479018"/>
                  </a:lnTo>
                  <a:lnTo>
                    <a:pt x="1285875" y="444373"/>
                  </a:lnTo>
                  <a:lnTo>
                    <a:pt x="1285875" y="88900"/>
                  </a:lnTo>
                  <a:lnTo>
                    <a:pt x="1278878" y="54274"/>
                  </a:lnTo>
                  <a:lnTo>
                    <a:pt x="1259808" y="26019"/>
                  </a:lnTo>
                  <a:lnTo>
                    <a:pt x="1231546" y="6979"/>
                  </a:lnTo>
                  <a:lnTo>
                    <a:pt x="11969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2433701" y="3300475"/>
              <a:ext cx="1285875" cy="533400"/>
            </a:xfrm>
            <a:custGeom>
              <a:avLst/>
              <a:gdLst/>
              <a:ahLst/>
              <a:cxnLst/>
              <a:rect l="l" t="t" r="r" b="b"/>
              <a:pathLst>
                <a:path w="1285875" h="533400">
                  <a:moveTo>
                    <a:pt x="0" y="88900"/>
                  </a:moveTo>
                  <a:lnTo>
                    <a:pt x="6979" y="54274"/>
                  </a:lnTo>
                  <a:lnTo>
                    <a:pt x="26019" y="26019"/>
                  </a:lnTo>
                  <a:lnTo>
                    <a:pt x="54274" y="6979"/>
                  </a:lnTo>
                  <a:lnTo>
                    <a:pt x="88900" y="0"/>
                  </a:lnTo>
                  <a:lnTo>
                    <a:pt x="1196975" y="0"/>
                  </a:lnTo>
                  <a:lnTo>
                    <a:pt x="1231546" y="6979"/>
                  </a:lnTo>
                  <a:lnTo>
                    <a:pt x="1259808" y="26019"/>
                  </a:lnTo>
                  <a:lnTo>
                    <a:pt x="1278878" y="54274"/>
                  </a:lnTo>
                  <a:lnTo>
                    <a:pt x="1285875" y="88900"/>
                  </a:lnTo>
                  <a:lnTo>
                    <a:pt x="1285875" y="444373"/>
                  </a:lnTo>
                  <a:lnTo>
                    <a:pt x="1278878" y="479018"/>
                  </a:lnTo>
                  <a:lnTo>
                    <a:pt x="1259808" y="507317"/>
                  </a:lnTo>
                  <a:lnTo>
                    <a:pt x="1231546" y="526401"/>
                  </a:lnTo>
                  <a:lnTo>
                    <a:pt x="1196975" y="533400"/>
                  </a:lnTo>
                  <a:lnTo>
                    <a:pt x="88900" y="533400"/>
                  </a:lnTo>
                  <a:lnTo>
                    <a:pt x="54274" y="526401"/>
                  </a:lnTo>
                  <a:lnTo>
                    <a:pt x="26019" y="507317"/>
                  </a:lnTo>
                  <a:lnTo>
                    <a:pt x="6979" y="479018"/>
                  </a:lnTo>
                  <a:lnTo>
                    <a:pt x="0" y="444373"/>
                  </a:lnTo>
                  <a:lnTo>
                    <a:pt x="0" y="889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" name="object 50" descr=""/>
          <p:cNvSpPr txBox="1"/>
          <p:nvPr/>
        </p:nvSpPr>
        <p:spPr>
          <a:xfrm>
            <a:off x="2544826" y="3363531"/>
            <a:ext cx="1059815" cy="390525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marL="412115" marR="5080" indent="-399415">
              <a:lnSpc>
                <a:spcPts val="1430"/>
              </a:lnSpc>
              <a:spcBef>
                <a:spcPts val="155"/>
              </a:spcBef>
            </a:pPr>
            <a:r>
              <a:rPr dirty="0" sz="1200">
                <a:latin typeface="Calibri"/>
                <a:cs typeface="Calibri"/>
              </a:rPr>
              <a:t>Lost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to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follow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up n=6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1" name="object 51" descr=""/>
          <p:cNvGrpSpPr/>
          <p:nvPr/>
        </p:nvGrpSpPr>
        <p:grpSpPr>
          <a:xfrm>
            <a:off x="3052826" y="3052698"/>
            <a:ext cx="114935" cy="1030605"/>
            <a:chOff x="3052826" y="3052698"/>
            <a:chExt cx="114935" cy="1030605"/>
          </a:xfrm>
        </p:grpSpPr>
        <p:pic>
          <p:nvPicPr>
            <p:cNvPr id="52" name="object 5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52826" y="3052698"/>
              <a:ext cx="76200" cy="225551"/>
            </a:xfrm>
            <a:prstGeom prst="rect">
              <a:avLst/>
            </a:prstGeom>
          </p:spPr>
        </p:pic>
        <p:pic>
          <p:nvPicPr>
            <p:cNvPr id="53" name="object 53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91179" y="3852925"/>
              <a:ext cx="76073" cy="22999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2025-03-31T14:59:13Z</dcterms:created>
  <dcterms:modified xsi:type="dcterms:W3CDTF">2025-03-31T14:59:13Z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2025-03-30T00:00:00Z</vt:filetime>
  </property>
  <property fmtid="{D5CDD505-2E9C-101B-9397-08002B2CF9AE}" pid="3" name="LastSaved">
    <vt:filetime>2025-03-31T00:00:00Z</vt:filetime>
  </property>
</Properties>
</file>