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4981" y="308258"/>
            <a:ext cx="8334037" cy="384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9525" y="207771"/>
            <a:ext cx="5864948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7799" y="2161539"/>
            <a:ext cx="6928401" cy="2055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0909" y="937259"/>
            <a:ext cx="6885305" cy="995044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65"/>
              </a:spcBef>
            </a:pPr>
            <a:r>
              <a:rPr dirty="0" sz="3200"/>
              <a:t>No </a:t>
            </a:r>
            <a:r>
              <a:rPr dirty="0" sz="3200" spc="-10"/>
              <a:t>benefit </a:t>
            </a:r>
            <a:r>
              <a:rPr dirty="0" sz="3200"/>
              <a:t>- </a:t>
            </a:r>
            <a:r>
              <a:rPr dirty="0" sz="3200" spc="-5"/>
              <a:t>but harm </a:t>
            </a:r>
            <a:r>
              <a:rPr dirty="0" sz="3200"/>
              <a:t>of </a:t>
            </a:r>
            <a:r>
              <a:rPr dirty="0" sz="3200" spc="-10"/>
              <a:t>No-touch </a:t>
            </a:r>
            <a:r>
              <a:rPr dirty="0" sz="3200" spc="-45"/>
              <a:t>Vein  </a:t>
            </a:r>
            <a:r>
              <a:rPr dirty="0" sz="3200" spc="-20"/>
              <a:t>Grafts </a:t>
            </a:r>
            <a:r>
              <a:rPr dirty="0" sz="3200"/>
              <a:t>in </a:t>
            </a:r>
            <a:r>
              <a:rPr dirty="0" sz="3200" spc="-10"/>
              <a:t>Coronary Artery Bypass</a:t>
            </a:r>
            <a:r>
              <a:rPr dirty="0" sz="3200" spc="25"/>
              <a:t> </a:t>
            </a:r>
            <a:r>
              <a:rPr dirty="0" sz="3200" spc="-15"/>
              <a:t>Surgery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07503" y="68018"/>
            <a:ext cx="1319484" cy="524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28383" y="214834"/>
            <a:ext cx="1083845" cy="410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22860" marR="367030">
              <a:lnSpc>
                <a:spcPts val="1900"/>
              </a:lnSpc>
              <a:spcBef>
                <a:spcPts val="180"/>
              </a:spcBef>
            </a:pPr>
            <a:r>
              <a:rPr dirty="0"/>
              <a:t>A </a:t>
            </a:r>
            <a:r>
              <a:rPr dirty="0" spc="-5"/>
              <a:t>Nordic, </a:t>
            </a:r>
            <a:r>
              <a:rPr dirty="0" spc="-10"/>
              <a:t>multicentre, randomized, registry-based clinical </a:t>
            </a:r>
            <a:r>
              <a:rPr dirty="0" spc="-5"/>
              <a:t>trial </a:t>
            </a:r>
            <a:r>
              <a:rPr dirty="0"/>
              <a:t>on </a:t>
            </a:r>
            <a:r>
              <a:rPr dirty="0" spc="-5"/>
              <a:t>no-touch </a:t>
            </a:r>
            <a:r>
              <a:rPr dirty="0" spc="-10"/>
              <a:t>vein  grafts </a:t>
            </a:r>
            <a:r>
              <a:rPr dirty="0" spc="-5"/>
              <a:t>in coronary </a:t>
            </a:r>
            <a:r>
              <a:rPr dirty="0" spc="-10"/>
              <a:t>surgery</a:t>
            </a:r>
            <a:r>
              <a:rPr dirty="0" spc="10"/>
              <a:t> </a:t>
            </a:r>
            <a:r>
              <a:rPr dirty="0" spc="-5"/>
              <a:t>(SWEDEGRAFT)</a:t>
            </a:r>
          </a:p>
          <a:p>
            <a:pPr marL="22860" marR="5080">
              <a:lnSpc>
                <a:spcPct val="156300"/>
              </a:lnSpc>
              <a:spcBef>
                <a:spcPts val="940"/>
              </a:spcBef>
            </a:pPr>
            <a:r>
              <a:rPr dirty="0" spc="-5"/>
              <a:t>Funded </a:t>
            </a:r>
            <a:r>
              <a:rPr dirty="0" spc="-10"/>
              <a:t>by </a:t>
            </a:r>
            <a:r>
              <a:rPr dirty="0" spc="-5"/>
              <a:t>the </a:t>
            </a:r>
            <a:r>
              <a:rPr dirty="0" spc="-10"/>
              <a:t>Swedish research </a:t>
            </a:r>
            <a:r>
              <a:rPr dirty="0" spc="-5"/>
              <a:t>council and the </a:t>
            </a:r>
            <a:r>
              <a:rPr dirty="0" spc="-10"/>
              <a:t>Swedish </a:t>
            </a:r>
            <a:r>
              <a:rPr dirty="0" spc="-5"/>
              <a:t>heart and lung </a:t>
            </a:r>
            <a:r>
              <a:rPr dirty="0" spc="-10"/>
              <a:t>foundation  </a:t>
            </a:r>
            <a:r>
              <a:rPr dirty="0" spc="-15"/>
              <a:t>Stefan </a:t>
            </a:r>
            <a:r>
              <a:rPr dirty="0" spc="-5"/>
              <a:t>James, </a:t>
            </a:r>
            <a:r>
              <a:rPr dirty="0" spc="-10"/>
              <a:t>Professor </a:t>
            </a:r>
            <a:r>
              <a:rPr dirty="0" spc="-5"/>
              <a:t>Cardiology </a:t>
            </a:r>
            <a:r>
              <a:rPr dirty="0" spc="-10"/>
              <a:t>Uppsala University </a:t>
            </a:r>
            <a:r>
              <a:rPr dirty="0" spc="-5"/>
              <a:t>Hospital</a:t>
            </a:r>
            <a:r>
              <a:rPr dirty="0" spc="50"/>
              <a:t> </a:t>
            </a:r>
            <a:r>
              <a:rPr dirty="0" spc="-5"/>
              <a:t>Sweden</a:t>
            </a:r>
          </a:p>
          <a:p>
            <a:pPr marL="10160">
              <a:lnSpc>
                <a:spcPct val="100000"/>
              </a:lnSpc>
              <a:spcBef>
                <a:spcPts val="5"/>
              </a:spcBef>
            </a:pPr>
            <a:endParaRPr sz="2650"/>
          </a:p>
          <a:p>
            <a:pPr marL="22860">
              <a:lnSpc>
                <a:spcPct val="100000"/>
              </a:lnSpc>
            </a:pPr>
            <a:r>
              <a:rPr dirty="0" spc="15"/>
              <a:t>31/08/2024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981" y="308258"/>
            <a:ext cx="3302635" cy="384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50" spc="30" b="1">
                <a:solidFill>
                  <a:srgbClr val="9A1A2A"/>
                </a:solidFill>
                <a:latin typeface="Arial"/>
                <a:cs typeface="Arial"/>
              </a:rPr>
              <a:t>Declaration </a:t>
            </a:r>
            <a:r>
              <a:rPr dirty="0" sz="2350" spc="75" b="1">
                <a:solidFill>
                  <a:srgbClr val="9A1A2A"/>
                </a:solidFill>
                <a:latin typeface="Arial"/>
                <a:cs typeface="Arial"/>
              </a:rPr>
              <a:t>of</a:t>
            </a:r>
            <a:r>
              <a:rPr dirty="0" sz="2350" spc="110" b="1">
                <a:solidFill>
                  <a:srgbClr val="9A1A2A"/>
                </a:solidFill>
                <a:latin typeface="Arial"/>
                <a:cs typeface="Arial"/>
              </a:rPr>
              <a:t> </a:t>
            </a:r>
            <a:r>
              <a:rPr dirty="0" sz="2350" spc="25" b="1">
                <a:solidFill>
                  <a:srgbClr val="9A1A2A"/>
                </a:solidFill>
                <a:latin typeface="Arial"/>
                <a:cs typeface="Arial"/>
              </a:rPr>
              <a:t>interest</a:t>
            </a:r>
            <a:endParaRPr sz="23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429" y="1425375"/>
            <a:ext cx="207073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30">
                <a:solidFill>
                  <a:srgbClr val="0C050A"/>
                </a:solidFill>
                <a:latin typeface="Arial"/>
                <a:cs typeface="Arial"/>
              </a:rPr>
              <a:t>- </a:t>
            </a:r>
            <a:r>
              <a:rPr dirty="0" sz="1300" spc="25">
                <a:solidFill>
                  <a:srgbClr val="1C1C1D"/>
                </a:solidFill>
                <a:latin typeface="Arial"/>
                <a:cs typeface="Arial"/>
              </a:rPr>
              <a:t>I </a:t>
            </a:r>
            <a:r>
              <a:rPr dirty="0" sz="1300" spc="-5">
                <a:solidFill>
                  <a:srgbClr val="0C050A"/>
                </a:solidFill>
                <a:latin typeface="Arial"/>
                <a:cs typeface="Arial"/>
              </a:rPr>
              <a:t>have </a:t>
            </a:r>
            <a:r>
              <a:rPr dirty="0" sz="1300" spc="55">
                <a:solidFill>
                  <a:srgbClr val="0C050A"/>
                </a:solidFill>
                <a:latin typeface="Arial"/>
                <a:cs typeface="Arial"/>
              </a:rPr>
              <a:t>nothing </a:t>
            </a:r>
            <a:r>
              <a:rPr dirty="0" sz="1300" spc="50">
                <a:solidFill>
                  <a:srgbClr val="0C050A"/>
                </a:solidFill>
                <a:latin typeface="Arial"/>
                <a:cs typeface="Arial"/>
              </a:rPr>
              <a:t>to</a:t>
            </a:r>
            <a:r>
              <a:rPr dirty="0" sz="1300" spc="-175">
                <a:solidFill>
                  <a:srgbClr val="0C050A"/>
                </a:solidFill>
                <a:latin typeface="Arial"/>
                <a:cs typeface="Arial"/>
              </a:rPr>
              <a:t> </a:t>
            </a:r>
            <a:r>
              <a:rPr dirty="0" sz="1300" spc="5">
                <a:solidFill>
                  <a:srgbClr val="0C050A"/>
                </a:solidFill>
                <a:latin typeface="Arial"/>
                <a:cs typeface="Arial"/>
              </a:rPr>
              <a:t>declare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422" y="4737273"/>
            <a:ext cx="1441450" cy="34925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1230"/>
              </a:lnSpc>
              <a:spcBef>
                <a:spcPts val="215"/>
              </a:spcBef>
            </a:pPr>
            <a:r>
              <a:rPr dirty="0" sz="1100" spc="-5" b="1">
                <a:solidFill>
                  <a:srgbClr val="1C1C1D"/>
                </a:solidFill>
                <a:latin typeface="Arial"/>
                <a:cs typeface="Arial"/>
              </a:rPr>
              <a:t>ESC </a:t>
            </a:r>
            <a:r>
              <a:rPr dirty="0" sz="1100" spc="-25" b="1">
                <a:solidFill>
                  <a:srgbClr val="1C1C1D"/>
                </a:solidFill>
                <a:latin typeface="Arial"/>
                <a:cs typeface="Arial"/>
              </a:rPr>
              <a:t>Congress </a:t>
            </a:r>
            <a:r>
              <a:rPr dirty="0" sz="1100" spc="155" b="1">
                <a:solidFill>
                  <a:srgbClr val="1C1C1D"/>
                </a:solidFill>
                <a:latin typeface="Arial"/>
                <a:cs typeface="Arial"/>
              </a:rPr>
              <a:t>2024  </a:t>
            </a:r>
            <a:r>
              <a:rPr dirty="0" sz="1100" spc="-20" b="1">
                <a:solidFill>
                  <a:srgbClr val="9A1A2A"/>
                </a:solidFill>
                <a:latin typeface="Arial"/>
                <a:cs typeface="Arial"/>
              </a:rPr>
              <a:t>London </a:t>
            </a:r>
            <a:r>
              <a:rPr dirty="0" sz="1100" spc="-15">
                <a:solidFill>
                  <a:srgbClr val="9A1A2A"/>
                </a:solidFill>
                <a:latin typeface="Arial"/>
                <a:cs typeface="Arial"/>
              </a:rPr>
              <a:t>&amp;</a:t>
            </a:r>
            <a:r>
              <a:rPr dirty="0" sz="1100" spc="-60">
                <a:solidFill>
                  <a:srgbClr val="9A1A2A"/>
                </a:solidFill>
                <a:latin typeface="Arial"/>
                <a:cs typeface="Arial"/>
              </a:rPr>
              <a:t> </a:t>
            </a:r>
            <a:r>
              <a:rPr dirty="0" sz="1100" spc="35">
                <a:solidFill>
                  <a:srgbClr val="9A1A2A"/>
                </a:solidFill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3358" y="4488600"/>
            <a:ext cx="454659" cy="598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7335" algn="l"/>
              </a:tabLst>
            </a:pPr>
            <a:r>
              <a:rPr dirty="0" sz="2550" spc="80">
                <a:solidFill>
                  <a:srgbClr val="858585"/>
                </a:solidFill>
                <a:latin typeface="Times New Roman"/>
                <a:cs typeface="Times New Roman"/>
              </a:rPr>
              <a:t>•</a:t>
            </a:r>
            <a:r>
              <a:rPr dirty="0" sz="2550" spc="80">
                <a:solidFill>
                  <a:srgbClr val="858585"/>
                </a:solidFill>
                <a:latin typeface="Times New Roman"/>
                <a:cs typeface="Times New Roman"/>
              </a:rPr>
              <a:t>	</a:t>
            </a:r>
            <a:r>
              <a:rPr dirty="0" sz="3750" spc="50">
                <a:solidFill>
                  <a:srgbClr val="9A1A2A"/>
                </a:solidFill>
                <a:latin typeface="Arial"/>
                <a:cs typeface="Arial"/>
              </a:rPr>
              <a:t>•</a:t>
            </a:r>
            <a:endParaRPr sz="3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573" y="259587"/>
            <a:ext cx="177228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C</a:t>
            </a:r>
            <a:r>
              <a:rPr dirty="0" spc="-10"/>
              <a:t>o</a:t>
            </a:r>
            <a:r>
              <a:rPr dirty="0" spc="-5"/>
              <a:t>n</a:t>
            </a:r>
            <a:r>
              <a:rPr dirty="0"/>
              <a:t>c</a:t>
            </a:r>
            <a:r>
              <a:rPr dirty="0" spc="-5"/>
              <a:t>lusi</a:t>
            </a:r>
            <a:r>
              <a:rPr dirty="0" spc="-10"/>
              <a:t>o</a:t>
            </a:r>
            <a:r>
              <a:rPr dirty="0" spc="-5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299" y="1078484"/>
            <a:ext cx="7381240" cy="2485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3675" marR="5080" indent="-180975">
              <a:lnSpc>
                <a:spcPct val="100400"/>
              </a:lnSpc>
              <a:spcBef>
                <a:spcPts val="90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1800" spc="-5">
                <a:latin typeface="Calibri"/>
                <a:cs typeface="Calibri"/>
              </a:rPr>
              <a:t>In this </a:t>
            </a:r>
            <a:r>
              <a:rPr dirty="0" sz="1800" spc="-20">
                <a:latin typeface="Calibri"/>
                <a:cs typeface="Calibri"/>
              </a:rPr>
              <a:t>multicenter, </a:t>
            </a:r>
            <a:r>
              <a:rPr dirty="0" sz="1800" spc="-10">
                <a:latin typeface="Calibri"/>
                <a:cs typeface="Calibri"/>
              </a:rPr>
              <a:t>registry-based, randomized </a:t>
            </a:r>
            <a:r>
              <a:rPr dirty="0" sz="1800" spc="-5">
                <a:latin typeface="Calibri"/>
                <a:cs typeface="Calibri"/>
              </a:rPr>
              <a:t>trial (R-RCT)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patients  </a:t>
            </a:r>
            <a:r>
              <a:rPr dirty="0" sz="1800" spc="-5">
                <a:latin typeface="Calibri"/>
                <a:cs typeface="Calibri"/>
              </a:rPr>
              <a:t>undergoing </a:t>
            </a:r>
            <a:r>
              <a:rPr dirty="0" sz="1800" spc="-10">
                <a:latin typeface="Calibri"/>
                <a:cs typeface="Calibri"/>
              </a:rPr>
              <a:t>non-emergent </a:t>
            </a:r>
            <a:r>
              <a:rPr dirty="0" sz="1800" spc="-5">
                <a:latin typeface="Calibri"/>
                <a:cs typeface="Calibri"/>
              </a:rPr>
              <a:t>CABG, the no-touch vein technique </a:t>
            </a:r>
            <a:r>
              <a:rPr dirty="0" sz="1800" spc="-10">
                <a:latin typeface="Calibri"/>
                <a:cs typeface="Calibri"/>
              </a:rPr>
              <a:t>was </a:t>
            </a:r>
            <a:r>
              <a:rPr dirty="0" sz="1800">
                <a:latin typeface="Calibri"/>
                <a:cs typeface="Calibri"/>
              </a:rPr>
              <a:t>not </a:t>
            </a:r>
            <a:r>
              <a:rPr dirty="0" sz="1800" spc="-15">
                <a:latin typeface="Calibri"/>
                <a:cs typeface="Calibri"/>
              </a:rPr>
              <a:t>better  </a:t>
            </a:r>
            <a:r>
              <a:rPr dirty="0" sz="1800">
                <a:latin typeface="Calibri"/>
                <a:cs typeface="Calibri"/>
              </a:rPr>
              <a:t>than the </a:t>
            </a:r>
            <a:r>
              <a:rPr dirty="0" sz="1800" spc="-10">
                <a:latin typeface="Calibri"/>
                <a:cs typeface="Calibri"/>
              </a:rPr>
              <a:t>conventional </a:t>
            </a:r>
            <a:r>
              <a:rPr dirty="0" sz="1800" spc="-5">
                <a:latin typeface="Calibri"/>
                <a:cs typeface="Calibri"/>
              </a:rPr>
              <a:t>technique </a:t>
            </a:r>
            <a:r>
              <a:rPr dirty="0" sz="1800" spc="-10">
                <a:latin typeface="Calibri"/>
                <a:cs typeface="Calibri"/>
              </a:rPr>
              <a:t>regarding vein </a:t>
            </a:r>
            <a:r>
              <a:rPr dirty="0" sz="1800" spc="-15">
                <a:latin typeface="Calibri"/>
                <a:cs typeface="Calibri"/>
              </a:rPr>
              <a:t>graft </a:t>
            </a:r>
            <a:r>
              <a:rPr dirty="0" sz="1800" spc="-10">
                <a:latin typeface="Calibri"/>
                <a:cs typeface="Calibri"/>
              </a:rPr>
              <a:t>failure </a:t>
            </a:r>
            <a:r>
              <a:rPr dirty="0" sz="1800">
                <a:latin typeface="Calibri"/>
                <a:cs typeface="Calibri"/>
              </a:rPr>
              <a:t>or </a:t>
            </a:r>
            <a:r>
              <a:rPr dirty="0" sz="1800" spc="-5">
                <a:latin typeface="Calibri"/>
                <a:cs typeface="Calibri"/>
              </a:rPr>
              <a:t>clinical  </a:t>
            </a:r>
            <a:r>
              <a:rPr dirty="0" sz="1800" spc="-10">
                <a:latin typeface="Calibri"/>
                <a:cs typeface="Calibri"/>
              </a:rPr>
              <a:t>outcomes after </a:t>
            </a:r>
            <a:r>
              <a:rPr dirty="0" sz="1800">
                <a:latin typeface="Calibri"/>
                <a:cs typeface="Calibri"/>
              </a:rPr>
              <a:t>up </a:t>
            </a:r>
            <a:r>
              <a:rPr dirty="0" sz="1800" spc="-15">
                <a:latin typeface="Calibri"/>
                <a:cs typeface="Calibri"/>
              </a:rPr>
              <a:t>to </a:t>
            </a:r>
            <a:r>
              <a:rPr dirty="0" sz="1800" spc="-10">
                <a:latin typeface="Calibri"/>
                <a:cs typeface="Calibri"/>
              </a:rPr>
              <a:t>four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years.</a:t>
            </a:r>
            <a:endParaRPr sz="1800">
              <a:latin typeface="Calibri"/>
              <a:cs typeface="Calibri"/>
            </a:endParaRPr>
          </a:p>
          <a:p>
            <a:pPr marL="193675" marR="490220" indent="-180975">
              <a:lnSpc>
                <a:spcPts val="2090"/>
              </a:lnSpc>
              <a:spcBef>
                <a:spcPts val="118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1800" spc="-5">
                <a:latin typeface="Calibri"/>
                <a:cs typeface="Calibri"/>
              </a:rPr>
              <a:t>No-touch vein harvest </a:t>
            </a:r>
            <a:r>
              <a:rPr dirty="0" sz="1800" spc="-10">
                <a:latin typeface="Calibri"/>
                <a:cs typeface="Calibri"/>
              </a:rPr>
              <a:t>was associated </a:t>
            </a:r>
            <a:r>
              <a:rPr dirty="0" sz="1800" spc="-5">
                <a:latin typeface="Calibri"/>
                <a:cs typeface="Calibri"/>
              </a:rPr>
              <a:t>with </a:t>
            </a:r>
            <a:r>
              <a:rPr dirty="0" sz="1800">
                <a:latin typeface="Calibri"/>
                <a:cs typeface="Calibri"/>
              </a:rPr>
              <a:t>an </a:t>
            </a:r>
            <a:r>
              <a:rPr dirty="0" sz="1800" spc="-5">
                <a:latin typeface="Calibri"/>
                <a:cs typeface="Calibri"/>
              </a:rPr>
              <a:t>increased </a:t>
            </a:r>
            <a:r>
              <a:rPr dirty="0" sz="1800" spc="-25">
                <a:latin typeface="Calibri"/>
                <a:cs typeface="Calibri"/>
              </a:rPr>
              <a:t>rate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5">
                <a:latin typeface="Calibri"/>
                <a:cs typeface="Calibri"/>
              </a:rPr>
              <a:t>early </a:t>
            </a:r>
            <a:r>
              <a:rPr dirty="0" sz="1800">
                <a:latin typeface="Calibri"/>
                <a:cs typeface="Calibri"/>
              </a:rPr>
              <a:t>leg  </a:t>
            </a:r>
            <a:r>
              <a:rPr dirty="0" sz="1800" spc="-5">
                <a:latin typeface="Calibri"/>
                <a:cs typeface="Calibri"/>
              </a:rPr>
              <a:t>wound </a:t>
            </a:r>
            <a:r>
              <a:rPr dirty="0" sz="1800" spc="-10">
                <a:latin typeface="Calibri"/>
                <a:cs typeface="Calibri"/>
              </a:rPr>
              <a:t>complications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residual wound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symptoms.</a:t>
            </a:r>
            <a:endParaRPr sz="1800">
              <a:latin typeface="Calibri"/>
              <a:cs typeface="Calibri"/>
            </a:endParaRPr>
          </a:p>
          <a:p>
            <a:pPr marL="193675" marR="762000" indent="-180975">
              <a:lnSpc>
                <a:spcPct val="102200"/>
              </a:lnSpc>
              <a:spcBef>
                <a:spcPts val="92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1800" spc="-5">
                <a:latin typeface="Calibri"/>
                <a:cs typeface="Calibri"/>
              </a:rPr>
              <a:t>Our trial </a:t>
            </a:r>
            <a:r>
              <a:rPr dirty="0" sz="1800">
                <a:latin typeface="Calibri"/>
                <a:cs typeface="Calibri"/>
              </a:rPr>
              <a:t>does not </a:t>
            </a:r>
            <a:r>
              <a:rPr dirty="0" sz="1800" spc="-5">
                <a:latin typeface="Calibri"/>
                <a:cs typeface="Calibri"/>
              </a:rPr>
              <a:t>support the </a:t>
            </a:r>
            <a:r>
              <a:rPr dirty="0" sz="1800" spc="-10">
                <a:latin typeface="Calibri"/>
                <a:cs typeface="Calibri"/>
              </a:rPr>
              <a:t>routine </a:t>
            </a:r>
            <a:r>
              <a:rPr dirty="0" sz="1800" spc="-5">
                <a:latin typeface="Calibri"/>
                <a:cs typeface="Calibri"/>
              </a:rPr>
              <a:t>use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5">
                <a:latin typeface="Calibri"/>
                <a:cs typeface="Calibri"/>
              </a:rPr>
              <a:t>the no-touch harvesting  technique </a:t>
            </a:r>
            <a:r>
              <a:rPr dirty="0" sz="1800" spc="-10">
                <a:latin typeface="Calibri"/>
                <a:cs typeface="Calibri"/>
              </a:rPr>
              <a:t>compared </a:t>
            </a:r>
            <a:r>
              <a:rPr dirty="0" sz="1800" spc="-15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standard </a:t>
            </a:r>
            <a:r>
              <a:rPr dirty="0" sz="1800" spc="-5">
                <a:latin typeface="Calibri"/>
                <a:cs typeface="Calibri"/>
              </a:rPr>
              <a:t>technique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5">
                <a:latin typeface="Calibri"/>
                <a:cs typeface="Calibri"/>
              </a:rPr>
              <a:t>vein</a:t>
            </a:r>
            <a:r>
              <a:rPr dirty="0" sz="1800" spc="11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handling.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503" y="68018"/>
            <a:ext cx="1319484" cy="524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28383" y="214834"/>
            <a:ext cx="1083845" cy="410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700" y="718819"/>
            <a:ext cx="5569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1800" spc="-5">
                <a:latin typeface="Calibri"/>
                <a:cs typeface="Calibri"/>
              </a:rPr>
              <a:t>Coronary Artery </a:t>
            </a:r>
            <a:r>
              <a:rPr dirty="0" sz="1800" spc="-10">
                <a:latin typeface="Calibri"/>
                <a:cs typeface="Calibri"/>
              </a:rPr>
              <a:t>Bypass Graft </a:t>
            </a:r>
            <a:r>
              <a:rPr dirty="0" sz="1800" spc="-5">
                <a:latin typeface="Calibri"/>
                <a:cs typeface="Calibri"/>
              </a:rPr>
              <a:t>(CABG) is the </a:t>
            </a:r>
            <a:r>
              <a:rPr dirty="0" sz="1800" spc="-10">
                <a:latin typeface="Calibri"/>
                <a:cs typeface="Calibri"/>
              </a:rPr>
              <a:t>most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common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675" y="987044"/>
            <a:ext cx="49263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cardiac surgical procedure </a:t>
            </a:r>
            <a:r>
              <a:rPr dirty="0" sz="1800" spc="-5">
                <a:solidFill>
                  <a:srgbClr val="1F1F1F"/>
                </a:solidFill>
                <a:latin typeface="Calibri"/>
                <a:cs typeface="Calibri"/>
              </a:rPr>
              <a:t>with </a:t>
            </a:r>
            <a:r>
              <a:rPr dirty="0" sz="1800">
                <a:solidFill>
                  <a:srgbClr val="040C28"/>
                </a:solidFill>
                <a:latin typeface="Calibri"/>
                <a:cs typeface="Calibri"/>
              </a:rPr>
              <a:t>&gt;600,000</a:t>
            </a:r>
            <a:r>
              <a:rPr dirty="0" sz="1800" spc="8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F1F1F"/>
                </a:solidFill>
                <a:latin typeface="Calibri"/>
                <a:cs typeface="Calibri"/>
              </a:rPr>
              <a:t>operations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375" y="1291361"/>
            <a:ext cx="3055620" cy="2794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70"/>
              </a:lnSpc>
            </a:pPr>
            <a:r>
              <a:rPr dirty="0" sz="1800" spc="-10">
                <a:solidFill>
                  <a:srgbClr val="1F1F1F"/>
                </a:solidFill>
                <a:latin typeface="Calibri"/>
                <a:cs typeface="Calibri"/>
              </a:rPr>
              <a:t>performed </a:t>
            </a:r>
            <a:r>
              <a:rPr dirty="0" sz="1800" spc="-5">
                <a:solidFill>
                  <a:srgbClr val="1F1F1F"/>
                </a:solidFill>
                <a:latin typeface="Calibri"/>
                <a:cs typeface="Calibri"/>
              </a:rPr>
              <a:t>every </a:t>
            </a:r>
            <a:r>
              <a:rPr dirty="0" sz="1800" spc="-10">
                <a:solidFill>
                  <a:srgbClr val="1F1F1F"/>
                </a:solidFill>
                <a:latin typeface="Calibri"/>
                <a:cs typeface="Calibri"/>
              </a:rPr>
              <a:t>year</a:t>
            </a:r>
            <a:r>
              <a:rPr dirty="0" sz="1800" spc="-2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1F1F1F"/>
                </a:solidFill>
                <a:latin typeface="Calibri"/>
                <a:cs typeface="Calibri"/>
              </a:rPr>
              <a:t>worldwide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00" y="1596644"/>
            <a:ext cx="5448935" cy="11258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93675" marR="5080" indent="-180975">
              <a:lnSpc>
                <a:spcPct val="100400"/>
              </a:lnSpc>
              <a:spcBef>
                <a:spcPts val="90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1800" spc="-5">
                <a:latin typeface="Calibri"/>
                <a:cs typeface="Calibri"/>
              </a:rPr>
              <a:t>Randomized clinical trials </a:t>
            </a:r>
            <a:r>
              <a:rPr dirty="0" sz="1800" spc="-15">
                <a:latin typeface="Calibri"/>
                <a:cs typeface="Calibri"/>
              </a:rPr>
              <a:t>have </a:t>
            </a:r>
            <a:r>
              <a:rPr dirty="0" sz="1800" spc="-10">
                <a:latin typeface="Calibri"/>
                <a:cs typeface="Calibri"/>
              </a:rPr>
              <a:t>indicated that </a:t>
            </a:r>
            <a:r>
              <a:rPr dirty="0" sz="1800" spc="-5">
                <a:latin typeface="Calibri"/>
                <a:cs typeface="Calibri"/>
              </a:rPr>
              <a:t>saphenous  vein </a:t>
            </a:r>
            <a:r>
              <a:rPr dirty="0" sz="1800" spc="-10">
                <a:latin typeface="Calibri"/>
                <a:cs typeface="Calibri"/>
              </a:rPr>
              <a:t>graft </a:t>
            </a:r>
            <a:r>
              <a:rPr dirty="0" sz="1800" spc="-5">
                <a:latin typeface="Calibri"/>
                <a:cs typeface="Calibri"/>
              </a:rPr>
              <a:t>harvesting using the </a:t>
            </a:r>
            <a:r>
              <a:rPr dirty="0" sz="1800" spc="-10">
                <a:latin typeface="Calibri"/>
                <a:cs typeface="Calibri"/>
              </a:rPr>
              <a:t>no-touch </a:t>
            </a:r>
            <a:r>
              <a:rPr dirty="0" sz="1800" spc="-5">
                <a:latin typeface="Calibri"/>
                <a:cs typeface="Calibri"/>
              </a:rPr>
              <a:t>technique  </a:t>
            </a:r>
            <a:r>
              <a:rPr dirty="0" sz="1800" spc="-10">
                <a:latin typeface="Calibri"/>
                <a:cs typeface="Calibri"/>
              </a:rPr>
              <a:t>improves </a:t>
            </a:r>
            <a:r>
              <a:rPr dirty="0" sz="1800" spc="-15">
                <a:latin typeface="Calibri"/>
                <a:cs typeface="Calibri"/>
              </a:rPr>
              <a:t>graft </a:t>
            </a:r>
            <a:r>
              <a:rPr dirty="0" sz="1800" spc="-5">
                <a:latin typeface="Calibri"/>
                <a:cs typeface="Calibri"/>
              </a:rPr>
              <a:t>patency </a:t>
            </a:r>
            <a:r>
              <a:rPr dirty="0" sz="1800" spc="-10">
                <a:latin typeface="Calibri"/>
                <a:cs typeface="Calibri"/>
              </a:rPr>
              <a:t>compared </a:t>
            </a:r>
            <a:r>
              <a:rPr dirty="0" sz="1800" spc="-5">
                <a:latin typeface="Calibri"/>
                <a:cs typeface="Calibri"/>
              </a:rPr>
              <a:t>with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conventional  </a:t>
            </a:r>
            <a:r>
              <a:rPr dirty="0" sz="1800">
                <a:latin typeface="Calibri"/>
                <a:cs typeface="Calibri"/>
              </a:rPr>
              <a:t>open </a:t>
            </a:r>
            <a:r>
              <a:rPr dirty="0" sz="1800" spc="-15">
                <a:latin typeface="Calibri"/>
                <a:cs typeface="Calibri"/>
              </a:rPr>
              <a:t>skeletonized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technique.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403" y="3684523"/>
            <a:ext cx="4957445" cy="845819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91770" marR="325120" indent="-179705">
              <a:lnSpc>
                <a:spcPts val="2110"/>
              </a:lnSpc>
              <a:spcBef>
                <a:spcPts val="210"/>
              </a:spcBef>
              <a:buClr>
                <a:srgbClr val="C00000"/>
              </a:buClr>
              <a:buFont typeface="Arial"/>
              <a:buChar char="•"/>
              <a:tabLst>
                <a:tab pos="192405" algn="l"/>
              </a:tabLst>
            </a:pPr>
            <a:r>
              <a:rPr dirty="0" sz="1800" spc="-5">
                <a:latin typeface="Calibri"/>
                <a:cs typeface="Calibri"/>
              </a:rPr>
              <a:t>Hypothesis: no-touch vein </a:t>
            </a:r>
            <a:r>
              <a:rPr dirty="0" sz="1800" spc="-10">
                <a:latin typeface="Calibri"/>
                <a:cs typeface="Calibri"/>
              </a:rPr>
              <a:t>grafts are </a:t>
            </a:r>
            <a:r>
              <a:rPr dirty="0" sz="1800" spc="-5">
                <a:latin typeface="Calibri"/>
                <a:cs typeface="Calibri"/>
              </a:rPr>
              <a:t>superior </a:t>
            </a:r>
            <a:r>
              <a:rPr dirty="0" sz="1800" spc="-25">
                <a:latin typeface="Calibri"/>
                <a:cs typeface="Calibri"/>
              </a:rPr>
              <a:t>to  </a:t>
            </a:r>
            <a:r>
              <a:rPr dirty="0" sz="1800" spc="-10">
                <a:latin typeface="Calibri"/>
                <a:cs typeface="Calibri"/>
              </a:rPr>
              <a:t>conventionally harvested </a:t>
            </a:r>
            <a:r>
              <a:rPr dirty="0" sz="1800" spc="-5">
                <a:latin typeface="Calibri"/>
                <a:cs typeface="Calibri"/>
              </a:rPr>
              <a:t>veins with respect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91770">
              <a:lnSpc>
                <a:spcPts val="2125"/>
              </a:lnSpc>
            </a:pPr>
            <a:r>
              <a:rPr dirty="0" sz="1800" spc="-5">
                <a:latin typeface="Calibri"/>
                <a:cs typeface="Calibri"/>
              </a:rPr>
              <a:t>mid-term </a:t>
            </a:r>
            <a:r>
              <a:rPr dirty="0" sz="1800" spc="-10">
                <a:latin typeface="Calibri"/>
                <a:cs typeface="Calibri"/>
              </a:rPr>
              <a:t>patency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long-term clinical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outcomes.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56175" y="2943119"/>
            <a:ext cx="2872282" cy="1803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50613" y="926247"/>
            <a:ext cx="2885881" cy="1902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3527" y="2798806"/>
            <a:ext cx="3504726" cy="408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84752" y="3218154"/>
          <a:ext cx="568134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0950"/>
                <a:gridCol w="285114"/>
                <a:gridCol w="300354"/>
              </a:tblGrid>
              <a:tr h="253916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No-touch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vein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harvesting should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considered when an open technique is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used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IIa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26A4FF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07503" y="68018"/>
            <a:ext cx="1319484" cy="524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28383" y="214834"/>
            <a:ext cx="1083845" cy="410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82994" y="159003"/>
            <a:ext cx="531304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Rationale </a:t>
            </a:r>
            <a:r>
              <a:rPr dirty="0" spc="-20"/>
              <a:t>for </a:t>
            </a:r>
            <a:r>
              <a:rPr dirty="0"/>
              <a:t>the </a:t>
            </a:r>
            <a:r>
              <a:rPr dirty="0" spc="-10"/>
              <a:t>SWEDEGRAFT</a:t>
            </a:r>
            <a:r>
              <a:rPr dirty="0" spc="-25"/>
              <a:t> </a:t>
            </a:r>
            <a:r>
              <a:rPr dirty="0"/>
              <a:t>trial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45851" y="921485"/>
            <a:ext cx="2895600" cy="19126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8894" rIns="0" bIns="0" rtlCol="0" vert="horz">
            <a:spAutoFit/>
          </a:bodyPr>
          <a:lstStyle/>
          <a:p>
            <a:pPr marL="206375">
              <a:lnSpc>
                <a:spcPct val="100000"/>
              </a:lnSpc>
              <a:spcBef>
                <a:spcPts val="384"/>
              </a:spcBef>
            </a:pP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No touch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Calibri"/>
              <a:cs typeface="Calibri"/>
            </a:endParaRPr>
          </a:p>
          <a:p>
            <a:pPr marL="167640" marR="41275">
              <a:lnSpc>
                <a:spcPct val="102200"/>
              </a:lnSpc>
            </a:pP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Vein harvesting with a 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pedicle 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of surrounding tissue and  without 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vein 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graft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distension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37126" y="2923539"/>
            <a:ext cx="2910840" cy="1841500"/>
          </a:xfrm>
          <a:prstGeom prst="rect">
            <a:avLst/>
          </a:prstGeom>
          <a:ln w="22859">
            <a:solidFill>
              <a:srgbClr val="000000"/>
            </a:solidFill>
          </a:ln>
        </p:spPr>
        <p:txBody>
          <a:bodyPr wrap="square" lIns="0" tIns="60960" rIns="0" bIns="0" rtlCol="0" vert="horz">
            <a:spAutoFit/>
          </a:bodyPr>
          <a:lstStyle/>
          <a:p>
            <a:pPr marL="226695">
              <a:lnSpc>
                <a:spcPct val="100000"/>
              </a:lnSpc>
              <a:spcBef>
                <a:spcPts val="480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Conventional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76530" marR="211454">
              <a:lnSpc>
                <a:spcPct val="100000"/>
              </a:lnSpc>
              <a:spcBef>
                <a:spcPts val="1685"/>
              </a:spcBef>
            </a:pP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Vein skeletonized and stripped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all adventitial 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tissue </a:t>
            </a: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and distended prior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implantation.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3938" y="3003797"/>
            <a:ext cx="5476875" cy="1163955"/>
          </a:xfrm>
          <a:custGeom>
            <a:avLst/>
            <a:gdLst/>
            <a:ahLst/>
            <a:cxnLst/>
            <a:rect l="l" t="t" r="r" b="b"/>
            <a:pathLst>
              <a:path w="5476875" h="1163954">
                <a:moveTo>
                  <a:pt x="4895020" y="0"/>
                </a:moveTo>
                <a:lnTo>
                  <a:pt x="0" y="0"/>
                </a:lnTo>
                <a:lnTo>
                  <a:pt x="0" y="1163561"/>
                </a:lnTo>
                <a:lnTo>
                  <a:pt x="4895020" y="1163561"/>
                </a:lnTo>
                <a:lnTo>
                  <a:pt x="5476798" y="581780"/>
                </a:lnTo>
                <a:lnTo>
                  <a:pt x="4895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13938" y="3003797"/>
            <a:ext cx="5476875" cy="1163955"/>
          </a:xfrm>
          <a:custGeom>
            <a:avLst/>
            <a:gdLst/>
            <a:ahLst/>
            <a:cxnLst/>
            <a:rect l="l" t="t" r="r" b="b"/>
            <a:pathLst>
              <a:path w="5476875" h="1163954">
                <a:moveTo>
                  <a:pt x="0" y="0"/>
                </a:moveTo>
                <a:lnTo>
                  <a:pt x="4895021" y="0"/>
                </a:lnTo>
                <a:lnTo>
                  <a:pt x="5476799" y="581780"/>
                </a:lnTo>
                <a:lnTo>
                  <a:pt x="4895021" y="1163561"/>
                </a:lnTo>
                <a:lnTo>
                  <a:pt x="0" y="1163561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AE10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1203" y="1872251"/>
            <a:ext cx="267335" cy="85725"/>
          </a:xfrm>
          <a:custGeom>
            <a:avLst/>
            <a:gdLst/>
            <a:ahLst/>
            <a:cxnLst/>
            <a:rect l="l" t="t" r="r" b="b"/>
            <a:pathLst>
              <a:path w="267334" h="85725">
                <a:moveTo>
                  <a:pt x="181287" y="0"/>
                </a:moveTo>
                <a:lnTo>
                  <a:pt x="181286" y="85725"/>
                </a:lnTo>
                <a:lnTo>
                  <a:pt x="238438" y="57150"/>
                </a:lnTo>
                <a:lnTo>
                  <a:pt x="195573" y="57150"/>
                </a:lnTo>
                <a:lnTo>
                  <a:pt x="195574" y="28575"/>
                </a:lnTo>
                <a:lnTo>
                  <a:pt x="238435" y="28575"/>
                </a:lnTo>
                <a:lnTo>
                  <a:pt x="181287" y="0"/>
                </a:lnTo>
                <a:close/>
              </a:path>
              <a:path w="267334" h="85725">
                <a:moveTo>
                  <a:pt x="181286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181286" y="57150"/>
                </a:lnTo>
                <a:lnTo>
                  <a:pt x="181286" y="28575"/>
                </a:lnTo>
                <a:close/>
              </a:path>
              <a:path w="267334" h="85725">
                <a:moveTo>
                  <a:pt x="238435" y="28575"/>
                </a:moveTo>
                <a:lnTo>
                  <a:pt x="195574" y="28575"/>
                </a:lnTo>
                <a:lnTo>
                  <a:pt x="195573" y="57150"/>
                </a:lnTo>
                <a:lnTo>
                  <a:pt x="238438" y="57150"/>
                </a:lnTo>
                <a:lnTo>
                  <a:pt x="267012" y="42863"/>
                </a:lnTo>
                <a:lnTo>
                  <a:pt x="238435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88481" y="1440157"/>
            <a:ext cx="242570" cy="957580"/>
          </a:xfrm>
          <a:custGeom>
            <a:avLst/>
            <a:gdLst/>
            <a:ahLst/>
            <a:cxnLst/>
            <a:rect l="l" t="t" r="r" b="b"/>
            <a:pathLst>
              <a:path w="242570" h="957580">
                <a:moveTo>
                  <a:pt x="85725" y="871749"/>
                </a:moveTo>
                <a:lnTo>
                  <a:pt x="0" y="914612"/>
                </a:lnTo>
                <a:lnTo>
                  <a:pt x="85725" y="957474"/>
                </a:lnTo>
                <a:lnTo>
                  <a:pt x="85725" y="928899"/>
                </a:lnTo>
                <a:lnTo>
                  <a:pt x="71437" y="928899"/>
                </a:lnTo>
                <a:lnTo>
                  <a:pt x="71437" y="900324"/>
                </a:lnTo>
                <a:lnTo>
                  <a:pt x="85725" y="900324"/>
                </a:lnTo>
                <a:lnTo>
                  <a:pt x="85725" y="871749"/>
                </a:lnTo>
                <a:close/>
              </a:path>
              <a:path w="242570" h="957580">
                <a:moveTo>
                  <a:pt x="85725" y="900324"/>
                </a:moveTo>
                <a:lnTo>
                  <a:pt x="71437" y="900324"/>
                </a:lnTo>
                <a:lnTo>
                  <a:pt x="71437" y="928899"/>
                </a:lnTo>
                <a:lnTo>
                  <a:pt x="85725" y="928899"/>
                </a:lnTo>
                <a:lnTo>
                  <a:pt x="85725" y="900324"/>
                </a:lnTo>
                <a:close/>
              </a:path>
              <a:path w="242570" h="957580">
                <a:moveTo>
                  <a:pt x="213382" y="900322"/>
                </a:moveTo>
                <a:lnTo>
                  <a:pt x="85725" y="900324"/>
                </a:lnTo>
                <a:lnTo>
                  <a:pt x="85725" y="928899"/>
                </a:lnTo>
                <a:lnTo>
                  <a:pt x="235562" y="928895"/>
                </a:lnTo>
                <a:lnTo>
                  <a:pt x="241957" y="922500"/>
                </a:lnTo>
                <a:lnTo>
                  <a:pt x="241957" y="914609"/>
                </a:lnTo>
                <a:lnTo>
                  <a:pt x="213382" y="914609"/>
                </a:lnTo>
                <a:lnTo>
                  <a:pt x="213382" y="900322"/>
                </a:lnTo>
                <a:close/>
              </a:path>
              <a:path w="242570" h="957580">
                <a:moveTo>
                  <a:pt x="227667" y="900322"/>
                </a:moveTo>
                <a:lnTo>
                  <a:pt x="213382" y="900322"/>
                </a:lnTo>
                <a:lnTo>
                  <a:pt x="213382" y="914609"/>
                </a:lnTo>
                <a:lnTo>
                  <a:pt x="227667" y="900322"/>
                </a:lnTo>
                <a:close/>
              </a:path>
              <a:path w="242570" h="957580">
                <a:moveTo>
                  <a:pt x="241957" y="900322"/>
                </a:moveTo>
                <a:lnTo>
                  <a:pt x="227665" y="900324"/>
                </a:lnTo>
                <a:lnTo>
                  <a:pt x="213382" y="914609"/>
                </a:lnTo>
                <a:lnTo>
                  <a:pt x="241957" y="914609"/>
                </a:lnTo>
                <a:lnTo>
                  <a:pt x="241957" y="900322"/>
                </a:lnTo>
                <a:close/>
              </a:path>
              <a:path w="242570" h="957580">
                <a:moveTo>
                  <a:pt x="213382" y="57150"/>
                </a:moveTo>
                <a:lnTo>
                  <a:pt x="213382" y="900322"/>
                </a:lnTo>
                <a:lnTo>
                  <a:pt x="241957" y="900322"/>
                </a:lnTo>
                <a:lnTo>
                  <a:pt x="241957" y="57151"/>
                </a:lnTo>
                <a:lnTo>
                  <a:pt x="213382" y="57150"/>
                </a:lnTo>
                <a:close/>
              </a:path>
              <a:path w="242570" h="957580">
                <a:moveTo>
                  <a:pt x="85725" y="0"/>
                </a:moveTo>
                <a:lnTo>
                  <a:pt x="0" y="42861"/>
                </a:lnTo>
                <a:lnTo>
                  <a:pt x="85725" y="85725"/>
                </a:lnTo>
                <a:lnTo>
                  <a:pt x="85725" y="57150"/>
                </a:lnTo>
                <a:lnTo>
                  <a:pt x="71437" y="57150"/>
                </a:lnTo>
                <a:lnTo>
                  <a:pt x="71437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242570" h="957580">
                <a:moveTo>
                  <a:pt x="213382" y="42863"/>
                </a:moveTo>
                <a:lnTo>
                  <a:pt x="213382" y="57150"/>
                </a:lnTo>
                <a:lnTo>
                  <a:pt x="227667" y="57151"/>
                </a:lnTo>
                <a:lnTo>
                  <a:pt x="213382" y="42863"/>
                </a:lnTo>
                <a:close/>
              </a:path>
              <a:path w="242570" h="957580">
                <a:moveTo>
                  <a:pt x="241957" y="42863"/>
                </a:moveTo>
                <a:lnTo>
                  <a:pt x="213382" y="42863"/>
                </a:lnTo>
                <a:lnTo>
                  <a:pt x="227667" y="57151"/>
                </a:lnTo>
                <a:lnTo>
                  <a:pt x="241957" y="57151"/>
                </a:lnTo>
                <a:lnTo>
                  <a:pt x="241957" y="42863"/>
                </a:lnTo>
                <a:close/>
              </a:path>
              <a:path w="242570" h="957580">
                <a:moveTo>
                  <a:pt x="85725" y="28575"/>
                </a:moveTo>
                <a:lnTo>
                  <a:pt x="85725" y="57150"/>
                </a:lnTo>
                <a:lnTo>
                  <a:pt x="213382" y="57150"/>
                </a:lnTo>
                <a:lnTo>
                  <a:pt x="213382" y="42863"/>
                </a:lnTo>
                <a:lnTo>
                  <a:pt x="241957" y="42863"/>
                </a:lnTo>
                <a:lnTo>
                  <a:pt x="241957" y="34974"/>
                </a:lnTo>
                <a:lnTo>
                  <a:pt x="235562" y="28577"/>
                </a:lnTo>
                <a:lnTo>
                  <a:pt x="85725" y="28575"/>
                </a:lnTo>
                <a:close/>
              </a:path>
              <a:path w="242570" h="957580">
                <a:moveTo>
                  <a:pt x="71437" y="28575"/>
                </a:moveTo>
                <a:lnTo>
                  <a:pt x="71437" y="57150"/>
                </a:lnTo>
                <a:lnTo>
                  <a:pt x="85725" y="57150"/>
                </a:lnTo>
                <a:lnTo>
                  <a:pt x="85725" y="28575"/>
                </a:lnTo>
                <a:lnTo>
                  <a:pt x="71437" y="28575"/>
                </a:lnTo>
                <a:close/>
              </a:path>
              <a:path w="242570" h="957580">
                <a:moveTo>
                  <a:pt x="85725" y="28575"/>
                </a:moveTo>
                <a:lnTo>
                  <a:pt x="71437" y="28575"/>
                </a:lnTo>
                <a:lnTo>
                  <a:pt x="85725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16151" y="1872251"/>
            <a:ext cx="267335" cy="85725"/>
          </a:xfrm>
          <a:custGeom>
            <a:avLst/>
            <a:gdLst/>
            <a:ahLst/>
            <a:cxnLst/>
            <a:rect l="l" t="t" r="r" b="b"/>
            <a:pathLst>
              <a:path w="267335" h="85725">
                <a:moveTo>
                  <a:pt x="181287" y="0"/>
                </a:moveTo>
                <a:lnTo>
                  <a:pt x="181287" y="85725"/>
                </a:lnTo>
                <a:lnTo>
                  <a:pt x="238439" y="57150"/>
                </a:lnTo>
                <a:lnTo>
                  <a:pt x="195574" y="57150"/>
                </a:lnTo>
                <a:lnTo>
                  <a:pt x="195574" y="28575"/>
                </a:lnTo>
                <a:lnTo>
                  <a:pt x="238435" y="28575"/>
                </a:lnTo>
                <a:lnTo>
                  <a:pt x="181287" y="0"/>
                </a:lnTo>
                <a:close/>
              </a:path>
              <a:path w="267335" h="85725">
                <a:moveTo>
                  <a:pt x="181287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181287" y="57150"/>
                </a:lnTo>
                <a:lnTo>
                  <a:pt x="181287" y="28575"/>
                </a:lnTo>
                <a:close/>
              </a:path>
              <a:path w="267335" h="85725">
                <a:moveTo>
                  <a:pt x="238435" y="28575"/>
                </a:moveTo>
                <a:lnTo>
                  <a:pt x="195574" y="28575"/>
                </a:lnTo>
                <a:lnTo>
                  <a:pt x="195574" y="57150"/>
                </a:lnTo>
                <a:lnTo>
                  <a:pt x="238439" y="57150"/>
                </a:lnTo>
                <a:lnTo>
                  <a:pt x="267012" y="42863"/>
                </a:lnTo>
                <a:lnTo>
                  <a:pt x="238435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19839" y="1889238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 h="0">
                <a:moveTo>
                  <a:pt x="0" y="1"/>
                </a:moveTo>
                <a:lnTo>
                  <a:pt x="46646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72019" y="1410500"/>
            <a:ext cx="242570" cy="957580"/>
          </a:xfrm>
          <a:custGeom>
            <a:avLst/>
            <a:gdLst/>
            <a:ahLst/>
            <a:cxnLst/>
            <a:rect l="l" t="t" r="r" b="b"/>
            <a:pathLst>
              <a:path w="242570" h="957580">
                <a:moveTo>
                  <a:pt x="156234" y="928900"/>
                </a:moveTo>
                <a:lnTo>
                  <a:pt x="156234" y="957475"/>
                </a:lnTo>
                <a:lnTo>
                  <a:pt x="213384" y="928900"/>
                </a:lnTo>
                <a:lnTo>
                  <a:pt x="156234" y="928900"/>
                </a:lnTo>
                <a:close/>
              </a:path>
              <a:path w="242570" h="957580">
                <a:moveTo>
                  <a:pt x="156234" y="871750"/>
                </a:moveTo>
                <a:lnTo>
                  <a:pt x="156234" y="928900"/>
                </a:lnTo>
                <a:lnTo>
                  <a:pt x="170521" y="928900"/>
                </a:lnTo>
                <a:lnTo>
                  <a:pt x="170521" y="900325"/>
                </a:lnTo>
                <a:lnTo>
                  <a:pt x="213384" y="900325"/>
                </a:lnTo>
                <a:lnTo>
                  <a:pt x="156234" y="871750"/>
                </a:lnTo>
                <a:close/>
              </a:path>
              <a:path w="242570" h="957580">
                <a:moveTo>
                  <a:pt x="213384" y="900325"/>
                </a:moveTo>
                <a:lnTo>
                  <a:pt x="170521" y="900325"/>
                </a:lnTo>
                <a:lnTo>
                  <a:pt x="170521" y="928900"/>
                </a:lnTo>
                <a:lnTo>
                  <a:pt x="213391" y="928897"/>
                </a:lnTo>
                <a:lnTo>
                  <a:pt x="241959" y="914613"/>
                </a:lnTo>
                <a:lnTo>
                  <a:pt x="213384" y="900325"/>
                </a:lnTo>
                <a:close/>
              </a:path>
              <a:path w="242570" h="957580">
                <a:moveTo>
                  <a:pt x="156234" y="28575"/>
                </a:moveTo>
                <a:lnTo>
                  <a:pt x="6395" y="28578"/>
                </a:lnTo>
                <a:lnTo>
                  <a:pt x="0" y="34974"/>
                </a:lnTo>
                <a:lnTo>
                  <a:pt x="0" y="922501"/>
                </a:lnTo>
                <a:lnTo>
                  <a:pt x="6395" y="928897"/>
                </a:lnTo>
                <a:lnTo>
                  <a:pt x="156234" y="928900"/>
                </a:lnTo>
                <a:lnTo>
                  <a:pt x="156234" y="914610"/>
                </a:lnTo>
                <a:lnTo>
                  <a:pt x="28575" y="914610"/>
                </a:lnTo>
                <a:lnTo>
                  <a:pt x="14290" y="900323"/>
                </a:lnTo>
                <a:lnTo>
                  <a:pt x="28575" y="900323"/>
                </a:lnTo>
                <a:lnTo>
                  <a:pt x="28575" y="57152"/>
                </a:lnTo>
                <a:lnTo>
                  <a:pt x="14290" y="57152"/>
                </a:lnTo>
                <a:lnTo>
                  <a:pt x="28575" y="42865"/>
                </a:lnTo>
                <a:lnTo>
                  <a:pt x="156234" y="42865"/>
                </a:lnTo>
                <a:lnTo>
                  <a:pt x="156234" y="28575"/>
                </a:lnTo>
                <a:close/>
              </a:path>
              <a:path w="242570" h="957580">
                <a:moveTo>
                  <a:pt x="14290" y="900323"/>
                </a:moveTo>
                <a:lnTo>
                  <a:pt x="28575" y="914610"/>
                </a:lnTo>
                <a:lnTo>
                  <a:pt x="28575" y="900323"/>
                </a:lnTo>
                <a:lnTo>
                  <a:pt x="14290" y="900323"/>
                </a:lnTo>
                <a:close/>
              </a:path>
              <a:path w="242570" h="957580">
                <a:moveTo>
                  <a:pt x="28575" y="900323"/>
                </a:moveTo>
                <a:lnTo>
                  <a:pt x="28575" y="914610"/>
                </a:lnTo>
                <a:lnTo>
                  <a:pt x="156234" y="914610"/>
                </a:lnTo>
                <a:lnTo>
                  <a:pt x="156234" y="900325"/>
                </a:lnTo>
                <a:lnTo>
                  <a:pt x="28575" y="900323"/>
                </a:lnTo>
                <a:close/>
              </a:path>
              <a:path w="242570" h="957580">
                <a:moveTo>
                  <a:pt x="28575" y="900323"/>
                </a:moveTo>
                <a:lnTo>
                  <a:pt x="14290" y="900323"/>
                </a:lnTo>
                <a:lnTo>
                  <a:pt x="28575" y="900323"/>
                </a:lnTo>
                <a:close/>
              </a:path>
              <a:path w="242570" h="957580">
                <a:moveTo>
                  <a:pt x="213384" y="28575"/>
                </a:moveTo>
                <a:lnTo>
                  <a:pt x="170521" y="28575"/>
                </a:lnTo>
                <a:lnTo>
                  <a:pt x="170521" y="57150"/>
                </a:lnTo>
                <a:lnTo>
                  <a:pt x="156234" y="57150"/>
                </a:lnTo>
                <a:lnTo>
                  <a:pt x="156234" y="85725"/>
                </a:lnTo>
                <a:lnTo>
                  <a:pt x="241959" y="42862"/>
                </a:lnTo>
                <a:lnTo>
                  <a:pt x="213384" y="28575"/>
                </a:lnTo>
                <a:close/>
              </a:path>
              <a:path w="242570" h="957580">
                <a:moveTo>
                  <a:pt x="28575" y="42865"/>
                </a:moveTo>
                <a:lnTo>
                  <a:pt x="14290" y="57152"/>
                </a:lnTo>
                <a:lnTo>
                  <a:pt x="28575" y="57152"/>
                </a:lnTo>
                <a:lnTo>
                  <a:pt x="28575" y="42865"/>
                </a:lnTo>
                <a:close/>
              </a:path>
              <a:path w="242570" h="957580">
                <a:moveTo>
                  <a:pt x="28575" y="57152"/>
                </a:moveTo>
                <a:lnTo>
                  <a:pt x="15466" y="57152"/>
                </a:lnTo>
                <a:lnTo>
                  <a:pt x="28575" y="57152"/>
                </a:lnTo>
                <a:close/>
              </a:path>
              <a:path w="242570" h="957580">
                <a:moveTo>
                  <a:pt x="156234" y="42865"/>
                </a:moveTo>
                <a:lnTo>
                  <a:pt x="28575" y="42865"/>
                </a:lnTo>
                <a:lnTo>
                  <a:pt x="28575" y="57152"/>
                </a:lnTo>
                <a:lnTo>
                  <a:pt x="156234" y="57150"/>
                </a:lnTo>
                <a:lnTo>
                  <a:pt x="156234" y="42865"/>
                </a:lnTo>
                <a:close/>
              </a:path>
              <a:path w="242570" h="957580">
                <a:moveTo>
                  <a:pt x="156234" y="0"/>
                </a:moveTo>
                <a:lnTo>
                  <a:pt x="156234" y="57150"/>
                </a:lnTo>
                <a:lnTo>
                  <a:pt x="170521" y="57150"/>
                </a:lnTo>
                <a:lnTo>
                  <a:pt x="170521" y="28575"/>
                </a:lnTo>
                <a:lnTo>
                  <a:pt x="213384" y="28575"/>
                </a:lnTo>
                <a:lnTo>
                  <a:pt x="156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3463" y="1124711"/>
            <a:ext cx="2529840" cy="1584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8327" y="1252727"/>
            <a:ext cx="2371344" cy="1365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3527" y="1163827"/>
            <a:ext cx="2396490" cy="1450975"/>
          </a:xfrm>
          <a:custGeom>
            <a:avLst/>
            <a:gdLst/>
            <a:ahLst/>
            <a:cxnLst/>
            <a:rect l="l" t="t" r="r" b="b"/>
            <a:pathLst>
              <a:path w="2396490" h="1450975">
                <a:moveTo>
                  <a:pt x="0" y="0"/>
                </a:moveTo>
                <a:lnTo>
                  <a:pt x="2396311" y="0"/>
                </a:lnTo>
                <a:lnTo>
                  <a:pt x="2396311" y="1450821"/>
                </a:lnTo>
                <a:lnTo>
                  <a:pt x="0" y="14508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23527" y="1163827"/>
            <a:ext cx="2396490" cy="14509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 lIns="0" tIns="154940" rIns="0" bIns="0" rtlCol="0" vert="horz">
            <a:spAutoFit/>
          </a:bodyPr>
          <a:lstStyle/>
          <a:p>
            <a:pPr marL="309880">
              <a:lnSpc>
                <a:spcPct val="100000"/>
              </a:lnSpc>
              <a:spcBef>
                <a:spcPts val="1220"/>
              </a:spcBef>
            </a:pPr>
            <a:r>
              <a:rPr dirty="0" sz="1400" spc="-5" b="1">
                <a:latin typeface="Calibri"/>
                <a:cs typeface="Calibri"/>
              </a:rPr>
              <a:t>Inclusion criteria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(n=900)</a:t>
            </a:r>
            <a:endParaRPr sz="1400">
              <a:latin typeface="Calibri"/>
              <a:cs typeface="Calibri"/>
            </a:endParaRPr>
          </a:p>
          <a:p>
            <a:pPr marL="302895" marR="340360" indent="-179705">
              <a:lnSpc>
                <a:spcPct val="118300"/>
              </a:lnSpc>
              <a:spcBef>
                <a:spcPts val="245"/>
              </a:spcBef>
              <a:buFont typeface="Arial"/>
              <a:buChar char="•"/>
              <a:tabLst>
                <a:tab pos="302895" algn="l"/>
              </a:tabLst>
            </a:pPr>
            <a:r>
              <a:rPr dirty="0" sz="1200" spc="-5">
                <a:latin typeface="Calibri"/>
                <a:cs typeface="Calibri"/>
              </a:rPr>
              <a:t>Accepted </a:t>
            </a:r>
            <a:r>
              <a:rPr dirty="0" sz="1200" spc="-10">
                <a:latin typeface="Calibri"/>
                <a:cs typeface="Calibri"/>
              </a:rPr>
              <a:t>for first </a:t>
            </a:r>
            <a:r>
              <a:rPr dirty="0" sz="1200" spc="-5">
                <a:latin typeface="Calibri"/>
                <a:cs typeface="Calibri"/>
              </a:rPr>
              <a:t>time  </a:t>
            </a:r>
            <a:r>
              <a:rPr dirty="0" sz="1200" spc="-10">
                <a:latin typeface="Calibri"/>
                <a:cs typeface="Calibri"/>
              </a:rPr>
              <a:t>nonemergent </a:t>
            </a:r>
            <a:r>
              <a:rPr dirty="0" sz="1200" spc="-5">
                <a:latin typeface="Calibri"/>
                <a:cs typeface="Calibri"/>
              </a:rPr>
              <a:t>isolated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CABG</a:t>
            </a:r>
            <a:endParaRPr sz="1200">
              <a:latin typeface="Calibri"/>
              <a:cs typeface="Calibri"/>
            </a:endParaRPr>
          </a:p>
          <a:p>
            <a:pPr marL="302895" indent="-18034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02895" algn="l"/>
              </a:tabLst>
            </a:pPr>
            <a:r>
              <a:rPr dirty="0" sz="1200" spc="-5">
                <a:latin typeface="Calibri"/>
                <a:cs typeface="Calibri"/>
              </a:rPr>
              <a:t>Age </a:t>
            </a:r>
            <a:r>
              <a:rPr dirty="0" sz="1200">
                <a:latin typeface="Calibri"/>
                <a:cs typeface="Calibri"/>
              </a:rPr>
              <a:t>&lt; 80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years</a:t>
            </a:r>
            <a:endParaRPr sz="1200">
              <a:latin typeface="Calibri"/>
              <a:cs typeface="Calibri"/>
            </a:endParaRPr>
          </a:p>
          <a:p>
            <a:pPr marL="302895" indent="-18034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02895" algn="l"/>
              </a:tabLst>
            </a:pPr>
            <a:r>
              <a:rPr dirty="0" sz="1200">
                <a:latin typeface="Calibri"/>
                <a:cs typeface="Calibri"/>
              </a:rPr>
              <a:t>Need </a:t>
            </a:r>
            <a:r>
              <a:rPr dirty="0" sz="1200" spc="-10">
                <a:latin typeface="Calibri"/>
                <a:cs typeface="Calibri"/>
              </a:rPr>
              <a:t>for at </a:t>
            </a:r>
            <a:r>
              <a:rPr dirty="0" sz="1200" spc="-5">
                <a:latin typeface="Calibri"/>
                <a:cs typeface="Calibri"/>
              </a:rPr>
              <a:t>least one </a:t>
            </a:r>
            <a:r>
              <a:rPr dirty="0" sz="1200" spc="-10">
                <a:latin typeface="Calibri"/>
                <a:cs typeface="Calibri"/>
              </a:rPr>
              <a:t>vein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graft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71088" y="1237488"/>
            <a:ext cx="1731264" cy="49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66159" y="1271016"/>
            <a:ext cx="1344167" cy="481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396905" y="1261633"/>
            <a:ext cx="1628139" cy="388620"/>
          </a:xfrm>
          <a:prstGeom prst="rect">
            <a:avLst/>
          </a:prstGeom>
          <a:solidFill>
            <a:srgbClr val="AE1022"/>
          </a:solidFill>
        </p:spPr>
        <p:txBody>
          <a:bodyPr wrap="square" lIns="0" tIns="74930" rIns="0" bIns="0" rtlCol="0" vert="horz">
            <a:spAutoFit/>
          </a:bodyPr>
          <a:lstStyle/>
          <a:p>
            <a:pPr marL="301625">
              <a:lnSpc>
                <a:spcPct val="100000"/>
              </a:lnSpc>
              <a:spcBef>
                <a:spcPts val="590"/>
              </a:spcBef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No-touch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SVG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71088" y="2103120"/>
            <a:ext cx="1731264" cy="493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35096" y="2136648"/>
            <a:ext cx="1606296" cy="481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11193" y="2142515"/>
            <a:ext cx="1599565" cy="360045"/>
          </a:xfrm>
          <a:prstGeom prst="rect">
            <a:avLst/>
          </a:prstGeom>
          <a:solidFill>
            <a:srgbClr val="FFFFFF"/>
          </a:solidFill>
          <a:ln w="28575">
            <a:solidFill>
              <a:srgbClr val="AE1022"/>
            </a:solidFill>
          </a:ln>
        </p:spPr>
        <p:txBody>
          <a:bodyPr wrap="square" lIns="0" tIns="59690" rIns="0" bIns="0" rtlCol="0" vert="horz">
            <a:spAutoFit/>
          </a:bodyPr>
          <a:lstStyle/>
          <a:p>
            <a:pPr marL="155575">
              <a:lnSpc>
                <a:spcPct val="100000"/>
              </a:lnSpc>
              <a:spcBef>
                <a:spcPts val="470"/>
              </a:spcBef>
            </a:pPr>
            <a:r>
              <a:rPr dirty="0" sz="1400" spc="-5">
                <a:latin typeface="Calibri"/>
                <a:cs typeface="Calibri"/>
              </a:rPr>
              <a:t>Conventional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SVG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93791" y="1627632"/>
            <a:ext cx="1731264" cy="640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53455" y="1642872"/>
            <a:ext cx="1011936" cy="640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232250" y="1666105"/>
            <a:ext cx="1599565" cy="50927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453390">
              <a:lnSpc>
                <a:spcPct val="100000"/>
              </a:lnSpc>
              <a:spcBef>
                <a:spcPts val="335"/>
              </a:spcBef>
            </a:pPr>
            <a:r>
              <a:rPr dirty="0" sz="1400" b="1">
                <a:latin typeface="Calibri"/>
                <a:cs typeface="Calibri"/>
              </a:rPr>
              <a:t>3</a:t>
            </a:r>
            <a:r>
              <a:rPr dirty="0" sz="1400" spc="-10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months</a:t>
            </a:r>
            <a:endParaRPr sz="1400">
              <a:latin typeface="Calibri"/>
              <a:cs typeface="Calibri"/>
            </a:endParaRPr>
          </a:p>
          <a:p>
            <a:pPr marL="477520">
              <a:lnSpc>
                <a:spcPct val="100000"/>
              </a:lnSpc>
              <a:spcBef>
                <a:spcPts val="35"/>
              </a:spcBef>
            </a:pPr>
            <a:r>
              <a:rPr dirty="0" sz="1200" spc="-15">
                <a:latin typeface="Calibri"/>
                <a:cs typeface="Calibri"/>
              </a:rPr>
              <a:t>Telephone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06768" y="1292352"/>
            <a:ext cx="2103120" cy="12984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001256" y="1362455"/>
            <a:ext cx="1889759" cy="1188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947301" y="1333333"/>
            <a:ext cx="1969770" cy="116395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 wrap="square" lIns="0" tIns="95250" rIns="0" bIns="0" rtlCol="0" vert="horz">
            <a:spAutoFit/>
          </a:bodyPr>
          <a:lstStyle/>
          <a:p>
            <a:pPr marL="723265">
              <a:lnSpc>
                <a:spcPct val="100000"/>
              </a:lnSpc>
              <a:spcBef>
                <a:spcPts val="750"/>
              </a:spcBef>
            </a:pPr>
            <a:r>
              <a:rPr dirty="0" sz="1400" b="1">
                <a:latin typeface="Calibri"/>
                <a:cs typeface="Calibri"/>
              </a:rPr>
              <a:t>2</a:t>
            </a:r>
            <a:r>
              <a:rPr dirty="0" sz="1400" spc="-10" b="1">
                <a:latin typeface="Calibri"/>
                <a:cs typeface="Calibri"/>
              </a:rPr>
              <a:t> years</a:t>
            </a:r>
            <a:endParaRPr sz="1400">
              <a:latin typeface="Calibri"/>
              <a:cs typeface="Calibri"/>
            </a:endParaRPr>
          </a:p>
          <a:p>
            <a:pPr marL="342900" indent="-179705">
              <a:lnSpc>
                <a:spcPts val="1415"/>
              </a:lnSpc>
              <a:spcBef>
                <a:spcPts val="30"/>
              </a:spcBef>
              <a:buFont typeface="Arial"/>
              <a:buChar char="•"/>
              <a:tabLst>
                <a:tab pos="342900" algn="l"/>
              </a:tabLst>
            </a:pPr>
            <a:r>
              <a:rPr dirty="0" sz="1200" spc="-15">
                <a:latin typeface="Calibri"/>
                <a:cs typeface="Calibri"/>
              </a:rPr>
              <a:t>Telephone</a:t>
            </a:r>
            <a:endParaRPr sz="1200">
              <a:latin typeface="Calibri"/>
              <a:cs typeface="Calibri"/>
            </a:endParaRPr>
          </a:p>
          <a:p>
            <a:pPr marL="342900" indent="-179705">
              <a:lnSpc>
                <a:spcPts val="1415"/>
              </a:lnSpc>
              <a:buFont typeface="Arial"/>
              <a:buChar char="•"/>
              <a:tabLst>
                <a:tab pos="342900" algn="l"/>
              </a:tabLst>
            </a:pPr>
            <a:r>
              <a:rPr dirty="0" sz="1200" spc="-5">
                <a:latin typeface="Calibri"/>
                <a:cs typeface="Calibri"/>
              </a:rPr>
              <a:t>SAQ-7</a:t>
            </a:r>
            <a:endParaRPr sz="1200">
              <a:latin typeface="Calibri"/>
              <a:cs typeface="Calibri"/>
            </a:endParaRPr>
          </a:p>
          <a:p>
            <a:pPr marL="342900" marR="183515" indent="-179705">
              <a:lnSpc>
                <a:spcPts val="1390"/>
              </a:lnSpc>
              <a:spcBef>
                <a:spcPts val="160"/>
              </a:spcBef>
              <a:buFont typeface="Arial"/>
              <a:buChar char="•"/>
              <a:tabLst>
                <a:tab pos="342900" algn="l"/>
              </a:tabLst>
            </a:pPr>
            <a:r>
              <a:rPr dirty="0" sz="1200" spc="-5">
                <a:latin typeface="Calibri"/>
                <a:cs typeface="Calibri"/>
              </a:rPr>
              <a:t>Computed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tomography  angiography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(CTA)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5213" y="2730241"/>
            <a:ext cx="1195721" cy="16276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75559" y="3602233"/>
            <a:ext cx="1970350" cy="4052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340840" y="3601211"/>
            <a:ext cx="1450975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58115" marR="5080" indent="-146050">
              <a:lnSpc>
                <a:spcPts val="1610"/>
              </a:lnSpc>
              <a:spcBef>
                <a:spcPts val="210"/>
              </a:spcBef>
            </a:pPr>
            <a:r>
              <a:rPr dirty="0" sz="1400" spc="-10">
                <a:latin typeface="Arial"/>
                <a:cs typeface="Arial"/>
              </a:rPr>
              <a:t>Western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Denmark  Heart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Registry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98814" y="3040379"/>
            <a:ext cx="3295015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3810" marR="5080" indent="-1261745">
              <a:lnSpc>
                <a:spcPct val="101400"/>
              </a:lnSpc>
              <a:spcBef>
                <a:spcPts val="75"/>
              </a:spcBef>
            </a:pPr>
            <a:r>
              <a:rPr dirty="0" sz="1400" spc="-10" b="1">
                <a:latin typeface="Calibri"/>
                <a:cs typeface="Calibri"/>
              </a:rPr>
              <a:t>Data </a:t>
            </a:r>
            <a:r>
              <a:rPr dirty="0" sz="1400" spc="-5" b="1">
                <a:latin typeface="Calibri"/>
                <a:cs typeface="Calibri"/>
              </a:rPr>
              <a:t>collected as part of routine clinical </a:t>
            </a:r>
            <a:r>
              <a:rPr dirty="0" sz="1400" spc="-10" b="1">
                <a:latin typeface="Calibri"/>
                <a:cs typeface="Calibri"/>
              </a:rPr>
              <a:t>care  </a:t>
            </a:r>
            <a:r>
              <a:rPr dirty="0" sz="1400" spc="-5" b="1">
                <a:latin typeface="Calibri"/>
                <a:cs typeface="Calibri"/>
              </a:rPr>
              <a:t>Long</a:t>
            </a:r>
            <a:r>
              <a:rPr dirty="0" sz="1400" spc="-10" b="1">
                <a:latin typeface="Calibri"/>
                <a:cs typeface="Calibri"/>
              </a:rPr>
              <a:t> term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41506" y="3668267"/>
            <a:ext cx="6870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8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centers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20659" y="4110228"/>
            <a:ext cx="6216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center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34277" y="3629282"/>
            <a:ext cx="577422" cy="3550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24361" y="4055587"/>
            <a:ext cx="577423" cy="3516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770632" y="1219200"/>
            <a:ext cx="362712" cy="13350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829500" y="1300148"/>
            <a:ext cx="242570" cy="111188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400" spc="-5">
                <a:latin typeface="Calibri"/>
                <a:cs typeface="Calibri"/>
              </a:rPr>
              <a:t>Randomization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7503" y="68018"/>
            <a:ext cx="1319484" cy="5244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028383" y="214834"/>
            <a:ext cx="1083845" cy="4104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Registry </a:t>
            </a:r>
            <a:r>
              <a:rPr dirty="0"/>
              <a:t>based </a:t>
            </a:r>
            <a:r>
              <a:rPr dirty="0" spc="-5"/>
              <a:t>Randomised </a:t>
            </a:r>
            <a:r>
              <a:rPr dirty="0" spc="-30"/>
              <a:t>Trial</a:t>
            </a:r>
            <a:r>
              <a:rPr dirty="0" spc="-55"/>
              <a:t> </a:t>
            </a:r>
            <a:r>
              <a:rPr dirty="0" spc="-5"/>
              <a:t>design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099152" y="4181347"/>
            <a:ext cx="25895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No </a:t>
            </a:r>
            <a:r>
              <a:rPr dirty="0" sz="1200" spc="-10">
                <a:latin typeface="Calibri"/>
                <a:cs typeface="Calibri"/>
              </a:rPr>
              <a:t>patients were </a:t>
            </a:r>
            <a:r>
              <a:rPr dirty="0" sz="1200" spc="-5">
                <a:latin typeface="Calibri"/>
                <a:cs typeface="Calibri"/>
              </a:rPr>
              <a:t>lost </a:t>
            </a:r>
            <a:r>
              <a:rPr dirty="0" sz="1200" spc="-10">
                <a:latin typeface="Calibri"/>
                <a:cs typeface="Calibri"/>
              </a:rPr>
              <a:t>to </a:t>
            </a:r>
            <a:r>
              <a:rPr dirty="0" sz="1200" spc="-5">
                <a:latin typeface="Calibri"/>
                <a:cs typeface="Calibri"/>
              </a:rPr>
              <a:t>clinical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follow-up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03" y="68018"/>
            <a:ext cx="1319484" cy="524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28383" y="214834"/>
            <a:ext cx="1083845" cy="410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9663" y="932688"/>
            <a:ext cx="8729472" cy="996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5536" y="966450"/>
            <a:ext cx="8604956" cy="873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0773" y="961688"/>
            <a:ext cx="8615045" cy="883285"/>
          </a:xfrm>
          <a:custGeom>
            <a:avLst/>
            <a:gdLst/>
            <a:ahLst/>
            <a:cxnLst/>
            <a:rect l="l" t="t" r="r" b="b"/>
            <a:pathLst>
              <a:path w="8615045" h="883285">
                <a:moveTo>
                  <a:pt x="0" y="0"/>
                </a:moveTo>
                <a:lnTo>
                  <a:pt x="8614480" y="0"/>
                </a:lnTo>
                <a:lnTo>
                  <a:pt x="8614480" y="882768"/>
                </a:lnTo>
                <a:lnTo>
                  <a:pt x="0" y="8827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27806" y="2492755"/>
            <a:ext cx="791019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93675" marR="5080" indent="-180975">
              <a:lnSpc>
                <a:spcPts val="2090"/>
              </a:lnSpc>
              <a:spcBef>
                <a:spcPts val="22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1800">
                <a:latin typeface="Calibri"/>
                <a:cs typeface="Calibri"/>
              </a:rPr>
              <a:t>No </a:t>
            </a:r>
            <a:r>
              <a:rPr dirty="0" sz="1800" spc="-5">
                <a:latin typeface="Calibri"/>
                <a:cs typeface="Calibri"/>
              </a:rPr>
              <a:t>significant </a:t>
            </a:r>
            <a:r>
              <a:rPr dirty="0" sz="1800" spc="-10">
                <a:latin typeface="Calibri"/>
                <a:cs typeface="Calibri"/>
              </a:rPr>
              <a:t>difference </a:t>
            </a:r>
            <a:r>
              <a:rPr dirty="0" sz="1800" spc="-5">
                <a:latin typeface="Calibri"/>
                <a:cs typeface="Calibri"/>
              </a:rPr>
              <a:t>in the </a:t>
            </a:r>
            <a:r>
              <a:rPr dirty="0" sz="1800" spc="-10">
                <a:latin typeface="Calibri"/>
                <a:cs typeface="Calibri"/>
              </a:rPr>
              <a:t>composite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MACE </a:t>
            </a:r>
            <a:r>
              <a:rPr dirty="0" sz="1800" spc="-5">
                <a:latin typeface="Calibri"/>
                <a:cs typeface="Calibri"/>
              </a:rPr>
              <a:t>(death, </a:t>
            </a:r>
            <a:r>
              <a:rPr dirty="0" sz="1800" spc="-15">
                <a:latin typeface="Calibri"/>
                <a:cs typeface="Calibri"/>
              </a:rPr>
              <a:t>myocardial </a:t>
            </a:r>
            <a:r>
              <a:rPr dirty="0" sz="1800" spc="-10">
                <a:latin typeface="Calibri"/>
                <a:cs typeface="Calibri"/>
              </a:rPr>
              <a:t>infarction </a:t>
            </a:r>
            <a:r>
              <a:rPr dirty="0" sz="1800">
                <a:latin typeface="Calibri"/>
                <a:cs typeface="Calibri"/>
              </a:rPr>
              <a:t>or  </a:t>
            </a:r>
            <a:r>
              <a:rPr dirty="0" sz="1800" spc="-10">
                <a:latin typeface="Calibri"/>
                <a:cs typeface="Calibri"/>
              </a:rPr>
              <a:t>repeat revascularization) at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mean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5">
                <a:latin typeface="Calibri"/>
                <a:cs typeface="Calibri"/>
              </a:rPr>
              <a:t>4.4 (SD 1.3)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years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1191" y="1947416"/>
            <a:ext cx="2959735" cy="43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225"/>
              </a:lnSpc>
            </a:pPr>
            <a:r>
              <a:rPr dirty="0" sz="2800" spc="-5" b="1">
                <a:solidFill>
                  <a:srgbClr val="AE1022"/>
                </a:solidFill>
                <a:latin typeface="Calibri"/>
                <a:cs typeface="Calibri"/>
              </a:rPr>
              <a:t>Secondary</a:t>
            </a:r>
            <a:r>
              <a:rPr dirty="0" sz="2800" spc="-50" b="1">
                <a:solidFill>
                  <a:srgbClr val="AE1022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AE1022"/>
                </a:solidFill>
                <a:latin typeface="Calibri"/>
                <a:cs typeface="Calibri"/>
              </a:rPr>
              <a:t>endpoint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536" y="1410840"/>
            <a:ext cx="1642110" cy="3390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0" rIns="0" bIns="0" rtlCol="0" vert="horz">
            <a:spAutoFit/>
          </a:bodyPr>
          <a:lstStyle/>
          <a:p>
            <a:pPr marL="129539">
              <a:lnSpc>
                <a:spcPct val="100000"/>
              </a:lnSpc>
              <a:spcBef>
                <a:spcPts val="250"/>
              </a:spcBef>
            </a:pPr>
            <a:r>
              <a:rPr dirty="0" sz="1600" spc="-25" b="1">
                <a:latin typeface="Calibri"/>
                <a:cs typeface="Calibri"/>
              </a:rPr>
              <a:t>Vein </a:t>
            </a:r>
            <a:r>
              <a:rPr dirty="0" sz="1600" spc="-10" b="1">
                <a:latin typeface="Calibri"/>
                <a:cs typeface="Calibri"/>
              </a:rPr>
              <a:t>graft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failure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0710" y="3147813"/>
            <a:ext cx="8353425" cy="0"/>
          </a:xfrm>
          <a:custGeom>
            <a:avLst/>
            <a:gdLst/>
            <a:ahLst/>
            <a:cxnLst/>
            <a:rect l="l" t="t" r="r" b="b"/>
            <a:pathLst>
              <a:path w="8353425" h="0">
                <a:moveTo>
                  <a:pt x="0" y="0"/>
                </a:moveTo>
                <a:lnTo>
                  <a:pt x="8352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50710" y="3422133"/>
          <a:ext cx="8353425" cy="767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935"/>
                <a:gridCol w="1122044"/>
                <a:gridCol w="914400"/>
                <a:gridCol w="1353820"/>
                <a:gridCol w="1146175"/>
                <a:gridCol w="1416684"/>
                <a:gridCol w="887095"/>
              </a:tblGrid>
              <a:tr h="279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Patients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with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Patients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with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2820">
                <a:tc>
                  <a:txBody>
                    <a:bodyPr/>
                    <a:lstStyle/>
                    <a:p>
                      <a:pPr marL="67945">
                        <a:lnSpc>
                          <a:spcPts val="1660"/>
                        </a:lnSpc>
                      </a:pPr>
                      <a:r>
                        <a:rPr dirty="0" sz="1400" spc="-15" b="1">
                          <a:latin typeface="Calibri"/>
                          <a:cs typeface="Calibri"/>
                        </a:rPr>
                        <a:t>Variabel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6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events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KM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ts val="166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events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660"/>
                        </a:lnSpc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KM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66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HR (95%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CI)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660"/>
                        </a:lnSpc>
                      </a:pPr>
                      <a:r>
                        <a:rPr dirty="0" sz="1400" spc="-15" b="1">
                          <a:latin typeface="Calibri"/>
                          <a:cs typeface="Calibri"/>
                        </a:rPr>
                        <a:t>P-value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813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MACE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57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(12.6)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7.27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ts val="157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(9.9)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4.93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1.30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(0.87–1.93)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57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0.195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59663" y="1819655"/>
            <a:ext cx="8729472" cy="594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5536" y="1854304"/>
            <a:ext cx="8604956" cy="469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9663" y="1816607"/>
            <a:ext cx="8729472" cy="539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5536" y="1851670"/>
            <a:ext cx="8604956" cy="416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0773" y="1846907"/>
            <a:ext cx="8615045" cy="426084"/>
          </a:xfrm>
          <a:custGeom>
            <a:avLst/>
            <a:gdLst/>
            <a:ahLst/>
            <a:cxnLst/>
            <a:rect l="l" t="t" r="r" b="b"/>
            <a:pathLst>
              <a:path w="8615045" h="426085">
                <a:moveTo>
                  <a:pt x="0" y="0"/>
                </a:moveTo>
                <a:lnTo>
                  <a:pt x="8614480" y="0"/>
                </a:lnTo>
                <a:lnTo>
                  <a:pt x="8614480" y="425917"/>
                </a:lnTo>
                <a:lnTo>
                  <a:pt x="0" y="42591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90299" y="28504"/>
            <a:ext cx="7296784" cy="911225"/>
          </a:xfrm>
          <a:prstGeom prst="rect"/>
        </p:spPr>
        <p:txBody>
          <a:bodyPr wrap="square" lIns="0" tIns="124460" rIns="0" bIns="0" rtlCol="0" vert="horz">
            <a:spAutoFit/>
          </a:bodyPr>
          <a:lstStyle/>
          <a:p>
            <a:pPr marL="1524635">
              <a:lnSpc>
                <a:spcPct val="100000"/>
              </a:lnSpc>
              <a:spcBef>
                <a:spcPts val="980"/>
              </a:spcBef>
            </a:pPr>
            <a:r>
              <a:rPr dirty="0"/>
              <a:t>Primary</a:t>
            </a:r>
            <a:r>
              <a:rPr dirty="0" spc="-5"/>
              <a:t> </a:t>
            </a:r>
            <a:r>
              <a:rPr dirty="0" spc="-10"/>
              <a:t>endpoint</a:t>
            </a: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800" spc="-45" b="0">
                <a:solidFill>
                  <a:srgbClr val="000000"/>
                </a:solidFill>
                <a:latin typeface="Calibri"/>
                <a:cs typeface="Calibri"/>
              </a:rPr>
              <a:t>CTA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was performed at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mean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duration from randomization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3.5 (SD 0.4)</a:t>
            </a:r>
            <a:r>
              <a:rPr dirty="0" sz="1800" spc="1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5" b="0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357" y="785876"/>
            <a:ext cx="793051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93675" marR="5080" indent="-180975">
              <a:lnSpc>
                <a:spcPts val="2090"/>
              </a:lnSpc>
              <a:spcBef>
                <a:spcPts val="22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1800" spc="-10">
                <a:latin typeface="Calibri"/>
                <a:cs typeface="Calibri"/>
              </a:rPr>
              <a:t>More </a:t>
            </a:r>
            <a:r>
              <a:rPr dirty="0" sz="1800" spc="-5">
                <a:latin typeface="Calibri"/>
                <a:cs typeface="Calibri"/>
              </a:rPr>
              <a:t>leg wound complications </a:t>
            </a:r>
            <a:r>
              <a:rPr dirty="0" sz="1800" spc="-10">
                <a:latin typeface="Calibri"/>
                <a:cs typeface="Calibri"/>
              </a:rPr>
              <a:t>at </a:t>
            </a:r>
            <a:r>
              <a:rPr dirty="0" sz="1800">
                <a:latin typeface="Calibri"/>
                <a:cs typeface="Calibri"/>
              </a:rPr>
              <a:t>3 </a:t>
            </a:r>
            <a:r>
              <a:rPr dirty="0" sz="1800" spc="-5">
                <a:latin typeface="Calibri"/>
                <a:cs typeface="Calibri"/>
              </a:rPr>
              <a:t>months in </a:t>
            </a:r>
            <a:r>
              <a:rPr dirty="0" sz="1800" spc="-10">
                <a:latin typeface="Calibri"/>
                <a:cs typeface="Calibri"/>
              </a:rPr>
              <a:t>patients randomized </a:t>
            </a:r>
            <a:r>
              <a:rPr dirty="0" sz="1800" spc="-15">
                <a:latin typeface="Calibri"/>
                <a:cs typeface="Calibri"/>
              </a:rPr>
              <a:t>to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no-touch  </a:t>
            </a:r>
            <a:r>
              <a:rPr dirty="0" sz="1800" spc="-5">
                <a:latin typeface="Calibri"/>
                <a:cs typeface="Calibri"/>
              </a:rPr>
              <a:t>technique.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1119" y="2103120"/>
            <a:ext cx="6422135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4899" y="2139077"/>
            <a:ext cx="6298375" cy="504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70137" y="2134315"/>
            <a:ext cx="6308090" cy="514350"/>
          </a:xfrm>
          <a:custGeom>
            <a:avLst/>
            <a:gdLst/>
            <a:ahLst/>
            <a:cxnLst/>
            <a:rect l="l" t="t" r="r" b="b"/>
            <a:pathLst>
              <a:path w="6308090" h="514350">
                <a:moveTo>
                  <a:pt x="0" y="0"/>
                </a:moveTo>
                <a:lnTo>
                  <a:pt x="6307901" y="0"/>
                </a:lnTo>
                <a:lnTo>
                  <a:pt x="6307901" y="514205"/>
                </a:lnTo>
                <a:lnTo>
                  <a:pt x="0" y="51420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503" y="68018"/>
            <a:ext cx="1319484" cy="524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28383" y="214834"/>
            <a:ext cx="1083845" cy="410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4899" y="1362417"/>
            <a:ext cx="6298375" cy="7766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0137" y="1357655"/>
            <a:ext cx="6308090" cy="786765"/>
          </a:xfrm>
          <a:custGeom>
            <a:avLst/>
            <a:gdLst/>
            <a:ahLst/>
            <a:cxnLst/>
            <a:rect l="l" t="t" r="r" b="b"/>
            <a:pathLst>
              <a:path w="6308090" h="786764">
                <a:moveTo>
                  <a:pt x="0" y="0"/>
                </a:moveTo>
                <a:lnTo>
                  <a:pt x="6307901" y="0"/>
                </a:lnTo>
                <a:lnTo>
                  <a:pt x="6307901" y="786185"/>
                </a:lnTo>
                <a:lnTo>
                  <a:pt x="0" y="78618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54509" y="2651251"/>
            <a:ext cx="696087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93675" marR="5080" indent="-180975">
              <a:lnSpc>
                <a:spcPts val="2090"/>
              </a:lnSpc>
              <a:spcBef>
                <a:spcPts val="225"/>
              </a:spcBef>
              <a:buClr>
                <a:srgbClr val="C00000"/>
              </a:buClr>
              <a:buFont typeface="Arial"/>
              <a:buChar char="•"/>
              <a:tabLst>
                <a:tab pos="193675" algn="l"/>
              </a:tabLst>
            </a:pPr>
            <a:r>
              <a:rPr dirty="0" sz="1800" spc="-10">
                <a:latin typeface="Calibri"/>
                <a:cs typeface="Calibri"/>
              </a:rPr>
              <a:t>More </a:t>
            </a:r>
            <a:r>
              <a:rPr dirty="0" sz="1800" spc="-5">
                <a:latin typeface="Calibri"/>
                <a:cs typeface="Calibri"/>
              </a:rPr>
              <a:t>remaining leg wound </a:t>
            </a:r>
            <a:r>
              <a:rPr dirty="0" sz="1800" spc="-15">
                <a:latin typeface="Calibri"/>
                <a:cs typeface="Calibri"/>
              </a:rPr>
              <a:t>symptoms </a:t>
            </a:r>
            <a:r>
              <a:rPr dirty="0" sz="1800" spc="-10">
                <a:latin typeface="Calibri"/>
                <a:cs typeface="Calibri"/>
              </a:rPr>
              <a:t>two </a:t>
            </a:r>
            <a:r>
              <a:rPr dirty="0" sz="1800" spc="-15">
                <a:latin typeface="Calibri"/>
                <a:cs typeface="Calibri"/>
              </a:rPr>
              <a:t>years </a:t>
            </a:r>
            <a:r>
              <a:rPr dirty="0" sz="1800" spc="-10">
                <a:latin typeface="Calibri"/>
                <a:cs typeface="Calibri"/>
              </a:rPr>
              <a:t>after surgery </a:t>
            </a:r>
            <a:r>
              <a:rPr dirty="0" sz="1800" spc="-5">
                <a:latin typeface="Calibri"/>
                <a:cs typeface="Calibri"/>
              </a:rPr>
              <a:t>in </a:t>
            </a:r>
            <a:r>
              <a:rPr dirty="0" sz="1800" spc="-10">
                <a:latin typeface="Calibri"/>
                <a:cs typeface="Calibri"/>
              </a:rPr>
              <a:t>patients  randomized </a:t>
            </a:r>
            <a:r>
              <a:rPr dirty="0" sz="1800" spc="-15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the no-touch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technique.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7536" y="4192381"/>
            <a:ext cx="6904823" cy="467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02773" y="4187619"/>
            <a:ext cx="6914515" cy="477520"/>
          </a:xfrm>
          <a:custGeom>
            <a:avLst/>
            <a:gdLst/>
            <a:ahLst/>
            <a:cxnLst/>
            <a:rect l="l" t="t" r="r" b="b"/>
            <a:pathLst>
              <a:path w="6914515" h="477520">
                <a:moveTo>
                  <a:pt x="0" y="0"/>
                </a:moveTo>
                <a:lnTo>
                  <a:pt x="6914349" y="0"/>
                </a:lnTo>
                <a:lnTo>
                  <a:pt x="6914349" y="477125"/>
                </a:lnTo>
                <a:lnTo>
                  <a:pt x="0" y="4771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05074" y="3417792"/>
            <a:ext cx="6904822" cy="7594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00312" y="3413029"/>
            <a:ext cx="6914515" cy="768985"/>
          </a:xfrm>
          <a:custGeom>
            <a:avLst/>
            <a:gdLst/>
            <a:ahLst/>
            <a:cxnLst/>
            <a:rect l="l" t="t" r="r" b="b"/>
            <a:pathLst>
              <a:path w="6914515" h="768985">
                <a:moveTo>
                  <a:pt x="0" y="0"/>
                </a:moveTo>
                <a:lnTo>
                  <a:pt x="6914349" y="0"/>
                </a:lnTo>
                <a:lnTo>
                  <a:pt x="6914349" y="768940"/>
                </a:lnTo>
                <a:lnTo>
                  <a:pt x="0" y="7689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02468" y="140715"/>
            <a:ext cx="37560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Leg </a:t>
            </a:r>
            <a:r>
              <a:rPr dirty="0" spc="-10"/>
              <a:t>wound</a:t>
            </a:r>
            <a:r>
              <a:rPr dirty="0" spc="-40"/>
              <a:t> </a:t>
            </a:r>
            <a:r>
              <a:rPr dirty="0" spc="-10"/>
              <a:t>complications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4920" y="27939"/>
            <a:ext cx="1672589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Thank</a:t>
            </a:r>
            <a:r>
              <a:rPr dirty="0" spc="-50"/>
              <a:t> </a:t>
            </a:r>
            <a:r>
              <a:rPr dirty="0" spc="-15"/>
              <a:t>you!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46666" y="4152900"/>
            <a:ext cx="18427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All </a:t>
            </a:r>
            <a:r>
              <a:rPr dirty="0" sz="1400" spc="-5" b="1">
                <a:latin typeface="Calibri"/>
                <a:cs typeface="Calibri"/>
              </a:rPr>
              <a:t>participating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patients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585" y="2030080"/>
            <a:ext cx="2788285" cy="237363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spc="-20" b="1">
                <a:latin typeface="Arial"/>
                <a:cs typeface="Arial"/>
              </a:rPr>
              <a:t>Site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Investigators</a:t>
            </a:r>
            <a:endParaRPr sz="1100">
              <a:latin typeface="Arial"/>
              <a:cs typeface="Arial"/>
            </a:endParaRPr>
          </a:p>
          <a:p>
            <a:pPr marL="12700" marR="455930">
              <a:lnSpc>
                <a:spcPct val="102200"/>
              </a:lnSpc>
              <a:spcBef>
                <a:spcPts val="365"/>
              </a:spcBef>
            </a:pPr>
            <a:r>
              <a:rPr dirty="0" sz="900" spc="-5">
                <a:latin typeface="Arial"/>
                <a:cs typeface="Arial"/>
              </a:rPr>
              <a:t>Magnus Dalén, Karolinska University Hospital  Anders Ericsson, Blekinge Hospital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10"/>
              </a:lnSpc>
            </a:pPr>
            <a:r>
              <a:rPr dirty="0" sz="900" spc="-5">
                <a:latin typeface="Arial"/>
                <a:cs typeface="Arial"/>
              </a:rPr>
              <a:t>Örjan Friberg, Örebro University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  <a:p>
            <a:pPr marL="12700" marR="360680">
              <a:lnSpc>
                <a:spcPct val="101099"/>
              </a:lnSpc>
              <a:spcBef>
                <a:spcPts val="15"/>
              </a:spcBef>
            </a:pPr>
            <a:r>
              <a:rPr dirty="0" sz="900" spc="-5">
                <a:latin typeface="Arial"/>
                <a:cs typeface="Arial"/>
              </a:rPr>
              <a:t>Anders Holmgren, University Hospital of Umeå  Per Hostrup Nielsen, Aarhus University hospital  Henrik Hultkvist, Linköping University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97800"/>
              </a:lnSpc>
              <a:spcBef>
                <a:spcPts val="45"/>
              </a:spcBef>
            </a:pPr>
            <a:r>
              <a:rPr dirty="0" sz="900" spc="-5">
                <a:latin typeface="Arial"/>
                <a:cs typeface="Arial"/>
              </a:rPr>
              <a:t>Shahab Nozohoor, Skåne University Hospital, Lund  Sigurdur Ragnarsson, Skåne University Hospital, Lund  Lisa Ternström, Sahlgrenska University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5">
                <a:latin typeface="Arial"/>
                <a:cs typeface="Arial"/>
              </a:rPr>
              <a:t>Per Vikholm, Uppsala University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100" spc="-30" b="1">
                <a:latin typeface="Arial"/>
                <a:cs typeface="Arial"/>
              </a:rPr>
              <a:t>Coronary </a:t>
            </a:r>
            <a:r>
              <a:rPr dirty="0" sz="1100" spc="-25" b="1">
                <a:latin typeface="Arial"/>
                <a:cs typeface="Arial"/>
              </a:rPr>
              <a:t>CTA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assessors</a:t>
            </a:r>
            <a:endParaRPr sz="1100">
              <a:latin typeface="Arial"/>
              <a:cs typeface="Arial"/>
            </a:endParaRPr>
          </a:p>
          <a:p>
            <a:pPr marL="12700" marR="570230">
              <a:lnSpc>
                <a:spcPct val="102200"/>
              </a:lnSpc>
              <a:spcBef>
                <a:spcPts val="225"/>
              </a:spcBef>
            </a:pPr>
            <a:r>
              <a:rPr dirty="0" sz="900" spc="-5">
                <a:latin typeface="Arial"/>
                <a:cs typeface="Arial"/>
              </a:rPr>
              <a:t>Olov Duvernoy, Uppsala University hospital  Mats Lidén, Örebro University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85"/>
              </a:lnSpc>
            </a:pPr>
            <a:r>
              <a:rPr dirty="0" sz="900" spc="-5">
                <a:latin typeface="Arial"/>
                <a:cs typeface="Arial"/>
              </a:rPr>
              <a:t>Raquel Themudo, Karolinska University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09664" y="1043432"/>
            <a:ext cx="26803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Karin Jensevik Eriksson, Uppsala University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hospital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9664" y="795527"/>
            <a:ext cx="10591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latin typeface="Arial"/>
                <a:cs typeface="Arial"/>
              </a:rPr>
              <a:t>Trial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Statistician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9664" y="3499103"/>
            <a:ext cx="16573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Arial"/>
                <a:cs typeface="Arial"/>
              </a:rPr>
              <a:t>National quality</a:t>
            </a:r>
            <a:r>
              <a:rPr dirty="0" sz="1100" spc="-9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registries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79617" y="3792242"/>
            <a:ext cx="1128487" cy="232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788621" y="3823208"/>
            <a:ext cx="17081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Western Denmark Heart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Registry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585" y="1022095"/>
            <a:ext cx="3556635" cy="98869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dirty="0" sz="900" spc="-5">
                <a:latin typeface="Arial"/>
                <a:cs typeface="Arial"/>
              </a:rPr>
              <a:t>Stefan Thelin, Uppsala University, Sweden </a:t>
            </a:r>
            <a:r>
              <a:rPr dirty="0" sz="900">
                <a:latin typeface="Arial"/>
                <a:cs typeface="Arial"/>
              </a:rPr>
              <a:t>- </a:t>
            </a:r>
            <a:r>
              <a:rPr dirty="0" sz="900" spc="-5">
                <a:latin typeface="Arial"/>
                <a:cs typeface="Arial"/>
              </a:rPr>
              <a:t>Coordinating investigator  </a:t>
            </a:r>
            <a:r>
              <a:rPr dirty="0" sz="900">
                <a:latin typeface="Arial"/>
                <a:cs typeface="Arial"/>
              </a:rPr>
              <a:t>Ivy </a:t>
            </a:r>
            <a:r>
              <a:rPr dirty="0" sz="900" spc="-5">
                <a:latin typeface="Arial"/>
                <a:cs typeface="Arial"/>
              </a:rPr>
              <a:t>Susanne Modrau, Århus, Denmark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85"/>
              </a:lnSpc>
            </a:pPr>
            <a:r>
              <a:rPr dirty="0" sz="900">
                <a:latin typeface="Arial"/>
                <a:cs typeface="Arial"/>
              </a:rPr>
              <a:t>Olov </a:t>
            </a:r>
            <a:r>
              <a:rPr dirty="0" sz="900" spc="-5">
                <a:latin typeface="Arial"/>
                <a:cs typeface="Arial"/>
              </a:rPr>
              <a:t>Duvernoy, Uppsala University,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Sweden</a:t>
            </a:r>
            <a:endParaRPr sz="900">
              <a:latin typeface="Arial"/>
              <a:cs typeface="Arial"/>
            </a:endParaRPr>
          </a:p>
          <a:p>
            <a:pPr marL="12700" marR="848994">
              <a:lnSpc>
                <a:spcPct val="102200"/>
              </a:lnSpc>
            </a:pPr>
            <a:r>
              <a:rPr dirty="0" sz="900" spc="-5">
                <a:latin typeface="Arial"/>
                <a:cs typeface="Arial"/>
              </a:rPr>
              <a:t>Anders Jeppsson, University of Gothenburg, Sweden  </a:t>
            </a:r>
            <a:r>
              <a:rPr dirty="0" sz="900">
                <a:latin typeface="Arial"/>
                <a:cs typeface="Arial"/>
              </a:rPr>
              <a:t>Ulrik </a:t>
            </a:r>
            <a:r>
              <a:rPr dirty="0" sz="900" spc="-5">
                <a:latin typeface="Arial"/>
                <a:cs typeface="Arial"/>
              </a:rPr>
              <a:t>Sartipy, Karolinska Institutet, Sweden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5">
                <a:latin typeface="Arial"/>
                <a:cs typeface="Arial"/>
              </a:rPr>
              <a:t>Mats Dreifaldt, Örebro University,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Sweden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5">
                <a:latin typeface="Arial"/>
                <a:cs typeface="Arial"/>
              </a:rPr>
              <a:t>Stefan James, Uppsala University, Sweden </a:t>
            </a:r>
            <a:r>
              <a:rPr dirty="0" sz="900">
                <a:latin typeface="Arial"/>
                <a:cs typeface="Arial"/>
              </a:rPr>
              <a:t>- </a:t>
            </a:r>
            <a:r>
              <a:rPr dirty="0" sz="900" spc="-5">
                <a:latin typeface="Arial"/>
                <a:cs typeface="Arial"/>
              </a:rPr>
              <a:t>Study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chair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585" y="795527"/>
            <a:ext cx="1380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Arial"/>
                <a:cs typeface="Arial"/>
              </a:rPr>
              <a:t>Executive</a:t>
            </a:r>
            <a:r>
              <a:rPr dirty="0" sz="1100" spc="-85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Committee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09664" y="1286030"/>
            <a:ext cx="2517775" cy="88011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100" spc="-30" b="1">
                <a:latin typeface="Arial"/>
                <a:cs typeface="Arial"/>
              </a:rPr>
              <a:t>Uppsala </a:t>
            </a:r>
            <a:r>
              <a:rPr dirty="0" sz="1100" spc="-25" b="1">
                <a:latin typeface="Arial"/>
                <a:cs typeface="Arial"/>
              </a:rPr>
              <a:t>Clinical Research Center,</a:t>
            </a:r>
            <a:r>
              <a:rPr dirty="0" sz="1100" spc="-114" b="1">
                <a:latin typeface="Arial"/>
                <a:cs typeface="Arial"/>
              </a:rPr>
              <a:t> </a:t>
            </a:r>
            <a:r>
              <a:rPr dirty="0" sz="1100" spc="-35" b="1">
                <a:latin typeface="Arial"/>
                <a:cs typeface="Arial"/>
              </a:rPr>
              <a:t>UCR</a:t>
            </a:r>
            <a:endParaRPr sz="1100">
              <a:latin typeface="Arial"/>
              <a:cs typeface="Arial"/>
            </a:endParaRPr>
          </a:p>
          <a:p>
            <a:pPr marL="12700" marR="388620">
              <a:lnSpc>
                <a:spcPct val="97800"/>
              </a:lnSpc>
              <a:spcBef>
                <a:spcPts val="535"/>
              </a:spcBef>
            </a:pPr>
            <a:r>
              <a:rPr dirty="0" sz="900" spc="-5">
                <a:latin typeface="Arial"/>
                <a:cs typeface="Arial"/>
              </a:rPr>
              <a:t>Susanne Heller (Senior Project Leader)  Stefano Caramuta, (Lead Data Manager),  Ida Björkgren (Publications Manager),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Maria Eriksson-Svensson (Executive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director).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9664" y="2228878"/>
            <a:ext cx="1886585" cy="574675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100" spc="-30" b="1">
                <a:latin typeface="Arial"/>
                <a:cs typeface="Arial"/>
              </a:rPr>
              <a:t>Funding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bodies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900" spc="-5">
                <a:latin typeface="Arial"/>
                <a:cs typeface="Arial"/>
              </a:rPr>
              <a:t>Swedish Research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Council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5">
                <a:latin typeface="Arial"/>
                <a:cs typeface="Arial"/>
              </a:rPr>
              <a:t>The Swedish Heart Lung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Foundation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09664" y="2971800"/>
            <a:ext cx="2381885" cy="41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Arial"/>
                <a:cs typeface="Arial"/>
              </a:rPr>
              <a:t>Regulatory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sponsor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900" spc="-5">
                <a:latin typeface="Arial"/>
                <a:cs typeface="Arial"/>
              </a:rPr>
              <a:t>Dept. of Surgical Sciences, Uppsala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University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7503" y="68018"/>
            <a:ext cx="1319484" cy="524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28383" y="214834"/>
            <a:ext cx="1083845" cy="410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2024-08-30T18:14:26Z</dcterms:created>
  <dcterms:modified xsi:type="dcterms:W3CDTF">2024-08-30T18:14:26Z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LastSaved">
    <vt:filetime>2024-08-30T00:00:00Z</vt:filetime>
  </property>
</Properties>
</file>