
<file path=[Content_Types].xml><?xml version="1.0" encoding="utf-8"?>
<Types xmlns="http://schemas.openxmlformats.org/package/2006/content-types">
  <Default Extension="xml" ContentType="application/xml"/>
  <Default Extension="jpeg" ContentType="image/jpeg"/>
  <Default Extension="mpg" ContentType="video/m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72" r:id="rId7"/>
    <p:sldId id="273" r:id="rId8"/>
    <p:sldId id="276" r:id="rId9"/>
    <p:sldId id="277" r:id="rId10"/>
    <p:sldId id="261" r:id="rId11"/>
    <p:sldId id="271" r:id="rId12"/>
    <p:sldId id="267" r:id="rId13"/>
    <p:sldId id="268" r:id="rId14"/>
    <p:sldId id="269" r:id="rId15"/>
    <p:sldId id="270" r:id="rId16"/>
    <p:sldId id="265"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87725" autoAdjust="0"/>
  </p:normalViewPr>
  <p:slideViewPr>
    <p:cSldViewPr>
      <p:cViewPr>
        <p:scale>
          <a:sx n="85" d="100"/>
          <a:sy n="85" d="100"/>
        </p:scale>
        <p:origin x="1672" y="3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BEF5B-68F3-9C47-B1E7-BDF975F863A5}" type="datetimeFigureOut">
              <a:rPr lang="en-US" smtClean="0"/>
              <a:t>11/22/18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3DAF4-1659-E144-A5F0-2D8B84244AC0}" type="slidenum">
              <a:rPr lang="en-US" smtClean="0"/>
              <a:t>‹#›</a:t>
            </a:fld>
            <a:endParaRPr lang="en-US"/>
          </a:p>
        </p:txBody>
      </p:sp>
    </p:spTree>
    <p:extLst>
      <p:ext uri="{BB962C8B-B14F-4D97-AF65-F5344CB8AC3E}">
        <p14:creationId xmlns:p14="http://schemas.microsoft.com/office/powerpoint/2010/main" val="108965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3DAF4-1659-E144-A5F0-2D8B84244AC0}" type="slidenum">
              <a:rPr lang="en-US" smtClean="0"/>
              <a:t>5</a:t>
            </a:fld>
            <a:endParaRPr lang="en-US"/>
          </a:p>
        </p:txBody>
      </p:sp>
    </p:spTree>
    <p:extLst>
      <p:ext uri="{BB962C8B-B14F-4D97-AF65-F5344CB8AC3E}">
        <p14:creationId xmlns:p14="http://schemas.microsoft.com/office/powerpoint/2010/main" val="10855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Images were analyzed by the quantitative vascular lab (QVL) at the Midwest Cardiovascular Research Foundation using </a:t>
            </a:r>
            <a:r>
              <a:rPr lang="en-US" sz="1200" dirty="0" err="1" smtClean="0"/>
              <a:t>Echoplaque</a:t>
            </a:r>
            <a:r>
              <a:rPr lang="en-US" sz="1200" dirty="0" smtClean="0"/>
              <a:t> software (INDEC Systems, Los Altos, CA) for IVUS analysis and CAAS software (Pie Medical Imaging, the Netherlands) for angiographic analysis </a:t>
            </a:r>
          </a:p>
          <a:p>
            <a:endParaRPr lang="en-US" dirty="0"/>
          </a:p>
        </p:txBody>
      </p:sp>
      <p:sp>
        <p:nvSpPr>
          <p:cNvPr id="4" name="Slide Number Placeholder 3"/>
          <p:cNvSpPr>
            <a:spLocks noGrp="1"/>
          </p:cNvSpPr>
          <p:nvPr>
            <p:ph type="sldNum" sz="quarter" idx="10"/>
          </p:nvPr>
        </p:nvSpPr>
        <p:spPr/>
        <p:txBody>
          <a:bodyPr/>
          <a:lstStyle/>
          <a:p>
            <a:fld id="{D283DAF4-1659-E144-A5F0-2D8B84244AC0}" type="slidenum">
              <a:rPr lang="en-US" smtClean="0"/>
              <a:t>6</a:t>
            </a:fld>
            <a:endParaRPr lang="en-US"/>
          </a:p>
        </p:txBody>
      </p:sp>
    </p:spTree>
    <p:extLst>
      <p:ext uri="{BB962C8B-B14F-4D97-AF65-F5344CB8AC3E}">
        <p14:creationId xmlns:p14="http://schemas.microsoft.com/office/powerpoint/2010/main" val="17605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worthwhile to add that the “grade A” in </a:t>
            </a:r>
            <a:r>
              <a:rPr lang="en-US" dirty="0" err="1"/>
              <a:t>iDissection</a:t>
            </a:r>
            <a:r>
              <a:rPr lang="en-US" dirty="0"/>
              <a:t> should not be correlated at all with the NHLBI scale. An </a:t>
            </a:r>
            <a:r>
              <a:rPr lang="en-US" dirty="0" err="1"/>
              <a:t>iDissection</a:t>
            </a:r>
            <a:r>
              <a:rPr lang="en-US" dirty="0"/>
              <a:t> “A” can still be significant. (as in next slide)</a:t>
            </a:r>
          </a:p>
          <a:p>
            <a:r>
              <a:rPr lang="en-US" dirty="0"/>
              <a:t>Audience participation or just say this is a B2</a:t>
            </a:r>
          </a:p>
        </p:txBody>
      </p:sp>
      <p:sp>
        <p:nvSpPr>
          <p:cNvPr id="4" name="Footer Placeholder 3"/>
          <p:cNvSpPr>
            <a:spLocks noGrp="1"/>
          </p:cNvSpPr>
          <p:nvPr>
            <p:ph type="ftr" sz="quarter" idx="10"/>
          </p:nvPr>
        </p:nvSpPr>
        <p:spPr/>
        <p:txBody>
          <a:bodyPr/>
          <a:lstStyle/>
          <a:p>
            <a:r>
              <a:rPr lang="en-US"/>
              <a:t>Confidential - Internal Use Only</a:t>
            </a:r>
          </a:p>
        </p:txBody>
      </p:sp>
      <p:sp>
        <p:nvSpPr>
          <p:cNvPr id="5" name="Slide Number Placeholder 4"/>
          <p:cNvSpPr>
            <a:spLocks noGrp="1"/>
          </p:cNvSpPr>
          <p:nvPr>
            <p:ph type="sldNum" sz="quarter" idx="11"/>
          </p:nvPr>
        </p:nvSpPr>
        <p:spPr/>
        <p:txBody>
          <a:bodyPr/>
          <a:lstStyle/>
          <a:p>
            <a:fld id="{9CA660FA-A562-468D-B898-9AF430E7FABF}" type="slidenum">
              <a:rPr lang="en-US" smtClean="0"/>
              <a:t>8</a:t>
            </a:fld>
            <a:endParaRPr lang="en-US"/>
          </a:p>
        </p:txBody>
      </p:sp>
    </p:spTree>
    <p:extLst>
      <p:ext uri="{BB962C8B-B14F-4D97-AF65-F5344CB8AC3E}">
        <p14:creationId xmlns:p14="http://schemas.microsoft.com/office/powerpoint/2010/main" val="192003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A1 has a flap that I’d probably want to see treated!!</a:t>
            </a:r>
          </a:p>
        </p:txBody>
      </p:sp>
      <p:sp>
        <p:nvSpPr>
          <p:cNvPr id="4" name="Footer Placeholder 3"/>
          <p:cNvSpPr>
            <a:spLocks noGrp="1"/>
          </p:cNvSpPr>
          <p:nvPr>
            <p:ph type="ftr" sz="quarter" idx="10"/>
          </p:nvPr>
        </p:nvSpPr>
        <p:spPr/>
        <p:txBody>
          <a:bodyPr/>
          <a:lstStyle/>
          <a:p>
            <a:r>
              <a:rPr lang="en-US"/>
              <a:t>Confidential - Internal Use Only</a:t>
            </a:r>
          </a:p>
        </p:txBody>
      </p:sp>
      <p:sp>
        <p:nvSpPr>
          <p:cNvPr id="5" name="Slide Number Placeholder 4"/>
          <p:cNvSpPr>
            <a:spLocks noGrp="1"/>
          </p:cNvSpPr>
          <p:nvPr>
            <p:ph type="sldNum" sz="quarter" idx="11"/>
          </p:nvPr>
        </p:nvSpPr>
        <p:spPr/>
        <p:txBody>
          <a:bodyPr/>
          <a:lstStyle/>
          <a:p>
            <a:fld id="{9CA660FA-A562-468D-B898-9AF430E7FABF}" type="slidenum">
              <a:rPr lang="en-US" smtClean="0"/>
              <a:t>9</a:t>
            </a:fld>
            <a:endParaRPr lang="en-US"/>
          </a:p>
        </p:txBody>
      </p:sp>
    </p:spTree>
    <p:extLst>
      <p:ext uri="{BB962C8B-B14F-4D97-AF65-F5344CB8AC3E}">
        <p14:creationId xmlns:p14="http://schemas.microsoft.com/office/powerpoint/2010/main" val="408374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Eluvia 6.0x120 mm drug eluting stent (Boston Scientific) to the distal left SFA and extending to the origin of the left AT. </a:t>
            </a:r>
          </a:p>
          <a:p>
            <a:r>
              <a:rPr lang="en-US" sz="1200" dirty="0" smtClean="0"/>
              <a:t>Post dilated with 6.0 mm balloon up to 10 ATM overlapping proximal segment of the left AT.  </a:t>
            </a:r>
          </a:p>
          <a:p>
            <a:r>
              <a:rPr lang="en-US" sz="1200" dirty="0" smtClean="0"/>
              <a:t>Last 6.0 mm </a:t>
            </a:r>
            <a:r>
              <a:rPr lang="en-US" sz="1200" dirty="0" err="1" smtClean="0"/>
              <a:t>In.PACT</a:t>
            </a:r>
            <a:r>
              <a:rPr lang="en-US" sz="1200" dirty="0" smtClean="0"/>
              <a:t> drug coated balloon (Medtronic) to stent free distal SFA.</a:t>
            </a:r>
            <a:endParaRPr lang="en-US" sz="1200" dirty="0"/>
          </a:p>
        </p:txBody>
      </p:sp>
      <p:sp>
        <p:nvSpPr>
          <p:cNvPr id="4" name="Slide Number Placeholder 3"/>
          <p:cNvSpPr>
            <a:spLocks noGrp="1"/>
          </p:cNvSpPr>
          <p:nvPr>
            <p:ph type="sldNum" sz="quarter" idx="10"/>
          </p:nvPr>
        </p:nvSpPr>
        <p:spPr/>
        <p:txBody>
          <a:bodyPr/>
          <a:lstStyle/>
          <a:p>
            <a:fld id="{D283DAF4-1659-E144-A5F0-2D8B84244AC0}" type="slidenum">
              <a:rPr lang="en-US" smtClean="0"/>
              <a:t>10</a:t>
            </a:fld>
            <a:endParaRPr lang="en-US"/>
          </a:p>
        </p:txBody>
      </p:sp>
    </p:spTree>
    <p:extLst>
      <p:ext uri="{BB962C8B-B14F-4D97-AF65-F5344CB8AC3E}">
        <p14:creationId xmlns:p14="http://schemas.microsoft.com/office/powerpoint/2010/main" val="144656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14D02-CC6A-4E13-8063-E7D2D92DA659}" type="datetimeFigureOut">
              <a:rPr lang="en-US" smtClean="0"/>
              <a:pPr/>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14D02-CC6A-4E13-8063-E7D2D92DA659}" type="datetimeFigureOut">
              <a:rPr lang="en-US" smtClean="0"/>
              <a:pPr/>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14D02-CC6A-4E13-8063-E7D2D92DA659}" type="datetimeFigureOut">
              <a:rPr lang="en-US" smtClean="0"/>
              <a:pPr/>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14D02-CC6A-4E13-8063-E7D2D92DA659}" type="datetimeFigureOut">
              <a:rPr lang="en-US" smtClean="0"/>
              <a:pPr/>
              <a:t>11/22/18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14D02-CC6A-4E13-8063-E7D2D92DA659}" type="datetimeFigureOut">
              <a:rPr lang="en-US" smtClean="0"/>
              <a:pPr/>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14D02-CC6A-4E13-8063-E7D2D92DA659}" type="datetimeFigureOut">
              <a:rPr lang="en-US" smtClean="0"/>
              <a:pPr/>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14D02-CC6A-4E13-8063-E7D2D92DA659}" type="datetimeFigureOut">
              <a:rPr lang="en-US" smtClean="0"/>
              <a:pPr/>
              <a:t>11/22/18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14D02-CC6A-4E13-8063-E7D2D92DA659}" type="datetimeFigureOut">
              <a:rPr lang="en-US" smtClean="0"/>
              <a:pPr/>
              <a:t>11/22/18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4D02-CC6A-4E13-8063-E7D2D92DA659}" type="datetimeFigureOut">
              <a:rPr lang="en-US" smtClean="0"/>
              <a:pPr/>
              <a:t>11/22/18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A14D02-CC6A-4E13-8063-E7D2D92DA659}" type="datetimeFigureOut">
              <a:rPr lang="en-US" smtClean="0"/>
              <a:pPr/>
              <a:t>11/22/18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94C9F7-BB62-4FC8-A27C-9F846F1CBE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1.mpg"/><Relationship Id="rId2" Type="http://schemas.openxmlformats.org/officeDocument/2006/relationships/video" Target="../media/media1.m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5" Type="http://schemas.openxmlformats.org/officeDocument/2006/relationships/image" Target="../media/image10.png"/><Relationship Id="rId1" Type="http://schemas.microsoft.com/office/2007/relationships/media" Target="../media/media2.mpg"/><Relationship Id="rId2" Type="http://schemas.openxmlformats.org/officeDocument/2006/relationships/video" Target="../media/media2.m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endParaRPr lang="en-US" dirty="0"/>
          </a:p>
        </p:txBody>
      </p:sp>
      <p:sp>
        <p:nvSpPr>
          <p:cNvPr id="3" name="Subtitle 2"/>
          <p:cNvSpPr>
            <a:spLocks noGrp="1"/>
          </p:cNvSpPr>
          <p:nvPr>
            <p:ph type="subTitle" idx="1"/>
          </p:nvPr>
        </p:nvSpPr>
        <p:spPr>
          <a:xfrm>
            <a:off x="609600" y="1047750"/>
            <a:ext cx="7658100" cy="3124200"/>
          </a:xfrm>
        </p:spPr>
        <p:txBody>
          <a:bodyPr>
            <a:noAutofit/>
          </a:bodyPr>
          <a:lstStyle/>
          <a:p>
            <a:r>
              <a:rPr lang="en-US" sz="2400" b="1" dirty="0" smtClean="0">
                <a:solidFill>
                  <a:schemeClr val="bg1"/>
                </a:solidFill>
              </a:rPr>
              <a:t>The Importance of Intravascular Ultrasound in Proper Balloon and Stent </a:t>
            </a:r>
            <a:r>
              <a:rPr lang="en-US" sz="2400" b="1" dirty="0">
                <a:solidFill>
                  <a:schemeClr val="bg1"/>
                </a:solidFill>
              </a:rPr>
              <a:t>S</a:t>
            </a:r>
            <a:r>
              <a:rPr lang="en-US" sz="2400" b="1" dirty="0" smtClean="0">
                <a:solidFill>
                  <a:schemeClr val="bg1"/>
                </a:solidFill>
              </a:rPr>
              <a:t>izing for Below the Knee Interventions: a Case presentation</a:t>
            </a:r>
          </a:p>
          <a:p>
            <a:endParaRPr lang="en-US" sz="2400" b="1" dirty="0">
              <a:solidFill>
                <a:schemeClr val="bg1"/>
              </a:solidFill>
            </a:endParaRPr>
          </a:p>
          <a:p>
            <a:r>
              <a:rPr lang="en-US" sz="2400" b="1" dirty="0" smtClean="0">
                <a:solidFill>
                  <a:schemeClr val="bg1"/>
                </a:solidFill>
              </a:rPr>
              <a:t>Nicolas W Shammas, MD, MS and Qais Radaideh, MD**</a:t>
            </a:r>
          </a:p>
          <a:p>
            <a:endParaRPr lang="en-US" sz="2400" b="1" dirty="0">
              <a:solidFill>
                <a:schemeClr val="bg1"/>
              </a:solidFill>
            </a:endParaRPr>
          </a:p>
          <a:p>
            <a:r>
              <a:rPr lang="en-US" sz="2400" b="1" dirty="0" smtClean="0">
                <a:solidFill>
                  <a:schemeClr val="bg1"/>
                </a:solidFill>
              </a:rPr>
              <a:t>** Presenter</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0" y="285750"/>
            <a:ext cx="9133490" cy="761999"/>
          </a:xfrm>
        </p:spPr>
        <p:txBody>
          <a:bodyPr>
            <a:normAutofit lnSpcReduction="10000"/>
          </a:bodyPr>
          <a:lstStyle/>
          <a:p>
            <a:r>
              <a:rPr lang="en-US" sz="1600" dirty="0" smtClean="0"/>
              <a:t>A </a:t>
            </a:r>
            <a:r>
              <a:rPr lang="en-US" sz="1600" dirty="0"/>
              <a:t>6.0 x120 mm balloon </a:t>
            </a:r>
            <a:r>
              <a:rPr lang="en-US" sz="1600" dirty="0" smtClean="0"/>
              <a:t>to distal </a:t>
            </a:r>
            <a:r>
              <a:rPr lang="en-US" sz="1600" dirty="0"/>
              <a:t>left femoropopliteal segment and a type C dissection was seen in the distal left popliteal</a:t>
            </a:r>
            <a:r>
              <a:rPr lang="en-US" sz="1600" dirty="0" smtClean="0"/>
              <a:t>.</a:t>
            </a:r>
            <a:r>
              <a:rPr lang="en-US" sz="1600" dirty="0"/>
              <a:t> </a:t>
            </a:r>
            <a:r>
              <a:rPr lang="en-US" sz="1600" dirty="0" err="1"/>
              <a:t>Xience</a:t>
            </a:r>
            <a:r>
              <a:rPr lang="en-US" sz="1600" dirty="0"/>
              <a:t> DES 4x38 mm </a:t>
            </a:r>
            <a:r>
              <a:rPr lang="en-US" sz="1600" dirty="0" smtClean="0"/>
              <a:t>deployed proximal </a:t>
            </a:r>
            <a:r>
              <a:rPr lang="en-US" sz="1600" dirty="0"/>
              <a:t>AT and post dilated to 20 atmospheres followed by another 4x33 mm </a:t>
            </a:r>
            <a:r>
              <a:rPr lang="en-US" sz="1600" dirty="0" err="1"/>
              <a:t>Xience</a:t>
            </a:r>
            <a:r>
              <a:rPr lang="en-US" sz="1600" dirty="0"/>
              <a:t> DES placed in tandem </a:t>
            </a:r>
            <a:r>
              <a:rPr lang="en-US" sz="1600" dirty="0" smtClean="0"/>
              <a:t>fashion. Eluvia  6x120 mm to distal SFA/pop.</a:t>
            </a:r>
            <a:endParaRPr lang="en-US" sz="1600" dirty="0"/>
          </a:p>
          <a:p>
            <a:endParaRPr lang="en-US" sz="1600"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936" y="1139514"/>
            <a:ext cx="1463040" cy="30203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7255" y="1139514"/>
            <a:ext cx="1463040" cy="3020323"/>
          </a:xfrm>
          <a:prstGeom prst="rect">
            <a:avLst/>
          </a:prstGeom>
        </p:spPr>
      </p:pic>
      <p:sp>
        <p:nvSpPr>
          <p:cNvPr id="8" name="Right Arrow 7"/>
          <p:cNvSpPr/>
          <p:nvPr/>
        </p:nvSpPr>
        <p:spPr>
          <a:xfrm>
            <a:off x="3682114" y="2364958"/>
            <a:ext cx="457200" cy="35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1139514"/>
            <a:ext cx="1463535" cy="3016653"/>
          </a:xfrm>
          <a:prstGeom prst="rect">
            <a:avLst/>
          </a:prstGeom>
        </p:spPr>
      </p:pic>
      <p:sp>
        <p:nvSpPr>
          <p:cNvPr id="12" name="Right Arrow 11"/>
          <p:cNvSpPr/>
          <p:nvPr/>
        </p:nvSpPr>
        <p:spPr>
          <a:xfrm>
            <a:off x="6478236" y="2387572"/>
            <a:ext cx="457200" cy="35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49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86800" cy="666750"/>
          </a:xfrm>
        </p:spPr>
        <p:txBody>
          <a:bodyPr>
            <a:normAutofit fontScale="90000"/>
          </a:bodyPr>
          <a:lstStyle/>
          <a:p>
            <a:pPr algn="l"/>
            <a:r>
              <a:rPr lang="en-US" dirty="0" smtClean="0"/>
              <a:t>Results</a:t>
            </a:r>
            <a:endParaRPr lang="en-US" dirty="0"/>
          </a:p>
        </p:txBody>
      </p:sp>
      <p:sp>
        <p:nvSpPr>
          <p:cNvPr id="3" name="Content Placeholder 2"/>
          <p:cNvSpPr>
            <a:spLocks noGrp="1"/>
          </p:cNvSpPr>
          <p:nvPr>
            <p:ph idx="1"/>
          </p:nvPr>
        </p:nvSpPr>
        <p:spPr>
          <a:xfrm>
            <a:off x="-20782" y="561056"/>
            <a:ext cx="5410200" cy="3927873"/>
          </a:xfrm>
        </p:spPr>
        <p:txBody>
          <a:bodyPr>
            <a:normAutofit fontScale="85000" lnSpcReduction="10000"/>
          </a:bodyPr>
          <a:lstStyle/>
          <a:p>
            <a:r>
              <a:rPr lang="en-US" dirty="0"/>
              <a:t>Excellent flow was seen across the left </a:t>
            </a:r>
            <a:r>
              <a:rPr lang="en-US" dirty="0" err="1"/>
              <a:t>femoropopliteal</a:t>
            </a:r>
            <a:r>
              <a:rPr lang="en-US" dirty="0"/>
              <a:t> segment into the left AT. </a:t>
            </a:r>
            <a:endParaRPr lang="en-US" dirty="0" smtClean="0"/>
          </a:p>
          <a:p>
            <a:r>
              <a:rPr lang="en-US" dirty="0"/>
              <a:t>P</a:t>
            </a:r>
            <a:r>
              <a:rPr lang="en-US" dirty="0" smtClean="0"/>
              <a:t>edal </a:t>
            </a:r>
            <a:r>
              <a:rPr lang="en-US" dirty="0"/>
              <a:t>sheath was removed and hemostasis was achieved manually. Patency of the </a:t>
            </a:r>
            <a:r>
              <a:rPr lang="en-US" dirty="0" err="1"/>
              <a:t>dorsalis</a:t>
            </a:r>
            <a:r>
              <a:rPr lang="en-US" dirty="0"/>
              <a:t> </a:t>
            </a:r>
            <a:r>
              <a:rPr lang="en-US" dirty="0" err="1"/>
              <a:t>pedis</a:t>
            </a:r>
            <a:r>
              <a:rPr lang="en-US" dirty="0"/>
              <a:t> at the site of the pedal access was verified for integrity by an </a:t>
            </a:r>
            <a:r>
              <a:rPr lang="en-US" dirty="0" err="1"/>
              <a:t>antegrade</a:t>
            </a:r>
            <a:r>
              <a:rPr lang="en-US" dirty="0"/>
              <a:t> injection of contrast via the contralateral sheath</a:t>
            </a:r>
            <a:r>
              <a:rPr lang="en-US" dirty="0" smtClean="0"/>
              <a:t>.</a:t>
            </a:r>
            <a:endParaRPr lang="en-US"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3733800" cy="4400550"/>
          </a:xfrm>
          <a:prstGeom prst="rect">
            <a:avLst/>
          </a:prstGeom>
        </p:spPr>
      </p:pic>
    </p:spTree>
    <p:extLst>
      <p:ext uri="{BB962C8B-B14F-4D97-AF65-F5344CB8AC3E}">
        <p14:creationId xmlns:p14="http://schemas.microsoft.com/office/powerpoint/2010/main" val="193409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3229"/>
          </a:xfrm>
        </p:spPr>
        <p:txBody>
          <a:bodyPr/>
          <a:lstStyle/>
          <a:p>
            <a:pPr algn="l"/>
            <a:r>
              <a:rPr lang="en-US" dirty="0"/>
              <a:t>This cases illustrates several points: </a:t>
            </a:r>
          </a:p>
        </p:txBody>
      </p:sp>
      <p:sp>
        <p:nvSpPr>
          <p:cNvPr id="3" name="Content Placeholder 2"/>
          <p:cNvSpPr>
            <a:spLocks noGrp="1"/>
          </p:cNvSpPr>
          <p:nvPr>
            <p:ph idx="1"/>
          </p:nvPr>
        </p:nvSpPr>
        <p:spPr>
          <a:xfrm>
            <a:off x="0" y="895350"/>
            <a:ext cx="8991600" cy="3048000"/>
          </a:xfrm>
        </p:spPr>
        <p:txBody>
          <a:bodyPr>
            <a:normAutofit fontScale="77500" lnSpcReduction="20000"/>
          </a:bodyPr>
          <a:lstStyle/>
          <a:p>
            <a:r>
              <a:rPr lang="en-US" dirty="0" smtClean="0"/>
              <a:t>Angiography </a:t>
            </a:r>
            <a:r>
              <a:rPr lang="en-US" dirty="0"/>
              <a:t>grossly underestimates the size of infrapopliteal vessels </a:t>
            </a:r>
            <a:r>
              <a:rPr lang="en-US" baseline="30000" dirty="0"/>
              <a:t>(1-2) </a:t>
            </a:r>
            <a:r>
              <a:rPr lang="en-US" dirty="0"/>
              <a:t>and IVUS guided treatment is critical for optimal stent choice and expansion </a:t>
            </a:r>
            <a:r>
              <a:rPr lang="en-US" baseline="30000" dirty="0"/>
              <a:t>(4-6</a:t>
            </a:r>
            <a:r>
              <a:rPr lang="en-US" baseline="30000" dirty="0" smtClean="0"/>
              <a:t>).</a:t>
            </a:r>
          </a:p>
          <a:p>
            <a:r>
              <a:rPr lang="en-US" dirty="0" smtClean="0"/>
              <a:t>Dissections can be missed and can only be seen on IVUS. High pressure inflations are needed in </a:t>
            </a:r>
            <a:r>
              <a:rPr lang="en-US" dirty="0" err="1" smtClean="0"/>
              <a:t>tibial</a:t>
            </a:r>
            <a:r>
              <a:rPr lang="en-US" dirty="0" smtClean="0"/>
              <a:t> vessels when medial calcinosis or severe fibrosis are present </a:t>
            </a:r>
          </a:p>
          <a:p>
            <a:r>
              <a:rPr lang="en-US" dirty="0" smtClean="0"/>
              <a:t>Pedal </a:t>
            </a:r>
            <a:r>
              <a:rPr lang="en-US" dirty="0"/>
              <a:t>access is critical to achieve successful recanalization of total occlusions in patients in whom </a:t>
            </a:r>
            <a:r>
              <a:rPr lang="en-US" dirty="0" err="1"/>
              <a:t>antegrade</a:t>
            </a:r>
            <a:r>
              <a:rPr lang="en-US" dirty="0"/>
              <a:t> crossing fails and is a skill that is essential for endovascular specialists to learn </a:t>
            </a:r>
            <a:r>
              <a:rPr lang="en-US" baseline="30000" dirty="0"/>
              <a:t>(</a:t>
            </a:r>
            <a:r>
              <a:rPr lang="en-US" baseline="30000" dirty="0" smtClean="0"/>
              <a:t>14)</a:t>
            </a:r>
            <a:r>
              <a:rPr lang="en-US" dirty="0" smtClean="0"/>
              <a:t>.</a:t>
            </a:r>
          </a:p>
          <a:p>
            <a:pPr marL="0" indent="0">
              <a:buNone/>
            </a:pPr>
            <a:endParaRPr lang="en-US" baseline="30000" dirty="0" smtClean="0"/>
          </a:p>
        </p:txBody>
      </p:sp>
    </p:spTree>
    <p:extLst>
      <p:ext uri="{BB962C8B-B14F-4D97-AF65-F5344CB8AC3E}">
        <p14:creationId xmlns:p14="http://schemas.microsoft.com/office/powerpoint/2010/main" val="189581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2950"/>
          </a:xfrm>
        </p:spPr>
        <p:txBody>
          <a:bodyPr>
            <a:normAutofit fontScale="90000"/>
          </a:bodyPr>
          <a:lstStyle/>
          <a:p>
            <a:pPr algn="l"/>
            <a:r>
              <a:rPr lang="en-US" dirty="0" smtClean="0"/>
              <a:t>Discussion</a:t>
            </a:r>
            <a:endParaRPr lang="en-US" dirty="0"/>
          </a:p>
        </p:txBody>
      </p:sp>
      <p:sp>
        <p:nvSpPr>
          <p:cNvPr id="3" name="Content Placeholder 2"/>
          <p:cNvSpPr>
            <a:spLocks noGrp="1"/>
          </p:cNvSpPr>
          <p:nvPr>
            <p:ph idx="1"/>
          </p:nvPr>
        </p:nvSpPr>
        <p:spPr>
          <a:xfrm>
            <a:off x="0" y="666750"/>
            <a:ext cx="9144000" cy="4191000"/>
          </a:xfrm>
        </p:spPr>
        <p:txBody>
          <a:bodyPr>
            <a:normAutofit fontScale="70000" lnSpcReduction="20000"/>
          </a:bodyPr>
          <a:lstStyle/>
          <a:p>
            <a:r>
              <a:rPr lang="en-US" sz="3400" dirty="0"/>
              <a:t>In this case we illustrate the role of IVUS in sizing </a:t>
            </a:r>
            <a:r>
              <a:rPr lang="en-US" sz="3400" dirty="0" err="1"/>
              <a:t>infrapopliteal</a:t>
            </a:r>
            <a:r>
              <a:rPr lang="en-US" sz="3400" dirty="0"/>
              <a:t> vessels and in guiding proper balloon sizing and stent expansion for optimal results. </a:t>
            </a:r>
            <a:endParaRPr lang="en-US" sz="3400" dirty="0" smtClean="0"/>
          </a:p>
          <a:p>
            <a:r>
              <a:rPr lang="en-US" sz="3400" dirty="0"/>
              <a:t>T</a:t>
            </a:r>
            <a:r>
              <a:rPr lang="en-US" sz="3400" dirty="0" smtClean="0"/>
              <a:t>he reliance </a:t>
            </a:r>
            <a:r>
              <a:rPr lang="en-US" sz="3400" dirty="0"/>
              <a:t>on the angiogram would have grossly underestimated the size of the AT and led to under sizing of the stent. Also the fibrotic nature of the vessel and its accurate sizing allowed us an aggressive approach to post stent dilatation leading to excellent stent expansion and optimal minimal luminal area gain. </a:t>
            </a:r>
          </a:p>
          <a:p>
            <a:r>
              <a:rPr lang="en-US" sz="3400" dirty="0"/>
              <a:t>It could be hypothesized that undersizing of balloons or stents in treating infrapopliteal disease is one possible mechanism that is responsible for treatment failure of infrapopliteal arterial </a:t>
            </a:r>
            <a:r>
              <a:rPr lang="en-US" sz="3400" dirty="0" smtClean="0"/>
              <a:t>disease </a:t>
            </a:r>
            <a:r>
              <a:rPr lang="en-US" sz="3400" baseline="30000" dirty="0" smtClean="0"/>
              <a:t>(9-12</a:t>
            </a:r>
            <a:r>
              <a:rPr lang="en-US" sz="3400" baseline="30000" dirty="0" smtClean="0"/>
              <a:t>)</a:t>
            </a:r>
            <a:r>
              <a:rPr lang="en-US" sz="3400" dirty="0" smtClean="0"/>
              <a:t>.</a:t>
            </a:r>
            <a:endParaRPr lang="en-US" sz="3400" dirty="0" smtClean="0"/>
          </a:p>
          <a:p>
            <a:endParaRPr lang="en-US" dirty="0" smtClean="0"/>
          </a:p>
        </p:txBody>
      </p:sp>
    </p:spTree>
    <p:extLst>
      <p:ext uri="{BB962C8B-B14F-4D97-AF65-F5344CB8AC3E}">
        <p14:creationId xmlns:p14="http://schemas.microsoft.com/office/powerpoint/2010/main" val="2056088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0"/>
            <a:ext cx="8229600" cy="990600"/>
          </a:xfrm>
        </p:spPr>
        <p:txBody>
          <a:bodyPr/>
          <a:lstStyle/>
          <a:p>
            <a:pPr algn="l"/>
            <a:r>
              <a:rPr lang="en-US" dirty="0" smtClean="0"/>
              <a:t>Ongoing studies</a:t>
            </a:r>
            <a:endParaRPr lang="en-US" dirty="0"/>
          </a:p>
        </p:txBody>
      </p:sp>
      <p:sp>
        <p:nvSpPr>
          <p:cNvPr id="3" name="Content Placeholder 2"/>
          <p:cNvSpPr>
            <a:spLocks noGrp="1"/>
          </p:cNvSpPr>
          <p:nvPr>
            <p:ph idx="1"/>
          </p:nvPr>
        </p:nvSpPr>
        <p:spPr>
          <a:xfrm>
            <a:off x="0" y="819151"/>
            <a:ext cx="9144000" cy="3505200"/>
          </a:xfrm>
        </p:spPr>
        <p:txBody>
          <a:bodyPr>
            <a:normAutofit fontScale="85000" lnSpcReduction="20000"/>
          </a:bodyPr>
          <a:lstStyle/>
          <a:p>
            <a:r>
              <a:rPr lang="en-US" dirty="0"/>
              <a:t>We believe precise imaging with IVUS is critical for optimal treatment of the </a:t>
            </a:r>
            <a:r>
              <a:rPr lang="en-US" dirty="0" err="1"/>
              <a:t>infrapopliteal</a:t>
            </a:r>
            <a:r>
              <a:rPr lang="en-US" dirty="0"/>
              <a:t> </a:t>
            </a:r>
            <a:r>
              <a:rPr lang="en-US" dirty="0" smtClean="0"/>
              <a:t>arteries.</a:t>
            </a:r>
            <a:endParaRPr lang="en-US" dirty="0"/>
          </a:p>
          <a:p>
            <a:r>
              <a:rPr lang="en-US" dirty="0" smtClean="0"/>
              <a:t>The </a:t>
            </a:r>
            <a:r>
              <a:rPr lang="en-US" dirty="0" err="1"/>
              <a:t>iDissection</a:t>
            </a:r>
            <a:r>
              <a:rPr lang="en-US" dirty="0"/>
              <a:t> BTK is a feasibility study, currently ongoing to assess accurate vessel sizing and dissections in </a:t>
            </a:r>
            <a:r>
              <a:rPr lang="en-US" dirty="0" err="1"/>
              <a:t>infrapopliteal</a:t>
            </a:r>
            <a:r>
              <a:rPr lang="en-US" dirty="0"/>
              <a:t> interventions using IEL to IEL diameter as the appropriate target to guide the choice of balloons and stents. </a:t>
            </a:r>
          </a:p>
          <a:p>
            <a:r>
              <a:rPr lang="en-US" dirty="0"/>
              <a:t>The </a:t>
            </a:r>
            <a:r>
              <a:rPr lang="en-US" dirty="0" err="1"/>
              <a:t>iDissection</a:t>
            </a:r>
            <a:r>
              <a:rPr lang="en-US" dirty="0"/>
              <a:t> classification </a:t>
            </a:r>
            <a:r>
              <a:rPr lang="en-US" baseline="30000" dirty="0"/>
              <a:t>(13) </a:t>
            </a:r>
            <a:r>
              <a:rPr lang="en-US" dirty="0"/>
              <a:t>will be used to characterize the nature of dissections below the knee and correlate findings with angiography. </a:t>
            </a:r>
          </a:p>
        </p:txBody>
      </p:sp>
    </p:spTree>
    <p:extLst>
      <p:ext uri="{BB962C8B-B14F-4D97-AF65-F5344CB8AC3E}">
        <p14:creationId xmlns:p14="http://schemas.microsoft.com/office/powerpoint/2010/main" val="183111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4191000"/>
          </a:xfrm>
        </p:spPr>
        <p:txBody>
          <a:bodyPr>
            <a:noAutofit/>
          </a:bodyPr>
          <a:lstStyle/>
          <a:p>
            <a:pPr lvl="0">
              <a:buFont typeface="+mj-lt"/>
              <a:buAutoNum type="arabicPeriod"/>
            </a:pPr>
            <a:r>
              <a:rPr lang="en-US" sz="900" dirty="0" err="1"/>
              <a:t>Kashyap</a:t>
            </a:r>
            <a:r>
              <a:rPr lang="en-US" sz="900" dirty="0"/>
              <a:t> VS, </a:t>
            </a:r>
            <a:r>
              <a:rPr lang="en-US" sz="900" dirty="0" err="1"/>
              <a:t>Pavkov</a:t>
            </a:r>
            <a:r>
              <a:rPr lang="en-US" sz="900" dirty="0"/>
              <a:t> ML, Bishop PD, et al. Angiography underestimates peripheral atherosclerosis: </a:t>
            </a:r>
            <a:r>
              <a:rPr lang="en-US" sz="900" dirty="0" err="1"/>
              <a:t>lumenography</a:t>
            </a:r>
            <a:r>
              <a:rPr lang="en-US" sz="900" dirty="0"/>
              <a:t> revisited.</a:t>
            </a:r>
            <a:r>
              <a:rPr lang="en-US" sz="900" i="1" dirty="0"/>
              <a:t> J </a:t>
            </a:r>
            <a:r>
              <a:rPr lang="en-US" sz="900" i="1" dirty="0" err="1"/>
              <a:t>Endovasc</a:t>
            </a:r>
            <a:r>
              <a:rPr lang="en-US" sz="900" i="1" dirty="0"/>
              <a:t> </a:t>
            </a:r>
            <a:r>
              <a:rPr lang="en-US" sz="900" i="1" dirty="0" err="1"/>
              <a:t>Ther</a:t>
            </a:r>
            <a:r>
              <a:rPr lang="en-US" sz="900" i="1" dirty="0"/>
              <a:t>.</a:t>
            </a:r>
            <a:r>
              <a:rPr lang="en-US" sz="900" dirty="0"/>
              <a:t> 2008; 15:117-125.</a:t>
            </a:r>
          </a:p>
          <a:p>
            <a:pPr lvl="0">
              <a:buFont typeface="+mj-lt"/>
              <a:buAutoNum type="arabicPeriod"/>
            </a:pPr>
            <a:r>
              <a:rPr lang="en-US" sz="900" dirty="0"/>
              <a:t> Arthurs ZM, Bishop PD, </a:t>
            </a:r>
            <a:r>
              <a:rPr lang="en-US" sz="900" dirty="0" err="1"/>
              <a:t>Feiten</a:t>
            </a:r>
            <a:r>
              <a:rPr lang="en-US" sz="900" dirty="0"/>
              <a:t> LE, et al. Evaluation of peripheral atherosclerosis: a comparative analysis of angiography and intravascular ultrasound. </a:t>
            </a:r>
            <a:r>
              <a:rPr lang="en-US" sz="900" i="1" dirty="0"/>
              <a:t>J </a:t>
            </a:r>
            <a:r>
              <a:rPr lang="en-US" sz="900" i="1" dirty="0" err="1"/>
              <a:t>Vasc</a:t>
            </a:r>
            <a:r>
              <a:rPr lang="en-US" sz="900" i="1" dirty="0"/>
              <a:t> Surg. </a:t>
            </a:r>
            <a:r>
              <a:rPr lang="en-US" sz="900" dirty="0"/>
              <a:t>2010; 51:933-939.</a:t>
            </a:r>
          </a:p>
          <a:p>
            <a:pPr lvl="0">
              <a:buFont typeface="+mj-lt"/>
              <a:buAutoNum type="arabicPeriod"/>
            </a:pPr>
            <a:r>
              <a:rPr lang="en-US" sz="900" dirty="0"/>
              <a:t> </a:t>
            </a:r>
            <a:r>
              <a:rPr lang="en-US" sz="900" dirty="0" err="1"/>
              <a:t>Korogi</a:t>
            </a:r>
            <a:r>
              <a:rPr lang="en-US" sz="900" dirty="0"/>
              <a:t> Y, Hirai T, Takahashi M. Intravascular ultrasound imaging of peripheral arteries as an adjunct to balloon angioplasty and atherectomy. </a:t>
            </a:r>
            <a:r>
              <a:rPr lang="en-US" sz="900" i="1" dirty="0" err="1"/>
              <a:t>Cardiovasc</a:t>
            </a:r>
            <a:r>
              <a:rPr lang="en-US" sz="900" i="1" dirty="0"/>
              <a:t> </a:t>
            </a:r>
            <a:r>
              <a:rPr lang="en-US" sz="900" i="1" dirty="0" err="1"/>
              <a:t>Intervent</a:t>
            </a:r>
            <a:r>
              <a:rPr lang="en-US" sz="900" i="1" dirty="0"/>
              <a:t> </a:t>
            </a:r>
            <a:r>
              <a:rPr lang="en-US" sz="900" i="1" dirty="0" err="1"/>
              <a:t>Radiol</a:t>
            </a:r>
            <a:r>
              <a:rPr lang="en-US" sz="900" dirty="0"/>
              <a:t>. 1996; 19:1-9.</a:t>
            </a:r>
          </a:p>
          <a:p>
            <a:pPr lvl="0">
              <a:buFont typeface="+mj-lt"/>
              <a:buAutoNum type="arabicPeriod"/>
            </a:pPr>
            <a:r>
              <a:rPr lang="en-US" sz="900" dirty="0" err="1"/>
              <a:t>Katzen</a:t>
            </a:r>
            <a:r>
              <a:rPr lang="en-US" sz="900" dirty="0"/>
              <a:t> BT, </a:t>
            </a:r>
            <a:r>
              <a:rPr lang="en-US" sz="900" dirty="0" err="1"/>
              <a:t>Benenati</a:t>
            </a:r>
            <a:r>
              <a:rPr lang="en-US" sz="900" dirty="0"/>
              <a:t> JF, Becker GJ, </a:t>
            </a:r>
            <a:r>
              <a:rPr lang="en-US" sz="900" dirty="0" err="1"/>
              <a:t>Zemel</a:t>
            </a:r>
            <a:r>
              <a:rPr lang="en-US" sz="900" dirty="0"/>
              <a:t> G. Role of intravascular ultrasound in peripheral atherectomy and stent deployment (</a:t>
            </a:r>
            <a:r>
              <a:rPr lang="en-US" sz="900" dirty="0" err="1"/>
              <a:t>Abstr</a:t>
            </a:r>
            <a:r>
              <a:rPr lang="en-US" sz="900" dirty="0"/>
              <a:t>). </a:t>
            </a:r>
            <a:r>
              <a:rPr lang="en-US" sz="900" i="1" dirty="0"/>
              <a:t>Circulation.</a:t>
            </a:r>
            <a:r>
              <a:rPr lang="en-US" sz="900" dirty="0"/>
              <a:t> 1991;84 (</a:t>
            </a:r>
            <a:r>
              <a:rPr lang="en-US" sz="900" dirty="0" err="1"/>
              <a:t>Suppl</a:t>
            </a:r>
            <a:r>
              <a:rPr lang="en-US" sz="900" dirty="0"/>
              <a:t> II): II-542.</a:t>
            </a:r>
          </a:p>
          <a:p>
            <a:pPr lvl="0">
              <a:buFont typeface="+mj-lt"/>
              <a:buAutoNum type="arabicPeriod"/>
            </a:pPr>
            <a:r>
              <a:rPr lang="en-US" sz="900" dirty="0" err="1"/>
              <a:t>Shammas</a:t>
            </a:r>
            <a:r>
              <a:rPr lang="en-US" sz="900" dirty="0"/>
              <a:t> NW, Torey JT, </a:t>
            </a:r>
            <a:r>
              <a:rPr lang="en-US" sz="900" dirty="0" err="1"/>
              <a:t>Shammas</a:t>
            </a:r>
            <a:r>
              <a:rPr lang="en-US" sz="900" dirty="0"/>
              <a:t> WJ, Jones-Miller S, </a:t>
            </a:r>
            <a:r>
              <a:rPr lang="en-US" sz="900" dirty="0" err="1"/>
              <a:t>Shammas</a:t>
            </a:r>
            <a:r>
              <a:rPr lang="en-US" sz="900" dirty="0"/>
              <a:t> GA. Intravascular Ultrasound Assessment and Correlation with Angiographic Findings Demonstrating </a:t>
            </a:r>
            <a:r>
              <a:rPr lang="en-US" sz="900" dirty="0" err="1"/>
              <a:t>Femoropopliteal</a:t>
            </a:r>
            <a:r>
              <a:rPr lang="en-US" sz="900" dirty="0"/>
              <a:t> Arterial Dissections Post Atherectomy: Results from the </a:t>
            </a:r>
            <a:r>
              <a:rPr lang="en-US" sz="900" dirty="0" err="1"/>
              <a:t>iDissection</a:t>
            </a:r>
            <a:r>
              <a:rPr lang="en-US" sz="900" dirty="0"/>
              <a:t> Study. J Invasive </a:t>
            </a:r>
            <a:r>
              <a:rPr lang="en-US" sz="900" dirty="0" err="1"/>
              <a:t>Cardiol</a:t>
            </a:r>
            <a:r>
              <a:rPr lang="en-US" sz="900" dirty="0"/>
              <a:t>. 2018; 30:240-244.</a:t>
            </a:r>
          </a:p>
          <a:p>
            <a:pPr lvl="0">
              <a:buFont typeface="+mj-lt"/>
              <a:buAutoNum type="arabicPeriod"/>
            </a:pPr>
            <a:r>
              <a:rPr lang="en-US" sz="900" dirty="0"/>
              <a:t>Dong-Ho Shin, Sung-</a:t>
            </a:r>
            <a:r>
              <a:rPr lang="en-US" sz="900" dirty="0" err="1"/>
              <a:t>Jin</a:t>
            </a:r>
            <a:r>
              <a:rPr lang="en-US" sz="900" dirty="0"/>
              <a:t> Hong, Gary S. </a:t>
            </a:r>
            <a:r>
              <a:rPr lang="en-US" sz="900" dirty="0" err="1"/>
              <a:t>Mintz</a:t>
            </a:r>
            <a:r>
              <a:rPr lang="en-US" sz="900" dirty="0"/>
              <a:t>, et al.</a:t>
            </a:r>
            <a:r>
              <a:rPr lang="en-US" sz="900" i="1" dirty="0"/>
              <a:t> </a:t>
            </a:r>
            <a:r>
              <a:rPr lang="en-US" sz="900" dirty="0"/>
              <a:t> Effects of Intravascular Ultrasound–Guided Versus Angiography-Guided New-Generation Drug-Eluting Stent Implantation Meta-Analysis with Individual Patient–Level Data from 2,345 Randomized Patients </a:t>
            </a:r>
            <a:r>
              <a:rPr lang="en-US" sz="900" i="1" dirty="0"/>
              <a:t>JACC cardiovascular intervention. </a:t>
            </a:r>
            <a:r>
              <a:rPr lang="en-US" sz="900" dirty="0"/>
              <a:t>2016; 9: 2232-2239 </a:t>
            </a:r>
          </a:p>
          <a:p>
            <a:pPr lvl="0">
              <a:buFont typeface="+mj-lt"/>
              <a:buAutoNum type="arabicPeriod"/>
            </a:pPr>
            <a:r>
              <a:rPr lang="en-US" sz="900" dirty="0" smtClean="0"/>
              <a:t>Mustapha JA, Finton SM, Diaz-Sandoval LJ, Saab FA, Miller LE. Percutaneous Transluminal Angioplasty in Patients with </a:t>
            </a:r>
            <a:r>
              <a:rPr lang="en-US" sz="900" dirty="0" err="1" smtClean="0"/>
              <a:t>Infrapopliteal</a:t>
            </a:r>
            <a:r>
              <a:rPr lang="en-US" sz="900" dirty="0" smtClean="0"/>
              <a:t> Arterial Disease: Systematic Review and Meta-Analysis. Circ Cardiovasc Interv. 2016 May;9:e003468. </a:t>
            </a:r>
            <a:r>
              <a:rPr lang="en-US" sz="900" dirty="0" err="1" smtClean="0"/>
              <a:t>doi</a:t>
            </a:r>
            <a:r>
              <a:rPr lang="en-US" sz="900" dirty="0" smtClean="0"/>
              <a:t>: 10.1161/CIRCINTERVENTIONS.115.003468.</a:t>
            </a:r>
          </a:p>
          <a:p>
            <a:pPr lvl="0">
              <a:buFont typeface="+mj-lt"/>
              <a:buAutoNum type="arabicPeriod"/>
            </a:pPr>
            <a:r>
              <a:rPr lang="en-US" sz="900" dirty="0" smtClean="0"/>
              <a:t>Wu R, Yao C, Wang S, et al. Percutaneous transluminal angioplasty versus primary stenting in </a:t>
            </a:r>
            <a:r>
              <a:rPr lang="en-US" sz="900" dirty="0" err="1" smtClean="0"/>
              <a:t>infrapopliteal</a:t>
            </a:r>
            <a:r>
              <a:rPr lang="en-US" sz="900" dirty="0" smtClean="0"/>
              <a:t> arterial disease: a meta-analysis of randomized trials. J </a:t>
            </a:r>
            <a:r>
              <a:rPr lang="en-US" sz="900" dirty="0" err="1" smtClean="0"/>
              <a:t>Vasc</a:t>
            </a:r>
            <a:r>
              <a:rPr lang="en-US" sz="900" dirty="0" smtClean="0"/>
              <a:t> Surg. 2014; 59:1711-20.</a:t>
            </a:r>
          </a:p>
          <a:p>
            <a:pPr lvl="0">
              <a:buFont typeface="+mj-lt"/>
              <a:buAutoNum type="arabicPeriod"/>
            </a:pPr>
            <a:r>
              <a:rPr lang="en-US" sz="900" dirty="0" smtClean="0"/>
              <a:t>Zeller </a:t>
            </a:r>
            <a:r>
              <a:rPr lang="en-US" sz="900" dirty="0"/>
              <a:t>T, Baumgartner I, </a:t>
            </a:r>
            <a:r>
              <a:rPr lang="en-US" sz="900" dirty="0" err="1"/>
              <a:t>Scheinert</a:t>
            </a:r>
            <a:r>
              <a:rPr lang="en-US" sz="900" dirty="0"/>
              <a:t> D, et al; IN.PACT DEEP Trial Investigators. Drug-eluting balloon versus standard balloon angioplasty for </a:t>
            </a:r>
            <a:r>
              <a:rPr lang="en-US" sz="900" dirty="0" err="1"/>
              <a:t>infrapopliteal</a:t>
            </a:r>
            <a:r>
              <a:rPr lang="en-US" sz="900" dirty="0"/>
              <a:t> arterial revascularization in critical limb ischemia: 12-month results from the IN.PACT DEEP randomized trial. J Am </a:t>
            </a:r>
            <a:r>
              <a:rPr lang="en-US" sz="900" dirty="0" err="1"/>
              <a:t>Coll</a:t>
            </a:r>
            <a:r>
              <a:rPr lang="en-US" sz="900" dirty="0"/>
              <a:t> </a:t>
            </a:r>
            <a:r>
              <a:rPr lang="en-US" sz="900" dirty="0" err="1"/>
              <a:t>Cardiol</a:t>
            </a:r>
            <a:r>
              <a:rPr lang="en-US" sz="900" dirty="0"/>
              <a:t>. 2014; 64:1568-76.</a:t>
            </a:r>
          </a:p>
          <a:p>
            <a:pPr lvl="0">
              <a:buFont typeface="+mj-lt"/>
              <a:buAutoNum type="arabicPeriod"/>
            </a:pPr>
            <a:r>
              <a:rPr lang="en-US" sz="900" dirty="0"/>
              <a:t>Rastan A, Tepe G, Krankenberg H, et al. </a:t>
            </a:r>
            <a:r>
              <a:rPr lang="en-US" sz="900" dirty="0" err="1"/>
              <a:t>Sirolimus</a:t>
            </a:r>
            <a:r>
              <a:rPr lang="en-US" sz="900" dirty="0"/>
              <a:t>-eluting stents vs. bare-metal stents for treatment of focal lesions in </a:t>
            </a:r>
            <a:r>
              <a:rPr lang="en-US" sz="900" dirty="0" err="1"/>
              <a:t>infrapopliteal</a:t>
            </a:r>
            <a:r>
              <a:rPr lang="en-US" sz="900" dirty="0"/>
              <a:t> arteries: a double-blind, multi-center, randomized clinical trial. </a:t>
            </a:r>
            <a:r>
              <a:rPr lang="en-US" sz="900" dirty="0" err="1"/>
              <a:t>Eur</a:t>
            </a:r>
            <a:r>
              <a:rPr lang="en-US" sz="900" dirty="0"/>
              <a:t> Heart J. 2011; 32:2274-81. </a:t>
            </a:r>
          </a:p>
          <a:p>
            <a:pPr lvl="0">
              <a:buFont typeface="+mj-lt"/>
              <a:buAutoNum type="arabicPeriod"/>
            </a:pPr>
            <a:r>
              <a:rPr lang="en-US" sz="900" dirty="0"/>
              <a:t>Bosiers M, Scheinert D, Peeters P, et al. Randomized comparison of </a:t>
            </a:r>
            <a:r>
              <a:rPr lang="en-US" sz="900" dirty="0" err="1"/>
              <a:t>everolimus</a:t>
            </a:r>
            <a:r>
              <a:rPr lang="en-US" sz="900" dirty="0"/>
              <a:t>-eluting versus bare-metal stents in patients with critical limb ischemia and </a:t>
            </a:r>
            <a:r>
              <a:rPr lang="en-US" sz="900" dirty="0" err="1"/>
              <a:t>infrapopliteal</a:t>
            </a:r>
            <a:r>
              <a:rPr lang="en-US" sz="900" dirty="0"/>
              <a:t> arterial occlusive disease. J </a:t>
            </a:r>
            <a:r>
              <a:rPr lang="en-US" sz="900" dirty="0" err="1"/>
              <a:t>Vasc</a:t>
            </a:r>
            <a:r>
              <a:rPr lang="en-US" sz="900" dirty="0"/>
              <a:t> Surg. 2012; 55:390-8. </a:t>
            </a:r>
          </a:p>
          <a:p>
            <a:pPr lvl="0">
              <a:buFont typeface="+mj-lt"/>
              <a:buAutoNum type="arabicPeriod"/>
            </a:pPr>
            <a:r>
              <a:rPr lang="en-US" sz="900" dirty="0"/>
              <a:t>Scheinert D, Katsanos K, Zeller T, et al. A prospective randomized multicenter comparison of balloon angioplasty and </a:t>
            </a:r>
            <a:r>
              <a:rPr lang="en-US" sz="900" dirty="0" err="1"/>
              <a:t>infrapopliteal</a:t>
            </a:r>
            <a:r>
              <a:rPr lang="en-US" sz="900" dirty="0"/>
              <a:t> stenting with the </a:t>
            </a:r>
            <a:r>
              <a:rPr lang="en-US" sz="900" dirty="0" err="1"/>
              <a:t>sirolimus</a:t>
            </a:r>
            <a:r>
              <a:rPr lang="en-US" sz="900" dirty="0"/>
              <a:t>-eluting stent in patients with ischemic peripheral arterial disease: 1-year results from the ACHILLES trial. J Am </a:t>
            </a:r>
            <a:r>
              <a:rPr lang="en-US" sz="900" dirty="0" err="1"/>
              <a:t>Coll</a:t>
            </a:r>
            <a:r>
              <a:rPr lang="en-US" sz="900" dirty="0"/>
              <a:t> </a:t>
            </a:r>
            <a:r>
              <a:rPr lang="en-US" sz="900" dirty="0" err="1"/>
              <a:t>Cardiol</a:t>
            </a:r>
            <a:r>
              <a:rPr lang="en-US" sz="900" dirty="0"/>
              <a:t>. 2012; 60:2290-5. </a:t>
            </a:r>
          </a:p>
          <a:p>
            <a:pPr lvl="0">
              <a:buFont typeface="+mj-lt"/>
              <a:buAutoNum type="arabicPeriod"/>
            </a:pPr>
            <a:r>
              <a:rPr lang="en-US" sz="900" dirty="0" err="1"/>
              <a:t>Shammas</a:t>
            </a:r>
            <a:r>
              <a:rPr lang="en-US" sz="900" dirty="0"/>
              <a:t> NW, Torey JT, </a:t>
            </a:r>
            <a:r>
              <a:rPr lang="en-US" sz="900" dirty="0" err="1"/>
              <a:t>Shammas</a:t>
            </a:r>
            <a:r>
              <a:rPr lang="en-US" sz="900" dirty="0"/>
              <a:t> WJ. Dissections in Peripheral Vascular Interventions: A Proposed Classification Using Intravascular Ultrasound. J Invasive </a:t>
            </a:r>
            <a:r>
              <a:rPr lang="en-US" sz="900" dirty="0" err="1"/>
              <a:t>Cardiol</a:t>
            </a:r>
            <a:r>
              <a:rPr lang="en-US" sz="900" dirty="0"/>
              <a:t>. 2018; 30:145-146. </a:t>
            </a:r>
          </a:p>
          <a:p>
            <a:pPr lvl="0">
              <a:buFont typeface="+mj-lt"/>
              <a:buAutoNum type="arabicPeriod"/>
            </a:pPr>
            <a:r>
              <a:rPr lang="en-US" sz="900" dirty="0"/>
              <a:t>Radaideh Q, </a:t>
            </a:r>
            <a:r>
              <a:rPr lang="en-US" sz="900" dirty="0" err="1"/>
              <a:t>Shammas</a:t>
            </a:r>
            <a:r>
              <a:rPr lang="en-US" sz="900" dirty="0"/>
              <a:t> NW. When Pedal Access Is the Only Way to Save a Limb! </a:t>
            </a:r>
            <a:r>
              <a:rPr lang="en-US" sz="900" dirty="0" err="1"/>
              <a:t>Int</a:t>
            </a:r>
            <a:r>
              <a:rPr lang="en-US" sz="900" dirty="0"/>
              <a:t> J </a:t>
            </a:r>
            <a:r>
              <a:rPr lang="en-US" sz="900" dirty="0" err="1"/>
              <a:t>Angiol</a:t>
            </a:r>
            <a:r>
              <a:rPr lang="en-US" sz="900" dirty="0"/>
              <a:t> 2018 DOI: 10.1055/s-0038-1673645.</a:t>
            </a:r>
          </a:p>
        </p:txBody>
      </p:sp>
      <p:sp>
        <p:nvSpPr>
          <p:cNvPr id="4" name="Title 1"/>
          <p:cNvSpPr>
            <a:spLocks noGrp="1"/>
          </p:cNvSpPr>
          <p:nvPr>
            <p:ph type="title"/>
          </p:nvPr>
        </p:nvSpPr>
        <p:spPr>
          <a:xfrm>
            <a:off x="0" y="133350"/>
            <a:ext cx="8229600" cy="457200"/>
          </a:xfrm>
        </p:spPr>
        <p:txBody>
          <a:bodyPr>
            <a:noAutofit/>
          </a:bodyPr>
          <a:lstStyle/>
          <a:p>
            <a:pPr algn="l"/>
            <a:r>
              <a:rPr lang="en-US" sz="2400" b="1" dirty="0" err="1" smtClean="0"/>
              <a:t>Referrences</a:t>
            </a:r>
            <a:r>
              <a:rPr lang="en-US" sz="2400" b="1" dirty="0" smtClean="0"/>
              <a:t>:</a:t>
            </a:r>
            <a:endParaRPr lang="en-US" sz="2400" dirty="0"/>
          </a:p>
        </p:txBody>
      </p:sp>
    </p:spTree>
    <p:extLst>
      <p:ext uri="{BB962C8B-B14F-4D97-AF65-F5344CB8AC3E}">
        <p14:creationId xmlns:p14="http://schemas.microsoft.com/office/powerpoint/2010/main" val="258608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81150"/>
            <a:ext cx="8229600" cy="857250"/>
          </a:xfrm>
        </p:spPr>
        <p:txBody>
          <a:bodyPr/>
          <a:lstStyle/>
          <a:p>
            <a:r>
              <a:rPr lang="en-US" dirty="0" smtClean="0"/>
              <a:t>THANK YOU</a:t>
            </a:r>
            <a:endParaRPr lang="en-US" dirty="0"/>
          </a:p>
        </p:txBody>
      </p:sp>
    </p:spTree>
    <p:extLst>
      <p:ext uri="{BB962C8B-B14F-4D97-AF65-F5344CB8AC3E}">
        <p14:creationId xmlns:p14="http://schemas.microsoft.com/office/powerpoint/2010/main" val="159201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57250"/>
            <a:ext cx="7620000" cy="3143250"/>
          </a:xfrm>
        </p:spPr>
        <p:txBody>
          <a:bodyPr>
            <a:noAutofit/>
          </a:bodyPr>
          <a:lstStyle/>
          <a:p>
            <a:pPr>
              <a:buNone/>
            </a:pPr>
            <a:r>
              <a:rPr lang="en-US" sz="2400" dirty="0" smtClean="0">
                <a:solidFill>
                  <a:schemeClr val="tx1">
                    <a:lumMod val="75000"/>
                    <a:lumOff val="25000"/>
                  </a:schemeClr>
                </a:solidFill>
                <a:latin typeface="TradeGothic" pitchFamily="2" charset="0"/>
              </a:rPr>
              <a:t> </a:t>
            </a:r>
          </a:p>
          <a:p>
            <a:pPr>
              <a:buNone/>
            </a:pPr>
            <a:r>
              <a:rPr lang="en-US" sz="1800" dirty="0"/>
              <a:t>Nicolas W Shammas, </a:t>
            </a:r>
            <a:r>
              <a:rPr lang="en-US" sz="1800" dirty="0" smtClean="0"/>
              <a:t>MD, MS,  </a:t>
            </a:r>
            <a:r>
              <a:rPr lang="en-US" sz="1800" dirty="0"/>
              <a:t>Qais Radaideh, </a:t>
            </a:r>
            <a:r>
              <a:rPr lang="en-US" sz="1800" dirty="0" smtClean="0"/>
              <a:t>MD</a:t>
            </a:r>
            <a:r>
              <a:rPr lang="en-US" sz="2400" dirty="0" smtClean="0">
                <a:solidFill>
                  <a:schemeClr val="tx1">
                    <a:lumMod val="75000"/>
                    <a:lumOff val="25000"/>
                  </a:schemeClr>
                </a:solidFill>
                <a:latin typeface="TradeGothic" pitchFamily="2" charset="0"/>
              </a:rPr>
              <a:t>	</a:t>
            </a:r>
            <a:endParaRPr lang="en-US" sz="2400" dirty="0">
              <a:solidFill>
                <a:schemeClr val="tx1">
                  <a:lumMod val="75000"/>
                  <a:lumOff val="25000"/>
                </a:schemeClr>
              </a:solidFill>
              <a:latin typeface="TradeGothic" pitchFamily="2" charset="0"/>
            </a:endParaRPr>
          </a:p>
          <a:p>
            <a:pPr>
              <a:buNone/>
            </a:pPr>
            <a:endParaRPr lang="en-US" sz="2400" dirty="0" smtClean="0">
              <a:solidFill>
                <a:schemeClr val="tx1">
                  <a:lumMod val="75000"/>
                  <a:lumOff val="25000"/>
                </a:schemeClr>
              </a:solidFill>
              <a:latin typeface="TradeGothic" pitchFamily="2" charset="0"/>
            </a:endParaRPr>
          </a:p>
          <a:p>
            <a:pPr>
              <a:buNone/>
            </a:pPr>
            <a:r>
              <a:rPr lang="en-US" sz="2000" dirty="0" smtClean="0"/>
              <a:t>Dr. </a:t>
            </a:r>
            <a:r>
              <a:rPr lang="en-US" sz="2000" dirty="0" err="1"/>
              <a:t>Shammas</a:t>
            </a:r>
            <a:r>
              <a:rPr lang="en-US" sz="2000" dirty="0"/>
              <a:t> receives research and educational grants from </a:t>
            </a:r>
            <a:r>
              <a:rPr lang="en-US" sz="2000" dirty="0" smtClean="0"/>
              <a:t>Boston</a:t>
            </a:r>
          </a:p>
          <a:p>
            <a:pPr>
              <a:buNone/>
            </a:pPr>
            <a:r>
              <a:rPr lang="en-US" sz="2000" dirty="0" smtClean="0"/>
              <a:t>Scientific</a:t>
            </a:r>
            <a:r>
              <a:rPr lang="en-US" sz="2000" dirty="0"/>
              <a:t>, Intact Vascular, </a:t>
            </a:r>
            <a:r>
              <a:rPr lang="en-US" sz="2000" dirty="0" smtClean="0"/>
              <a:t>Phillips and </a:t>
            </a:r>
            <a:r>
              <a:rPr lang="en-US" sz="2000" dirty="0"/>
              <a:t>C.R. Bard, Inc. </a:t>
            </a:r>
            <a:endParaRPr lang="en-US" sz="2000" dirty="0" smtClean="0"/>
          </a:p>
          <a:p>
            <a:pPr>
              <a:buNone/>
            </a:pPr>
            <a:endParaRPr lang="en-US" sz="2000" dirty="0" smtClean="0"/>
          </a:p>
          <a:p>
            <a:pPr>
              <a:buNone/>
            </a:pPr>
            <a:r>
              <a:rPr lang="en-US" sz="2000" dirty="0" smtClean="0"/>
              <a:t>Dr. </a:t>
            </a:r>
            <a:r>
              <a:rPr lang="en-US" sz="2000" dirty="0"/>
              <a:t>Radaideh has no conflict of </a:t>
            </a:r>
            <a:r>
              <a:rPr lang="en-US" sz="2000" dirty="0" smtClean="0"/>
              <a:t>interest.</a:t>
            </a:r>
          </a:p>
          <a:p>
            <a:pPr>
              <a:buNone/>
            </a:pPr>
            <a:endParaRPr lang="en-US" sz="2400" dirty="0">
              <a:solidFill>
                <a:schemeClr val="tx2"/>
              </a:solidFill>
              <a:latin typeface="TradeGothic"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lstStyle/>
          <a:p>
            <a:pPr algn="l"/>
            <a:r>
              <a:rPr lang="en-US" dirty="0" smtClean="0"/>
              <a:t>Introduction </a:t>
            </a:r>
            <a:endParaRPr lang="en-US" dirty="0"/>
          </a:p>
        </p:txBody>
      </p:sp>
      <p:sp>
        <p:nvSpPr>
          <p:cNvPr id="3" name="Content Placeholder 2"/>
          <p:cNvSpPr>
            <a:spLocks noGrp="1"/>
          </p:cNvSpPr>
          <p:nvPr>
            <p:ph idx="1"/>
          </p:nvPr>
        </p:nvSpPr>
        <p:spPr>
          <a:xfrm>
            <a:off x="0" y="666750"/>
            <a:ext cx="9144000" cy="3927873"/>
          </a:xfrm>
        </p:spPr>
        <p:txBody>
          <a:bodyPr>
            <a:normAutofit fontScale="77500" lnSpcReduction="20000"/>
          </a:bodyPr>
          <a:lstStyle/>
          <a:p>
            <a:r>
              <a:rPr lang="en-US" dirty="0" smtClean="0"/>
              <a:t>Angiography is a suboptimal imaging modality to evaluate vessel size, plaque morphology, intraluminal thrombus and calcium</a:t>
            </a:r>
            <a:r>
              <a:rPr lang="en-US" baseline="30000" dirty="0" smtClean="0"/>
              <a:t>(1,2</a:t>
            </a:r>
            <a:r>
              <a:rPr lang="en-US" baseline="30000" dirty="0"/>
              <a:t>) </a:t>
            </a:r>
            <a:r>
              <a:rPr lang="en-US" dirty="0"/>
              <a:t>.  </a:t>
            </a:r>
            <a:endParaRPr lang="en-US" dirty="0" smtClean="0"/>
          </a:p>
          <a:p>
            <a:r>
              <a:rPr lang="en-US" dirty="0" smtClean="0"/>
              <a:t>We </a:t>
            </a:r>
            <a:r>
              <a:rPr lang="en-US" dirty="0"/>
              <a:t>present a case of critical limb ischemia with chronic total occlusion of the anterior tibialis artery (AT) treated under Intravascular ultrasound (IVUS) guidance.  </a:t>
            </a:r>
            <a:endParaRPr lang="en-US" dirty="0" smtClean="0"/>
          </a:p>
          <a:p>
            <a:r>
              <a:rPr lang="en-US" dirty="0" smtClean="0"/>
              <a:t>A </a:t>
            </a:r>
            <a:r>
              <a:rPr lang="en-US" dirty="0"/>
              <a:t>dual access approach </a:t>
            </a:r>
            <a:r>
              <a:rPr lang="en-US" dirty="0" smtClean="0"/>
              <a:t>was used </a:t>
            </a:r>
            <a:r>
              <a:rPr lang="en-US" dirty="0"/>
              <a:t>(pedal retrograde and contralateral common femoral artery </a:t>
            </a:r>
            <a:r>
              <a:rPr lang="en-US" dirty="0" err="1"/>
              <a:t>antegrade</a:t>
            </a:r>
            <a:r>
              <a:rPr lang="en-US" dirty="0"/>
              <a:t>).  </a:t>
            </a:r>
            <a:endParaRPr lang="en-US" dirty="0" smtClean="0"/>
          </a:p>
          <a:p>
            <a:r>
              <a:rPr lang="en-US" dirty="0" smtClean="0"/>
              <a:t>We will illustrate </a:t>
            </a:r>
            <a:r>
              <a:rPr lang="en-US" dirty="0"/>
              <a:t>the importance of precise imaging for treating infrapopliteal artery disease </a:t>
            </a:r>
            <a:r>
              <a:rPr lang="en-US" baseline="30000" dirty="0"/>
              <a:t>(3-4</a:t>
            </a:r>
            <a:r>
              <a:rPr lang="en-US" baseline="30000" dirty="0" smtClean="0"/>
              <a:t>) </a:t>
            </a:r>
            <a:r>
              <a:rPr lang="en-US" dirty="0" smtClean="0"/>
              <a:t>. </a:t>
            </a:r>
            <a:r>
              <a:rPr lang="en-US" dirty="0"/>
              <a:t>We speculate that treatment failures in </a:t>
            </a:r>
            <a:r>
              <a:rPr lang="en-US" dirty="0" err="1"/>
              <a:t>infrapopliteal</a:t>
            </a:r>
            <a:r>
              <a:rPr lang="en-US" dirty="0"/>
              <a:t> disease is partly related to suboptimal sizing of these vessels </a:t>
            </a:r>
            <a:r>
              <a:rPr lang="en-US" baseline="30000" dirty="0"/>
              <a:t>(9-12</a:t>
            </a:r>
            <a:r>
              <a:rPr lang="en-US" baseline="30000" dirty="0" smtClean="0"/>
              <a:t>) </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lstStyle/>
          <a:p>
            <a:pPr algn="l"/>
            <a:r>
              <a:rPr lang="en-US" dirty="0" smtClean="0"/>
              <a:t>Case:</a:t>
            </a:r>
            <a:endParaRPr lang="en-US" dirty="0"/>
          </a:p>
        </p:txBody>
      </p:sp>
      <p:sp>
        <p:nvSpPr>
          <p:cNvPr id="3" name="Content Placeholder 2"/>
          <p:cNvSpPr>
            <a:spLocks noGrp="1"/>
          </p:cNvSpPr>
          <p:nvPr>
            <p:ph idx="1"/>
          </p:nvPr>
        </p:nvSpPr>
        <p:spPr>
          <a:xfrm>
            <a:off x="1" y="895350"/>
            <a:ext cx="6428882" cy="3699273"/>
          </a:xfrm>
        </p:spPr>
        <p:txBody>
          <a:bodyPr>
            <a:normAutofit fontScale="77500" lnSpcReduction="20000"/>
          </a:bodyPr>
          <a:lstStyle/>
          <a:p>
            <a:r>
              <a:rPr lang="en-US" dirty="0"/>
              <a:t>A 78-year old male with history of diabetes mellitus, coronary artery disease and peripheral arterial disease developed a non-healing ulcer in the left heel and was brought for intervention of critical limb </a:t>
            </a:r>
            <a:r>
              <a:rPr lang="en-US" dirty="0" smtClean="0"/>
              <a:t>ischemia.</a:t>
            </a:r>
          </a:p>
          <a:p>
            <a:r>
              <a:rPr lang="en-US" dirty="0" smtClean="0"/>
              <a:t>Angiography </a:t>
            </a:r>
            <a:r>
              <a:rPr lang="en-US" dirty="0"/>
              <a:t>revealed total occlusion of the </a:t>
            </a:r>
            <a:r>
              <a:rPr lang="en-US" dirty="0" err="1"/>
              <a:t>tibials</a:t>
            </a:r>
            <a:r>
              <a:rPr lang="en-US" dirty="0"/>
              <a:t> with only the AT seen reconstituted by collaterals to the foot. </a:t>
            </a:r>
            <a:endParaRPr lang="en-US" dirty="0" smtClean="0"/>
          </a:p>
          <a:p>
            <a:r>
              <a:rPr lang="en-US" dirty="0" smtClean="0"/>
              <a:t>Also</a:t>
            </a:r>
            <a:r>
              <a:rPr lang="en-US" dirty="0"/>
              <a:t>, severe 90% in-stent restenosis of the </a:t>
            </a:r>
            <a:r>
              <a:rPr lang="en-US" dirty="0" smtClean="0"/>
              <a:t>distal </a:t>
            </a:r>
            <a:r>
              <a:rPr lang="en-US" dirty="0"/>
              <a:t>left </a:t>
            </a:r>
            <a:r>
              <a:rPr lang="en-US" dirty="0" err="1"/>
              <a:t>femoropopliteal</a:t>
            </a:r>
            <a:r>
              <a:rPr lang="en-US" dirty="0"/>
              <a:t> artery was seen. </a:t>
            </a:r>
          </a:p>
          <a:p>
            <a:r>
              <a:rPr lang="en-US" dirty="0" smtClean="0"/>
              <a:t>. </a:t>
            </a:r>
            <a:endParaRPr lang="en-US" dirty="0"/>
          </a:p>
        </p:txBody>
      </p:sp>
      <p:pic>
        <p:nvPicPr>
          <p:cNvPr id="5" name="pre treatment mo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28882" y="-32188"/>
            <a:ext cx="2709863" cy="4933950"/>
          </a:xfrm>
          <a:prstGeom prst="rect">
            <a:avLst/>
          </a:prstGeom>
          <a:noFill/>
          <a:ln>
            <a:noFill/>
          </a:ln>
        </p:spPr>
      </p:pic>
    </p:spTree>
    <p:extLst>
      <p:ext uri="{BB962C8B-B14F-4D97-AF65-F5344CB8AC3E}">
        <p14:creationId xmlns:p14="http://schemas.microsoft.com/office/powerpoint/2010/main" val="4894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 y="47297"/>
            <a:ext cx="8686800" cy="619453"/>
          </a:xfrm>
        </p:spPr>
        <p:txBody>
          <a:bodyPr>
            <a:normAutofit fontScale="90000"/>
          </a:bodyPr>
          <a:lstStyle/>
          <a:p>
            <a:pPr algn="l"/>
            <a:r>
              <a:rPr lang="en-US" dirty="0" smtClean="0"/>
              <a:t>Procedure</a:t>
            </a:r>
            <a:endParaRPr lang="en-US" dirty="0"/>
          </a:p>
        </p:txBody>
      </p:sp>
      <p:sp>
        <p:nvSpPr>
          <p:cNvPr id="3" name="Content Placeholder 2"/>
          <p:cNvSpPr>
            <a:spLocks noGrp="1"/>
          </p:cNvSpPr>
          <p:nvPr>
            <p:ph idx="1"/>
          </p:nvPr>
        </p:nvSpPr>
        <p:spPr>
          <a:xfrm>
            <a:off x="0" y="560473"/>
            <a:ext cx="6804317" cy="4286250"/>
          </a:xfrm>
        </p:spPr>
        <p:txBody>
          <a:bodyPr>
            <a:noAutofit/>
          </a:bodyPr>
          <a:lstStyle/>
          <a:p>
            <a:r>
              <a:rPr lang="en-US" sz="2000" dirty="0" smtClean="0"/>
              <a:t>Ante grade </a:t>
            </a:r>
            <a:r>
              <a:rPr lang="en-US" sz="2000" dirty="0"/>
              <a:t>crossing of the left AT </a:t>
            </a:r>
            <a:r>
              <a:rPr lang="en-US" sz="2000" dirty="0" smtClean="0"/>
              <a:t>unsuccessful. </a:t>
            </a:r>
            <a:r>
              <a:rPr lang="en-US" sz="2000" dirty="0" smtClean="0">
                <a:solidFill>
                  <a:srgbClr val="FF0000"/>
                </a:solidFill>
              </a:rPr>
              <a:t>fig(a).</a:t>
            </a:r>
          </a:p>
          <a:p>
            <a:r>
              <a:rPr lang="en-US" sz="2000" dirty="0" smtClean="0"/>
              <a:t>Pedal </a:t>
            </a:r>
            <a:r>
              <a:rPr lang="en-US" sz="2000" dirty="0"/>
              <a:t>access was then obtained via </a:t>
            </a:r>
            <a:r>
              <a:rPr lang="en-US" sz="2000" dirty="0" err="1" smtClean="0"/>
              <a:t>micropunture</a:t>
            </a:r>
            <a:r>
              <a:rPr lang="en-US" sz="2000" dirty="0" smtClean="0"/>
              <a:t> </a:t>
            </a:r>
            <a:r>
              <a:rPr lang="en-US" sz="2000" dirty="0"/>
              <a:t>technique under ultrasound guidance </a:t>
            </a:r>
            <a:r>
              <a:rPr lang="en-US" sz="2000" dirty="0" smtClean="0">
                <a:solidFill>
                  <a:srgbClr val="FF0000"/>
                </a:solidFill>
              </a:rPr>
              <a:t>fig(b) </a:t>
            </a:r>
            <a:r>
              <a:rPr lang="en-US" sz="2000" dirty="0" smtClean="0"/>
              <a:t>with </a:t>
            </a:r>
            <a:r>
              <a:rPr lang="en-US" sz="2000" dirty="0"/>
              <a:t>4 Fr sheath (Cook) and intra luminal crossing was </a:t>
            </a:r>
            <a:r>
              <a:rPr lang="en-US" sz="2000" dirty="0" smtClean="0"/>
              <a:t>accomplished</a:t>
            </a:r>
            <a:r>
              <a:rPr lang="en-US" sz="2000" dirty="0"/>
              <a:t> </a:t>
            </a:r>
            <a:r>
              <a:rPr lang="en-US" sz="2000" dirty="0" smtClean="0">
                <a:solidFill>
                  <a:srgbClr val="FF0000"/>
                </a:solidFill>
              </a:rPr>
              <a:t>fig(c).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072" y="425165"/>
            <a:ext cx="2252260" cy="39753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95" y="1962151"/>
            <a:ext cx="3504380" cy="2306978"/>
          </a:xfrm>
          <a:prstGeom prst="rect">
            <a:avLst/>
          </a:prstGeom>
        </p:spPr>
      </p:pic>
      <p:sp>
        <p:nvSpPr>
          <p:cNvPr id="6" name="TextBox 5"/>
          <p:cNvSpPr txBox="1"/>
          <p:nvPr/>
        </p:nvSpPr>
        <p:spPr>
          <a:xfrm>
            <a:off x="6804317" y="152526"/>
            <a:ext cx="1771639" cy="261610"/>
          </a:xfrm>
          <a:prstGeom prst="rect">
            <a:avLst/>
          </a:prstGeom>
          <a:noFill/>
        </p:spPr>
        <p:txBody>
          <a:bodyPr wrap="none" rtlCol="0">
            <a:spAutoFit/>
          </a:bodyPr>
          <a:lstStyle/>
          <a:p>
            <a:r>
              <a:rPr lang="en-US" sz="1100" dirty="0" smtClean="0"/>
              <a:t>a. Failed </a:t>
            </a:r>
            <a:r>
              <a:rPr lang="en-US" sz="1100" dirty="0" err="1" smtClean="0"/>
              <a:t>antegrade</a:t>
            </a:r>
            <a:r>
              <a:rPr lang="en-US" sz="1100" dirty="0" smtClean="0"/>
              <a:t> crossing</a:t>
            </a:r>
            <a:endParaRPr lang="en-US" sz="1100" dirty="0"/>
          </a:p>
        </p:txBody>
      </p:sp>
      <p:sp>
        <p:nvSpPr>
          <p:cNvPr id="7" name="TextBox 6"/>
          <p:cNvSpPr txBox="1"/>
          <p:nvPr/>
        </p:nvSpPr>
        <p:spPr>
          <a:xfrm>
            <a:off x="2318342" y="3882817"/>
            <a:ext cx="1671468" cy="261610"/>
          </a:xfrm>
          <a:prstGeom prst="rect">
            <a:avLst/>
          </a:prstGeom>
          <a:noFill/>
        </p:spPr>
        <p:txBody>
          <a:bodyPr wrap="square" rtlCol="0">
            <a:spAutoFit/>
          </a:bodyPr>
          <a:lstStyle/>
          <a:p>
            <a:r>
              <a:rPr lang="en-US" sz="1100" dirty="0" err="1" smtClean="0"/>
              <a:t>b.Pedal</a:t>
            </a:r>
            <a:r>
              <a:rPr lang="en-US" sz="1100" dirty="0" smtClean="0"/>
              <a:t> access</a:t>
            </a:r>
            <a:endParaRPr lang="en-US" sz="11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8868" y="1962151"/>
            <a:ext cx="2980203" cy="2319998"/>
          </a:xfrm>
          <a:prstGeom prst="rect">
            <a:avLst/>
          </a:prstGeom>
        </p:spPr>
      </p:pic>
      <p:sp>
        <p:nvSpPr>
          <p:cNvPr id="9" name="TextBox 8"/>
          <p:cNvSpPr txBox="1"/>
          <p:nvPr/>
        </p:nvSpPr>
        <p:spPr>
          <a:xfrm>
            <a:off x="5562600" y="3608082"/>
            <a:ext cx="1905000" cy="261610"/>
          </a:xfrm>
          <a:prstGeom prst="rect">
            <a:avLst/>
          </a:prstGeom>
          <a:noFill/>
        </p:spPr>
        <p:txBody>
          <a:bodyPr wrap="square" rtlCol="0">
            <a:spAutoFit/>
          </a:bodyPr>
          <a:lstStyle/>
          <a:p>
            <a:r>
              <a:rPr lang="en-US" sz="1100" dirty="0" err="1" smtClean="0"/>
              <a:t>c.Retrograde</a:t>
            </a:r>
            <a:r>
              <a:rPr lang="en-US" sz="1100" dirty="0" smtClean="0"/>
              <a:t> crossing</a:t>
            </a:r>
            <a:endParaRPr lang="en-US" sz="1100" dirty="0"/>
          </a:p>
        </p:txBody>
      </p:sp>
    </p:spTree>
    <p:extLst>
      <p:ext uri="{BB962C8B-B14F-4D97-AF65-F5344CB8AC3E}">
        <p14:creationId xmlns:p14="http://schemas.microsoft.com/office/powerpoint/2010/main" val="1340844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 y="1"/>
            <a:ext cx="9167648" cy="819150"/>
          </a:xfrm>
        </p:spPr>
        <p:txBody>
          <a:bodyPr/>
          <a:lstStyle/>
          <a:p>
            <a:pPr algn="l"/>
            <a:r>
              <a:rPr lang="en-US" dirty="0" smtClean="0"/>
              <a:t>IVUS measurements</a:t>
            </a:r>
            <a:endParaRPr lang="en-US" dirty="0"/>
          </a:p>
        </p:txBody>
      </p:sp>
      <p:sp>
        <p:nvSpPr>
          <p:cNvPr id="3" name="Content Placeholder 2"/>
          <p:cNvSpPr>
            <a:spLocks noGrp="1"/>
          </p:cNvSpPr>
          <p:nvPr>
            <p:ph idx="1"/>
          </p:nvPr>
        </p:nvSpPr>
        <p:spPr>
          <a:xfrm>
            <a:off x="0" y="819150"/>
            <a:ext cx="5334000" cy="3775473"/>
          </a:xfrm>
        </p:spPr>
        <p:txBody>
          <a:bodyPr>
            <a:normAutofit fontScale="85000" lnSpcReduction="20000"/>
          </a:bodyPr>
          <a:lstStyle/>
          <a:p>
            <a:r>
              <a:rPr lang="en-US" dirty="0"/>
              <a:t>IVUS was then done via the retrograde approach to assess vessel size. </a:t>
            </a:r>
          </a:p>
          <a:p>
            <a:r>
              <a:rPr lang="en-US" dirty="0"/>
              <a:t>By angiography the AT diameter was quantitated at 2.75 </a:t>
            </a:r>
            <a:r>
              <a:rPr lang="en-US" dirty="0" smtClean="0"/>
              <a:t>mm.</a:t>
            </a:r>
            <a:r>
              <a:rPr lang="en-US" dirty="0" smtClean="0">
                <a:solidFill>
                  <a:schemeClr val="accent2"/>
                </a:solidFill>
              </a:rPr>
              <a:t> </a:t>
            </a:r>
            <a:r>
              <a:rPr lang="en-US" dirty="0"/>
              <a:t>Using external elastic lamina (EEL) to EEL and internal elastic lamina </a:t>
            </a:r>
            <a:r>
              <a:rPr lang="en-US" dirty="0" smtClean="0"/>
              <a:t>to (IEL</a:t>
            </a:r>
            <a:r>
              <a:rPr lang="en-US" dirty="0"/>
              <a:t>) to </a:t>
            </a:r>
            <a:r>
              <a:rPr lang="en-US" dirty="0" smtClean="0"/>
              <a:t>IEL, the </a:t>
            </a:r>
            <a:r>
              <a:rPr lang="en-US" dirty="0"/>
              <a:t>vessel diameter was quantitated at 6 mm and 4.0 </a:t>
            </a:r>
            <a:r>
              <a:rPr lang="en-US" dirty="0" smtClean="0"/>
              <a:t>mm respectively.</a:t>
            </a:r>
            <a:endParaRPr lang="en-US" dirty="0">
              <a:solidFill>
                <a:schemeClr val="accent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326" y="438151"/>
            <a:ext cx="3941378" cy="3810000"/>
          </a:xfrm>
          <a:prstGeom prst="rect">
            <a:avLst/>
          </a:prstGeom>
        </p:spPr>
      </p:pic>
    </p:spTree>
    <p:extLst>
      <p:ext uri="{BB962C8B-B14F-4D97-AF65-F5344CB8AC3E}">
        <p14:creationId xmlns:p14="http://schemas.microsoft.com/office/powerpoint/2010/main" val="56896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66751"/>
            <a:ext cx="5791200" cy="3809999"/>
          </a:xfrm>
        </p:spPr>
        <p:txBody>
          <a:bodyPr>
            <a:noAutofit/>
          </a:bodyPr>
          <a:lstStyle/>
          <a:p>
            <a:r>
              <a:rPr lang="en-US" sz="2400" dirty="0" smtClean="0"/>
              <a:t>We can appreciate extensive medial calcinosis and fibrosis in AT from IVUS images.  </a:t>
            </a:r>
          </a:p>
          <a:p>
            <a:r>
              <a:rPr lang="en-US" sz="2400" dirty="0" smtClean="0"/>
              <a:t>High pressure dilation up to 16 ATM was needed with a 4.0 balloon (IEL-IEL measurement and resulted in a dissection in AT not identified on angiogram.</a:t>
            </a:r>
          </a:p>
          <a:p>
            <a:r>
              <a:rPr lang="en-US" sz="2400" dirty="0" smtClean="0"/>
              <a:t>Based on </a:t>
            </a:r>
            <a:r>
              <a:rPr lang="en-US" sz="2400" dirty="0" err="1" smtClean="0"/>
              <a:t>idissection</a:t>
            </a:r>
            <a:r>
              <a:rPr lang="en-US" sz="2400" baseline="30000" dirty="0" smtClean="0"/>
              <a:t>(13)</a:t>
            </a:r>
            <a:r>
              <a:rPr lang="en-US" sz="2400" dirty="0" smtClean="0"/>
              <a:t> classification this was classified as  C1.</a:t>
            </a:r>
          </a:p>
          <a:p>
            <a:endParaRPr lang="en-US" sz="2800" dirty="0" smtClean="0"/>
          </a:p>
          <a:p>
            <a:endParaRPr lang="en-US" sz="2800" dirty="0"/>
          </a:p>
        </p:txBody>
      </p:sp>
      <p:pic>
        <p:nvPicPr>
          <p:cNvPr id="4" name="type C dissec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791200" y="30865"/>
            <a:ext cx="3003052" cy="2613607"/>
          </a:xfrm>
          <a:prstGeom prst="rect">
            <a:avLst/>
          </a:prstGeom>
        </p:spPr>
      </p:pic>
      <p:sp>
        <p:nvSpPr>
          <p:cNvPr id="5" name="Title 1"/>
          <p:cNvSpPr>
            <a:spLocks noGrp="1"/>
          </p:cNvSpPr>
          <p:nvPr>
            <p:ph type="title"/>
          </p:nvPr>
        </p:nvSpPr>
        <p:spPr>
          <a:xfrm>
            <a:off x="228600" y="0"/>
            <a:ext cx="8011510" cy="666751"/>
          </a:xfrm>
        </p:spPr>
        <p:txBody>
          <a:bodyPr>
            <a:normAutofit fontScale="90000"/>
          </a:bodyPr>
          <a:lstStyle/>
          <a:p>
            <a:pPr algn="l"/>
            <a:r>
              <a:rPr lang="en-US" dirty="0" smtClean="0"/>
              <a:t>IVUS observations</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666986"/>
            <a:ext cx="2774452" cy="1631861"/>
          </a:xfrm>
          <a:prstGeom prst="rect">
            <a:avLst/>
          </a:prstGeom>
        </p:spPr>
      </p:pic>
    </p:spTree>
    <p:extLst>
      <p:ext uri="{BB962C8B-B14F-4D97-AF65-F5344CB8AC3E}">
        <p14:creationId xmlns:p14="http://schemas.microsoft.com/office/powerpoint/2010/main" val="3727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464E6A6A-85DD-4D0B-AF4A-06ABA006E3C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3808" t="287" r="32740" b="51736"/>
          <a:stretch/>
        </p:blipFill>
        <p:spPr>
          <a:xfrm>
            <a:off x="4532051" y="1189862"/>
            <a:ext cx="3215936" cy="3193130"/>
          </a:xfrm>
          <a:prstGeom prst="rect">
            <a:avLst/>
          </a:prstGeom>
        </p:spPr>
      </p:pic>
      <p:sp>
        <p:nvSpPr>
          <p:cNvPr id="3" name="Content Placeholder 2">
            <a:extLst>
              <a:ext uri="{FF2B5EF4-FFF2-40B4-BE49-F238E27FC236}">
                <a16:creationId xmlns:a16="http://schemas.microsoft.com/office/drawing/2014/main" xmlns="" id="{12237EE5-F858-4F54-A364-CC6A7D9960D1}"/>
              </a:ext>
            </a:extLst>
          </p:cNvPr>
          <p:cNvSpPr>
            <a:spLocks noGrp="1"/>
          </p:cNvSpPr>
          <p:nvPr>
            <p:ph idx="1"/>
          </p:nvPr>
        </p:nvSpPr>
        <p:spPr>
          <a:xfrm>
            <a:off x="1217648" y="1063229"/>
            <a:ext cx="2917563" cy="1280350"/>
          </a:xfrm>
        </p:spPr>
        <p:txBody>
          <a:bodyPr>
            <a:normAutofit fontScale="70000" lnSpcReduction="20000"/>
          </a:bodyPr>
          <a:lstStyle/>
          <a:p>
            <a:r>
              <a:rPr lang="en-US" dirty="0"/>
              <a:t>Depth of dissection:</a:t>
            </a:r>
          </a:p>
          <a:p>
            <a:pPr lvl="1"/>
            <a:r>
              <a:rPr lang="en-US" dirty="0"/>
              <a:t>A: Intima</a:t>
            </a:r>
          </a:p>
          <a:p>
            <a:pPr lvl="1"/>
            <a:r>
              <a:rPr lang="en-US" dirty="0"/>
              <a:t>B: Media</a:t>
            </a:r>
          </a:p>
          <a:p>
            <a:pPr lvl="1"/>
            <a:r>
              <a:rPr lang="en-US" dirty="0"/>
              <a:t>C: Adventitia</a:t>
            </a:r>
          </a:p>
        </p:txBody>
      </p:sp>
      <p:sp>
        <p:nvSpPr>
          <p:cNvPr id="2" name="Title 1">
            <a:extLst>
              <a:ext uri="{FF2B5EF4-FFF2-40B4-BE49-F238E27FC236}">
                <a16:creationId xmlns:a16="http://schemas.microsoft.com/office/drawing/2014/main" xmlns="" id="{E2DDC25A-1342-4DDF-84FD-646E52824E72}"/>
              </a:ext>
            </a:extLst>
          </p:cNvPr>
          <p:cNvSpPr>
            <a:spLocks noGrp="1"/>
          </p:cNvSpPr>
          <p:nvPr>
            <p:ph type="title"/>
          </p:nvPr>
        </p:nvSpPr>
        <p:spPr/>
        <p:txBody>
          <a:bodyPr/>
          <a:lstStyle/>
          <a:p>
            <a:r>
              <a:rPr lang="en-US" dirty="0"/>
              <a:t>The </a:t>
            </a:r>
            <a:r>
              <a:rPr lang="en-US" dirty="0" err="1"/>
              <a:t>iDissection</a:t>
            </a:r>
            <a:r>
              <a:rPr lang="en-US" dirty="0"/>
              <a:t> Grading System</a:t>
            </a:r>
          </a:p>
        </p:txBody>
      </p:sp>
      <p:sp>
        <p:nvSpPr>
          <p:cNvPr id="7" name="TextBox 6">
            <a:extLst>
              <a:ext uri="{FF2B5EF4-FFF2-40B4-BE49-F238E27FC236}">
                <a16:creationId xmlns:a16="http://schemas.microsoft.com/office/drawing/2014/main" xmlns="" id="{CEC3089B-6351-4D0A-8DAC-325810595E7D}"/>
              </a:ext>
            </a:extLst>
          </p:cNvPr>
          <p:cNvSpPr txBox="1"/>
          <p:nvPr/>
        </p:nvSpPr>
        <p:spPr>
          <a:xfrm>
            <a:off x="6253051" y="4810368"/>
            <a:ext cx="1749198" cy="230832"/>
          </a:xfrm>
          <a:prstGeom prst="rect">
            <a:avLst/>
          </a:prstGeom>
          <a:noFill/>
        </p:spPr>
        <p:txBody>
          <a:bodyPr wrap="none" rtlCol="0" anchor="b">
            <a:spAutoFit/>
          </a:bodyPr>
          <a:lstStyle/>
          <a:p>
            <a:pPr algn="r"/>
            <a:r>
              <a:rPr lang="en-US" sz="900" dirty="0"/>
              <a:t>Shammas, J Invasive </a:t>
            </a:r>
            <a:r>
              <a:rPr lang="en-US" sz="900" dirty="0" err="1"/>
              <a:t>Cardiol</a:t>
            </a:r>
            <a:r>
              <a:rPr lang="en-US" sz="900" dirty="0"/>
              <a:t> 2018</a:t>
            </a:r>
          </a:p>
        </p:txBody>
      </p:sp>
      <p:sp>
        <p:nvSpPr>
          <p:cNvPr id="14" name="Content Placeholder 2">
            <a:extLst>
              <a:ext uri="{FF2B5EF4-FFF2-40B4-BE49-F238E27FC236}">
                <a16:creationId xmlns:a16="http://schemas.microsoft.com/office/drawing/2014/main" xmlns="" id="{6F70077A-9996-48D3-9379-B6CC6EAB78BD}"/>
              </a:ext>
            </a:extLst>
          </p:cNvPr>
          <p:cNvSpPr txBox="1">
            <a:spLocks/>
          </p:cNvSpPr>
          <p:nvPr/>
        </p:nvSpPr>
        <p:spPr>
          <a:xfrm>
            <a:off x="1217648" y="2611352"/>
            <a:ext cx="2917563" cy="13896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Corbel" panose="020B0503020204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Extent (circumference) of dissection:</a:t>
            </a:r>
          </a:p>
          <a:p>
            <a:pPr lvl="1"/>
            <a:r>
              <a:rPr lang="en-US" sz="1800" dirty="0"/>
              <a:t>1: arc of injury &lt; 180</a:t>
            </a:r>
            <a:r>
              <a:rPr lang="en-US" sz="1800" dirty="0">
                <a:latin typeface="Calibri" panose="020F0502020204030204" pitchFamily="34" charset="0"/>
                <a:cs typeface="Calibri" panose="020F0502020204030204" pitchFamily="34" charset="0"/>
              </a:rPr>
              <a:t>°</a:t>
            </a:r>
          </a:p>
          <a:p>
            <a:pPr lvl="1"/>
            <a:r>
              <a:rPr lang="en-US" sz="1800" dirty="0">
                <a:latin typeface="Calibri" panose="020F0502020204030204" pitchFamily="34" charset="0"/>
                <a:cs typeface="Calibri" panose="020F0502020204030204" pitchFamily="34" charset="0"/>
              </a:rPr>
              <a:t>2: arc of injury ≥ 180°</a:t>
            </a:r>
          </a:p>
          <a:p>
            <a:pPr lvl="1"/>
            <a:endParaRPr lang="en-US" sz="1800" dirty="0"/>
          </a:p>
        </p:txBody>
      </p:sp>
      <p:grpSp>
        <p:nvGrpSpPr>
          <p:cNvPr id="6" name="Group 5">
            <a:extLst>
              <a:ext uri="{FF2B5EF4-FFF2-40B4-BE49-F238E27FC236}">
                <a16:creationId xmlns:a16="http://schemas.microsoft.com/office/drawing/2014/main" xmlns="" id="{8656A2A2-C7C8-4FBD-B85A-25B908C2FEF6}"/>
              </a:ext>
            </a:extLst>
          </p:cNvPr>
          <p:cNvGrpSpPr/>
          <p:nvPr/>
        </p:nvGrpSpPr>
        <p:grpSpPr>
          <a:xfrm>
            <a:off x="4978695" y="1961707"/>
            <a:ext cx="1905887" cy="1678616"/>
            <a:chOff x="5114260" y="2615609"/>
            <a:chExt cx="2541182" cy="2238154"/>
          </a:xfrm>
        </p:grpSpPr>
        <p:sp>
          <p:nvSpPr>
            <p:cNvPr id="9" name="Freeform: Shape 15">
              <a:extLst>
                <a:ext uri="{FF2B5EF4-FFF2-40B4-BE49-F238E27FC236}">
                  <a16:creationId xmlns:a16="http://schemas.microsoft.com/office/drawing/2014/main" xmlns="" id="{CBA98566-7EAA-41AE-B5FD-1C62630F57FE}"/>
                </a:ext>
              </a:extLst>
            </p:cNvPr>
            <p:cNvSpPr/>
            <p:nvPr/>
          </p:nvSpPr>
          <p:spPr>
            <a:xfrm>
              <a:off x="5114260" y="2615609"/>
              <a:ext cx="2541182" cy="2238154"/>
            </a:xfrm>
            <a:custGeom>
              <a:avLst/>
              <a:gdLst>
                <a:gd name="connsiteX0" fmla="*/ 1041991 w 2541182"/>
                <a:gd name="connsiteY0" fmla="*/ 10633 h 2238154"/>
                <a:gd name="connsiteX1" fmla="*/ 1174898 w 2541182"/>
                <a:gd name="connsiteY1" fmla="*/ 5317 h 2238154"/>
                <a:gd name="connsiteX2" fmla="*/ 1196163 w 2541182"/>
                <a:gd name="connsiteY2" fmla="*/ 0 h 2238154"/>
                <a:gd name="connsiteX3" fmla="*/ 1525773 w 2541182"/>
                <a:gd name="connsiteY3" fmla="*/ 5317 h 2238154"/>
                <a:gd name="connsiteX4" fmla="*/ 1557670 w 2541182"/>
                <a:gd name="connsiteY4" fmla="*/ 15949 h 2238154"/>
                <a:gd name="connsiteX5" fmla="*/ 1573619 w 2541182"/>
                <a:gd name="connsiteY5" fmla="*/ 21265 h 2238154"/>
                <a:gd name="connsiteX6" fmla="*/ 1589568 w 2541182"/>
                <a:gd name="connsiteY6" fmla="*/ 31898 h 2238154"/>
                <a:gd name="connsiteX7" fmla="*/ 1621466 w 2541182"/>
                <a:gd name="connsiteY7" fmla="*/ 42531 h 2238154"/>
                <a:gd name="connsiteX8" fmla="*/ 1669312 w 2541182"/>
                <a:gd name="connsiteY8" fmla="*/ 79744 h 2238154"/>
                <a:gd name="connsiteX9" fmla="*/ 1685261 w 2541182"/>
                <a:gd name="connsiteY9" fmla="*/ 95693 h 2238154"/>
                <a:gd name="connsiteX10" fmla="*/ 1717159 w 2541182"/>
                <a:gd name="connsiteY10" fmla="*/ 106326 h 2238154"/>
                <a:gd name="connsiteX11" fmla="*/ 1749056 w 2541182"/>
                <a:gd name="connsiteY11" fmla="*/ 127591 h 2238154"/>
                <a:gd name="connsiteX12" fmla="*/ 1780954 w 2541182"/>
                <a:gd name="connsiteY12" fmla="*/ 138224 h 2238154"/>
                <a:gd name="connsiteX13" fmla="*/ 1802219 w 2541182"/>
                <a:gd name="connsiteY13" fmla="*/ 143540 h 2238154"/>
                <a:gd name="connsiteX14" fmla="*/ 1834117 w 2541182"/>
                <a:gd name="connsiteY14" fmla="*/ 154172 h 2238154"/>
                <a:gd name="connsiteX15" fmla="*/ 1850066 w 2541182"/>
                <a:gd name="connsiteY15" fmla="*/ 159489 h 2238154"/>
                <a:gd name="connsiteX16" fmla="*/ 1903228 w 2541182"/>
                <a:gd name="connsiteY16" fmla="*/ 175438 h 2238154"/>
                <a:gd name="connsiteX17" fmla="*/ 1967024 w 2541182"/>
                <a:gd name="connsiteY17" fmla="*/ 196703 h 2238154"/>
                <a:gd name="connsiteX18" fmla="*/ 1982973 w 2541182"/>
                <a:gd name="connsiteY18" fmla="*/ 202019 h 2238154"/>
                <a:gd name="connsiteX19" fmla="*/ 1998921 w 2541182"/>
                <a:gd name="connsiteY19" fmla="*/ 207335 h 2238154"/>
                <a:gd name="connsiteX20" fmla="*/ 2014870 w 2541182"/>
                <a:gd name="connsiteY20" fmla="*/ 217968 h 2238154"/>
                <a:gd name="connsiteX21" fmla="*/ 2030819 w 2541182"/>
                <a:gd name="connsiteY21" fmla="*/ 223284 h 2238154"/>
                <a:gd name="connsiteX22" fmla="*/ 2041452 w 2541182"/>
                <a:gd name="connsiteY22" fmla="*/ 255182 h 2238154"/>
                <a:gd name="connsiteX23" fmla="*/ 2052084 w 2541182"/>
                <a:gd name="connsiteY23" fmla="*/ 271131 h 2238154"/>
                <a:gd name="connsiteX24" fmla="*/ 2062717 w 2541182"/>
                <a:gd name="connsiteY24" fmla="*/ 303028 h 2238154"/>
                <a:gd name="connsiteX25" fmla="*/ 2078666 w 2541182"/>
                <a:gd name="connsiteY25" fmla="*/ 313661 h 2238154"/>
                <a:gd name="connsiteX26" fmla="*/ 2089298 w 2541182"/>
                <a:gd name="connsiteY26" fmla="*/ 329610 h 2238154"/>
                <a:gd name="connsiteX27" fmla="*/ 2105247 w 2541182"/>
                <a:gd name="connsiteY27" fmla="*/ 340242 h 2238154"/>
                <a:gd name="connsiteX28" fmla="*/ 2142461 w 2541182"/>
                <a:gd name="connsiteY28" fmla="*/ 382772 h 2238154"/>
                <a:gd name="connsiteX29" fmla="*/ 2158410 w 2541182"/>
                <a:gd name="connsiteY29" fmla="*/ 414670 h 2238154"/>
                <a:gd name="connsiteX30" fmla="*/ 2163726 w 2541182"/>
                <a:gd name="connsiteY30" fmla="*/ 430619 h 2238154"/>
                <a:gd name="connsiteX31" fmla="*/ 2184991 w 2541182"/>
                <a:gd name="connsiteY31" fmla="*/ 462517 h 2238154"/>
                <a:gd name="connsiteX32" fmla="*/ 2190307 w 2541182"/>
                <a:gd name="connsiteY32" fmla="*/ 478465 h 2238154"/>
                <a:gd name="connsiteX33" fmla="*/ 2206256 w 2541182"/>
                <a:gd name="connsiteY33" fmla="*/ 494414 h 2238154"/>
                <a:gd name="connsiteX34" fmla="*/ 2216889 w 2541182"/>
                <a:gd name="connsiteY34" fmla="*/ 510363 h 2238154"/>
                <a:gd name="connsiteX35" fmla="*/ 2232838 w 2541182"/>
                <a:gd name="connsiteY35" fmla="*/ 526312 h 2238154"/>
                <a:gd name="connsiteX36" fmla="*/ 2243470 w 2541182"/>
                <a:gd name="connsiteY36" fmla="*/ 542261 h 2238154"/>
                <a:gd name="connsiteX37" fmla="*/ 2259419 w 2541182"/>
                <a:gd name="connsiteY37" fmla="*/ 552893 h 2238154"/>
                <a:gd name="connsiteX38" fmla="*/ 2286000 w 2541182"/>
                <a:gd name="connsiteY38" fmla="*/ 584791 h 2238154"/>
                <a:gd name="connsiteX39" fmla="*/ 2307266 w 2541182"/>
                <a:gd name="connsiteY39" fmla="*/ 616689 h 2238154"/>
                <a:gd name="connsiteX40" fmla="*/ 2317898 w 2541182"/>
                <a:gd name="connsiteY40" fmla="*/ 632638 h 2238154"/>
                <a:gd name="connsiteX41" fmla="*/ 2344480 w 2541182"/>
                <a:gd name="connsiteY41" fmla="*/ 680484 h 2238154"/>
                <a:gd name="connsiteX42" fmla="*/ 2360428 w 2541182"/>
                <a:gd name="connsiteY42" fmla="*/ 691117 h 2238154"/>
                <a:gd name="connsiteX43" fmla="*/ 2381693 w 2541182"/>
                <a:gd name="connsiteY43" fmla="*/ 723014 h 2238154"/>
                <a:gd name="connsiteX44" fmla="*/ 2392326 w 2541182"/>
                <a:gd name="connsiteY44" fmla="*/ 738963 h 2238154"/>
                <a:gd name="connsiteX45" fmla="*/ 2408275 w 2541182"/>
                <a:gd name="connsiteY45" fmla="*/ 749596 h 2238154"/>
                <a:gd name="connsiteX46" fmla="*/ 2434856 w 2541182"/>
                <a:gd name="connsiteY46" fmla="*/ 797442 h 2238154"/>
                <a:gd name="connsiteX47" fmla="*/ 2445489 w 2541182"/>
                <a:gd name="connsiteY47" fmla="*/ 813391 h 2238154"/>
                <a:gd name="connsiteX48" fmla="*/ 2466754 w 2541182"/>
                <a:gd name="connsiteY48" fmla="*/ 861238 h 2238154"/>
                <a:gd name="connsiteX49" fmla="*/ 2488019 w 2541182"/>
                <a:gd name="connsiteY49" fmla="*/ 909084 h 2238154"/>
                <a:gd name="connsiteX50" fmla="*/ 2493335 w 2541182"/>
                <a:gd name="connsiteY50" fmla="*/ 925033 h 2238154"/>
                <a:gd name="connsiteX51" fmla="*/ 2503968 w 2541182"/>
                <a:gd name="connsiteY51" fmla="*/ 967563 h 2238154"/>
                <a:gd name="connsiteX52" fmla="*/ 2514600 w 2541182"/>
                <a:gd name="connsiteY52" fmla="*/ 1004777 h 2238154"/>
                <a:gd name="connsiteX53" fmla="*/ 2519917 w 2541182"/>
                <a:gd name="connsiteY53" fmla="*/ 1020726 h 2238154"/>
                <a:gd name="connsiteX54" fmla="*/ 2530549 w 2541182"/>
                <a:gd name="connsiteY54" fmla="*/ 1063256 h 2238154"/>
                <a:gd name="connsiteX55" fmla="*/ 2541182 w 2541182"/>
                <a:gd name="connsiteY55" fmla="*/ 1105786 h 2238154"/>
                <a:gd name="connsiteX56" fmla="*/ 2535866 w 2541182"/>
                <a:gd name="connsiteY56" fmla="*/ 1270591 h 2238154"/>
                <a:gd name="connsiteX57" fmla="*/ 2530549 w 2541182"/>
                <a:gd name="connsiteY57" fmla="*/ 1291856 h 2238154"/>
                <a:gd name="connsiteX58" fmla="*/ 2519917 w 2541182"/>
                <a:gd name="connsiteY58" fmla="*/ 1382233 h 2238154"/>
                <a:gd name="connsiteX59" fmla="*/ 2514600 w 2541182"/>
                <a:gd name="connsiteY59" fmla="*/ 1398182 h 2238154"/>
                <a:gd name="connsiteX60" fmla="*/ 2509284 w 2541182"/>
                <a:gd name="connsiteY60" fmla="*/ 1419447 h 2238154"/>
                <a:gd name="connsiteX61" fmla="*/ 2493335 w 2541182"/>
                <a:gd name="connsiteY61" fmla="*/ 1467293 h 2238154"/>
                <a:gd name="connsiteX62" fmla="*/ 2488019 w 2541182"/>
                <a:gd name="connsiteY62" fmla="*/ 1483242 h 2238154"/>
                <a:gd name="connsiteX63" fmla="*/ 2472070 w 2541182"/>
                <a:gd name="connsiteY63" fmla="*/ 1499191 h 2238154"/>
                <a:gd name="connsiteX64" fmla="*/ 2456121 w 2541182"/>
                <a:gd name="connsiteY64" fmla="*/ 1531089 h 2238154"/>
                <a:gd name="connsiteX65" fmla="*/ 2450805 w 2541182"/>
                <a:gd name="connsiteY65" fmla="*/ 1547038 h 2238154"/>
                <a:gd name="connsiteX66" fmla="*/ 2429540 w 2541182"/>
                <a:gd name="connsiteY66" fmla="*/ 1578935 h 2238154"/>
                <a:gd name="connsiteX67" fmla="*/ 2424224 w 2541182"/>
                <a:gd name="connsiteY67" fmla="*/ 1594884 h 2238154"/>
                <a:gd name="connsiteX68" fmla="*/ 2387010 w 2541182"/>
                <a:gd name="connsiteY68" fmla="*/ 1642731 h 2238154"/>
                <a:gd name="connsiteX69" fmla="*/ 2376377 w 2541182"/>
                <a:gd name="connsiteY69" fmla="*/ 1674628 h 2238154"/>
                <a:gd name="connsiteX70" fmla="*/ 2365745 w 2541182"/>
                <a:gd name="connsiteY70" fmla="*/ 1690577 h 2238154"/>
                <a:gd name="connsiteX71" fmla="*/ 2355112 w 2541182"/>
                <a:gd name="connsiteY71" fmla="*/ 1722475 h 2238154"/>
                <a:gd name="connsiteX72" fmla="*/ 2344480 w 2541182"/>
                <a:gd name="connsiteY72" fmla="*/ 1765005 h 2238154"/>
                <a:gd name="connsiteX73" fmla="*/ 2291317 w 2541182"/>
                <a:gd name="connsiteY73" fmla="*/ 1828800 h 2238154"/>
                <a:gd name="connsiteX74" fmla="*/ 2275368 w 2541182"/>
                <a:gd name="connsiteY74" fmla="*/ 1839433 h 2238154"/>
                <a:gd name="connsiteX75" fmla="*/ 2248787 w 2541182"/>
                <a:gd name="connsiteY75" fmla="*/ 1866014 h 2238154"/>
                <a:gd name="connsiteX76" fmla="*/ 2238154 w 2541182"/>
                <a:gd name="connsiteY76" fmla="*/ 1881963 h 2238154"/>
                <a:gd name="connsiteX77" fmla="*/ 2206256 w 2541182"/>
                <a:gd name="connsiteY77" fmla="*/ 1908544 h 2238154"/>
                <a:gd name="connsiteX78" fmla="*/ 2184991 w 2541182"/>
                <a:gd name="connsiteY78" fmla="*/ 1929810 h 2238154"/>
                <a:gd name="connsiteX79" fmla="*/ 2174359 w 2541182"/>
                <a:gd name="connsiteY79" fmla="*/ 1945758 h 2238154"/>
                <a:gd name="connsiteX80" fmla="*/ 2142461 w 2541182"/>
                <a:gd name="connsiteY80" fmla="*/ 1972340 h 2238154"/>
                <a:gd name="connsiteX81" fmla="*/ 2115880 w 2541182"/>
                <a:gd name="connsiteY81" fmla="*/ 1993605 h 2238154"/>
                <a:gd name="connsiteX82" fmla="*/ 2099931 w 2541182"/>
                <a:gd name="connsiteY82" fmla="*/ 2009554 h 2238154"/>
                <a:gd name="connsiteX83" fmla="*/ 2052084 w 2541182"/>
                <a:gd name="connsiteY83" fmla="*/ 2036135 h 2238154"/>
                <a:gd name="connsiteX84" fmla="*/ 2004238 w 2541182"/>
                <a:gd name="connsiteY84" fmla="*/ 2057400 h 2238154"/>
                <a:gd name="connsiteX85" fmla="*/ 1988289 w 2541182"/>
                <a:gd name="connsiteY85" fmla="*/ 2062717 h 2238154"/>
                <a:gd name="connsiteX86" fmla="*/ 1956391 w 2541182"/>
                <a:gd name="connsiteY86" fmla="*/ 2078665 h 2238154"/>
                <a:gd name="connsiteX87" fmla="*/ 1940442 w 2541182"/>
                <a:gd name="connsiteY87" fmla="*/ 2089298 h 2238154"/>
                <a:gd name="connsiteX88" fmla="*/ 1908545 w 2541182"/>
                <a:gd name="connsiteY88" fmla="*/ 2099931 h 2238154"/>
                <a:gd name="connsiteX89" fmla="*/ 1876647 w 2541182"/>
                <a:gd name="connsiteY89" fmla="*/ 2121196 h 2238154"/>
                <a:gd name="connsiteX90" fmla="*/ 1860698 w 2541182"/>
                <a:gd name="connsiteY90" fmla="*/ 2126512 h 2238154"/>
                <a:gd name="connsiteX91" fmla="*/ 1844749 w 2541182"/>
                <a:gd name="connsiteY91" fmla="*/ 2137144 h 2238154"/>
                <a:gd name="connsiteX92" fmla="*/ 1812852 w 2541182"/>
                <a:gd name="connsiteY92" fmla="*/ 2147777 h 2238154"/>
                <a:gd name="connsiteX93" fmla="*/ 1796903 w 2541182"/>
                <a:gd name="connsiteY93" fmla="*/ 2153093 h 2238154"/>
                <a:gd name="connsiteX94" fmla="*/ 1775638 w 2541182"/>
                <a:gd name="connsiteY94" fmla="*/ 2158410 h 2238154"/>
                <a:gd name="connsiteX95" fmla="*/ 1701210 w 2541182"/>
                <a:gd name="connsiteY95" fmla="*/ 2169042 h 2238154"/>
                <a:gd name="connsiteX96" fmla="*/ 1648047 w 2541182"/>
                <a:gd name="connsiteY96" fmla="*/ 2179675 h 2238154"/>
                <a:gd name="connsiteX97" fmla="*/ 1632098 w 2541182"/>
                <a:gd name="connsiteY97" fmla="*/ 2184991 h 2238154"/>
                <a:gd name="connsiteX98" fmla="*/ 1605517 w 2541182"/>
                <a:gd name="connsiteY98" fmla="*/ 2190307 h 2238154"/>
                <a:gd name="connsiteX99" fmla="*/ 1573619 w 2541182"/>
                <a:gd name="connsiteY99" fmla="*/ 2200940 h 2238154"/>
                <a:gd name="connsiteX100" fmla="*/ 1557670 w 2541182"/>
                <a:gd name="connsiteY100" fmla="*/ 2206256 h 2238154"/>
                <a:gd name="connsiteX101" fmla="*/ 1541721 w 2541182"/>
                <a:gd name="connsiteY101" fmla="*/ 2211572 h 2238154"/>
                <a:gd name="connsiteX102" fmla="*/ 1493875 w 2541182"/>
                <a:gd name="connsiteY102" fmla="*/ 2232838 h 2238154"/>
                <a:gd name="connsiteX103" fmla="*/ 1477926 w 2541182"/>
                <a:gd name="connsiteY103" fmla="*/ 2238154 h 2238154"/>
                <a:gd name="connsiteX104" fmla="*/ 1339703 w 2541182"/>
                <a:gd name="connsiteY104" fmla="*/ 2232838 h 2238154"/>
                <a:gd name="connsiteX105" fmla="*/ 1036675 w 2541182"/>
                <a:gd name="connsiteY105" fmla="*/ 2222205 h 2238154"/>
                <a:gd name="connsiteX106" fmla="*/ 988828 w 2541182"/>
                <a:gd name="connsiteY106" fmla="*/ 2216889 h 2238154"/>
                <a:gd name="connsiteX107" fmla="*/ 967563 w 2541182"/>
                <a:gd name="connsiteY107" fmla="*/ 2211572 h 2238154"/>
                <a:gd name="connsiteX108" fmla="*/ 935666 w 2541182"/>
                <a:gd name="connsiteY108" fmla="*/ 2206256 h 2238154"/>
                <a:gd name="connsiteX109" fmla="*/ 919717 w 2541182"/>
                <a:gd name="connsiteY109" fmla="*/ 2200940 h 2238154"/>
                <a:gd name="connsiteX110" fmla="*/ 893135 w 2541182"/>
                <a:gd name="connsiteY110" fmla="*/ 2195624 h 2238154"/>
                <a:gd name="connsiteX111" fmla="*/ 829340 w 2541182"/>
                <a:gd name="connsiteY111" fmla="*/ 2153093 h 2238154"/>
                <a:gd name="connsiteX112" fmla="*/ 813391 w 2541182"/>
                <a:gd name="connsiteY112" fmla="*/ 2142461 h 2238154"/>
                <a:gd name="connsiteX113" fmla="*/ 797442 w 2541182"/>
                <a:gd name="connsiteY113" fmla="*/ 2137144 h 2238154"/>
                <a:gd name="connsiteX114" fmla="*/ 781493 w 2541182"/>
                <a:gd name="connsiteY114" fmla="*/ 2126512 h 2238154"/>
                <a:gd name="connsiteX115" fmla="*/ 749596 w 2541182"/>
                <a:gd name="connsiteY115" fmla="*/ 2115879 h 2238154"/>
                <a:gd name="connsiteX116" fmla="*/ 733647 w 2541182"/>
                <a:gd name="connsiteY116" fmla="*/ 2110563 h 2238154"/>
                <a:gd name="connsiteX117" fmla="*/ 685800 w 2541182"/>
                <a:gd name="connsiteY117" fmla="*/ 2105247 h 2238154"/>
                <a:gd name="connsiteX118" fmla="*/ 669852 w 2541182"/>
                <a:gd name="connsiteY118" fmla="*/ 2099931 h 2238154"/>
                <a:gd name="connsiteX119" fmla="*/ 600740 w 2541182"/>
                <a:gd name="connsiteY119" fmla="*/ 2089298 h 2238154"/>
                <a:gd name="connsiteX120" fmla="*/ 568842 w 2541182"/>
                <a:gd name="connsiteY120" fmla="*/ 2078665 h 2238154"/>
                <a:gd name="connsiteX121" fmla="*/ 536945 w 2541182"/>
                <a:gd name="connsiteY121" fmla="*/ 2057400 h 2238154"/>
                <a:gd name="connsiteX122" fmla="*/ 505047 w 2541182"/>
                <a:gd name="connsiteY122" fmla="*/ 2046768 h 2238154"/>
                <a:gd name="connsiteX123" fmla="*/ 457200 w 2541182"/>
                <a:gd name="connsiteY123" fmla="*/ 2025503 h 2238154"/>
                <a:gd name="connsiteX124" fmla="*/ 441252 w 2541182"/>
                <a:gd name="connsiteY124" fmla="*/ 2020186 h 2238154"/>
                <a:gd name="connsiteX125" fmla="*/ 409354 w 2541182"/>
                <a:gd name="connsiteY125" fmla="*/ 1998921 h 2238154"/>
                <a:gd name="connsiteX126" fmla="*/ 377456 w 2541182"/>
                <a:gd name="connsiteY126" fmla="*/ 1977656 h 2238154"/>
                <a:gd name="connsiteX127" fmla="*/ 361507 w 2541182"/>
                <a:gd name="connsiteY127" fmla="*/ 1967024 h 2238154"/>
                <a:gd name="connsiteX128" fmla="*/ 350875 w 2541182"/>
                <a:gd name="connsiteY128" fmla="*/ 1951075 h 2238154"/>
                <a:gd name="connsiteX129" fmla="*/ 303028 w 2541182"/>
                <a:gd name="connsiteY129" fmla="*/ 1924493 h 2238154"/>
                <a:gd name="connsiteX130" fmla="*/ 281763 w 2541182"/>
                <a:gd name="connsiteY130" fmla="*/ 1903228 h 2238154"/>
                <a:gd name="connsiteX131" fmla="*/ 265814 w 2541182"/>
                <a:gd name="connsiteY131" fmla="*/ 1887279 h 2238154"/>
                <a:gd name="connsiteX132" fmla="*/ 249866 w 2541182"/>
                <a:gd name="connsiteY132" fmla="*/ 1876647 h 2238154"/>
                <a:gd name="connsiteX133" fmla="*/ 212652 w 2541182"/>
                <a:gd name="connsiteY133" fmla="*/ 1834117 h 2238154"/>
                <a:gd name="connsiteX134" fmla="*/ 207335 w 2541182"/>
                <a:gd name="connsiteY134" fmla="*/ 1818168 h 2238154"/>
                <a:gd name="connsiteX135" fmla="*/ 175438 w 2541182"/>
                <a:gd name="connsiteY135" fmla="*/ 1791586 h 2238154"/>
                <a:gd name="connsiteX136" fmla="*/ 170121 w 2541182"/>
                <a:gd name="connsiteY136" fmla="*/ 1775638 h 2238154"/>
                <a:gd name="connsiteX137" fmla="*/ 154173 w 2541182"/>
                <a:gd name="connsiteY137" fmla="*/ 1759689 h 2238154"/>
                <a:gd name="connsiteX138" fmla="*/ 143540 w 2541182"/>
                <a:gd name="connsiteY138" fmla="*/ 1743740 h 2238154"/>
                <a:gd name="connsiteX139" fmla="*/ 127591 w 2541182"/>
                <a:gd name="connsiteY139" fmla="*/ 1727791 h 2238154"/>
                <a:gd name="connsiteX140" fmla="*/ 106326 w 2541182"/>
                <a:gd name="connsiteY140" fmla="*/ 1695893 h 2238154"/>
                <a:gd name="connsiteX141" fmla="*/ 101010 w 2541182"/>
                <a:gd name="connsiteY141" fmla="*/ 1679944 h 2238154"/>
                <a:gd name="connsiteX142" fmla="*/ 63796 w 2541182"/>
                <a:gd name="connsiteY142" fmla="*/ 1632098 h 2238154"/>
                <a:gd name="connsiteX143" fmla="*/ 42531 w 2541182"/>
                <a:gd name="connsiteY143" fmla="*/ 1584251 h 2238154"/>
                <a:gd name="connsiteX144" fmla="*/ 31898 w 2541182"/>
                <a:gd name="connsiteY144" fmla="*/ 1525772 h 2238154"/>
                <a:gd name="connsiteX145" fmla="*/ 26582 w 2541182"/>
                <a:gd name="connsiteY145" fmla="*/ 1488558 h 2238154"/>
                <a:gd name="connsiteX146" fmla="*/ 15949 w 2541182"/>
                <a:gd name="connsiteY146" fmla="*/ 1456661 h 2238154"/>
                <a:gd name="connsiteX147" fmla="*/ 10633 w 2541182"/>
                <a:gd name="connsiteY147" fmla="*/ 1440712 h 2238154"/>
                <a:gd name="connsiteX148" fmla="*/ 5317 w 2541182"/>
                <a:gd name="connsiteY148" fmla="*/ 1398182 h 2238154"/>
                <a:gd name="connsiteX149" fmla="*/ 0 w 2541182"/>
                <a:gd name="connsiteY149" fmla="*/ 1360968 h 2238154"/>
                <a:gd name="connsiteX150" fmla="*/ 5317 w 2541182"/>
                <a:gd name="connsiteY150" fmla="*/ 1323754 h 2238154"/>
                <a:gd name="connsiteX151" fmla="*/ 15949 w 2541182"/>
                <a:gd name="connsiteY151" fmla="*/ 1286540 h 2238154"/>
                <a:gd name="connsiteX152" fmla="*/ 26582 w 2541182"/>
                <a:gd name="connsiteY152" fmla="*/ 1265275 h 2238154"/>
                <a:gd name="connsiteX153" fmla="*/ 37214 w 2541182"/>
                <a:gd name="connsiteY153" fmla="*/ 1249326 h 2238154"/>
                <a:gd name="connsiteX154" fmla="*/ 42531 w 2541182"/>
                <a:gd name="connsiteY154" fmla="*/ 1212112 h 2238154"/>
                <a:gd name="connsiteX155" fmla="*/ 47847 w 2541182"/>
                <a:gd name="connsiteY155" fmla="*/ 1180214 h 2238154"/>
                <a:gd name="connsiteX156" fmla="*/ 37214 w 2541182"/>
                <a:gd name="connsiteY156" fmla="*/ 988828 h 2238154"/>
                <a:gd name="connsiteX157" fmla="*/ 47847 w 2541182"/>
                <a:gd name="connsiteY157" fmla="*/ 866554 h 2238154"/>
                <a:gd name="connsiteX158" fmla="*/ 53163 w 2541182"/>
                <a:gd name="connsiteY158" fmla="*/ 850605 h 2238154"/>
                <a:gd name="connsiteX159" fmla="*/ 63796 w 2541182"/>
                <a:gd name="connsiteY159" fmla="*/ 834656 h 2238154"/>
                <a:gd name="connsiteX160" fmla="*/ 74428 w 2541182"/>
                <a:gd name="connsiteY160" fmla="*/ 802758 h 2238154"/>
                <a:gd name="connsiteX161" fmla="*/ 79745 w 2541182"/>
                <a:gd name="connsiteY161" fmla="*/ 786810 h 2238154"/>
                <a:gd name="connsiteX162" fmla="*/ 95693 w 2541182"/>
                <a:gd name="connsiteY162" fmla="*/ 754912 h 2238154"/>
                <a:gd name="connsiteX163" fmla="*/ 106326 w 2541182"/>
                <a:gd name="connsiteY163" fmla="*/ 707065 h 2238154"/>
                <a:gd name="connsiteX164" fmla="*/ 122275 w 2541182"/>
                <a:gd name="connsiteY164" fmla="*/ 653903 h 2238154"/>
                <a:gd name="connsiteX165" fmla="*/ 127591 w 2541182"/>
                <a:gd name="connsiteY165" fmla="*/ 637954 h 2238154"/>
                <a:gd name="connsiteX166" fmla="*/ 143540 w 2541182"/>
                <a:gd name="connsiteY166" fmla="*/ 622005 h 2238154"/>
                <a:gd name="connsiteX167" fmla="*/ 148856 w 2541182"/>
                <a:gd name="connsiteY167" fmla="*/ 600740 h 2238154"/>
                <a:gd name="connsiteX168" fmla="*/ 186070 w 2541182"/>
                <a:gd name="connsiteY168" fmla="*/ 552893 h 2238154"/>
                <a:gd name="connsiteX169" fmla="*/ 196703 w 2541182"/>
                <a:gd name="connsiteY169" fmla="*/ 520996 h 2238154"/>
                <a:gd name="connsiteX170" fmla="*/ 223284 w 2541182"/>
                <a:gd name="connsiteY170" fmla="*/ 478465 h 2238154"/>
                <a:gd name="connsiteX171" fmla="*/ 239233 w 2541182"/>
                <a:gd name="connsiteY171" fmla="*/ 430619 h 2238154"/>
                <a:gd name="connsiteX172" fmla="*/ 244549 w 2541182"/>
                <a:gd name="connsiteY172" fmla="*/ 414670 h 2238154"/>
                <a:gd name="connsiteX173" fmla="*/ 265814 w 2541182"/>
                <a:gd name="connsiteY173" fmla="*/ 382772 h 2238154"/>
                <a:gd name="connsiteX174" fmla="*/ 271131 w 2541182"/>
                <a:gd name="connsiteY174" fmla="*/ 366824 h 2238154"/>
                <a:gd name="connsiteX175" fmla="*/ 308345 w 2541182"/>
                <a:gd name="connsiteY175" fmla="*/ 318977 h 2238154"/>
                <a:gd name="connsiteX176" fmla="*/ 324293 w 2541182"/>
                <a:gd name="connsiteY176" fmla="*/ 308344 h 2238154"/>
                <a:gd name="connsiteX177" fmla="*/ 350875 w 2541182"/>
                <a:gd name="connsiteY177" fmla="*/ 281763 h 2238154"/>
                <a:gd name="connsiteX178" fmla="*/ 361507 w 2541182"/>
                <a:gd name="connsiteY178" fmla="*/ 265814 h 2238154"/>
                <a:gd name="connsiteX179" fmla="*/ 393405 w 2541182"/>
                <a:gd name="connsiteY179" fmla="*/ 239233 h 2238154"/>
                <a:gd name="connsiteX180" fmla="*/ 425303 w 2541182"/>
                <a:gd name="connsiteY180" fmla="*/ 212651 h 2238154"/>
                <a:gd name="connsiteX181" fmla="*/ 451884 w 2541182"/>
                <a:gd name="connsiteY181" fmla="*/ 191386 h 2238154"/>
                <a:gd name="connsiteX182" fmla="*/ 467833 w 2541182"/>
                <a:gd name="connsiteY182" fmla="*/ 175438 h 2238154"/>
                <a:gd name="connsiteX183" fmla="*/ 520996 w 2541182"/>
                <a:gd name="connsiteY183" fmla="*/ 143540 h 2238154"/>
                <a:gd name="connsiteX184" fmla="*/ 552893 w 2541182"/>
                <a:gd name="connsiteY184" fmla="*/ 122275 h 2238154"/>
                <a:gd name="connsiteX185" fmla="*/ 568842 w 2541182"/>
                <a:gd name="connsiteY185" fmla="*/ 111642 h 2238154"/>
                <a:gd name="connsiteX186" fmla="*/ 584791 w 2541182"/>
                <a:gd name="connsiteY186" fmla="*/ 106326 h 2238154"/>
                <a:gd name="connsiteX187" fmla="*/ 616689 w 2541182"/>
                <a:gd name="connsiteY187" fmla="*/ 85061 h 2238154"/>
                <a:gd name="connsiteX188" fmla="*/ 632638 w 2541182"/>
                <a:gd name="connsiteY188" fmla="*/ 74428 h 2238154"/>
                <a:gd name="connsiteX189" fmla="*/ 664535 w 2541182"/>
                <a:gd name="connsiteY189" fmla="*/ 63796 h 2238154"/>
                <a:gd name="connsiteX190" fmla="*/ 680484 w 2541182"/>
                <a:gd name="connsiteY190" fmla="*/ 58479 h 2238154"/>
                <a:gd name="connsiteX191" fmla="*/ 770861 w 2541182"/>
                <a:gd name="connsiteY191" fmla="*/ 47847 h 2238154"/>
                <a:gd name="connsiteX192" fmla="*/ 829340 w 2541182"/>
                <a:gd name="connsiteY192" fmla="*/ 37214 h 2238154"/>
                <a:gd name="connsiteX193" fmla="*/ 919717 w 2541182"/>
                <a:gd name="connsiteY193" fmla="*/ 31898 h 2238154"/>
                <a:gd name="connsiteX194" fmla="*/ 940982 w 2541182"/>
                <a:gd name="connsiteY194" fmla="*/ 26582 h 2238154"/>
                <a:gd name="connsiteX195" fmla="*/ 1100470 w 2541182"/>
                <a:gd name="connsiteY195" fmla="*/ 21265 h 223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541182" h="2238154">
                  <a:moveTo>
                    <a:pt x="1041991" y="10633"/>
                  </a:moveTo>
                  <a:cubicBezTo>
                    <a:pt x="1086293" y="8861"/>
                    <a:pt x="1130665" y="8368"/>
                    <a:pt x="1174898" y="5317"/>
                  </a:cubicBezTo>
                  <a:cubicBezTo>
                    <a:pt x="1182187" y="4814"/>
                    <a:pt x="1188856" y="0"/>
                    <a:pt x="1196163" y="0"/>
                  </a:cubicBezTo>
                  <a:cubicBezTo>
                    <a:pt x="1306047" y="0"/>
                    <a:pt x="1415903" y="3545"/>
                    <a:pt x="1525773" y="5317"/>
                  </a:cubicBezTo>
                  <a:lnTo>
                    <a:pt x="1557670" y="15949"/>
                  </a:lnTo>
                  <a:lnTo>
                    <a:pt x="1573619" y="21265"/>
                  </a:lnTo>
                  <a:cubicBezTo>
                    <a:pt x="1578935" y="24809"/>
                    <a:pt x="1583729" y="29303"/>
                    <a:pt x="1589568" y="31898"/>
                  </a:cubicBezTo>
                  <a:cubicBezTo>
                    <a:pt x="1599810" y="36450"/>
                    <a:pt x="1621466" y="42531"/>
                    <a:pt x="1621466" y="42531"/>
                  </a:cubicBezTo>
                  <a:cubicBezTo>
                    <a:pt x="1657326" y="78391"/>
                    <a:pt x="1639098" y="69673"/>
                    <a:pt x="1669312" y="79744"/>
                  </a:cubicBezTo>
                  <a:cubicBezTo>
                    <a:pt x="1674628" y="85060"/>
                    <a:pt x="1678689" y="92042"/>
                    <a:pt x="1685261" y="95693"/>
                  </a:cubicBezTo>
                  <a:cubicBezTo>
                    <a:pt x="1695058" y="101136"/>
                    <a:pt x="1717159" y="106326"/>
                    <a:pt x="1717159" y="106326"/>
                  </a:cubicBezTo>
                  <a:cubicBezTo>
                    <a:pt x="1727791" y="113414"/>
                    <a:pt x="1736933" y="123550"/>
                    <a:pt x="1749056" y="127591"/>
                  </a:cubicBezTo>
                  <a:cubicBezTo>
                    <a:pt x="1759689" y="131135"/>
                    <a:pt x="1770081" y="135506"/>
                    <a:pt x="1780954" y="138224"/>
                  </a:cubicBezTo>
                  <a:cubicBezTo>
                    <a:pt x="1788042" y="139996"/>
                    <a:pt x="1795221" y="141441"/>
                    <a:pt x="1802219" y="143540"/>
                  </a:cubicBezTo>
                  <a:cubicBezTo>
                    <a:pt x="1812954" y="146760"/>
                    <a:pt x="1823484" y="150628"/>
                    <a:pt x="1834117" y="154172"/>
                  </a:cubicBezTo>
                  <a:cubicBezTo>
                    <a:pt x="1839433" y="155944"/>
                    <a:pt x="1844629" y="158130"/>
                    <a:pt x="1850066" y="159489"/>
                  </a:cubicBezTo>
                  <a:cubicBezTo>
                    <a:pt x="1882208" y="167524"/>
                    <a:pt x="1864393" y="162493"/>
                    <a:pt x="1903228" y="175438"/>
                  </a:cubicBezTo>
                  <a:lnTo>
                    <a:pt x="1967024" y="196703"/>
                  </a:lnTo>
                  <a:lnTo>
                    <a:pt x="1982973" y="202019"/>
                  </a:lnTo>
                  <a:lnTo>
                    <a:pt x="1998921" y="207335"/>
                  </a:lnTo>
                  <a:cubicBezTo>
                    <a:pt x="2004237" y="210879"/>
                    <a:pt x="2009155" y="215111"/>
                    <a:pt x="2014870" y="217968"/>
                  </a:cubicBezTo>
                  <a:cubicBezTo>
                    <a:pt x="2019882" y="220474"/>
                    <a:pt x="2027562" y="218724"/>
                    <a:pt x="2030819" y="223284"/>
                  </a:cubicBezTo>
                  <a:cubicBezTo>
                    <a:pt x="2037334" y="232404"/>
                    <a:pt x="2035235" y="245856"/>
                    <a:pt x="2041452" y="255182"/>
                  </a:cubicBezTo>
                  <a:cubicBezTo>
                    <a:pt x="2044996" y="260498"/>
                    <a:pt x="2049489" y="265292"/>
                    <a:pt x="2052084" y="271131"/>
                  </a:cubicBezTo>
                  <a:cubicBezTo>
                    <a:pt x="2056636" y="281373"/>
                    <a:pt x="2053392" y="296811"/>
                    <a:pt x="2062717" y="303028"/>
                  </a:cubicBezTo>
                  <a:lnTo>
                    <a:pt x="2078666" y="313661"/>
                  </a:lnTo>
                  <a:cubicBezTo>
                    <a:pt x="2082210" y="318977"/>
                    <a:pt x="2084780" y="325092"/>
                    <a:pt x="2089298" y="329610"/>
                  </a:cubicBezTo>
                  <a:cubicBezTo>
                    <a:pt x="2093816" y="334128"/>
                    <a:pt x="2101040" y="335434"/>
                    <a:pt x="2105247" y="340242"/>
                  </a:cubicBezTo>
                  <a:cubicBezTo>
                    <a:pt x="2148663" y="389860"/>
                    <a:pt x="2106576" y="358850"/>
                    <a:pt x="2142461" y="382772"/>
                  </a:cubicBezTo>
                  <a:cubicBezTo>
                    <a:pt x="2155823" y="422860"/>
                    <a:pt x="2137798" y="373447"/>
                    <a:pt x="2158410" y="414670"/>
                  </a:cubicBezTo>
                  <a:cubicBezTo>
                    <a:pt x="2160916" y="419682"/>
                    <a:pt x="2161005" y="425720"/>
                    <a:pt x="2163726" y="430619"/>
                  </a:cubicBezTo>
                  <a:cubicBezTo>
                    <a:pt x="2169932" y="441790"/>
                    <a:pt x="2180950" y="450394"/>
                    <a:pt x="2184991" y="462517"/>
                  </a:cubicBezTo>
                  <a:cubicBezTo>
                    <a:pt x="2186763" y="467833"/>
                    <a:pt x="2187199" y="473803"/>
                    <a:pt x="2190307" y="478465"/>
                  </a:cubicBezTo>
                  <a:cubicBezTo>
                    <a:pt x="2194478" y="484721"/>
                    <a:pt x="2201443" y="488638"/>
                    <a:pt x="2206256" y="494414"/>
                  </a:cubicBezTo>
                  <a:cubicBezTo>
                    <a:pt x="2210346" y="499323"/>
                    <a:pt x="2212799" y="505454"/>
                    <a:pt x="2216889" y="510363"/>
                  </a:cubicBezTo>
                  <a:cubicBezTo>
                    <a:pt x="2221702" y="516139"/>
                    <a:pt x="2228025" y="520536"/>
                    <a:pt x="2232838" y="526312"/>
                  </a:cubicBezTo>
                  <a:cubicBezTo>
                    <a:pt x="2236928" y="531220"/>
                    <a:pt x="2238952" y="537743"/>
                    <a:pt x="2243470" y="542261"/>
                  </a:cubicBezTo>
                  <a:cubicBezTo>
                    <a:pt x="2247988" y="546779"/>
                    <a:pt x="2254103" y="549349"/>
                    <a:pt x="2259419" y="552893"/>
                  </a:cubicBezTo>
                  <a:cubicBezTo>
                    <a:pt x="2297416" y="609886"/>
                    <a:pt x="2238244" y="523389"/>
                    <a:pt x="2286000" y="584791"/>
                  </a:cubicBezTo>
                  <a:cubicBezTo>
                    <a:pt x="2293846" y="594878"/>
                    <a:pt x="2300177" y="606056"/>
                    <a:pt x="2307266" y="616689"/>
                  </a:cubicBezTo>
                  <a:cubicBezTo>
                    <a:pt x="2310810" y="622005"/>
                    <a:pt x="2315878" y="626577"/>
                    <a:pt x="2317898" y="632638"/>
                  </a:cubicBezTo>
                  <a:cubicBezTo>
                    <a:pt x="2323438" y="649259"/>
                    <a:pt x="2328810" y="670036"/>
                    <a:pt x="2344480" y="680484"/>
                  </a:cubicBezTo>
                  <a:lnTo>
                    <a:pt x="2360428" y="691117"/>
                  </a:lnTo>
                  <a:lnTo>
                    <a:pt x="2381693" y="723014"/>
                  </a:lnTo>
                  <a:cubicBezTo>
                    <a:pt x="2385237" y="728330"/>
                    <a:pt x="2387010" y="735419"/>
                    <a:pt x="2392326" y="738963"/>
                  </a:cubicBezTo>
                  <a:lnTo>
                    <a:pt x="2408275" y="749596"/>
                  </a:lnTo>
                  <a:cubicBezTo>
                    <a:pt x="2417632" y="777667"/>
                    <a:pt x="2410483" y="760883"/>
                    <a:pt x="2434856" y="797442"/>
                  </a:cubicBezTo>
                  <a:lnTo>
                    <a:pt x="2445489" y="813391"/>
                  </a:lnTo>
                  <a:cubicBezTo>
                    <a:pt x="2458141" y="851351"/>
                    <a:pt x="2449904" y="835964"/>
                    <a:pt x="2466754" y="861238"/>
                  </a:cubicBezTo>
                  <a:cubicBezTo>
                    <a:pt x="2494190" y="943542"/>
                    <a:pt x="2462743" y="858529"/>
                    <a:pt x="2488019" y="909084"/>
                  </a:cubicBezTo>
                  <a:cubicBezTo>
                    <a:pt x="2490525" y="914096"/>
                    <a:pt x="2491861" y="919627"/>
                    <a:pt x="2493335" y="925033"/>
                  </a:cubicBezTo>
                  <a:cubicBezTo>
                    <a:pt x="2497180" y="939131"/>
                    <a:pt x="2499347" y="953700"/>
                    <a:pt x="2503968" y="967563"/>
                  </a:cubicBezTo>
                  <a:cubicBezTo>
                    <a:pt x="2516721" y="1005824"/>
                    <a:pt x="2501241" y="958023"/>
                    <a:pt x="2514600" y="1004777"/>
                  </a:cubicBezTo>
                  <a:cubicBezTo>
                    <a:pt x="2516140" y="1010165"/>
                    <a:pt x="2518442" y="1015319"/>
                    <a:pt x="2519917" y="1020726"/>
                  </a:cubicBezTo>
                  <a:cubicBezTo>
                    <a:pt x="2523762" y="1034824"/>
                    <a:pt x="2525927" y="1049393"/>
                    <a:pt x="2530549" y="1063256"/>
                  </a:cubicBezTo>
                  <a:cubicBezTo>
                    <a:pt x="2538724" y="1087777"/>
                    <a:pt x="2534767" y="1073710"/>
                    <a:pt x="2541182" y="1105786"/>
                  </a:cubicBezTo>
                  <a:cubicBezTo>
                    <a:pt x="2539410" y="1160721"/>
                    <a:pt x="2539002" y="1215717"/>
                    <a:pt x="2535866" y="1270591"/>
                  </a:cubicBezTo>
                  <a:cubicBezTo>
                    <a:pt x="2535449" y="1277886"/>
                    <a:pt x="2531515" y="1284614"/>
                    <a:pt x="2530549" y="1291856"/>
                  </a:cubicBezTo>
                  <a:cubicBezTo>
                    <a:pt x="2524665" y="1335982"/>
                    <a:pt x="2528226" y="1344844"/>
                    <a:pt x="2519917" y="1382233"/>
                  </a:cubicBezTo>
                  <a:cubicBezTo>
                    <a:pt x="2518701" y="1387704"/>
                    <a:pt x="2516140" y="1392794"/>
                    <a:pt x="2514600" y="1398182"/>
                  </a:cubicBezTo>
                  <a:cubicBezTo>
                    <a:pt x="2512593" y="1405207"/>
                    <a:pt x="2511383" y="1412449"/>
                    <a:pt x="2509284" y="1419447"/>
                  </a:cubicBezTo>
                  <a:cubicBezTo>
                    <a:pt x="2509262" y="1419520"/>
                    <a:pt x="2496005" y="1459283"/>
                    <a:pt x="2493335" y="1467293"/>
                  </a:cubicBezTo>
                  <a:cubicBezTo>
                    <a:pt x="2491563" y="1472609"/>
                    <a:pt x="2491982" y="1479279"/>
                    <a:pt x="2488019" y="1483242"/>
                  </a:cubicBezTo>
                  <a:lnTo>
                    <a:pt x="2472070" y="1499191"/>
                  </a:lnTo>
                  <a:cubicBezTo>
                    <a:pt x="2458708" y="1539279"/>
                    <a:pt x="2476733" y="1489866"/>
                    <a:pt x="2456121" y="1531089"/>
                  </a:cubicBezTo>
                  <a:cubicBezTo>
                    <a:pt x="2453615" y="1536101"/>
                    <a:pt x="2453526" y="1542139"/>
                    <a:pt x="2450805" y="1547038"/>
                  </a:cubicBezTo>
                  <a:cubicBezTo>
                    <a:pt x="2444599" y="1558208"/>
                    <a:pt x="2429540" y="1578935"/>
                    <a:pt x="2429540" y="1578935"/>
                  </a:cubicBezTo>
                  <a:cubicBezTo>
                    <a:pt x="2427768" y="1584251"/>
                    <a:pt x="2427332" y="1590221"/>
                    <a:pt x="2424224" y="1594884"/>
                  </a:cubicBezTo>
                  <a:cubicBezTo>
                    <a:pt x="2405874" y="1622409"/>
                    <a:pt x="2401168" y="1600260"/>
                    <a:pt x="2387010" y="1642731"/>
                  </a:cubicBezTo>
                  <a:cubicBezTo>
                    <a:pt x="2383466" y="1653363"/>
                    <a:pt x="2382594" y="1665303"/>
                    <a:pt x="2376377" y="1674628"/>
                  </a:cubicBezTo>
                  <a:cubicBezTo>
                    <a:pt x="2372833" y="1679944"/>
                    <a:pt x="2368340" y="1684738"/>
                    <a:pt x="2365745" y="1690577"/>
                  </a:cubicBezTo>
                  <a:cubicBezTo>
                    <a:pt x="2361193" y="1700819"/>
                    <a:pt x="2357310" y="1711485"/>
                    <a:pt x="2355112" y="1722475"/>
                  </a:cubicBezTo>
                  <a:cubicBezTo>
                    <a:pt x="2353640" y="1729837"/>
                    <a:pt x="2349588" y="1755811"/>
                    <a:pt x="2344480" y="1765005"/>
                  </a:cubicBezTo>
                  <a:cubicBezTo>
                    <a:pt x="2332943" y="1785772"/>
                    <a:pt x="2310989" y="1815685"/>
                    <a:pt x="2291317" y="1828800"/>
                  </a:cubicBezTo>
                  <a:lnTo>
                    <a:pt x="2275368" y="1839433"/>
                  </a:lnTo>
                  <a:cubicBezTo>
                    <a:pt x="2247012" y="1881965"/>
                    <a:pt x="2284229" y="1830572"/>
                    <a:pt x="2248787" y="1866014"/>
                  </a:cubicBezTo>
                  <a:cubicBezTo>
                    <a:pt x="2244269" y="1870532"/>
                    <a:pt x="2242244" y="1877054"/>
                    <a:pt x="2238154" y="1881963"/>
                  </a:cubicBezTo>
                  <a:cubicBezTo>
                    <a:pt x="2225361" y="1897314"/>
                    <a:pt x="2221939" y="1898089"/>
                    <a:pt x="2206256" y="1908544"/>
                  </a:cubicBezTo>
                  <a:cubicBezTo>
                    <a:pt x="2194658" y="1943340"/>
                    <a:pt x="2210766" y="1909190"/>
                    <a:pt x="2184991" y="1929810"/>
                  </a:cubicBezTo>
                  <a:cubicBezTo>
                    <a:pt x="2180002" y="1933801"/>
                    <a:pt x="2178449" y="1940850"/>
                    <a:pt x="2174359" y="1945758"/>
                  </a:cubicBezTo>
                  <a:cubicBezTo>
                    <a:pt x="2161567" y="1961108"/>
                    <a:pt x="2158143" y="1961885"/>
                    <a:pt x="2142461" y="1972340"/>
                  </a:cubicBezTo>
                  <a:cubicBezTo>
                    <a:pt x="2118680" y="2008010"/>
                    <a:pt x="2146694" y="1973062"/>
                    <a:pt x="2115880" y="1993605"/>
                  </a:cubicBezTo>
                  <a:cubicBezTo>
                    <a:pt x="2109624" y="1997776"/>
                    <a:pt x="2105866" y="2004938"/>
                    <a:pt x="2099931" y="2009554"/>
                  </a:cubicBezTo>
                  <a:cubicBezTo>
                    <a:pt x="2072510" y="2030881"/>
                    <a:pt x="2076148" y="2028114"/>
                    <a:pt x="2052084" y="2036135"/>
                  </a:cubicBezTo>
                  <a:cubicBezTo>
                    <a:pt x="2026809" y="2052986"/>
                    <a:pt x="2042199" y="2044746"/>
                    <a:pt x="2004238" y="2057400"/>
                  </a:cubicBezTo>
                  <a:cubicBezTo>
                    <a:pt x="1998922" y="2059172"/>
                    <a:pt x="1992952" y="2059609"/>
                    <a:pt x="1988289" y="2062717"/>
                  </a:cubicBezTo>
                  <a:cubicBezTo>
                    <a:pt x="1967677" y="2076457"/>
                    <a:pt x="1978401" y="2071329"/>
                    <a:pt x="1956391" y="2078665"/>
                  </a:cubicBezTo>
                  <a:cubicBezTo>
                    <a:pt x="1951075" y="2082209"/>
                    <a:pt x="1946281" y="2086703"/>
                    <a:pt x="1940442" y="2089298"/>
                  </a:cubicBezTo>
                  <a:cubicBezTo>
                    <a:pt x="1930201" y="2093850"/>
                    <a:pt x="1917870" y="2093714"/>
                    <a:pt x="1908545" y="2099931"/>
                  </a:cubicBezTo>
                  <a:cubicBezTo>
                    <a:pt x="1897912" y="2107019"/>
                    <a:pt x="1888770" y="2117155"/>
                    <a:pt x="1876647" y="2121196"/>
                  </a:cubicBezTo>
                  <a:cubicBezTo>
                    <a:pt x="1871331" y="2122968"/>
                    <a:pt x="1865710" y="2124006"/>
                    <a:pt x="1860698" y="2126512"/>
                  </a:cubicBezTo>
                  <a:cubicBezTo>
                    <a:pt x="1854983" y="2129369"/>
                    <a:pt x="1850588" y="2134549"/>
                    <a:pt x="1844749" y="2137144"/>
                  </a:cubicBezTo>
                  <a:cubicBezTo>
                    <a:pt x="1834507" y="2141696"/>
                    <a:pt x="1823484" y="2144233"/>
                    <a:pt x="1812852" y="2147777"/>
                  </a:cubicBezTo>
                  <a:cubicBezTo>
                    <a:pt x="1807536" y="2149549"/>
                    <a:pt x="1802340" y="2151734"/>
                    <a:pt x="1796903" y="2153093"/>
                  </a:cubicBezTo>
                  <a:cubicBezTo>
                    <a:pt x="1789815" y="2154865"/>
                    <a:pt x="1782845" y="2157209"/>
                    <a:pt x="1775638" y="2158410"/>
                  </a:cubicBezTo>
                  <a:cubicBezTo>
                    <a:pt x="1750918" y="2162530"/>
                    <a:pt x="1701210" y="2169042"/>
                    <a:pt x="1701210" y="2169042"/>
                  </a:cubicBezTo>
                  <a:cubicBezTo>
                    <a:pt x="1665177" y="2181052"/>
                    <a:pt x="1709135" y="2167457"/>
                    <a:pt x="1648047" y="2179675"/>
                  </a:cubicBezTo>
                  <a:cubicBezTo>
                    <a:pt x="1642552" y="2180774"/>
                    <a:pt x="1637535" y="2183632"/>
                    <a:pt x="1632098" y="2184991"/>
                  </a:cubicBezTo>
                  <a:cubicBezTo>
                    <a:pt x="1623332" y="2187182"/>
                    <a:pt x="1614234" y="2187930"/>
                    <a:pt x="1605517" y="2190307"/>
                  </a:cubicBezTo>
                  <a:cubicBezTo>
                    <a:pt x="1594704" y="2193256"/>
                    <a:pt x="1584252" y="2197396"/>
                    <a:pt x="1573619" y="2200940"/>
                  </a:cubicBezTo>
                  <a:lnTo>
                    <a:pt x="1557670" y="2206256"/>
                  </a:lnTo>
                  <a:lnTo>
                    <a:pt x="1541721" y="2211572"/>
                  </a:lnTo>
                  <a:cubicBezTo>
                    <a:pt x="1516448" y="2228422"/>
                    <a:pt x="1531833" y="2220185"/>
                    <a:pt x="1493875" y="2232838"/>
                  </a:cubicBezTo>
                  <a:lnTo>
                    <a:pt x="1477926" y="2238154"/>
                  </a:lnTo>
                  <a:lnTo>
                    <a:pt x="1339703" y="2232838"/>
                  </a:lnTo>
                  <a:cubicBezTo>
                    <a:pt x="1216290" y="2229098"/>
                    <a:pt x="1147016" y="2230692"/>
                    <a:pt x="1036675" y="2222205"/>
                  </a:cubicBezTo>
                  <a:cubicBezTo>
                    <a:pt x="1020675" y="2220974"/>
                    <a:pt x="1004777" y="2218661"/>
                    <a:pt x="988828" y="2216889"/>
                  </a:cubicBezTo>
                  <a:cubicBezTo>
                    <a:pt x="981740" y="2215117"/>
                    <a:pt x="974728" y="2213005"/>
                    <a:pt x="967563" y="2211572"/>
                  </a:cubicBezTo>
                  <a:cubicBezTo>
                    <a:pt x="956993" y="2209458"/>
                    <a:pt x="946188" y="2208594"/>
                    <a:pt x="935666" y="2206256"/>
                  </a:cubicBezTo>
                  <a:cubicBezTo>
                    <a:pt x="930196" y="2205040"/>
                    <a:pt x="925154" y="2202299"/>
                    <a:pt x="919717" y="2200940"/>
                  </a:cubicBezTo>
                  <a:cubicBezTo>
                    <a:pt x="910951" y="2198749"/>
                    <a:pt x="901996" y="2197396"/>
                    <a:pt x="893135" y="2195624"/>
                  </a:cubicBezTo>
                  <a:lnTo>
                    <a:pt x="829340" y="2153093"/>
                  </a:lnTo>
                  <a:cubicBezTo>
                    <a:pt x="824024" y="2149549"/>
                    <a:pt x="819452" y="2144482"/>
                    <a:pt x="813391" y="2142461"/>
                  </a:cubicBezTo>
                  <a:cubicBezTo>
                    <a:pt x="808075" y="2140689"/>
                    <a:pt x="802454" y="2139650"/>
                    <a:pt x="797442" y="2137144"/>
                  </a:cubicBezTo>
                  <a:cubicBezTo>
                    <a:pt x="791727" y="2134287"/>
                    <a:pt x="787332" y="2129107"/>
                    <a:pt x="781493" y="2126512"/>
                  </a:cubicBezTo>
                  <a:cubicBezTo>
                    <a:pt x="771251" y="2121960"/>
                    <a:pt x="760228" y="2119423"/>
                    <a:pt x="749596" y="2115879"/>
                  </a:cubicBezTo>
                  <a:cubicBezTo>
                    <a:pt x="744280" y="2114107"/>
                    <a:pt x="739217" y="2111182"/>
                    <a:pt x="733647" y="2110563"/>
                  </a:cubicBezTo>
                  <a:lnTo>
                    <a:pt x="685800" y="2105247"/>
                  </a:lnTo>
                  <a:cubicBezTo>
                    <a:pt x="680484" y="2103475"/>
                    <a:pt x="675347" y="2101030"/>
                    <a:pt x="669852" y="2099931"/>
                  </a:cubicBezTo>
                  <a:cubicBezTo>
                    <a:pt x="653015" y="2096563"/>
                    <a:pt x="618290" y="2093685"/>
                    <a:pt x="600740" y="2089298"/>
                  </a:cubicBezTo>
                  <a:cubicBezTo>
                    <a:pt x="589867" y="2086580"/>
                    <a:pt x="578167" y="2084882"/>
                    <a:pt x="568842" y="2078665"/>
                  </a:cubicBezTo>
                  <a:cubicBezTo>
                    <a:pt x="558210" y="2071577"/>
                    <a:pt x="549068" y="2061441"/>
                    <a:pt x="536945" y="2057400"/>
                  </a:cubicBezTo>
                  <a:lnTo>
                    <a:pt x="505047" y="2046768"/>
                  </a:lnTo>
                  <a:cubicBezTo>
                    <a:pt x="479771" y="2029917"/>
                    <a:pt x="495163" y="2038158"/>
                    <a:pt x="457200" y="2025503"/>
                  </a:cubicBezTo>
                  <a:cubicBezTo>
                    <a:pt x="451884" y="2023731"/>
                    <a:pt x="445915" y="2023294"/>
                    <a:pt x="441252" y="2020186"/>
                  </a:cubicBezTo>
                  <a:lnTo>
                    <a:pt x="409354" y="1998921"/>
                  </a:lnTo>
                  <a:lnTo>
                    <a:pt x="377456" y="1977656"/>
                  </a:lnTo>
                  <a:lnTo>
                    <a:pt x="361507" y="1967024"/>
                  </a:lnTo>
                  <a:cubicBezTo>
                    <a:pt x="357963" y="1961708"/>
                    <a:pt x="355683" y="1955282"/>
                    <a:pt x="350875" y="1951075"/>
                  </a:cubicBezTo>
                  <a:cubicBezTo>
                    <a:pt x="328378" y="1931390"/>
                    <a:pt x="324932" y="1931795"/>
                    <a:pt x="303028" y="1924493"/>
                  </a:cubicBezTo>
                  <a:cubicBezTo>
                    <a:pt x="292902" y="1894114"/>
                    <a:pt x="306066" y="1919430"/>
                    <a:pt x="281763" y="1903228"/>
                  </a:cubicBezTo>
                  <a:cubicBezTo>
                    <a:pt x="275507" y="1899058"/>
                    <a:pt x="271590" y="1892092"/>
                    <a:pt x="265814" y="1887279"/>
                  </a:cubicBezTo>
                  <a:cubicBezTo>
                    <a:pt x="260906" y="1883189"/>
                    <a:pt x="255182" y="1880191"/>
                    <a:pt x="249866" y="1876647"/>
                  </a:cubicBezTo>
                  <a:cubicBezTo>
                    <a:pt x="225056" y="1839433"/>
                    <a:pt x="239233" y="1851838"/>
                    <a:pt x="212652" y="1834117"/>
                  </a:cubicBezTo>
                  <a:cubicBezTo>
                    <a:pt x="210880" y="1828801"/>
                    <a:pt x="210443" y="1822831"/>
                    <a:pt x="207335" y="1818168"/>
                  </a:cubicBezTo>
                  <a:cubicBezTo>
                    <a:pt x="199148" y="1805887"/>
                    <a:pt x="187207" y="1799432"/>
                    <a:pt x="175438" y="1791586"/>
                  </a:cubicBezTo>
                  <a:cubicBezTo>
                    <a:pt x="173666" y="1786270"/>
                    <a:pt x="173229" y="1780301"/>
                    <a:pt x="170121" y="1775638"/>
                  </a:cubicBezTo>
                  <a:cubicBezTo>
                    <a:pt x="165951" y="1769383"/>
                    <a:pt x="158986" y="1765465"/>
                    <a:pt x="154173" y="1759689"/>
                  </a:cubicBezTo>
                  <a:cubicBezTo>
                    <a:pt x="150083" y="1754780"/>
                    <a:pt x="147630" y="1748649"/>
                    <a:pt x="143540" y="1743740"/>
                  </a:cubicBezTo>
                  <a:cubicBezTo>
                    <a:pt x="138727" y="1737964"/>
                    <a:pt x="132207" y="1733726"/>
                    <a:pt x="127591" y="1727791"/>
                  </a:cubicBezTo>
                  <a:cubicBezTo>
                    <a:pt x="119746" y="1717704"/>
                    <a:pt x="106326" y="1695893"/>
                    <a:pt x="106326" y="1695893"/>
                  </a:cubicBezTo>
                  <a:cubicBezTo>
                    <a:pt x="104554" y="1690577"/>
                    <a:pt x="104119" y="1684607"/>
                    <a:pt x="101010" y="1679944"/>
                  </a:cubicBezTo>
                  <a:cubicBezTo>
                    <a:pt x="82659" y="1652418"/>
                    <a:pt x="77955" y="1674572"/>
                    <a:pt x="63796" y="1632098"/>
                  </a:cubicBezTo>
                  <a:cubicBezTo>
                    <a:pt x="51142" y="1594139"/>
                    <a:pt x="59380" y="1609526"/>
                    <a:pt x="42531" y="1584251"/>
                  </a:cubicBezTo>
                  <a:cubicBezTo>
                    <a:pt x="36999" y="1556594"/>
                    <a:pt x="36434" y="1555257"/>
                    <a:pt x="31898" y="1525772"/>
                  </a:cubicBezTo>
                  <a:cubicBezTo>
                    <a:pt x="29993" y="1513387"/>
                    <a:pt x="29400" y="1500768"/>
                    <a:pt x="26582" y="1488558"/>
                  </a:cubicBezTo>
                  <a:cubicBezTo>
                    <a:pt x="24062" y="1477637"/>
                    <a:pt x="19493" y="1467293"/>
                    <a:pt x="15949" y="1456661"/>
                  </a:cubicBezTo>
                  <a:lnTo>
                    <a:pt x="10633" y="1440712"/>
                  </a:lnTo>
                  <a:cubicBezTo>
                    <a:pt x="8861" y="1426535"/>
                    <a:pt x="7205" y="1412344"/>
                    <a:pt x="5317" y="1398182"/>
                  </a:cubicBezTo>
                  <a:cubicBezTo>
                    <a:pt x="3661" y="1385761"/>
                    <a:pt x="0" y="1373499"/>
                    <a:pt x="0" y="1360968"/>
                  </a:cubicBezTo>
                  <a:cubicBezTo>
                    <a:pt x="0" y="1348437"/>
                    <a:pt x="3075" y="1336083"/>
                    <a:pt x="5317" y="1323754"/>
                  </a:cubicBezTo>
                  <a:cubicBezTo>
                    <a:pt x="6737" y="1315946"/>
                    <a:pt x="12353" y="1294930"/>
                    <a:pt x="15949" y="1286540"/>
                  </a:cubicBezTo>
                  <a:cubicBezTo>
                    <a:pt x="19071" y="1279256"/>
                    <a:pt x="22650" y="1272156"/>
                    <a:pt x="26582" y="1265275"/>
                  </a:cubicBezTo>
                  <a:cubicBezTo>
                    <a:pt x="29752" y="1259728"/>
                    <a:pt x="33670" y="1254642"/>
                    <a:pt x="37214" y="1249326"/>
                  </a:cubicBezTo>
                  <a:cubicBezTo>
                    <a:pt x="38986" y="1236921"/>
                    <a:pt x="40626" y="1224497"/>
                    <a:pt x="42531" y="1212112"/>
                  </a:cubicBezTo>
                  <a:cubicBezTo>
                    <a:pt x="44170" y="1201458"/>
                    <a:pt x="47847" y="1190993"/>
                    <a:pt x="47847" y="1180214"/>
                  </a:cubicBezTo>
                  <a:cubicBezTo>
                    <a:pt x="47847" y="1015631"/>
                    <a:pt x="60509" y="1058704"/>
                    <a:pt x="37214" y="988828"/>
                  </a:cubicBezTo>
                  <a:cubicBezTo>
                    <a:pt x="40906" y="918687"/>
                    <a:pt x="34789" y="912258"/>
                    <a:pt x="47847" y="866554"/>
                  </a:cubicBezTo>
                  <a:cubicBezTo>
                    <a:pt x="49386" y="861166"/>
                    <a:pt x="50657" y="855617"/>
                    <a:pt x="53163" y="850605"/>
                  </a:cubicBezTo>
                  <a:cubicBezTo>
                    <a:pt x="56020" y="844890"/>
                    <a:pt x="60252" y="839972"/>
                    <a:pt x="63796" y="834656"/>
                  </a:cubicBezTo>
                  <a:lnTo>
                    <a:pt x="74428" y="802758"/>
                  </a:lnTo>
                  <a:cubicBezTo>
                    <a:pt x="76200" y="797442"/>
                    <a:pt x="76637" y="791473"/>
                    <a:pt x="79745" y="786810"/>
                  </a:cubicBezTo>
                  <a:cubicBezTo>
                    <a:pt x="91395" y="769333"/>
                    <a:pt x="90190" y="774173"/>
                    <a:pt x="95693" y="754912"/>
                  </a:cubicBezTo>
                  <a:cubicBezTo>
                    <a:pt x="102180" y="732208"/>
                    <a:pt x="100841" y="731750"/>
                    <a:pt x="106326" y="707065"/>
                  </a:cubicBezTo>
                  <a:cubicBezTo>
                    <a:pt x="111683" y="682957"/>
                    <a:pt x="113438" y="680413"/>
                    <a:pt x="122275" y="653903"/>
                  </a:cubicBezTo>
                  <a:cubicBezTo>
                    <a:pt x="124047" y="648587"/>
                    <a:pt x="123628" y="641917"/>
                    <a:pt x="127591" y="637954"/>
                  </a:cubicBezTo>
                  <a:lnTo>
                    <a:pt x="143540" y="622005"/>
                  </a:lnTo>
                  <a:cubicBezTo>
                    <a:pt x="145312" y="614917"/>
                    <a:pt x="145588" y="607275"/>
                    <a:pt x="148856" y="600740"/>
                  </a:cubicBezTo>
                  <a:cubicBezTo>
                    <a:pt x="161574" y="575304"/>
                    <a:pt x="168567" y="570396"/>
                    <a:pt x="186070" y="552893"/>
                  </a:cubicBezTo>
                  <a:cubicBezTo>
                    <a:pt x="189614" y="542261"/>
                    <a:pt x="189978" y="529962"/>
                    <a:pt x="196703" y="520996"/>
                  </a:cubicBezTo>
                  <a:cubicBezTo>
                    <a:pt x="217407" y="493391"/>
                    <a:pt x="208690" y="507656"/>
                    <a:pt x="223284" y="478465"/>
                  </a:cubicBezTo>
                  <a:cubicBezTo>
                    <a:pt x="232246" y="433654"/>
                    <a:pt x="222724" y="469139"/>
                    <a:pt x="239233" y="430619"/>
                  </a:cubicBezTo>
                  <a:cubicBezTo>
                    <a:pt x="241440" y="425468"/>
                    <a:pt x="241828" y="419569"/>
                    <a:pt x="244549" y="414670"/>
                  </a:cubicBezTo>
                  <a:cubicBezTo>
                    <a:pt x="250755" y="403499"/>
                    <a:pt x="261772" y="394895"/>
                    <a:pt x="265814" y="382772"/>
                  </a:cubicBezTo>
                  <a:cubicBezTo>
                    <a:pt x="267586" y="377456"/>
                    <a:pt x="268410" y="371722"/>
                    <a:pt x="271131" y="366824"/>
                  </a:cubicBezTo>
                  <a:cubicBezTo>
                    <a:pt x="281353" y="348425"/>
                    <a:pt x="292311" y="332339"/>
                    <a:pt x="308345" y="318977"/>
                  </a:cubicBezTo>
                  <a:cubicBezTo>
                    <a:pt x="313253" y="314887"/>
                    <a:pt x="318977" y="311888"/>
                    <a:pt x="324293" y="308344"/>
                  </a:cubicBezTo>
                  <a:cubicBezTo>
                    <a:pt x="352652" y="265809"/>
                    <a:pt x="315427" y="317212"/>
                    <a:pt x="350875" y="281763"/>
                  </a:cubicBezTo>
                  <a:cubicBezTo>
                    <a:pt x="355393" y="277245"/>
                    <a:pt x="357417" y="270722"/>
                    <a:pt x="361507" y="265814"/>
                  </a:cubicBezTo>
                  <a:cubicBezTo>
                    <a:pt x="382687" y="240398"/>
                    <a:pt x="370595" y="258241"/>
                    <a:pt x="393405" y="239233"/>
                  </a:cubicBezTo>
                  <a:cubicBezTo>
                    <a:pt x="434347" y="205116"/>
                    <a:pt x="385698" y="239055"/>
                    <a:pt x="425303" y="212651"/>
                  </a:cubicBezTo>
                  <a:cubicBezTo>
                    <a:pt x="449079" y="176987"/>
                    <a:pt x="421071" y="211927"/>
                    <a:pt x="451884" y="191386"/>
                  </a:cubicBezTo>
                  <a:cubicBezTo>
                    <a:pt x="458140" y="187216"/>
                    <a:pt x="461898" y="180054"/>
                    <a:pt x="467833" y="175438"/>
                  </a:cubicBezTo>
                  <a:cubicBezTo>
                    <a:pt x="511935" y="141137"/>
                    <a:pt x="484822" y="165244"/>
                    <a:pt x="520996" y="143540"/>
                  </a:cubicBezTo>
                  <a:cubicBezTo>
                    <a:pt x="531954" y="136966"/>
                    <a:pt x="542261" y="129363"/>
                    <a:pt x="552893" y="122275"/>
                  </a:cubicBezTo>
                  <a:cubicBezTo>
                    <a:pt x="558209" y="118731"/>
                    <a:pt x="562780" y="113662"/>
                    <a:pt x="568842" y="111642"/>
                  </a:cubicBezTo>
                  <a:lnTo>
                    <a:pt x="584791" y="106326"/>
                  </a:lnTo>
                  <a:cubicBezTo>
                    <a:pt x="615026" y="76091"/>
                    <a:pt x="585912" y="100449"/>
                    <a:pt x="616689" y="85061"/>
                  </a:cubicBezTo>
                  <a:cubicBezTo>
                    <a:pt x="622404" y="82204"/>
                    <a:pt x="626799" y="77023"/>
                    <a:pt x="632638" y="74428"/>
                  </a:cubicBezTo>
                  <a:cubicBezTo>
                    <a:pt x="642879" y="69876"/>
                    <a:pt x="653903" y="67340"/>
                    <a:pt x="664535" y="63796"/>
                  </a:cubicBezTo>
                  <a:cubicBezTo>
                    <a:pt x="669851" y="62024"/>
                    <a:pt x="674914" y="59098"/>
                    <a:pt x="680484" y="58479"/>
                  </a:cubicBezTo>
                  <a:lnTo>
                    <a:pt x="770861" y="47847"/>
                  </a:lnTo>
                  <a:cubicBezTo>
                    <a:pt x="819188" y="39793"/>
                    <a:pt x="759330" y="43048"/>
                    <a:pt x="829340" y="37214"/>
                  </a:cubicBezTo>
                  <a:cubicBezTo>
                    <a:pt x="859413" y="34708"/>
                    <a:pt x="889591" y="33670"/>
                    <a:pt x="919717" y="31898"/>
                  </a:cubicBezTo>
                  <a:cubicBezTo>
                    <a:pt x="926805" y="30126"/>
                    <a:pt x="933690" y="27038"/>
                    <a:pt x="940982" y="26582"/>
                  </a:cubicBezTo>
                  <a:cubicBezTo>
                    <a:pt x="1028075" y="21138"/>
                    <a:pt x="1044849" y="21265"/>
                    <a:pt x="1100470" y="21265"/>
                  </a:cubicBezTo>
                </a:path>
              </a:pathLst>
            </a:custGeom>
            <a:noFill/>
            <a:ln w="28575">
              <a:solidFill>
                <a:srgbClr val="BC000B"/>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Shape 16">
              <a:extLst>
                <a:ext uri="{FF2B5EF4-FFF2-40B4-BE49-F238E27FC236}">
                  <a16:creationId xmlns:a16="http://schemas.microsoft.com/office/drawing/2014/main" xmlns="" id="{6277FA70-F54E-4399-A306-D1285DB83E2A}"/>
                </a:ext>
              </a:extLst>
            </p:cNvPr>
            <p:cNvSpPr/>
            <p:nvPr/>
          </p:nvSpPr>
          <p:spPr>
            <a:xfrm>
              <a:off x="5268433" y="2753833"/>
              <a:ext cx="2083981" cy="1834116"/>
            </a:xfrm>
            <a:custGeom>
              <a:avLst/>
              <a:gdLst>
                <a:gd name="connsiteX0" fmla="*/ 1355651 w 2083981"/>
                <a:gd name="connsiteY0" fmla="*/ 15948 h 1834116"/>
                <a:gd name="connsiteX1" fmla="*/ 1329069 w 2083981"/>
                <a:gd name="connsiteY1" fmla="*/ 26581 h 1834116"/>
                <a:gd name="connsiteX2" fmla="*/ 1297172 w 2083981"/>
                <a:gd name="connsiteY2" fmla="*/ 42530 h 1834116"/>
                <a:gd name="connsiteX3" fmla="*/ 1228060 w 2083981"/>
                <a:gd name="connsiteY3" fmla="*/ 53162 h 1834116"/>
                <a:gd name="connsiteX4" fmla="*/ 1158948 w 2083981"/>
                <a:gd name="connsiteY4" fmla="*/ 58479 h 1834116"/>
                <a:gd name="connsiteX5" fmla="*/ 1143000 w 2083981"/>
                <a:gd name="connsiteY5" fmla="*/ 63795 h 1834116"/>
                <a:gd name="connsiteX6" fmla="*/ 1089837 w 2083981"/>
                <a:gd name="connsiteY6" fmla="*/ 74427 h 1834116"/>
                <a:gd name="connsiteX7" fmla="*/ 1073888 w 2083981"/>
                <a:gd name="connsiteY7" fmla="*/ 79744 h 1834116"/>
                <a:gd name="connsiteX8" fmla="*/ 1015409 w 2083981"/>
                <a:gd name="connsiteY8" fmla="*/ 85060 h 1834116"/>
                <a:gd name="connsiteX9" fmla="*/ 962246 w 2083981"/>
                <a:gd name="connsiteY9" fmla="*/ 95693 h 1834116"/>
                <a:gd name="connsiteX10" fmla="*/ 925032 w 2083981"/>
                <a:gd name="connsiteY10" fmla="*/ 111641 h 1834116"/>
                <a:gd name="connsiteX11" fmla="*/ 882502 w 2083981"/>
                <a:gd name="connsiteY11" fmla="*/ 138223 h 1834116"/>
                <a:gd name="connsiteX12" fmla="*/ 866553 w 2083981"/>
                <a:gd name="connsiteY12" fmla="*/ 143539 h 1834116"/>
                <a:gd name="connsiteX13" fmla="*/ 834655 w 2083981"/>
                <a:gd name="connsiteY13" fmla="*/ 159488 h 1834116"/>
                <a:gd name="connsiteX14" fmla="*/ 813390 w 2083981"/>
                <a:gd name="connsiteY14" fmla="*/ 170120 h 1834116"/>
                <a:gd name="connsiteX15" fmla="*/ 786809 w 2083981"/>
                <a:gd name="connsiteY15" fmla="*/ 175437 h 1834116"/>
                <a:gd name="connsiteX16" fmla="*/ 738962 w 2083981"/>
                <a:gd name="connsiteY16" fmla="*/ 202018 h 1834116"/>
                <a:gd name="connsiteX17" fmla="*/ 707065 w 2083981"/>
                <a:gd name="connsiteY17" fmla="*/ 223283 h 1834116"/>
                <a:gd name="connsiteX18" fmla="*/ 691116 w 2083981"/>
                <a:gd name="connsiteY18" fmla="*/ 233916 h 1834116"/>
                <a:gd name="connsiteX19" fmla="*/ 680483 w 2083981"/>
                <a:gd name="connsiteY19" fmla="*/ 249865 h 1834116"/>
                <a:gd name="connsiteX20" fmla="*/ 664534 w 2083981"/>
                <a:gd name="connsiteY20" fmla="*/ 255181 h 1834116"/>
                <a:gd name="connsiteX21" fmla="*/ 648586 w 2083981"/>
                <a:gd name="connsiteY21" fmla="*/ 265814 h 1834116"/>
                <a:gd name="connsiteX22" fmla="*/ 622004 w 2083981"/>
                <a:gd name="connsiteY22" fmla="*/ 287079 h 1834116"/>
                <a:gd name="connsiteX23" fmla="*/ 606055 w 2083981"/>
                <a:gd name="connsiteY23" fmla="*/ 303027 h 1834116"/>
                <a:gd name="connsiteX24" fmla="*/ 590107 w 2083981"/>
                <a:gd name="connsiteY24" fmla="*/ 313660 h 1834116"/>
                <a:gd name="connsiteX25" fmla="*/ 579474 w 2083981"/>
                <a:gd name="connsiteY25" fmla="*/ 329609 h 1834116"/>
                <a:gd name="connsiteX26" fmla="*/ 563525 w 2083981"/>
                <a:gd name="connsiteY26" fmla="*/ 345558 h 1834116"/>
                <a:gd name="connsiteX27" fmla="*/ 552893 w 2083981"/>
                <a:gd name="connsiteY27" fmla="*/ 377455 h 1834116"/>
                <a:gd name="connsiteX28" fmla="*/ 542260 w 2083981"/>
                <a:gd name="connsiteY28" fmla="*/ 409353 h 1834116"/>
                <a:gd name="connsiteX29" fmla="*/ 536944 w 2083981"/>
                <a:gd name="connsiteY29" fmla="*/ 425302 h 1834116"/>
                <a:gd name="connsiteX30" fmla="*/ 520995 w 2083981"/>
                <a:gd name="connsiteY30" fmla="*/ 441251 h 1834116"/>
                <a:gd name="connsiteX31" fmla="*/ 515679 w 2083981"/>
                <a:gd name="connsiteY31" fmla="*/ 457200 h 1834116"/>
                <a:gd name="connsiteX32" fmla="*/ 483781 w 2083981"/>
                <a:gd name="connsiteY32" fmla="*/ 505046 h 1834116"/>
                <a:gd name="connsiteX33" fmla="*/ 462516 w 2083981"/>
                <a:gd name="connsiteY33" fmla="*/ 536944 h 1834116"/>
                <a:gd name="connsiteX34" fmla="*/ 446567 w 2083981"/>
                <a:gd name="connsiteY34" fmla="*/ 568841 h 1834116"/>
                <a:gd name="connsiteX35" fmla="*/ 435934 w 2083981"/>
                <a:gd name="connsiteY35" fmla="*/ 600739 h 1834116"/>
                <a:gd name="connsiteX36" fmla="*/ 425302 w 2083981"/>
                <a:gd name="connsiteY36" fmla="*/ 659218 h 1834116"/>
                <a:gd name="connsiteX37" fmla="*/ 414669 w 2083981"/>
                <a:gd name="connsiteY37" fmla="*/ 675167 h 1834116"/>
                <a:gd name="connsiteX38" fmla="*/ 393404 w 2083981"/>
                <a:gd name="connsiteY38" fmla="*/ 723014 h 1834116"/>
                <a:gd name="connsiteX39" fmla="*/ 361507 w 2083981"/>
                <a:gd name="connsiteY39" fmla="*/ 786809 h 1834116"/>
                <a:gd name="connsiteX40" fmla="*/ 350874 w 2083981"/>
                <a:gd name="connsiteY40" fmla="*/ 802758 h 1834116"/>
                <a:gd name="connsiteX41" fmla="*/ 340241 w 2083981"/>
                <a:gd name="connsiteY41" fmla="*/ 818707 h 1834116"/>
                <a:gd name="connsiteX42" fmla="*/ 334925 w 2083981"/>
                <a:gd name="connsiteY42" fmla="*/ 834655 h 1834116"/>
                <a:gd name="connsiteX43" fmla="*/ 324293 w 2083981"/>
                <a:gd name="connsiteY43" fmla="*/ 850604 h 1834116"/>
                <a:gd name="connsiteX44" fmla="*/ 318976 w 2083981"/>
                <a:gd name="connsiteY44" fmla="*/ 877186 h 1834116"/>
                <a:gd name="connsiteX45" fmla="*/ 313660 w 2083981"/>
                <a:gd name="connsiteY45" fmla="*/ 930348 h 1834116"/>
                <a:gd name="connsiteX46" fmla="*/ 303027 w 2083981"/>
                <a:gd name="connsiteY46" fmla="*/ 962246 h 1834116"/>
                <a:gd name="connsiteX47" fmla="*/ 297711 w 2083981"/>
                <a:gd name="connsiteY47" fmla="*/ 1031358 h 1834116"/>
                <a:gd name="connsiteX48" fmla="*/ 292395 w 2083981"/>
                <a:gd name="connsiteY48" fmla="*/ 1153632 h 1834116"/>
                <a:gd name="connsiteX49" fmla="*/ 281762 w 2083981"/>
                <a:gd name="connsiteY49" fmla="*/ 1190846 h 1834116"/>
                <a:gd name="connsiteX50" fmla="*/ 292395 w 2083981"/>
                <a:gd name="connsiteY50" fmla="*/ 1238693 h 1834116"/>
                <a:gd name="connsiteX51" fmla="*/ 308344 w 2083981"/>
                <a:gd name="connsiteY51" fmla="*/ 1249325 h 1834116"/>
                <a:gd name="connsiteX52" fmla="*/ 318976 w 2083981"/>
                <a:gd name="connsiteY52" fmla="*/ 1265274 h 1834116"/>
                <a:gd name="connsiteX53" fmla="*/ 350874 w 2083981"/>
                <a:gd name="connsiteY53" fmla="*/ 1286539 h 1834116"/>
                <a:gd name="connsiteX54" fmla="*/ 435934 w 2083981"/>
                <a:gd name="connsiteY54" fmla="*/ 1297172 h 1834116"/>
                <a:gd name="connsiteX55" fmla="*/ 451883 w 2083981"/>
                <a:gd name="connsiteY55" fmla="*/ 1302488 h 1834116"/>
                <a:gd name="connsiteX56" fmla="*/ 467832 w 2083981"/>
                <a:gd name="connsiteY56" fmla="*/ 1371600 h 1834116"/>
                <a:gd name="connsiteX57" fmla="*/ 483781 w 2083981"/>
                <a:gd name="connsiteY57" fmla="*/ 1382232 h 1834116"/>
                <a:gd name="connsiteX58" fmla="*/ 494414 w 2083981"/>
                <a:gd name="connsiteY58" fmla="*/ 1398181 h 1834116"/>
                <a:gd name="connsiteX59" fmla="*/ 531627 w 2083981"/>
                <a:gd name="connsiteY59" fmla="*/ 1446027 h 1834116"/>
                <a:gd name="connsiteX60" fmla="*/ 547576 w 2083981"/>
                <a:gd name="connsiteY60" fmla="*/ 1477925 h 1834116"/>
                <a:gd name="connsiteX61" fmla="*/ 558209 w 2083981"/>
                <a:gd name="connsiteY61" fmla="*/ 1509823 h 1834116"/>
                <a:gd name="connsiteX62" fmla="*/ 595423 w 2083981"/>
                <a:gd name="connsiteY62" fmla="*/ 1557669 h 1834116"/>
                <a:gd name="connsiteX63" fmla="*/ 616688 w 2083981"/>
                <a:gd name="connsiteY63" fmla="*/ 1584251 h 1834116"/>
                <a:gd name="connsiteX64" fmla="*/ 627320 w 2083981"/>
                <a:gd name="connsiteY64" fmla="*/ 1600200 h 1834116"/>
                <a:gd name="connsiteX65" fmla="*/ 659218 w 2083981"/>
                <a:gd name="connsiteY65" fmla="*/ 1621465 h 1834116"/>
                <a:gd name="connsiteX66" fmla="*/ 685800 w 2083981"/>
                <a:gd name="connsiteY66" fmla="*/ 1642730 h 1834116"/>
                <a:gd name="connsiteX67" fmla="*/ 717697 w 2083981"/>
                <a:gd name="connsiteY67" fmla="*/ 1663995 h 1834116"/>
                <a:gd name="connsiteX68" fmla="*/ 733646 w 2083981"/>
                <a:gd name="connsiteY68" fmla="*/ 1674627 h 1834116"/>
                <a:gd name="connsiteX69" fmla="*/ 765544 w 2083981"/>
                <a:gd name="connsiteY69" fmla="*/ 1685260 h 1834116"/>
                <a:gd name="connsiteX70" fmla="*/ 813390 w 2083981"/>
                <a:gd name="connsiteY70" fmla="*/ 1711841 h 1834116"/>
                <a:gd name="connsiteX71" fmla="*/ 845288 w 2083981"/>
                <a:gd name="connsiteY71" fmla="*/ 1727790 h 1834116"/>
                <a:gd name="connsiteX72" fmla="*/ 861237 w 2083981"/>
                <a:gd name="connsiteY72" fmla="*/ 1738423 h 1834116"/>
                <a:gd name="connsiteX73" fmla="*/ 925032 w 2083981"/>
                <a:gd name="connsiteY73" fmla="*/ 1749055 h 1834116"/>
                <a:gd name="connsiteX74" fmla="*/ 967562 w 2083981"/>
                <a:gd name="connsiteY74" fmla="*/ 1759688 h 1834116"/>
                <a:gd name="connsiteX75" fmla="*/ 1105786 w 2083981"/>
                <a:gd name="connsiteY75" fmla="*/ 1754372 h 1834116"/>
                <a:gd name="connsiteX76" fmla="*/ 1111102 w 2083981"/>
                <a:gd name="connsiteY76" fmla="*/ 1738423 h 1834116"/>
                <a:gd name="connsiteX77" fmla="*/ 1100469 w 2083981"/>
                <a:gd name="connsiteY77" fmla="*/ 1706525 h 1834116"/>
                <a:gd name="connsiteX78" fmla="*/ 1079204 w 2083981"/>
                <a:gd name="connsiteY78" fmla="*/ 1674627 h 1834116"/>
                <a:gd name="connsiteX79" fmla="*/ 1047307 w 2083981"/>
                <a:gd name="connsiteY79" fmla="*/ 1663995 h 1834116"/>
                <a:gd name="connsiteX80" fmla="*/ 1031358 w 2083981"/>
                <a:gd name="connsiteY80" fmla="*/ 1658679 h 1834116"/>
                <a:gd name="connsiteX81" fmla="*/ 1010093 w 2083981"/>
                <a:gd name="connsiteY81" fmla="*/ 1626781 h 1834116"/>
                <a:gd name="connsiteX82" fmla="*/ 999460 w 2083981"/>
                <a:gd name="connsiteY82" fmla="*/ 1610832 h 1834116"/>
                <a:gd name="connsiteX83" fmla="*/ 994144 w 2083981"/>
                <a:gd name="connsiteY83" fmla="*/ 1594883 h 1834116"/>
                <a:gd name="connsiteX84" fmla="*/ 956930 w 2083981"/>
                <a:gd name="connsiteY84" fmla="*/ 1547037 h 1834116"/>
                <a:gd name="connsiteX85" fmla="*/ 925032 w 2083981"/>
                <a:gd name="connsiteY85" fmla="*/ 1525772 h 1834116"/>
                <a:gd name="connsiteX86" fmla="*/ 914400 w 2083981"/>
                <a:gd name="connsiteY86" fmla="*/ 1509823 h 1834116"/>
                <a:gd name="connsiteX87" fmla="*/ 898451 w 2083981"/>
                <a:gd name="connsiteY87" fmla="*/ 1504507 h 1834116"/>
                <a:gd name="connsiteX88" fmla="*/ 882502 w 2083981"/>
                <a:gd name="connsiteY88" fmla="*/ 1493874 h 1834116"/>
                <a:gd name="connsiteX89" fmla="*/ 861237 w 2083981"/>
                <a:gd name="connsiteY89" fmla="*/ 1461976 h 1834116"/>
                <a:gd name="connsiteX90" fmla="*/ 813390 w 2083981"/>
                <a:gd name="connsiteY90" fmla="*/ 1419446 h 1834116"/>
                <a:gd name="connsiteX91" fmla="*/ 786809 w 2083981"/>
                <a:gd name="connsiteY91" fmla="*/ 1392865 h 1834116"/>
                <a:gd name="connsiteX92" fmla="*/ 776176 w 2083981"/>
                <a:gd name="connsiteY92" fmla="*/ 1360967 h 1834116"/>
                <a:gd name="connsiteX93" fmla="*/ 770860 w 2083981"/>
                <a:gd name="connsiteY93" fmla="*/ 1345018 h 1834116"/>
                <a:gd name="connsiteX94" fmla="*/ 760227 w 2083981"/>
                <a:gd name="connsiteY94" fmla="*/ 1329069 h 1834116"/>
                <a:gd name="connsiteX95" fmla="*/ 754911 w 2083981"/>
                <a:gd name="connsiteY95" fmla="*/ 1313120 h 1834116"/>
                <a:gd name="connsiteX96" fmla="*/ 744279 w 2083981"/>
                <a:gd name="connsiteY96" fmla="*/ 1275907 h 1834116"/>
                <a:gd name="connsiteX97" fmla="*/ 733646 w 2083981"/>
                <a:gd name="connsiteY97" fmla="*/ 1259958 h 1834116"/>
                <a:gd name="connsiteX98" fmla="*/ 717697 w 2083981"/>
                <a:gd name="connsiteY98" fmla="*/ 1228060 h 1834116"/>
                <a:gd name="connsiteX99" fmla="*/ 707065 w 2083981"/>
                <a:gd name="connsiteY99" fmla="*/ 1196162 h 1834116"/>
                <a:gd name="connsiteX100" fmla="*/ 696432 w 2083981"/>
                <a:gd name="connsiteY100" fmla="*/ 1164265 h 1834116"/>
                <a:gd name="connsiteX101" fmla="*/ 691116 w 2083981"/>
                <a:gd name="connsiteY101" fmla="*/ 1148316 h 1834116"/>
                <a:gd name="connsiteX102" fmla="*/ 685800 w 2083981"/>
                <a:gd name="connsiteY102" fmla="*/ 1132367 h 1834116"/>
                <a:gd name="connsiteX103" fmla="*/ 675167 w 2083981"/>
                <a:gd name="connsiteY103" fmla="*/ 1116418 h 1834116"/>
                <a:gd name="connsiteX104" fmla="*/ 669851 w 2083981"/>
                <a:gd name="connsiteY104" fmla="*/ 1100469 h 1834116"/>
                <a:gd name="connsiteX105" fmla="*/ 653902 w 2083981"/>
                <a:gd name="connsiteY105" fmla="*/ 1068572 h 1834116"/>
                <a:gd name="connsiteX106" fmla="*/ 643269 w 2083981"/>
                <a:gd name="connsiteY106" fmla="*/ 983511 h 1834116"/>
                <a:gd name="connsiteX107" fmla="*/ 653902 w 2083981"/>
                <a:gd name="connsiteY107" fmla="*/ 877186 h 1834116"/>
                <a:gd name="connsiteX108" fmla="*/ 659218 w 2083981"/>
                <a:gd name="connsiteY108" fmla="*/ 792125 h 1834116"/>
                <a:gd name="connsiteX109" fmla="*/ 669851 w 2083981"/>
                <a:gd name="connsiteY109" fmla="*/ 760227 h 1834116"/>
                <a:gd name="connsiteX110" fmla="*/ 685800 w 2083981"/>
                <a:gd name="connsiteY110" fmla="*/ 728330 h 1834116"/>
                <a:gd name="connsiteX111" fmla="*/ 696432 w 2083981"/>
                <a:gd name="connsiteY111" fmla="*/ 691116 h 1834116"/>
                <a:gd name="connsiteX112" fmla="*/ 707065 w 2083981"/>
                <a:gd name="connsiteY112" fmla="*/ 659218 h 1834116"/>
                <a:gd name="connsiteX113" fmla="*/ 728330 w 2083981"/>
                <a:gd name="connsiteY113" fmla="*/ 627320 h 1834116"/>
                <a:gd name="connsiteX114" fmla="*/ 733646 w 2083981"/>
                <a:gd name="connsiteY114" fmla="*/ 611372 h 1834116"/>
                <a:gd name="connsiteX115" fmla="*/ 786809 w 2083981"/>
                <a:gd name="connsiteY115" fmla="*/ 547576 h 1834116"/>
                <a:gd name="connsiteX116" fmla="*/ 818707 w 2083981"/>
                <a:gd name="connsiteY116" fmla="*/ 526311 h 1834116"/>
                <a:gd name="connsiteX117" fmla="*/ 845288 w 2083981"/>
                <a:gd name="connsiteY117" fmla="*/ 499730 h 1834116"/>
                <a:gd name="connsiteX118" fmla="*/ 861237 w 2083981"/>
                <a:gd name="connsiteY118" fmla="*/ 483781 h 1834116"/>
                <a:gd name="connsiteX119" fmla="*/ 893134 w 2083981"/>
                <a:gd name="connsiteY119" fmla="*/ 462516 h 1834116"/>
                <a:gd name="connsiteX120" fmla="*/ 956930 w 2083981"/>
                <a:gd name="connsiteY120" fmla="*/ 409353 h 1834116"/>
                <a:gd name="connsiteX121" fmla="*/ 994144 w 2083981"/>
                <a:gd name="connsiteY121" fmla="*/ 388088 h 1834116"/>
                <a:gd name="connsiteX122" fmla="*/ 1031358 w 2083981"/>
                <a:gd name="connsiteY122" fmla="*/ 361507 h 1834116"/>
                <a:gd name="connsiteX123" fmla="*/ 1063255 w 2083981"/>
                <a:gd name="connsiteY123" fmla="*/ 345558 h 1834116"/>
                <a:gd name="connsiteX124" fmla="*/ 1073888 w 2083981"/>
                <a:gd name="connsiteY124" fmla="*/ 329609 h 1834116"/>
                <a:gd name="connsiteX125" fmla="*/ 1089837 w 2083981"/>
                <a:gd name="connsiteY125" fmla="*/ 324293 h 1834116"/>
                <a:gd name="connsiteX126" fmla="*/ 1111102 w 2083981"/>
                <a:gd name="connsiteY126" fmla="*/ 313660 h 1834116"/>
                <a:gd name="connsiteX127" fmla="*/ 1153632 w 2083981"/>
                <a:gd name="connsiteY127" fmla="*/ 303027 h 1834116"/>
                <a:gd name="connsiteX128" fmla="*/ 1185530 w 2083981"/>
                <a:gd name="connsiteY128" fmla="*/ 292395 h 1834116"/>
                <a:gd name="connsiteX129" fmla="*/ 1217427 w 2083981"/>
                <a:gd name="connsiteY129" fmla="*/ 281762 h 1834116"/>
                <a:gd name="connsiteX130" fmla="*/ 1233376 w 2083981"/>
                <a:gd name="connsiteY130" fmla="*/ 276446 h 1834116"/>
                <a:gd name="connsiteX131" fmla="*/ 1414130 w 2083981"/>
                <a:gd name="connsiteY131" fmla="*/ 281762 h 1834116"/>
                <a:gd name="connsiteX132" fmla="*/ 1461976 w 2083981"/>
                <a:gd name="connsiteY132" fmla="*/ 297711 h 1834116"/>
                <a:gd name="connsiteX133" fmla="*/ 1504507 w 2083981"/>
                <a:gd name="connsiteY133" fmla="*/ 308344 h 1834116"/>
                <a:gd name="connsiteX134" fmla="*/ 1525772 w 2083981"/>
                <a:gd name="connsiteY134" fmla="*/ 313660 h 1834116"/>
                <a:gd name="connsiteX135" fmla="*/ 1557669 w 2083981"/>
                <a:gd name="connsiteY135" fmla="*/ 324293 h 1834116"/>
                <a:gd name="connsiteX136" fmla="*/ 1605516 w 2083981"/>
                <a:gd name="connsiteY136" fmla="*/ 340241 h 1834116"/>
                <a:gd name="connsiteX137" fmla="*/ 1637414 w 2083981"/>
                <a:gd name="connsiteY137" fmla="*/ 350874 h 1834116"/>
                <a:gd name="connsiteX138" fmla="*/ 1653362 w 2083981"/>
                <a:gd name="connsiteY138" fmla="*/ 356190 h 1834116"/>
                <a:gd name="connsiteX139" fmla="*/ 1669311 w 2083981"/>
                <a:gd name="connsiteY139" fmla="*/ 366823 h 1834116"/>
                <a:gd name="connsiteX140" fmla="*/ 1690576 w 2083981"/>
                <a:gd name="connsiteY140" fmla="*/ 372139 h 1834116"/>
                <a:gd name="connsiteX141" fmla="*/ 1706525 w 2083981"/>
                <a:gd name="connsiteY141" fmla="*/ 388088 h 1834116"/>
                <a:gd name="connsiteX142" fmla="*/ 1738423 w 2083981"/>
                <a:gd name="connsiteY142" fmla="*/ 398720 h 1834116"/>
                <a:gd name="connsiteX143" fmla="*/ 1754372 w 2083981"/>
                <a:gd name="connsiteY143" fmla="*/ 409353 h 1834116"/>
                <a:gd name="connsiteX144" fmla="*/ 1786269 w 2083981"/>
                <a:gd name="connsiteY144" fmla="*/ 419986 h 1834116"/>
                <a:gd name="connsiteX145" fmla="*/ 1802218 w 2083981"/>
                <a:gd name="connsiteY145" fmla="*/ 430618 h 1834116"/>
                <a:gd name="connsiteX146" fmla="*/ 1834116 w 2083981"/>
                <a:gd name="connsiteY146" fmla="*/ 441251 h 1834116"/>
                <a:gd name="connsiteX147" fmla="*/ 1866014 w 2083981"/>
                <a:gd name="connsiteY147" fmla="*/ 462516 h 1834116"/>
                <a:gd name="connsiteX148" fmla="*/ 1881962 w 2083981"/>
                <a:gd name="connsiteY148" fmla="*/ 473148 h 1834116"/>
                <a:gd name="connsiteX149" fmla="*/ 1892595 w 2083981"/>
                <a:gd name="connsiteY149" fmla="*/ 489097 h 1834116"/>
                <a:gd name="connsiteX150" fmla="*/ 1924493 w 2083981"/>
                <a:gd name="connsiteY150" fmla="*/ 510362 h 1834116"/>
                <a:gd name="connsiteX151" fmla="*/ 1935125 w 2083981"/>
                <a:gd name="connsiteY151" fmla="*/ 526311 h 1834116"/>
                <a:gd name="connsiteX152" fmla="*/ 1951074 w 2083981"/>
                <a:gd name="connsiteY152" fmla="*/ 536944 h 1834116"/>
                <a:gd name="connsiteX153" fmla="*/ 1972339 w 2083981"/>
                <a:gd name="connsiteY153" fmla="*/ 568841 h 1834116"/>
                <a:gd name="connsiteX154" fmla="*/ 1982972 w 2083981"/>
                <a:gd name="connsiteY154" fmla="*/ 584790 h 1834116"/>
                <a:gd name="connsiteX155" fmla="*/ 1998920 w 2083981"/>
                <a:gd name="connsiteY155" fmla="*/ 595423 h 1834116"/>
                <a:gd name="connsiteX156" fmla="*/ 2014869 w 2083981"/>
                <a:gd name="connsiteY156" fmla="*/ 627320 h 1834116"/>
                <a:gd name="connsiteX157" fmla="*/ 2020186 w 2083981"/>
                <a:gd name="connsiteY157" fmla="*/ 643269 h 1834116"/>
                <a:gd name="connsiteX158" fmla="*/ 2036134 w 2083981"/>
                <a:gd name="connsiteY158" fmla="*/ 675167 h 1834116"/>
                <a:gd name="connsiteX159" fmla="*/ 2046767 w 2083981"/>
                <a:gd name="connsiteY159" fmla="*/ 754911 h 1834116"/>
                <a:gd name="connsiteX160" fmla="*/ 2057400 w 2083981"/>
                <a:gd name="connsiteY160" fmla="*/ 792125 h 1834116"/>
                <a:gd name="connsiteX161" fmla="*/ 2068032 w 2083981"/>
                <a:gd name="connsiteY161" fmla="*/ 850604 h 1834116"/>
                <a:gd name="connsiteX162" fmla="*/ 2078665 w 2083981"/>
                <a:gd name="connsiteY162" fmla="*/ 914400 h 1834116"/>
                <a:gd name="connsiteX163" fmla="*/ 2083981 w 2083981"/>
                <a:gd name="connsiteY163" fmla="*/ 1010093 h 1834116"/>
                <a:gd name="connsiteX164" fmla="*/ 2078665 w 2083981"/>
                <a:gd name="connsiteY164" fmla="*/ 1350334 h 1834116"/>
                <a:gd name="connsiteX165" fmla="*/ 2068032 w 2083981"/>
                <a:gd name="connsiteY165" fmla="*/ 1382232 h 1834116"/>
                <a:gd name="connsiteX166" fmla="*/ 2062716 w 2083981"/>
                <a:gd name="connsiteY166" fmla="*/ 1398181 h 1834116"/>
                <a:gd name="connsiteX167" fmla="*/ 2041451 w 2083981"/>
                <a:gd name="connsiteY167" fmla="*/ 1430079 h 1834116"/>
                <a:gd name="connsiteX168" fmla="*/ 2009553 w 2083981"/>
                <a:gd name="connsiteY168" fmla="*/ 1525772 h 1834116"/>
                <a:gd name="connsiteX169" fmla="*/ 1998920 w 2083981"/>
                <a:gd name="connsiteY169" fmla="*/ 1557669 h 1834116"/>
                <a:gd name="connsiteX170" fmla="*/ 1967023 w 2083981"/>
                <a:gd name="connsiteY170" fmla="*/ 1605516 h 1834116"/>
                <a:gd name="connsiteX171" fmla="*/ 1956390 w 2083981"/>
                <a:gd name="connsiteY171" fmla="*/ 1621465 h 1834116"/>
                <a:gd name="connsiteX172" fmla="*/ 1940441 w 2083981"/>
                <a:gd name="connsiteY172" fmla="*/ 1637414 h 1834116"/>
                <a:gd name="connsiteX173" fmla="*/ 1935125 w 2083981"/>
                <a:gd name="connsiteY173" fmla="*/ 1653362 h 1834116"/>
                <a:gd name="connsiteX174" fmla="*/ 1919176 w 2083981"/>
                <a:gd name="connsiteY174" fmla="*/ 1669311 h 1834116"/>
                <a:gd name="connsiteX175" fmla="*/ 1881962 w 2083981"/>
                <a:gd name="connsiteY175" fmla="*/ 1690576 h 1834116"/>
                <a:gd name="connsiteX176" fmla="*/ 1871330 w 2083981"/>
                <a:gd name="connsiteY176" fmla="*/ 1706525 h 1834116"/>
                <a:gd name="connsiteX177" fmla="*/ 1818167 w 2083981"/>
                <a:gd name="connsiteY177" fmla="*/ 1738423 h 1834116"/>
                <a:gd name="connsiteX178" fmla="*/ 1786269 w 2083981"/>
                <a:gd name="connsiteY178" fmla="*/ 1749055 h 1834116"/>
                <a:gd name="connsiteX179" fmla="*/ 1685260 w 2083981"/>
                <a:gd name="connsiteY179" fmla="*/ 1775637 h 1834116"/>
                <a:gd name="connsiteX180" fmla="*/ 1626781 w 2083981"/>
                <a:gd name="connsiteY180" fmla="*/ 1780953 h 1834116"/>
                <a:gd name="connsiteX181" fmla="*/ 1547037 w 2083981"/>
                <a:gd name="connsiteY181" fmla="*/ 1791586 h 1834116"/>
                <a:gd name="connsiteX182" fmla="*/ 1531088 w 2083981"/>
                <a:gd name="connsiteY182" fmla="*/ 1796902 h 1834116"/>
                <a:gd name="connsiteX183" fmla="*/ 1403497 w 2083981"/>
                <a:gd name="connsiteY183" fmla="*/ 1802218 h 1834116"/>
                <a:gd name="connsiteX184" fmla="*/ 1010093 w 2083981"/>
                <a:gd name="connsiteY184" fmla="*/ 1807534 h 1834116"/>
                <a:gd name="connsiteX185" fmla="*/ 919716 w 2083981"/>
                <a:gd name="connsiteY185" fmla="*/ 1823483 h 1834116"/>
                <a:gd name="connsiteX186" fmla="*/ 903767 w 2083981"/>
                <a:gd name="connsiteY186" fmla="*/ 1828800 h 1834116"/>
                <a:gd name="connsiteX187" fmla="*/ 887818 w 2083981"/>
                <a:gd name="connsiteY187" fmla="*/ 1834116 h 1834116"/>
                <a:gd name="connsiteX188" fmla="*/ 749595 w 2083981"/>
                <a:gd name="connsiteY188" fmla="*/ 1828800 h 1834116"/>
                <a:gd name="connsiteX189" fmla="*/ 717697 w 2083981"/>
                <a:gd name="connsiteY189" fmla="*/ 1812851 h 1834116"/>
                <a:gd name="connsiteX190" fmla="*/ 701748 w 2083981"/>
                <a:gd name="connsiteY190" fmla="*/ 1807534 h 1834116"/>
                <a:gd name="connsiteX191" fmla="*/ 675167 w 2083981"/>
                <a:gd name="connsiteY191" fmla="*/ 1796902 h 1834116"/>
                <a:gd name="connsiteX192" fmla="*/ 584790 w 2083981"/>
                <a:gd name="connsiteY192" fmla="*/ 1780953 h 1834116"/>
                <a:gd name="connsiteX193" fmla="*/ 542260 w 2083981"/>
                <a:gd name="connsiteY193" fmla="*/ 1765004 h 1834116"/>
                <a:gd name="connsiteX194" fmla="*/ 510362 w 2083981"/>
                <a:gd name="connsiteY194" fmla="*/ 1738423 h 1834116"/>
                <a:gd name="connsiteX195" fmla="*/ 489097 w 2083981"/>
                <a:gd name="connsiteY195" fmla="*/ 1706525 h 1834116"/>
                <a:gd name="connsiteX196" fmla="*/ 473148 w 2083981"/>
                <a:gd name="connsiteY196" fmla="*/ 1653362 h 1834116"/>
                <a:gd name="connsiteX197" fmla="*/ 462516 w 2083981"/>
                <a:gd name="connsiteY197" fmla="*/ 1637414 h 1834116"/>
                <a:gd name="connsiteX198" fmla="*/ 446567 w 2083981"/>
                <a:gd name="connsiteY198" fmla="*/ 1632097 h 1834116"/>
                <a:gd name="connsiteX199" fmla="*/ 441251 w 2083981"/>
                <a:gd name="connsiteY199" fmla="*/ 1616148 h 1834116"/>
                <a:gd name="connsiteX200" fmla="*/ 425302 w 2083981"/>
                <a:gd name="connsiteY200" fmla="*/ 1605516 h 1834116"/>
                <a:gd name="connsiteX201" fmla="*/ 404037 w 2083981"/>
                <a:gd name="connsiteY201" fmla="*/ 1584251 h 1834116"/>
                <a:gd name="connsiteX202" fmla="*/ 382772 w 2083981"/>
                <a:gd name="connsiteY202" fmla="*/ 1568302 h 1834116"/>
                <a:gd name="connsiteX203" fmla="*/ 356190 w 2083981"/>
                <a:gd name="connsiteY203" fmla="*/ 1541720 h 1834116"/>
                <a:gd name="connsiteX204" fmla="*/ 324293 w 2083981"/>
                <a:gd name="connsiteY204" fmla="*/ 1499190 h 1834116"/>
                <a:gd name="connsiteX205" fmla="*/ 308344 w 2083981"/>
                <a:gd name="connsiteY205" fmla="*/ 1477925 h 1834116"/>
                <a:gd name="connsiteX206" fmla="*/ 287079 w 2083981"/>
                <a:gd name="connsiteY206" fmla="*/ 1461976 h 1834116"/>
                <a:gd name="connsiteX207" fmla="*/ 260497 w 2083981"/>
                <a:gd name="connsiteY207" fmla="*/ 1440711 h 1834116"/>
                <a:gd name="connsiteX208" fmla="*/ 228600 w 2083981"/>
                <a:gd name="connsiteY208" fmla="*/ 1414130 h 1834116"/>
                <a:gd name="connsiteX209" fmla="*/ 212651 w 2083981"/>
                <a:gd name="connsiteY209" fmla="*/ 1398181 h 1834116"/>
                <a:gd name="connsiteX210" fmla="*/ 180753 w 2083981"/>
                <a:gd name="connsiteY210" fmla="*/ 1376916 h 1834116"/>
                <a:gd name="connsiteX211" fmla="*/ 154172 w 2083981"/>
                <a:gd name="connsiteY211" fmla="*/ 1355651 h 1834116"/>
                <a:gd name="connsiteX212" fmla="*/ 138223 w 2083981"/>
                <a:gd name="connsiteY212" fmla="*/ 1339702 h 1834116"/>
                <a:gd name="connsiteX213" fmla="*/ 122274 w 2083981"/>
                <a:gd name="connsiteY213" fmla="*/ 1329069 h 1834116"/>
                <a:gd name="connsiteX214" fmla="*/ 106325 w 2083981"/>
                <a:gd name="connsiteY214" fmla="*/ 1313120 h 1834116"/>
                <a:gd name="connsiteX215" fmla="*/ 74427 w 2083981"/>
                <a:gd name="connsiteY215" fmla="*/ 1297172 h 1834116"/>
                <a:gd name="connsiteX216" fmla="*/ 47846 w 2083981"/>
                <a:gd name="connsiteY216" fmla="*/ 1265274 h 1834116"/>
                <a:gd name="connsiteX217" fmla="*/ 31897 w 2083981"/>
                <a:gd name="connsiteY217" fmla="*/ 1254641 h 1834116"/>
                <a:gd name="connsiteX218" fmla="*/ 10632 w 2083981"/>
                <a:gd name="connsiteY218" fmla="*/ 1222744 h 1834116"/>
                <a:gd name="connsiteX219" fmla="*/ 5316 w 2083981"/>
                <a:gd name="connsiteY219" fmla="*/ 1201479 h 1834116"/>
                <a:gd name="connsiteX220" fmla="*/ 0 w 2083981"/>
                <a:gd name="connsiteY220" fmla="*/ 1185530 h 1834116"/>
                <a:gd name="connsiteX221" fmla="*/ 10632 w 2083981"/>
                <a:gd name="connsiteY221" fmla="*/ 1015409 h 1834116"/>
                <a:gd name="connsiteX222" fmla="*/ 15948 w 2083981"/>
                <a:gd name="connsiteY222" fmla="*/ 999460 h 1834116"/>
                <a:gd name="connsiteX223" fmla="*/ 21265 w 2083981"/>
                <a:gd name="connsiteY223" fmla="*/ 776176 h 1834116"/>
                <a:gd name="connsiteX224" fmla="*/ 31897 w 2083981"/>
                <a:gd name="connsiteY224" fmla="*/ 749595 h 1834116"/>
                <a:gd name="connsiteX225" fmla="*/ 53162 w 2083981"/>
                <a:gd name="connsiteY225" fmla="*/ 701748 h 1834116"/>
                <a:gd name="connsiteX226" fmla="*/ 58479 w 2083981"/>
                <a:gd name="connsiteY226" fmla="*/ 685800 h 1834116"/>
                <a:gd name="connsiteX227" fmla="*/ 74427 w 2083981"/>
                <a:gd name="connsiteY227" fmla="*/ 669851 h 1834116"/>
                <a:gd name="connsiteX228" fmla="*/ 90376 w 2083981"/>
                <a:gd name="connsiteY228" fmla="*/ 632637 h 1834116"/>
                <a:gd name="connsiteX229" fmla="*/ 101009 w 2083981"/>
                <a:gd name="connsiteY229" fmla="*/ 616688 h 1834116"/>
                <a:gd name="connsiteX230" fmla="*/ 116958 w 2083981"/>
                <a:gd name="connsiteY230" fmla="*/ 584790 h 1834116"/>
                <a:gd name="connsiteX231" fmla="*/ 143539 w 2083981"/>
                <a:gd name="connsiteY231" fmla="*/ 536944 h 1834116"/>
                <a:gd name="connsiteX232" fmla="*/ 164804 w 2083981"/>
                <a:gd name="connsiteY232" fmla="*/ 489097 h 1834116"/>
                <a:gd name="connsiteX233" fmla="*/ 180753 w 2083981"/>
                <a:gd name="connsiteY233" fmla="*/ 473148 h 1834116"/>
                <a:gd name="connsiteX234" fmla="*/ 207334 w 2083981"/>
                <a:gd name="connsiteY234" fmla="*/ 446567 h 1834116"/>
                <a:gd name="connsiteX235" fmla="*/ 233916 w 2083981"/>
                <a:gd name="connsiteY235" fmla="*/ 419986 h 1834116"/>
                <a:gd name="connsiteX236" fmla="*/ 260497 w 2083981"/>
                <a:gd name="connsiteY236" fmla="*/ 393404 h 1834116"/>
                <a:gd name="connsiteX237" fmla="*/ 287079 w 2083981"/>
                <a:gd name="connsiteY237" fmla="*/ 366823 h 1834116"/>
                <a:gd name="connsiteX238" fmla="*/ 297711 w 2083981"/>
                <a:gd name="connsiteY238" fmla="*/ 350874 h 1834116"/>
                <a:gd name="connsiteX239" fmla="*/ 313660 w 2083981"/>
                <a:gd name="connsiteY239" fmla="*/ 340241 h 1834116"/>
                <a:gd name="connsiteX240" fmla="*/ 340241 w 2083981"/>
                <a:gd name="connsiteY240" fmla="*/ 308344 h 1834116"/>
                <a:gd name="connsiteX241" fmla="*/ 356190 w 2083981"/>
                <a:gd name="connsiteY241" fmla="*/ 297711 h 1834116"/>
                <a:gd name="connsiteX242" fmla="*/ 398720 w 2083981"/>
                <a:gd name="connsiteY242" fmla="*/ 249865 h 1834116"/>
                <a:gd name="connsiteX243" fmla="*/ 419986 w 2083981"/>
                <a:gd name="connsiteY243" fmla="*/ 228600 h 1834116"/>
                <a:gd name="connsiteX244" fmla="*/ 451883 w 2083981"/>
                <a:gd name="connsiteY244" fmla="*/ 217967 h 1834116"/>
                <a:gd name="connsiteX245" fmla="*/ 467832 w 2083981"/>
                <a:gd name="connsiteY245" fmla="*/ 207334 h 1834116"/>
                <a:gd name="connsiteX246" fmla="*/ 489097 w 2083981"/>
                <a:gd name="connsiteY246" fmla="*/ 191386 h 1834116"/>
                <a:gd name="connsiteX247" fmla="*/ 558209 w 2083981"/>
                <a:gd name="connsiteY247" fmla="*/ 159488 h 1834116"/>
                <a:gd name="connsiteX248" fmla="*/ 600739 w 2083981"/>
                <a:gd name="connsiteY248" fmla="*/ 138223 h 1834116"/>
                <a:gd name="connsiteX249" fmla="*/ 637953 w 2083981"/>
                <a:gd name="connsiteY249" fmla="*/ 127590 h 1834116"/>
                <a:gd name="connsiteX250" fmla="*/ 680483 w 2083981"/>
                <a:gd name="connsiteY250" fmla="*/ 106325 h 1834116"/>
                <a:gd name="connsiteX251" fmla="*/ 696432 w 2083981"/>
                <a:gd name="connsiteY251" fmla="*/ 95693 h 1834116"/>
                <a:gd name="connsiteX252" fmla="*/ 723014 w 2083981"/>
                <a:gd name="connsiteY252" fmla="*/ 85060 h 1834116"/>
                <a:gd name="connsiteX253" fmla="*/ 754911 w 2083981"/>
                <a:gd name="connsiteY253" fmla="*/ 74427 h 1834116"/>
                <a:gd name="connsiteX254" fmla="*/ 776176 w 2083981"/>
                <a:gd name="connsiteY254" fmla="*/ 63795 h 1834116"/>
                <a:gd name="connsiteX255" fmla="*/ 824023 w 2083981"/>
                <a:gd name="connsiteY255" fmla="*/ 47846 h 1834116"/>
                <a:gd name="connsiteX256" fmla="*/ 839972 w 2083981"/>
                <a:gd name="connsiteY256" fmla="*/ 42530 h 1834116"/>
                <a:gd name="connsiteX257" fmla="*/ 855920 w 2083981"/>
                <a:gd name="connsiteY257" fmla="*/ 37214 h 1834116"/>
                <a:gd name="connsiteX258" fmla="*/ 893134 w 2083981"/>
                <a:gd name="connsiteY258" fmla="*/ 26581 h 1834116"/>
                <a:gd name="connsiteX259" fmla="*/ 940981 w 2083981"/>
                <a:gd name="connsiteY259" fmla="*/ 15948 h 1834116"/>
                <a:gd name="connsiteX260" fmla="*/ 956930 w 2083981"/>
                <a:gd name="connsiteY260" fmla="*/ 10632 h 1834116"/>
                <a:gd name="connsiteX261" fmla="*/ 999460 w 2083981"/>
                <a:gd name="connsiteY261" fmla="*/ 0 h 1834116"/>
                <a:gd name="connsiteX262" fmla="*/ 1355651 w 2083981"/>
                <a:gd name="connsiteY262" fmla="*/ 15948 h 18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2083981" h="1834116">
                  <a:moveTo>
                    <a:pt x="1355651" y="15948"/>
                  </a:moveTo>
                  <a:cubicBezTo>
                    <a:pt x="1346790" y="19492"/>
                    <a:pt x="1337605" y="22313"/>
                    <a:pt x="1329069" y="26581"/>
                  </a:cubicBezTo>
                  <a:cubicBezTo>
                    <a:pt x="1303083" y="39574"/>
                    <a:pt x="1323895" y="35850"/>
                    <a:pt x="1297172" y="42530"/>
                  </a:cubicBezTo>
                  <a:cubicBezTo>
                    <a:pt x="1275959" y="47833"/>
                    <a:pt x="1248917" y="51176"/>
                    <a:pt x="1228060" y="53162"/>
                  </a:cubicBezTo>
                  <a:cubicBezTo>
                    <a:pt x="1205059" y="55353"/>
                    <a:pt x="1181985" y="56707"/>
                    <a:pt x="1158948" y="58479"/>
                  </a:cubicBezTo>
                  <a:cubicBezTo>
                    <a:pt x="1153632" y="60251"/>
                    <a:pt x="1148460" y="62535"/>
                    <a:pt x="1143000" y="63795"/>
                  </a:cubicBezTo>
                  <a:cubicBezTo>
                    <a:pt x="1125391" y="67858"/>
                    <a:pt x="1106981" y="68712"/>
                    <a:pt x="1089837" y="74427"/>
                  </a:cubicBezTo>
                  <a:cubicBezTo>
                    <a:pt x="1084521" y="76199"/>
                    <a:pt x="1079436" y="78951"/>
                    <a:pt x="1073888" y="79744"/>
                  </a:cubicBezTo>
                  <a:cubicBezTo>
                    <a:pt x="1054511" y="82512"/>
                    <a:pt x="1034902" y="83288"/>
                    <a:pt x="1015409" y="85060"/>
                  </a:cubicBezTo>
                  <a:cubicBezTo>
                    <a:pt x="997688" y="88604"/>
                    <a:pt x="978410" y="87611"/>
                    <a:pt x="962246" y="95693"/>
                  </a:cubicBezTo>
                  <a:cubicBezTo>
                    <a:pt x="935969" y="108831"/>
                    <a:pt x="948499" y="103819"/>
                    <a:pt x="925032" y="111641"/>
                  </a:cubicBezTo>
                  <a:cubicBezTo>
                    <a:pt x="908183" y="136915"/>
                    <a:pt x="920461" y="125570"/>
                    <a:pt x="882502" y="138223"/>
                  </a:cubicBezTo>
                  <a:lnTo>
                    <a:pt x="866553" y="143539"/>
                  </a:lnTo>
                  <a:cubicBezTo>
                    <a:pt x="835905" y="163972"/>
                    <a:pt x="865468" y="146283"/>
                    <a:pt x="834655" y="159488"/>
                  </a:cubicBezTo>
                  <a:cubicBezTo>
                    <a:pt x="827371" y="162610"/>
                    <a:pt x="820908" y="167614"/>
                    <a:pt x="813390" y="170120"/>
                  </a:cubicBezTo>
                  <a:cubicBezTo>
                    <a:pt x="804818" y="172977"/>
                    <a:pt x="795669" y="173665"/>
                    <a:pt x="786809" y="175437"/>
                  </a:cubicBezTo>
                  <a:cubicBezTo>
                    <a:pt x="750248" y="199810"/>
                    <a:pt x="767034" y="192661"/>
                    <a:pt x="738962" y="202018"/>
                  </a:cubicBezTo>
                  <a:lnTo>
                    <a:pt x="707065" y="223283"/>
                  </a:lnTo>
                  <a:lnTo>
                    <a:pt x="691116" y="233916"/>
                  </a:lnTo>
                  <a:cubicBezTo>
                    <a:pt x="687572" y="239232"/>
                    <a:pt x="685472" y="245874"/>
                    <a:pt x="680483" y="249865"/>
                  </a:cubicBezTo>
                  <a:cubicBezTo>
                    <a:pt x="676107" y="253366"/>
                    <a:pt x="669546" y="252675"/>
                    <a:pt x="664534" y="255181"/>
                  </a:cubicBezTo>
                  <a:cubicBezTo>
                    <a:pt x="658819" y="258038"/>
                    <a:pt x="653902" y="262270"/>
                    <a:pt x="648586" y="265814"/>
                  </a:cubicBezTo>
                  <a:cubicBezTo>
                    <a:pt x="624807" y="301480"/>
                    <a:pt x="652818" y="266536"/>
                    <a:pt x="622004" y="287079"/>
                  </a:cubicBezTo>
                  <a:cubicBezTo>
                    <a:pt x="615748" y="291249"/>
                    <a:pt x="611831" y="298214"/>
                    <a:pt x="606055" y="303027"/>
                  </a:cubicBezTo>
                  <a:cubicBezTo>
                    <a:pt x="601147" y="307117"/>
                    <a:pt x="595423" y="310116"/>
                    <a:pt x="590107" y="313660"/>
                  </a:cubicBezTo>
                  <a:cubicBezTo>
                    <a:pt x="586563" y="318976"/>
                    <a:pt x="583564" y="324700"/>
                    <a:pt x="579474" y="329609"/>
                  </a:cubicBezTo>
                  <a:cubicBezTo>
                    <a:pt x="574661" y="335385"/>
                    <a:pt x="567176" y="338986"/>
                    <a:pt x="563525" y="345558"/>
                  </a:cubicBezTo>
                  <a:cubicBezTo>
                    <a:pt x="558082" y="355355"/>
                    <a:pt x="556437" y="366823"/>
                    <a:pt x="552893" y="377455"/>
                  </a:cubicBezTo>
                  <a:lnTo>
                    <a:pt x="542260" y="409353"/>
                  </a:lnTo>
                  <a:cubicBezTo>
                    <a:pt x="540488" y="414669"/>
                    <a:pt x="540907" y="421339"/>
                    <a:pt x="536944" y="425302"/>
                  </a:cubicBezTo>
                  <a:lnTo>
                    <a:pt x="520995" y="441251"/>
                  </a:lnTo>
                  <a:cubicBezTo>
                    <a:pt x="519223" y="446567"/>
                    <a:pt x="518400" y="452301"/>
                    <a:pt x="515679" y="457200"/>
                  </a:cubicBezTo>
                  <a:lnTo>
                    <a:pt x="483781" y="505046"/>
                  </a:lnTo>
                  <a:lnTo>
                    <a:pt x="462516" y="536944"/>
                  </a:lnTo>
                  <a:cubicBezTo>
                    <a:pt x="455180" y="558954"/>
                    <a:pt x="460309" y="548230"/>
                    <a:pt x="446567" y="568841"/>
                  </a:cubicBezTo>
                  <a:cubicBezTo>
                    <a:pt x="443023" y="579474"/>
                    <a:pt x="437519" y="589644"/>
                    <a:pt x="435934" y="600739"/>
                  </a:cubicBezTo>
                  <a:cubicBezTo>
                    <a:pt x="434702" y="609361"/>
                    <a:pt x="430673" y="646686"/>
                    <a:pt x="425302" y="659218"/>
                  </a:cubicBezTo>
                  <a:cubicBezTo>
                    <a:pt x="422785" y="665091"/>
                    <a:pt x="418213" y="669851"/>
                    <a:pt x="414669" y="675167"/>
                  </a:cubicBezTo>
                  <a:cubicBezTo>
                    <a:pt x="402017" y="713127"/>
                    <a:pt x="410254" y="697740"/>
                    <a:pt x="393404" y="723014"/>
                  </a:cubicBezTo>
                  <a:cubicBezTo>
                    <a:pt x="378731" y="767033"/>
                    <a:pt x="388988" y="745587"/>
                    <a:pt x="361507" y="786809"/>
                  </a:cubicBezTo>
                  <a:lnTo>
                    <a:pt x="350874" y="802758"/>
                  </a:lnTo>
                  <a:lnTo>
                    <a:pt x="340241" y="818707"/>
                  </a:lnTo>
                  <a:cubicBezTo>
                    <a:pt x="338469" y="824023"/>
                    <a:pt x="337431" y="829643"/>
                    <a:pt x="334925" y="834655"/>
                  </a:cubicBezTo>
                  <a:cubicBezTo>
                    <a:pt x="332068" y="840370"/>
                    <a:pt x="326536" y="844621"/>
                    <a:pt x="324293" y="850604"/>
                  </a:cubicBezTo>
                  <a:cubicBezTo>
                    <a:pt x="321120" y="859065"/>
                    <a:pt x="320748" y="868325"/>
                    <a:pt x="318976" y="877186"/>
                  </a:cubicBezTo>
                  <a:cubicBezTo>
                    <a:pt x="317204" y="894907"/>
                    <a:pt x="316942" y="912844"/>
                    <a:pt x="313660" y="930348"/>
                  </a:cubicBezTo>
                  <a:cubicBezTo>
                    <a:pt x="311594" y="941364"/>
                    <a:pt x="303027" y="962246"/>
                    <a:pt x="303027" y="962246"/>
                  </a:cubicBezTo>
                  <a:cubicBezTo>
                    <a:pt x="301255" y="985283"/>
                    <a:pt x="298993" y="1008288"/>
                    <a:pt x="297711" y="1031358"/>
                  </a:cubicBezTo>
                  <a:cubicBezTo>
                    <a:pt x="295448" y="1072092"/>
                    <a:pt x="295409" y="1112947"/>
                    <a:pt x="292395" y="1153632"/>
                  </a:cubicBezTo>
                  <a:cubicBezTo>
                    <a:pt x="291759" y="1162219"/>
                    <a:pt x="284758" y="1181860"/>
                    <a:pt x="281762" y="1190846"/>
                  </a:cubicBezTo>
                  <a:cubicBezTo>
                    <a:pt x="281816" y="1191169"/>
                    <a:pt x="286886" y="1231806"/>
                    <a:pt x="292395" y="1238693"/>
                  </a:cubicBezTo>
                  <a:cubicBezTo>
                    <a:pt x="296386" y="1243682"/>
                    <a:pt x="303028" y="1245781"/>
                    <a:pt x="308344" y="1249325"/>
                  </a:cubicBezTo>
                  <a:cubicBezTo>
                    <a:pt x="311888" y="1254641"/>
                    <a:pt x="314168" y="1261067"/>
                    <a:pt x="318976" y="1265274"/>
                  </a:cubicBezTo>
                  <a:cubicBezTo>
                    <a:pt x="328593" y="1273689"/>
                    <a:pt x="338159" y="1285268"/>
                    <a:pt x="350874" y="1286539"/>
                  </a:cubicBezTo>
                  <a:cubicBezTo>
                    <a:pt x="377630" y="1289214"/>
                    <a:pt x="408945" y="1291174"/>
                    <a:pt x="435934" y="1297172"/>
                  </a:cubicBezTo>
                  <a:cubicBezTo>
                    <a:pt x="441404" y="1298388"/>
                    <a:pt x="446567" y="1300716"/>
                    <a:pt x="451883" y="1302488"/>
                  </a:cubicBezTo>
                  <a:cubicBezTo>
                    <a:pt x="482360" y="1348203"/>
                    <a:pt x="434104" y="1270416"/>
                    <a:pt x="467832" y="1371600"/>
                  </a:cubicBezTo>
                  <a:cubicBezTo>
                    <a:pt x="469852" y="1377661"/>
                    <a:pt x="478465" y="1378688"/>
                    <a:pt x="483781" y="1382232"/>
                  </a:cubicBezTo>
                  <a:cubicBezTo>
                    <a:pt x="487325" y="1387548"/>
                    <a:pt x="490324" y="1393272"/>
                    <a:pt x="494414" y="1398181"/>
                  </a:cubicBezTo>
                  <a:cubicBezTo>
                    <a:pt x="509703" y="1416528"/>
                    <a:pt x="522669" y="1419157"/>
                    <a:pt x="531627" y="1446027"/>
                  </a:cubicBezTo>
                  <a:cubicBezTo>
                    <a:pt x="551022" y="1504204"/>
                    <a:pt x="520089" y="1416078"/>
                    <a:pt x="547576" y="1477925"/>
                  </a:cubicBezTo>
                  <a:cubicBezTo>
                    <a:pt x="552128" y="1488167"/>
                    <a:pt x="551992" y="1500498"/>
                    <a:pt x="558209" y="1509823"/>
                  </a:cubicBezTo>
                  <a:cubicBezTo>
                    <a:pt x="583645" y="1547976"/>
                    <a:pt x="570438" y="1532684"/>
                    <a:pt x="595423" y="1557669"/>
                  </a:cubicBezTo>
                  <a:cubicBezTo>
                    <a:pt x="605772" y="1588719"/>
                    <a:pt x="592641" y="1560203"/>
                    <a:pt x="616688" y="1584251"/>
                  </a:cubicBezTo>
                  <a:cubicBezTo>
                    <a:pt x="621206" y="1588769"/>
                    <a:pt x="622512" y="1595993"/>
                    <a:pt x="627320" y="1600200"/>
                  </a:cubicBezTo>
                  <a:cubicBezTo>
                    <a:pt x="636937" y="1608615"/>
                    <a:pt x="659218" y="1621465"/>
                    <a:pt x="659218" y="1621465"/>
                  </a:cubicBezTo>
                  <a:cubicBezTo>
                    <a:pt x="678865" y="1650935"/>
                    <a:pt x="658610" y="1627624"/>
                    <a:pt x="685800" y="1642730"/>
                  </a:cubicBezTo>
                  <a:cubicBezTo>
                    <a:pt x="696970" y="1648936"/>
                    <a:pt x="707065" y="1656907"/>
                    <a:pt x="717697" y="1663995"/>
                  </a:cubicBezTo>
                  <a:cubicBezTo>
                    <a:pt x="723013" y="1667539"/>
                    <a:pt x="727585" y="1672606"/>
                    <a:pt x="733646" y="1674627"/>
                  </a:cubicBezTo>
                  <a:lnTo>
                    <a:pt x="765544" y="1685260"/>
                  </a:lnTo>
                  <a:cubicBezTo>
                    <a:pt x="802104" y="1709634"/>
                    <a:pt x="785318" y="1702484"/>
                    <a:pt x="813390" y="1711841"/>
                  </a:cubicBezTo>
                  <a:cubicBezTo>
                    <a:pt x="859098" y="1742314"/>
                    <a:pt x="801267" y="1705779"/>
                    <a:pt x="845288" y="1727790"/>
                  </a:cubicBezTo>
                  <a:cubicBezTo>
                    <a:pt x="851003" y="1730647"/>
                    <a:pt x="855254" y="1736179"/>
                    <a:pt x="861237" y="1738423"/>
                  </a:cubicBezTo>
                  <a:cubicBezTo>
                    <a:pt x="872105" y="1742499"/>
                    <a:pt x="917703" y="1747589"/>
                    <a:pt x="925032" y="1749055"/>
                  </a:cubicBezTo>
                  <a:cubicBezTo>
                    <a:pt x="939361" y="1751921"/>
                    <a:pt x="967562" y="1759688"/>
                    <a:pt x="967562" y="1759688"/>
                  </a:cubicBezTo>
                  <a:cubicBezTo>
                    <a:pt x="1013637" y="1757916"/>
                    <a:pt x="1060175" y="1761129"/>
                    <a:pt x="1105786" y="1754372"/>
                  </a:cubicBezTo>
                  <a:cubicBezTo>
                    <a:pt x="1111329" y="1753551"/>
                    <a:pt x="1111721" y="1743993"/>
                    <a:pt x="1111102" y="1738423"/>
                  </a:cubicBezTo>
                  <a:cubicBezTo>
                    <a:pt x="1109864" y="1727284"/>
                    <a:pt x="1104013" y="1717158"/>
                    <a:pt x="1100469" y="1706525"/>
                  </a:cubicBezTo>
                  <a:cubicBezTo>
                    <a:pt x="1095473" y="1691538"/>
                    <a:pt x="1095496" y="1683678"/>
                    <a:pt x="1079204" y="1674627"/>
                  </a:cubicBezTo>
                  <a:cubicBezTo>
                    <a:pt x="1069407" y="1669184"/>
                    <a:pt x="1057939" y="1667539"/>
                    <a:pt x="1047307" y="1663995"/>
                  </a:cubicBezTo>
                  <a:lnTo>
                    <a:pt x="1031358" y="1658679"/>
                  </a:lnTo>
                  <a:lnTo>
                    <a:pt x="1010093" y="1626781"/>
                  </a:lnTo>
                  <a:lnTo>
                    <a:pt x="999460" y="1610832"/>
                  </a:lnTo>
                  <a:cubicBezTo>
                    <a:pt x="997688" y="1605516"/>
                    <a:pt x="996865" y="1599782"/>
                    <a:pt x="994144" y="1594883"/>
                  </a:cubicBezTo>
                  <a:cubicBezTo>
                    <a:pt x="985406" y="1579154"/>
                    <a:pt x="972091" y="1558829"/>
                    <a:pt x="956930" y="1547037"/>
                  </a:cubicBezTo>
                  <a:cubicBezTo>
                    <a:pt x="946843" y="1539192"/>
                    <a:pt x="925032" y="1525772"/>
                    <a:pt x="925032" y="1525772"/>
                  </a:cubicBezTo>
                  <a:cubicBezTo>
                    <a:pt x="921488" y="1520456"/>
                    <a:pt x="919389" y="1513814"/>
                    <a:pt x="914400" y="1509823"/>
                  </a:cubicBezTo>
                  <a:cubicBezTo>
                    <a:pt x="910024" y="1506322"/>
                    <a:pt x="903463" y="1507013"/>
                    <a:pt x="898451" y="1504507"/>
                  </a:cubicBezTo>
                  <a:cubicBezTo>
                    <a:pt x="892736" y="1501650"/>
                    <a:pt x="887818" y="1497418"/>
                    <a:pt x="882502" y="1493874"/>
                  </a:cubicBezTo>
                  <a:cubicBezTo>
                    <a:pt x="875414" y="1483241"/>
                    <a:pt x="871870" y="1469064"/>
                    <a:pt x="861237" y="1461976"/>
                  </a:cubicBezTo>
                  <a:cubicBezTo>
                    <a:pt x="842061" y="1449193"/>
                    <a:pt x="827956" y="1441296"/>
                    <a:pt x="813390" y="1419446"/>
                  </a:cubicBezTo>
                  <a:cubicBezTo>
                    <a:pt x="799214" y="1398181"/>
                    <a:pt x="808074" y="1407041"/>
                    <a:pt x="786809" y="1392865"/>
                  </a:cubicBezTo>
                  <a:lnTo>
                    <a:pt x="776176" y="1360967"/>
                  </a:lnTo>
                  <a:cubicBezTo>
                    <a:pt x="774404" y="1355651"/>
                    <a:pt x="773969" y="1349681"/>
                    <a:pt x="770860" y="1345018"/>
                  </a:cubicBezTo>
                  <a:lnTo>
                    <a:pt x="760227" y="1329069"/>
                  </a:lnTo>
                  <a:cubicBezTo>
                    <a:pt x="758455" y="1323753"/>
                    <a:pt x="756450" y="1318508"/>
                    <a:pt x="754911" y="1313120"/>
                  </a:cubicBezTo>
                  <a:cubicBezTo>
                    <a:pt x="752640" y="1305172"/>
                    <a:pt x="748528" y="1284404"/>
                    <a:pt x="744279" y="1275907"/>
                  </a:cubicBezTo>
                  <a:cubicBezTo>
                    <a:pt x="741421" y="1270192"/>
                    <a:pt x="737190" y="1265274"/>
                    <a:pt x="733646" y="1259958"/>
                  </a:cubicBezTo>
                  <a:cubicBezTo>
                    <a:pt x="714259" y="1201793"/>
                    <a:pt x="745179" y="1289895"/>
                    <a:pt x="717697" y="1228060"/>
                  </a:cubicBezTo>
                  <a:cubicBezTo>
                    <a:pt x="713145" y="1217818"/>
                    <a:pt x="710609" y="1206795"/>
                    <a:pt x="707065" y="1196162"/>
                  </a:cubicBezTo>
                  <a:lnTo>
                    <a:pt x="696432" y="1164265"/>
                  </a:lnTo>
                  <a:lnTo>
                    <a:pt x="691116" y="1148316"/>
                  </a:lnTo>
                  <a:cubicBezTo>
                    <a:pt x="689344" y="1143000"/>
                    <a:pt x="688909" y="1137030"/>
                    <a:pt x="685800" y="1132367"/>
                  </a:cubicBezTo>
                  <a:lnTo>
                    <a:pt x="675167" y="1116418"/>
                  </a:lnTo>
                  <a:cubicBezTo>
                    <a:pt x="673395" y="1111102"/>
                    <a:pt x="672357" y="1105481"/>
                    <a:pt x="669851" y="1100469"/>
                  </a:cubicBezTo>
                  <a:cubicBezTo>
                    <a:pt x="649238" y="1059244"/>
                    <a:pt x="667265" y="1108660"/>
                    <a:pt x="653902" y="1068572"/>
                  </a:cubicBezTo>
                  <a:cubicBezTo>
                    <a:pt x="651549" y="1052102"/>
                    <a:pt x="643269" y="996903"/>
                    <a:pt x="643269" y="983511"/>
                  </a:cubicBezTo>
                  <a:cubicBezTo>
                    <a:pt x="643269" y="957510"/>
                    <a:pt x="650294" y="906053"/>
                    <a:pt x="653902" y="877186"/>
                  </a:cubicBezTo>
                  <a:cubicBezTo>
                    <a:pt x="655674" y="848832"/>
                    <a:pt x="655380" y="820273"/>
                    <a:pt x="659218" y="792125"/>
                  </a:cubicBezTo>
                  <a:cubicBezTo>
                    <a:pt x="660732" y="781020"/>
                    <a:pt x="666307" y="770860"/>
                    <a:pt x="669851" y="760227"/>
                  </a:cubicBezTo>
                  <a:cubicBezTo>
                    <a:pt x="677188" y="738217"/>
                    <a:pt x="672058" y="748942"/>
                    <a:pt x="685800" y="728330"/>
                  </a:cubicBezTo>
                  <a:cubicBezTo>
                    <a:pt x="703675" y="674701"/>
                    <a:pt x="676394" y="757908"/>
                    <a:pt x="696432" y="691116"/>
                  </a:cubicBezTo>
                  <a:cubicBezTo>
                    <a:pt x="699653" y="680381"/>
                    <a:pt x="700848" y="668544"/>
                    <a:pt x="707065" y="659218"/>
                  </a:cubicBezTo>
                  <a:lnTo>
                    <a:pt x="728330" y="627320"/>
                  </a:lnTo>
                  <a:cubicBezTo>
                    <a:pt x="730102" y="622004"/>
                    <a:pt x="730925" y="616270"/>
                    <a:pt x="733646" y="611372"/>
                  </a:cubicBezTo>
                  <a:cubicBezTo>
                    <a:pt x="745184" y="590604"/>
                    <a:pt x="767136" y="560691"/>
                    <a:pt x="786809" y="547576"/>
                  </a:cubicBezTo>
                  <a:lnTo>
                    <a:pt x="818707" y="526311"/>
                  </a:lnTo>
                  <a:cubicBezTo>
                    <a:pt x="838199" y="497071"/>
                    <a:pt x="818707" y="521881"/>
                    <a:pt x="845288" y="499730"/>
                  </a:cubicBezTo>
                  <a:cubicBezTo>
                    <a:pt x="851064" y="494917"/>
                    <a:pt x="855302" y="488397"/>
                    <a:pt x="861237" y="483781"/>
                  </a:cubicBezTo>
                  <a:cubicBezTo>
                    <a:pt x="871324" y="475936"/>
                    <a:pt x="884098" y="471552"/>
                    <a:pt x="893134" y="462516"/>
                  </a:cubicBezTo>
                  <a:cubicBezTo>
                    <a:pt x="951492" y="404158"/>
                    <a:pt x="897713" y="453767"/>
                    <a:pt x="956930" y="409353"/>
                  </a:cubicBezTo>
                  <a:cubicBezTo>
                    <a:pt x="982678" y="390042"/>
                    <a:pt x="969789" y="396206"/>
                    <a:pt x="994144" y="388088"/>
                  </a:cubicBezTo>
                  <a:cubicBezTo>
                    <a:pt x="998966" y="384472"/>
                    <a:pt x="1023580" y="365396"/>
                    <a:pt x="1031358" y="361507"/>
                  </a:cubicBezTo>
                  <a:cubicBezTo>
                    <a:pt x="1075373" y="339500"/>
                    <a:pt x="1017557" y="376023"/>
                    <a:pt x="1063255" y="345558"/>
                  </a:cubicBezTo>
                  <a:cubicBezTo>
                    <a:pt x="1066799" y="340242"/>
                    <a:pt x="1068899" y="333600"/>
                    <a:pt x="1073888" y="329609"/>
                  </a:cubicBezTo>
                  <a:cubicBezTo>
                    <a:pt x="1078264" y="326108"/>
                    <a:pt x="1084686" y="326500"/>
                    <a:pt x="1089837" y="324293"/>
                  </a:cubicBezTo>
                  <a:cubicBezTo>
                    <a:pt x="1097121" y="321171"/>
                    <a:pt x="1103584" y="316166"/>
                    <a:pt x="1111102" y="313660"/>
                  </a:cubicBezTo>
                  <a:cubicBezTo>
                    <a:pt x="1124965" y="309039"/>
                    <a:pt x="1139769" y="307648"/>
                    <a:pt x="1153632" y="303027"/>
                  </a:cubicBezTo>
                  <a:lnTo>
                    <a:pt x="1185530" y="292395"/>
                  </a:lnTo>
                  <a:lnTo>
                    <a:pt x="1217427" y="281762"/>
                  </a:lnTo>
                  <a:lnTo>
                    <a:pt x="1233376" y="276446"/>
                  </a:lnTo>
                  <a:cubicBezTo>
                    <a:pt x="1293627" y="278218"/>
                    <a:pt x="1354021" y="277254"/>
                    <a:pt x="1414130" y="281762"/>
                  </a:cubicBezTo>
                  <a:cubicBezTo>
                    <a:pt x="1431131" y="283037"/>
                    <a:pt x="1445501" y="294416"/>
                    <a:pt x="1461976" y="297711"/>
                  </a:cubicBezTo>
                  <a:cubicBezTo>
                    <a:pt x="1516027" y="308520"/>
                    <a:pt x="1466358" y="297444"/>
                    <a:pt x="1504507" y="308344"/>
                  </a:cubicBezTo>
                  <a:cubicBezTo>
                    <a:pt x="1511532" y="310351"/>
                    <a:pt x="1518774" y="311560"/>
                    <a:pt x="1525772" y="313660"/>
                  </a:cubicBezTo>
                  <a:cubicBezTo>
                    <a:pt x="1536507" y="316881"/>
                    <a:pt x="1547037" y="320749"/>
                    <a:pt x="1557669" y="324293"/>
                  </a:cubicBezTo>
                  <a:lnTo>
                    <a:pt x="1605516" y="340241"/>
                  </a:lnTo>
                  <a:lnTo>
                    <a:pt x="1637414" y="350874"/>
                  </a:lnTo>
                  <a:lnTo>
                    <a:pt x="1653362" y="356190"/>
                  </a:lnTo>
                  <a:cubicBezTo>
                    <a:pt x="1658678" y="359734"/>
                    <a:pt x="1663438" y="364306"/>
                    <a:pt x="1669311" y="366823"/>
                  </a:cubicBezTo>
                  <a:cubicBezTo>
                    <a:pt x="1676027" y="369701"/>
                    <a:pt x="1684232" y="368514"/>
                    <a:pt x="1690576" y="372139"/>
                  </a:cubicBezTo>
                  <a:cubicBezTo>
                    <a:pt x="1697104" y="375869"/>
                    <a:pt x="1699953" y="384437"/>
                    <a:pt x="1706525" y="388088"/>
                  </a:cubicBezTo>
                  <a:cubicBezTo>
                    <a:pt x="1716322" y="393531"/>
                    <a:pt x="1738423" y="398720"/>
                    <a:pt x="1738423" y="398720"/>
                  </a:cubicBezTo>
                  <a:cubicBezTo>
                    <a:pt x="1743739" y="402264"/>
                    <a:pt x="1748533" y="406758"/>
                    <a:pt x="1754372" y="409353"/>
                  </a:cubicBezTo>
                  <a:cubicBezTo>
                    <a:pt x="1764613" y="413905"/>
                    <a:pt x="1776944" y="413769"/>
                    <a:pt x="1786269" y="419986"/>
                  </a:cubicBezTo>
                  <a:cubicBezTo>
                    <a:pt x="1791585" y="423530"/>
                    <a:pt x="1796379" y="428023"/>
                    <a:pt x="1802218" y="430618"/>
                  </a:cubicBezTo>
                  <a:cubicBezTo>
                    <a:pt x="1812460" y="435170"/>
                    <a:pt x="1824790" y="435034"/>
                    <a:pt x="1834116" y="441251"/>
                  </a:cubicBezTo>
                  <a:lnTo>
                    <a:pt x="1866014" y="462516"/>
                  </a:lnTo>
                  <a:lnTo>
                    <a:pt x="1881962" y="473148"/>
                  </a:lnTo>
                  <a:cubicBezTo>
                    <a:pt x="1885506" y="478464"/>
                    <a:pt x="1887786" y="484890"/>
                    <a:pt x="1892595" y="489097"/>
                  </a:cubicBezTo>
                  <a:cubicBezTo>
                    <a:pt x="1902212" y="497512"/>
                    <a:pt x="1924493" y="510362"/>
                    <a:pt x="1924493" y="510362"/>
                  </a:cubicBezTo>
                  <a:cubicBezTo>
                    <a:pt x="1928037" y="515678"/>
                    <a:pt x="1930607" y="521793"/>
                    <a:pt x="1935125" y="526311"/>
                  </a:cubicBezTo>
                  <a:cubicBezTo>
                    <a:pt x="1939643" y="530829"/>
                    <a:pt x="1946866" y="532135"/>
                    <a:pt x="1951074" y="536944"/>
                  </a:cubicBezTo>
                  <a:cubicBezTo>
                    <a:pt x="1959489" y="546561"/>
                    <a:pt x="1965251" y="558209"/>
                    <a:pt x="1972339" y="568841"/>
                  </a:cubicBezTo>
                  <a:cubicBezTo>
                    <a:pt x="1975883" y="574157"/>
                    <a:pt x="1977656" y="581246"/>
                    <a:pt x="1982972" y="584790"/>
                  </a:cubicBezTo>
                  <a:lnTo>
                    <a:pt x="1998920" y="595423"/>
                  </a:lnTo>
                  <a:cubicBezTo>
                    <a:pt x="2012285" y="635512"/>
                    <a:pt x="1994257" y="586097"/>
                    <a:pt x="2014869" y="627320"/>
                  </a:cubicBezTo>
                  <a:cubicBezTo>
                    <a:pt x="2017375" y="632332"/>
                    <a:pt x="2017680" y="638257"/>
                    <a:pt x="2020186" y="643269"/>
                  </a:cubicBezTo>
                  <a:cubicBezTo>
                    <a:pt x="2040794" y="684485"/>
                    <a:pt x="2022774" y="635085"/>
                    <a:pt x="2036134" y="675167"/>
                  </a:cubicBezTo>
                  <a:cubicBezTo>
                    <a:pt x="2039680" y="707078"/>
                    <a:pt x="2040802" y="725085"/>
                    <a:pt x="2046767" y="754911"/>
                  </a:cubicBezTo>
                  <a:cubicBezTo>
                    <a:pt x="2056714" y="804648"/>
                    <a:pt x="2047263" y="751577"/>
                    <a:pt x="2057400" y="792125"/>
                  </a:cubicBezTo>
                  <a:cubicBezTo>
                    <a:pt x="2061775" y="809626"/>
                    <a:pt x="2064874" y="833235"/>
                    <a:pt x="2068032" y="850604"/>
                  </a:cubicBezTo>
                  <a:cubicBezTo>
                    <a:pt x="2078398" y="907620"/>
                    <a:pt x="2068475" y="843076"/>
                    <a:pt x="2078665" y="914400"/>
                  </a:cubicBezTo>
                  <a:cubicBezTo>
                    <a:pt x="2080437" y="946298"/>
                    <a:pt x="2083981" y="978146"/>
                    <a:pt x="2083981" y="1010093"/>
                  </a:cubicBezTo>
                  <a:cubicBezTo>
                    <a:pt x="2083981" y="1123521"/>
                    <a:pt x="2083522" y="1237011"/>
                    <a:pt x="2078665" y="1350334"/>
                  </a:cubicBezTo>
                  <a:cubicBezTo>
                    <a:pt x="2078185" y="1361532"/>
                    <a:pt x="2071576" y="1371599"/>
                    <a:pt x="2068032" y="1382232"/>
                  </a:cubicBezTo>
                  <a:cubicBezTo>
                    <a:pt x="2066260" y="1387548"/>
                    <a:pt x="2065824" y="1393518"/>
                    <a:pt x="2062716" y="1398181"/>
                  </a:cubicBezTo>
                  <a:cubicBezTo>
                    <a:pt x="2055628" y="1408814"/>
                    <a:pt x="2045492" y="1417956"/>
                    <a:pt x="2041451" y="1430079"/>
                  </a:cubicBezTo>
                  <a:lnTo>
                    <a:pt x="2009553" y="1525772"/>
                  </a:lnTo>
                  <a:cubicBezTo>
                    <a:pt x="2009552" y="1525776"/>
                    <a:pt x="1998922" y="1557666"/>
                    <a:pt x="1998920" y="1557669"/>
                  </a:cubicBezTo>
                  <a:lnTo>
                    <a:pt x="1967023" y="1605516"/>
                  </a:lnTo>
                  <a:cubicBezTo>
                    <a:pt x="1963479" y="1610832"/>
                    <a:pt x="1960908" y="1616947"/>
                    <a:pt x="1956390" y="1621465"/>
                  </a:cubicBezTo>
                  <a:lnTo>
                    <a:pt x="1940441" y="1637414"/>
                  </a:lnTo>
                  <a:cubicBezTo>
                    <a:pt x="1938669" y="1642730"/>
                    <a:pt x="1938233" y="1648700"/>
                    <a:pt x="1935125" y="1653362"/>
                  </a:cubicBezTo>
                  <a:cubicBezTo>
                    <a:pt x="1930954" y="1659618"/>
                    <a:pt x="1924952" y="1664498"/>
                    <a:pt x="1919176" y="1669311"/>
                  </a:cubicBezTo>
                  <a:cubicBezTo>
                    <a:pt x="1907903" y="1678706"/>
                    <a:pt x="1894964" y="1684075"/>
                    <a:pt x="1881962" y="1690576"/>
                  </a:cubicBezTo>
                  <a:cubicBezTo>
                    <a:pt x="1878418" y="1695892"/>
                    <a:pt x="1876138" y="1702318"/>
                    <a:pt x="1871330" y="1706525"/>
                  </a:cubicBezTo>
                  <a:cubicBezTo>
                    <a:pt x="1860823" y="1715719"/>
                    <a:pt x="1833506" y="1732287"/>
                    <a:pt x="1818167" y="1738423"/>
                  </a:cubicBezTo>
                  <a:cubicBezTo>
                    <a:pt x="1807761" y="1742585"/>
                    <a:pt x="1796902" y="1745511"/>
                    <a:pt x="1786269" y="1749055"/>
                  </a:cubicBezTo>
                  <a:cubicBezTo>
                    <a:pt x="1752586" y="1760283"/>
                    <a:pt x="1721380" y="1772354"/>
                    <a:pt x="1685260" y="1775637"/>
                  </a:cubicBezTo>
                  <a:lnTo>
                    <a:pt x="1626781" y="1780953"/>
                  </a:lnTo>
                  <a:cubicBezTo>
                    <a:pt x="1605826" y="1783048"/>
                    <a:pt x="1569503" y="1786593"/>
                    <a:pt x="1547037" y="1791586"/>
                  </a:cubicBezTo>
                  <a:cubicBezTo>
                    <a:pt x="1541567" y="1792802"/>
                    <a:pt x="1536677" y="1796488"/>
                    <a:pt x="1531088" y="1796902"/>
                  </a:cubicBezTo>
                  <a:cubicBezTo>
                    <a:pt x="1488637" y="1800046"/>
                    <a:pt x="1446055" y="1801350"/>
                    <a:pt x="1403497" y="1802218"/>
                  </a:cubicBezTo>
                  <a:lnTo>
                    <a:pt x="1010093" y="1807534"/>
                  </a:lnTo>
                  <a:cubicBezTo>
                    <a:pt x="940460" y="1813865"/>
                    <a:pt x="970179" y="1806662"/>
                    <a:pt x="919716" y="1823483"/>
                  </a:cubicBezTo>
                  <a:lnTo>
                    <a:pt x="903767" y="1828800"/>
                  </a:lnTo>
                  <a:lnTo>
                    <a:pt x="887818" y="1834116"/>
                  </a:lnTo>
                  <a:cubicBezTo>
                    <a:pt x="841744" y="1832344"/>
                    <a:pt x="795594" y="1831972"/>
                    <a:pt x="749595" y="1828800"/>
                  </a:cubicBezTo>
                  <a:cubicBezTo>
                    <a:pt x="734098" y="1827731"/>
                    <a:pt x="730883" y="1819444"/>
                    <a:pt x="717697" y="1812851"/>
                  </a:cubicBezTo>
                  <a:cubicBezTo>
                    <a:pt x="712685" y="1810345"/>
                    <a:pt x="706995" y="1809502"/>
                    <a:pt x="701748" y="1807534"/>
                  </a:cubicBezTo>
                  <a:cubicBezTo>
                    <a:pt x="692813" y="1804183"/>
                    <a:pt x="684135" y="1800163"/>
                    <a:pt x="675167" y="1796902"/>
                  </a:cubicBezTo>
                  <a:cubicBezTo>
                    <a:pt x="630305" y="1780589"/>
                    <a:pt x="644642" y="1786394"/>
                    <a:pt x="584790" y="1780953"/>
                  </a:cubicBezTo>
                  <a:cubicBezTo>
                    <a:pt x="570982" y="1776351"/>
                    <a:pt x="554980" y="1771364"/>
                    <a:pt x="542260" y="1765004"/>
                  </a:cubicBezTo>
                  <a:cubicBezTo>
                    <a:pt x="531089" y="1759418"/>
                    <a:pt x="517845" y="1748044"/>
                    <a:pt x="510362" y="1738423"/>
                  </a:cubicBezTo>
                  <a:cubicBezTo>
                    <a:pt x="502517" y="1728336"/>
                    <a:pt x="489097" y="1706525"/>
                    <a:pt x="489097" y="1706525"/>
                  </a:cubicBezTo>
                  <a:cubicBezTo>
                    <a:pt x="486125" y="1694636"/>
                    <a:pt x="478327" y="1661130"/>
                    <a:pt x="473148" y="1653362"/>
                  </a:cubicBezTo>
                  <a:cubicBezTo>
                    <a:pt x="469604" y="1648046"/>
                    <a:pt x="467505" y="1641405"/>
                    <a:pt x="462516" y="1637414"/>
                  </a:cubicBezTo>
                  <a:cubicBezTo>
                    <a:pt x="458140" y="1633913"/>
                    <a:pt x="451883" y="1633869"/>
                    <a:pt x="446567" y="1632097"/>
                  </a:cubicBezTo>
                  <a:cubicBezTo>
                    <a:pt x="444795" y="1626781"/>
                    <a:pt x="444752" y="1620524"/>
                    <a:pt x="441251" y="1616148"/>
                  </a:cubicBezTo>
                  <a:cubicBezTo>
                    <a:pt x="437260" y="1611159"/>
                    <a:pt x="430153" y="1609674"/>
                    <a:pt x="425302" y="1605516"/>
                  </a:cubicBezTo>
                  <a:cubicBezTo>
                    <a:pt x="417691" y="1598992"/>
                    <a:pt x="411581" y="1590852"/>
                    <a:pt x="404037" y="1584251"/>
                  </a:cubicBezTo>
                  <a:cubicBezTo>
                    <a:pt x="397369" y="1578416"/>
                    <a:pt x="389037" y="1574567"/>
                    <a:pt x="382772" y="1568302"/>
                  </a:cubicBezTo>
                  <a:cubicBezTo>
                    <a:pt x="347329" y="1532859"/>
                    <a:pt x="398721" y="1570075"/>
                    <a:pt x="356190" y="1541720"/>
                  </a:cubicBezTo>
                  <a:cubicBezTo>
                    <a:pt x="325720" y="1490938"/>
                    <a:pt x="355298" y="1535363"/>
                    <a:pt x="324293" y="1499190"/>
                  </a:cubicBezTo>
                  <a:cubicBezTo>
                    <a:pt x="318527" y="1492463"/>
                    <a:pt x="314609" y="1484190"/>
                    <a:pt x="308344" y="1477925"/>
                  </a:cubicBezTo>
                  <a:cubicBezTo>
                    <a:pt x="302079" y="1471660"/>
                    <a:pt x="293344" y="1468241"/>
                    <a:pt x="287079" y="1461976"/>
                  </a:cubicBezTo>
                  <a:cubicBezTo>
                    <a:pt x="263033" y="1437930"/>
                    <a:pt x="291545" y="1451060"/>
                    <a:pt x="260497" y="1440711"/>
                  </a:cubicBezTo>
                  <a:cubicBezTo>
                    <a:pt x="221930" y="1389289"/>
                    <a:pt x="265132" y="1438485"/>
                    <a:pt x="228600" y="1414130"/>
                  </a:cubicBezTo>
                  <a:cubicBezTo>
                    <a:pt x="222344" y="1409959"/>
                    <a:pt x="218586" y="1402797"/>
                    <a:pt x="212651" y="1398181"/>
                  </a:cubicBezTo>
                  <a:cubicBezTo>
                    <a:pt x="202564" y="1390336"/>
                    <a:pt x="180753" y="1376916"/>
                    <a:pt x="180753" y="1376916"/>
                  </a:cubicBezTo>
                  <a:cubicBezTo>
                    <a:pt x="156972" y="1341246"/>
                    <a:pt x="184986" y="1376194"/>
                    <a:pt x="154172" y="1355651"/>
                  </a:cubicBezTo>
                  <a:cubicBezTo>
                    <a:pt x="147916" y="1351480"/>
                    <a:pt x="143999" y="1344515"/>
                    <a:pt x="138223" y="1339702"/>
                  </a:cubicBezTo>
                  <a:cubicBezTo>
                    <a:pt x="133314" y="1335612"/>
                    <a:pt x="127183" y="1333159"/>
                    <a:pt x="122274" y="1329069"/>
                  </a:cubicBezTo>
                  <a:cubicBezTo>
                    <a:pt x="116498" y="1324256"/>
                    <a:pt x="112581" y="1317290"/>
                    <a:pt x="106325" y="1313120"/>
                  </a:cubicBezTo>
                  <a:cubicBezTo>
                    <a:pt x="58378" y="1281156"/>
                    <a:pt x="124611" y="1338992"/>
                    <a:pt x="74427" y="1297172"/>
                  </a:cubicBezTo>
                  <a:cubicBezTo>
                    <a:pt x="22183" y="1253635"/>
                    <a:pt x="89657" y="1307085"/>
                    <a:pt x="47846" y="1265274"/>
                  </a:cubicBezTo>
                  <a:cubicBezTo>
                    <a:pt x="43328" y="1260756"/>
                    <a:pt x="37213" y="1258185"/>
                    <a:pt x="31897" y="1254641"/>
                  </a:cubicBezTo>
                  <a:cubicBezTo>
                    <a:pt x="15299" y="1204848"/>
                    <a:pt x="42490" y="1278497"/>
                    <a:pt x="10632" y="1222744"/>
                  </a:cubicBezTo>
                  <a:cubicBezTo>
                    <a:pt x="7007" y="1216400"/>
                    <a:pt x="7323" y="1208504"/>
                    <a:pt x="5316" y="1201479"/>
                  </a:cubicBezTo>
                  <a:cubicBezTo>
                    <a:pt x="3777" y="1196091"/>
                    <a:pt x="1772" y="1190846"/>
                    <a:pt x="0" y="1185530"/>
                  </a:cubicBezTo>
                  <a:cubicBezTo>
                    <a:pt x="1717" y="1142596"/>
                    <a:pt x="205" y="1067549"/>
                    <a:pt x="10632" y="1015409"/>
                  </a:cubicBezTo>
                  <a:cubicBezTo>
                    <a:pt x="11731" y="1009914"/>
                    <a:pt x="14176" y="1004776"/>
                    <a:pt x="15948" y="999460"/>
                  </a:cubicBezTo>
                  <a:cubicBezTo>
                    <a:pt x="17720" y="925032"/>
                    <a:pt x="16523" y="850474"/>
                    <a:pt x="21265" y="776176"/>
                  </a:cubicBezTo>
                  <a:cubicBezTo>
                    <a:pt x="21873" y="766653"/>
                    <a:pt x="28636" y="758563"/>
                    <a:pt x="31897" y="749595"/>
                  </a:cubicBezTo>
                  <a:cubicBezTo>
                    <a:pt x="68462" y="649042"/>
                    <a:pt x="22682" y="762706"/>
                    <a:pt x="53162" y="701748"/>
                  </a:cubicBezTo>
                  <a:cubicBezTo>
                    <a:pt x="55668" y="696736"/>
                    <a:pt x="55371" y="690463"/>
                    <a:pt x="58479" y="685800"/>
                  </a:cubicBezTo>
                  <a:cubicBezTo>
                    <a:pt x="62649" y="679545"/>
                    <a:pt x="70057" y="675969"/>
                    <a:pt x="74427" y="669851"/>
                  </a:cubicBezTo>
                  <a:cubicBezTo>
                    <a:pt x="92870" y="644031"/>
                    <a:pt x="78804" y="655781"/>
                    <a:pt x="90376" y="632637"/>
                  </a:cubicBezTo>
                  <a:cubicBezTo>
                    <a:pt x="93233" y="626922"/>
                    <a:pt x="97465" y="622004"/>
                    <a:pt x="101009" y="616688"/>
                  </a:cubicBezTo>
                  <a:cubicBezTo>
                    <a:pt x="120395" y="558527"/>
                    <a:pt x="89478" y="646620"/>
                    <a:pt x="116958" y="584790"/>
                  </a:cubicBezTo>
                  <a:cubicBezTo>
                    <a:pt x="137774" y="537954"/>
                    <a:pt x="114428" y="566055"/>
                    <a:pt x="143539" y="536944"/>
                  </a:cubicBezTo>
                  <a:cubicBezTo>
                    <a:pt x="151265" y="513766"/>
                    <a:pt x="150764" y="505945"/>
                    <a:pt x="164804" y="489097"/>
                  </a:cubicBezTo>
                  <a:cubicBezTo>
                    <a:pt x="169617" y="483321"/>
                    <a:pt x="175940" y="478924"/>
                    <a:pt x="180753" y="473148"/>
                  </a:cubicBezTo>
                  <a:cubicBezTo>
                    <a:pt x="202904" y="446567"/>
                    <a:pt x="178096" y="466061"/>
                    <a:pt x="207334" y="446567"/>
                  </a:cubicBezTo>
                  <a:cubicBezTo>
                    <a:pt x="235692" y="404032"/>
                    <a:pt x="198470" y="455432"/>
                    <a:pt x="233916" y="419986"/>
                  </a:cubicBezTo>
                  <a:cubicBezTo>
                    <a:pt x="269362" y="384540"/>
                    <a:pt x="217962" y="421762"/>
                    <a:pt x="260497" y="393404"/>
                  </a:cubicBezTo>
                  <a:cubicBezTo>
                    <a:pt x="288855" y="350869"/>
                    <a:pt x="251633" y="402269"/>
                    <a:pt x="287079" y="366823"/>
                  </a:cubicBezTo>
                  <a:cubicBezTo>
                    <a:pt x="291597" y="362305"/>
                    <a:pt x="293193" y="355392"/>
                    <a:pt x="297711" y="350874"/>
                  </a:cubicBezTo>
                  <a:cubicBezTo>
                    <a:pt x="302229" y="346356"/>
                    <a:pt x="308751" y="344331"/>
                    <a:pt x="313660" y="340241"/>
                  </a:cubicBezTo>
                  <a:cubicBezTo>
                    <a:pt x="365912" y="296699"/>
                    <a:pt x="298426" y="350160"/>
                    <a:pt x="340241" y="308344"/>
                  </a:cubicBezTo>
                  <a:cubicBezTo>
                    <a:pt x="344759" y="303826"/>
                    <a:pt x="350874" y="301255"/>
                    <a:pt x="356190" y="297711"/>
                  </a:cubicBezTo>
                  <a:cubicBezTo>
                    <a:pt x="375163" y="269252"/>
                    <a:pt x="362306" y="286278"/>
                    <a:pt x="398720" y="249865"/>
                  </a:cubicBezTo>
                  <a:cubicBezTo>
                    <a:pt x="405809" y="242777"/>
                    <a:pt x="410476" y="231770"/>
                    <a:pt x="419986" y="228600"/>
                  </a:cubicBezTo>
                  <a:lnTo>
                    <a:pt x="451883" y="217967"/>
                  </a:lnTo>
                  <a:cubicBezTo>
                    <a:pt x="457199" y="214423"/>
                    <a:pt x="462633" y="211048"/>
                    <a:pt x="467832" y="207334"/>
                  </a:cubicBezTo>
                  <a:cubicBezTo>
                    <a:pt x="475042" y="202184"/>
                    <a:pt x="481404" y="195782"/>
                    <a:pt x="489097" y="191386"/>
                  </a:cubicBezTo>
                  <a:cubicBezTo>
                    <a:pt x="529824" y="168113"/>
                    <a:pt x="528399" y="169424"/>
                    <a:pt x="558209" y="159488"/>
                  </a:cubicBezTo>
                  <a:cubicBezTo>
                    <a:pt x="577745" y="146464"/>
                    <a:pt x="574727" y="146893"/>
                    <a:pt x="600739" y="138223"/>
                  </a:cubicBezTo>
                  <a:cubicBezTo>
                    <a:pt x="615976" y="133144"/>
                    <a:pt x="623866" y="133993"/>
                    <a:pt x="637953" y="127590"/>
                  </a:cubicBezTo>
                  <a:cubicBezTo>
                    <a:pt x="652382" y="121031"/>
                    <a:pt x="667295" y="115117"/>
                    <a:pt x="680483" y="106325"/>
                  </a:cubicBezTo>
                  <a:cubicBezTo>
                    <a:pt x="685799" y="102781"/>
                    <a:pt x="690717" y="98550"/>
                    <a:pt x="696432" y="95693"/>
                  </a:cubicBezTo>
                  <a:cubicBezTo>
                    <a:pt x="704968" y="91425"/>
                    <a:pt x="714045" y="88321"/>
                    <a:pt x="723014" y="85060"/>
                  </a:cubicBezTo>
                  <a:cubicBezTo>
                    <a:pt x="733547" y="81230"/>
                    <a:pt x="744887" y="79439"/>
                    <a:pt x="754911" y="74427"/>
                  </a:cubicBezTo>
                  <a:cubicBezTo>
                    <a:pt x="761999" y="70883"/>
                    <a:pt x="768818" y="66738"/>
                    <a:pt x="776176" y="63795"/>
                  </a:cubicBezTo>
                  <a:cubicBezTo>
                    <a:pt x="776193" y="63788"/>
                    <a:pt x="816039" y="50507"/>
                    <a:pt x="824023" y="47846"/>
                  </a:cubicBezTo>
                  <a:lnTo>
                    <a:pt x="839972" y="42530"/>
                  </a:lnTo>
                  <a:cubicBezTo>
                    <a:pt x="845288" y="40758"/>
                    <a:pt x="850484" y="38573"/>
                    <a:pt x="855920" y="37214"/>
                  </a:cubicBezTo>
                  <a:cubicBezTo>
                    <a:pt x="922458" y="20578"/>
                    <a:pt x="839704" y="41846"/>
                    <a:pt x="893134" y="26581"/>
                  </a:cubicBezTo>
                  <a:cubicBezTo>
                    <a:pt x="931323" y="15670"/>
                    <a:pt x="897148" y="26907"/>
                    <a:pt x="940981" y="15948"/>
                  </a:cubicBezTo>
                  <a:cubicBezTo>
                    <a:pt x="946418" y="14589"/>
                    <a:pt x="951524" y="12106"/>
                    <a:pt x="956930" y="10632"/>
                  </a:cubicBezTo>
                  <a:cubicBezTo>
                    <a:pt x="971028" y="6787"/>
                    <a:pt x="999460" y="0"/>
                    <a:pt x="999460" y="0"/>
                  </a:cubicBezTo>
                  <a:lnTo>
                    <a:pt x="1355651" y="15948"/>
                  </a:lnTo>
                  <a:close/>
                </a:path>
              </a:pathLst>
            </a:custGeom>
            <a:noFill/>
            <a:ln w="28575">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 name="Group 4">
            <a:extLst>
              <a:ext uri="{FF2B5EF4-FFF2-40B4-BE49-F238E27FC236}">
                <a16:creationId xmlns:a16="http://schemas.microsoft.com/office/drawing/2014/main" xmlns="" id="{B2D2F93D-7FDA-42EC-B868-0B55D1394183}"/>
              </a:ext>
            </a:extLst>
          </p:cNvPr>
          <p:cNvGrpSpPr/>
          <p:nvPr/>
        </p:nvGrpSpPr>
        <p:grpSpPr>
          <a:xfrm>
            <a:off x="5786306" y="1767980"/>
            <a:ext cx="353712" cy="2088859"/>
            <a:chOff x="6191075" y="2357306"/>
            <a:chExt cx="471616" cy="2785145"/>
          </a:xfrm>
          <a:effectLst>
            <a:glow rad="63500">
              <a:schemeClr val="accent6">
                <a:satMod val="175000"/>
                <a:alpha val="40000"/>
              </a:schemeClr>
            </a:glow>
          </a:effectLst>
        </p:grpSpPr>
        <p:cxnSp>
          <p:nvCxnSpPr>
            <p:cNvPr id="10" name="Straight Connector 9">
              <a:extLst>
                <a:ext uri="{FF2B5EF4-FFF2-40B4-BE49-F238E27FC236}">
                  <a16:creationId xmlns:a16="http://schemas.microsoft.com/office/drawing/2014/main" xmlns="" id="{32A09810-3DCB-4EC1-919C-069B5A2FB33D}"/>
                </a:ext>
              </a:extLst>
            </p:cNvPr>
            <p:cNvCxnSpPr>
              <a:cxnSpLocks/>
            </p:cNvCxnSpPr>
            <p:nvPr/>
          </p:nvCxnSpPr>
          <p:spPr>
            <a:xfrm>
              <a:off x="6662691" y="2357306"/>
              <a:ext cx="0" cy="1339655"/>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xmlns="" id="{D189947A-3E4C-4FF3-8DAB-264F29B0E984}"/>
                </a:ext>
              </a:extLst>
            </p:cNvPr>
            <p:cNvCxnSpPr>
              <a:cxnSpLocks/>
            </p:cNvCxnSpPr>
            <p:nvPr/>
          </p:nvCxnSpPr>
          <p:spPr>
            <a:xfrm flipH="1">
              <a:off x="6191075" y="3673990"/>
              <a:ext cx="471616" cy="1468461"/>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20" name="Rectangle 19">
            <a:extLst>
              <a:ext uri="{FF2B5EF4-FFF2-40B4-BE49-F238E27FC236}">
                <a16:creationId xmlns:a16="http://schemas.microsoft.com/office/drawing/2014/main" xmlns="" id="{A6CCD874-EBEC-4CFA-A7D8-0F0FEACD10CD}"/>
              </a:ext>
            </a:extLst>
          </p:cNvPr>
          <p:cNvSpPr/>
          <p:nvPr/>
        </p:nvSpPr>
        <p:spPr>
          <a:xfrm>
            <a:off x="4691543" y="3976382"/>
            <a:ext cx="213920" cy="257962"/>
          </a:xfrm>
          <a:prstGeom prst="rect">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164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90739-895A-4A45-9E75-F1B02BDF48A5}"/>
              </a:ext>
            </a:extLst>
          </p:cNvPr>
          <p:cNvSpPr>
            <a:spLocks noGrp="1"/>
          </p:cNvSpPr>
          <p:nvPr>
            <p:ph type="title"/>
          </p:nvPr>
        </p:nvSpPr>
        <p:spPr>
          <a:xfrm>
            <a:off x="304800" y="-92804"/>
            <a:ext cx="8229600" cy="857250"/>
          </a:xfrm>
        </p:spPr>
        <p:txBody>
          <a:bodyPr/>
          <a:lstStyle/>
          <a:p>
            <a:r>
              <a:rPr lang="en-US" dirty="0"/>
              <a:t>Six </a:t>
            </a:r>
            <a:r>
              <a:rPr lang="en-US" dirty="0" err="1"/>
              <a:t>iDissection</a:t>
            </a:r>
            <a:r>
              <a:rPr lang="en-US" dirty="0"/>
              <a:t> Grades</a:t>
            </a:r>
          </a:p>
        </p:txBody>
      </p:sp>
      <p:sp>
        <p:nvSpPr>
          <p:cNvPr id="7" name="TextBox 6">
            <a:extLst>
              <a:ext uri="{FF2B5EF4-FFF2-40B4-BE49-F238E27FC236}">
                <a16:creationId xmlns:a16="http://schemas.microsoft.com/office/drawing/2014/main" xmlns="" id="{F6B81BDF-CB1F-4594-AF89-B46E6BC01A7A}"/>
              </a:ext>
            </a:extLst>
          </p:cNvPr>
          <p:cNvSpPr txBox="1"/>
          <p:nvPr/>
        </p:nvSpPr>
        <p:spPr>
          <a:xfrm>
            <a:off x="6253051" y="4810368"/>
            <a:ext cx="1749198" cy="230832"/>
          </a:xfrm>
          <a:prstGeom prst="rect">
            <a:avLst/>
          </a:prstGeom>
          <a:noFill/>
        </p:spPr>
        <p:txBody>
          <a:bodyPr wrap="none" rtlCol="0" anchor="b">
            <a:spAutoFit/>
          </a:bodyPr>
          <a:lstStyle/>
          <a:p>
            <a:pPr algn="r"/>
            <a:r>
              <a:rPr lang="en-US" sz="900" dirty="0"/>
              <a:t>Shammas, J Invasive </a:t>
            </a:r>
            <a:r>
              <a:rPr lang="en-US" sz="900" dirty="0" err="1"/>
              <a:t>Cardiol</a:t>
            </a:r>
            <a:r>
              <a:rPr lang="en-US" sz="900" dirty="0"/>
              <a:t> 2018</a:t>
            </a:r>
          </a:p>
        </p:txBody>
      </p:sp>
      <p:pic>
        <p:nvPicPr>
          <p:cNvPr id="8" name="Content Placeholder 7">
            <a:extLst>
              <a:ext uri="{FF2B5EF4-FFF2-40B4-BE49-F238E27FC236}">
                <a16:creationId xmlns:a16="http://schemas.microsoft.com/office/drawing/2014/main" xmlns="" id="{75654CCD-F5B3-4FFB-A5E1-871FE6FC20D4}"/>
              </a:ext>
            </a:extLst>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b="2901"/>
          <a:stretch/>
        </p:blipFill>
        <p:spPr>
          <a:xfrm>
            <a:off x="1785122" y="566823"/>
            <a:ext cx="5612907" cy="3773108"/>
          </a:xfrm>
          <a:prstGeom prst="rect">
            <a:avLst/>
          </a:prstGeom>
        </p:spPr>
      </p:pic>
      <p:grpSp>
        <p:nvGrpSpPr>
          <p:cNvPr id="3" name="Group 2">
            <a:extLst>
              <a:ext uri="{FF2B5EF4-FFF2-40B4-BE49-F238E27FC236}">
                <a16:creationId xmlns:a16="http://schemas.microsoft.com/office/drawing/2014/main" xmlns="" id="{15639199-4041-4D4F-98E8-268F6B04EABF}"/>
              </a:ext>
            </a:extLst>
          </p:cNvPr>
          <p:cNvGrpSpPr/>
          <p:nvPr/>
        </p:nvGrpSpPr>
        <p:grpSpPr>
          <a:xfrm>
            <a:off x="1809367" y="2109231"/>
            <a:ext cx="4747296" cy="2211650"/>
            <a:chOff x="745725" y="3271169"/>
            <a:chExt cx="5515993" cy="2948867"/>
          </a:xfrm>
        </p:grpSpPr>
        <p:sp>
          <p:nvSpPr>
            <p:cNvPr id="10" name="Rectangle 9">
              <a:extLst>
                <a:ext uri="{FF2B5EF4-FFF2-40B4-BE49-F238E27FC236}">
                  <a16:creationId xmlns:a16="http://schemas.microsoft.com/office/drawing/2014/main" xmlns="" id="{77BC9BD3-B357-4A8E-83C1-42A9266EA7D0}"/>
                </a:ext>
              </a:extLst>
            </p:cNvPr>
            <p:cNvSpPr/>
            <p:nvPr/>
          </p:nvSpPr>
          <p:spPr>
            <a:xfrm>
              <a:off x="745725" y="3271170"/>
              <a:ext cx="452761"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rPr>
                <a:t>A1</a:t>
              </a:r>
            </a:p>
          </p:txBody>
        </p:sp>
        <p:sp>
          <p:nvSpPr>
            <p:cNvPr id="11" name="Rectangle 10">
              <a:extLst>
                <a:ext uri="{FF2B5EF4-FFF2-40B4-BE49-F238E27FC236}">
                  <a16:creationId xmlns:a16="http://schemas.microsoft.com/office/drawing/2014/main" xmlns="" id="{061B388F-255F-43E6-90E4-766588CE383F}"/>
                </a:ext>
              </a:extLst>
            </p:cNvPr>
            <p:cNvSpPr/>
            <p:nvPr/>
          </p:nvSpPr>
          <p:spPr>
            <a:xfrm>
              <a:off x="3277341" y="3271170"/>
              <a:ext cx="452761"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rPr>
                <a:t>B1</a:t>
              </a:r>
            </a:p>
          </p:txBody>
        </p:sp>
        <p:sp>
          <p:nvSpPr>
            <p:cNvPr id="12" name="Rectangle 11">
              <a:extLst>
                <a:ext uri="{FF2B5EF4-FFF2-40B4-BE49-F238E27FC236}">
                  <a16:creationId xmlns:a16="http://schemas.microsoft.com/office/drawing/2014/main" xmlns="" id="{E95DB2FF-D9CC-471B-9D0E-7B52366A7F34}"/>
                </a:ext>
              </a:extLst>
            </p:cNvPr>
            <p:cNvSpPr/>
            <p:nvPr/>
          </p:nvSpPr>
          <p:spPr>
            <a:xfrm>
              <a:off x="5808957" y="3271169"/>
              <a:ext cx="452761"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rPr>
                <a:t>C1</a:t>
              </a:r>
            </a:p>
          </p:txBody>
        </p:sp>
        <p:sp>
          <p:nvSpPr>
            <p:cNvPr id="13" name="Rectangle 12">
              <a:extLst>
                <a:ext uri="{FF2B5EF4-FFF2-40B4-BE49-F238E27FC236}">
                  <a16:creationId xmlns:a16="http://schemas.microsoft.com/office/drawing/2014/main" xmlns="" id="{837BEDC4-E3FE-47AA-82F1-C32DE553E09E}"/>
                </a:ext>
              </a:extLst>
            </p:cNvPr>
            <p:cNvSpPr/>
            <p:nvPr/>
          </p:nvSpPr>
          <p:spPr>
            <a:xfrm>
              <a:off x="745725" y="5767275"/>
              <a:ext cx="452761"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rPr>
                <a:t>A2</a:t>
              </a:r>
            </a:p>
          </p:txBody>
        </p:sp>
        <p:sp>
          <p:nvSpPr>
            <p:cNvPr id="14" name="Rectangle 13">
              <a:extLst>
                <a:ext uri="{FF2B5EF4-FFF2-40B4-BE49-F238E27FC236}">
                  <a16:creationId xmlns:a16="http://schemas.microsoft.com/office/drawing/2014/main" xmlns="" id="{66B13D90-634F-43E1-8200-A2EF206FB70A}"/>
                </a:ext>
              </a:extLst>
            </p:cNvPr>
            <p:cNvSpPr/>
            <p:nvPr/>
          </p:nvSpPr>
          <p:spPr>
            <a:xfrm>
              <a:off x="3277340" y="5767274"/>
              <a:ext cx="452761"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rPr>
                <a:t>B2</a:t>
              </a:r>
            </a:p>
          </p:txBody>
        </p:sp>
        <p:sp>
          <p:nvSpPr>
            <p:cNvPr id="15" name="Rectangle 14">
              <a:extLst>
                <a:ext uri="{FF2B5EF4-FFF2-40B4-BE49-F238E27FC236}">
                  <a16:creationId xmlns:a16="http://schemas.microsoft.com/office/drawing/2014/main" xmlns="" id="{55B7D7A4-52EE-431B-BFD6-00DC6197BAD8}"/>
                </a:ext>
              </a:extLst>
            </p:cNvPr>
            <p:cNvSpPr/>
            <p:nvPr/>
          </p:nvSpPr>
          <p:spPr>
            <a:xfrm>
              <a:off x="5808955" y="5767274"/>
              <a:ext cx="452761"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effectLst>
                    <a:outerShdw blurRad="38100" dist="38100" dir="2700000" algn="tl">
                      <a:srgbClr val="000000">
                        <a:alpha val="43137"/>
                      </a:srgbClr>
                    </a:outerShdw>
                  </a:effectLst>
                </a:rPr>
                <a:t>C2</a:t>
              </a:r>
            </a:p>
          </p:txBody>
        </p:sp>
      </p:grpSp>
    </p:spTree>
    <p:extLst>
      <p:ext uri="{BB962C8B-B14F-4D97-AF65-F5344CB8AC3E}">
        <p14:creationId xmlns:p14="http://schemas.microsoft.com/office/powerpoint/2010/main" val="269144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TotalTime>
  <Words>1034</Words>
  <Application>Microsoft Macintosh PowerPoint</Application>
  <PresentationFormat>On-screen Show (16:9)</PresentationFormat>
  <Paragraphs>99</Paragraphs>
  <Slides>16</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TradeGothic</vt:lpstr>
      <vt:lpstr>Theme1</vt:lpstr>
      <vt:lpstr> </vt:lpstr>
      <vt:lpstr>PowerPoint Presentation</vt:lpstr>
      <vt:lpstr>Introduction </vt:lpstr>
      <vt:lpstr>Case:</vt:lpstr>
      <vt:lpstr>Procedure</vt:lpstr>
      <vt:lpstr>IVUS measurements</vt:lpstr>
      <vt:lpstr>IVUS observations</vt:lpstr>
      <vt:lpstr>The iDissection Grading System</vt:lpstr>
      <vt:lpstr>Six iDissection Grades</vt:lpstr>
      <vt:lpstr>PowerPoint Presentation</vt:lpstr>
      <vt:lpstr>Results</vt:lpstr>
      <vt:lpstr>This cases illustrates several points: </vt:lpstr>
      <vt:lpstr>Discussion</vt:lpstr>
      <vt:lpstr>Ongoing studies</vt:lpstr>
      <vt:lpstr>Referrences:</vt:lpstr>
      <vt:lpstr>THANK YOU</vt:lpstr>
    </vt:vector>
  </TitlesOfParts>
  <Company>MedStar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vxm133</dc:creator>
  <cp:lastModifiedBy>QAIS RAD</cp:lastModifiedBy>
  <cp:revision>101</cp:revision>
  <dcterms:created xsi:type="dcterms:W3CDTF">2015-01-08T17:01:57Z</dcterms:created>
  <dcterms:modified xsi:type="dcterms:W3CDTF">2018-11-23T01:36:06Z</dcterms:modified>
</cp:coreProperties>
</file>