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2911" y="96312"/>
            <a:ext cx="8638177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4864" y="3777408"/>
            <a:ext cx="8534271" cy="1242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61207A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8900" y="127000"/>
            <a:ext cx="1237564" cy="589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493000" y="4330700"/>
            <a:ext cx="878605" cy="2661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20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65067"/>
            <a:ext cx="9144000" cy="93980"/>
          </a:xfrm>
          <a:custGeom>
            <a:avLst/>
            <a:gdLst/>
            <a:ahLst/>
            <a:cxnLst/>
            <a:rect l="l" t="t" r="r" b="b"/>
            <a:pathLst>
              <a:path w="9144000" h="93979">
                <a:moveTo>
                  <a:pt x="0" y="0"/>
                </a:moveTo>
                <a:lnTo>
                  <a:pt x="9144000" y="0"/>
                </a:lnTo>
                <a:lnTo>
                  <a:pt x="9144000" y="93883"/>
                </a:lnTo>
                <a:lnTo>
                  <a:pt x="0" y="93883"/>
                </a:lnTo>
                <a:lnTo>
                  <a:pt x="0" y="0"/>
                </a:lnTo>
                <a:close/>
              </a:path>
            </a:pathLst>
          </a:custGeom>
          <a:solidFill>
            <a:srgbClr val="F6C9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37775" y="3361393"/>
            <a:ext cx="206844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356" y="2222647"/>
            <a:ext cx="8157845" cy="1240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7.png"/><Relationship Id="rId5" Type="http://schemas.openxmlformats.org/officeDocument/2006/relationships/image" Target="../media/image2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3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36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38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38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38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38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19600" y="4318000"/>
            <a:ext cx="1123032" cy="405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97300" y="4318000"/>
            <a:ext cx="398247" cy="398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97300" y="800100"/>
            <a:ext cx="1536879" cy="731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93000" y="4330700"/>
            <a:ext cx="878605" cy="2661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8067" y="1734595"/>
            <a:ext cx="864552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latin typeface="Segoe UI"/>
                <a:cs typeface="Segoe UI"/>
              </a:rPr>
              <a:t>Impact </a:t>
            </a:r>
            <a:r>
              <a:rPr dirty="0" sz="3200" spc="-25" b="1">
                <a:latin typeface="Segoe UI"/>
                <a:cs typeface="Segoe UI"/>
              </a:rPr>
              <a:t>of </a:t>
            </a:r>
            <a:r>
              <a:rPr dirty="0" sz="3200" spc="10" b="1">
                <a:latin typeface="Segoe UI"/>
                <a:cs typeface="Segoe UI"/>
              </a:rPr>
              <a:t>coronary </a:t>
            </a:r>
            <a:r>
              <a:rPr dirty="0" sz="3200" spc="-10" b="1">
                <a:latin typeface="Segoe UI"/>
                <a:cs typeface="Segoe UI"/>
              </a:rPr>
              <a:t>microvascular  </a:t>
            </a:r>
            <a:r>
              <a:rPr dirty="0" sz="3200" spc="-5" b="1">
                <a:latin typeface="Segoe UI"/>
                <a:cs typeface="Segoe UI"/>
              </a:rPr>
              <a:t>dysfunction on </a:t>
            </a:r>
            <a:r>
              <a:rPr dirty="0" sz="3200" spc="-15" b="1">
                <a:latin typeface="Segoe UI"/>
                <a:cs typeface="Segoe UI"/>
              </a:rPr>
              <a:t>patient-reported </a:t>
            </a:r>
            <a:r>
              <a:rPr dirty="0" sz="3200" spc="-5" b="1">
                <a:latin typeface="Segoe UI"/>
                <a:cs typeface="Segoe UI"/>
              </a:rPr>
              <a:t>outcomes in  </a:t>
            </a:r>
            <a:r>
              <a:rPr dirty="0" sz="3200" spc="-10" b="1">
                <a:latin typeface="Segoe UI"/>
                <a:cs typeface="Segoe UI"/>
              </a:rPr>
              <a:t>patients </a:t>
            </a:r>
            <a:r>
              <a:rPr dirty="0" sz="3200" spc="-5" b="1">
                <a:latin typeface="Segoe UI"/>
                <a:cs typeface="Segoe UI"/>
              </a:rPr>
              <a:t>undergoing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PCI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8100" y="3568932"/>
            <a:ext cx="2884170" cy="61404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545"/>
              </a:spcBef>
            </a:pPr>
            <a:r>
              <a:rPr dirty="0" sz="1800" spc="-5" b="1">
                <a:solidFill>
                  <a:srgbClr val="FFFFFF"/>
                </a:solidFill>
                <a:latin typeface="Segoe UI"/>
                <a:cs typeface="Segoe UI"/>
              </a:rPr>
              <a:t>Frédéric </a:t>
            </a:r>
            <a:r>
              <a:rPr dirty="0" sz="1800" spc="-20" b="1">
                <a:solidFill>
                  <a:srgbClr val="FFFFFF"/>
                </a:solidFill>
                <a:latin typeface="Segoe UI"/>
                <a:cs typeface="Segoe UI"/>
              </a:rPr>
              <a:t>BOUISSET, </a:t>
            </a:r>
            <a:r>
              <a:rPr dirty="0" sz="1800" spc="-5" b="1">
                <a:solidFill>
                  <a:srgbClr val="FFFFFF"/>
                </a:solidFill>
                <a:latin typeface="Segoe UI"/>
                <a:cs typeface="Segoe UI"/>
              </a:rPr>
              <a:t>MD</a:t>
            </a:r>
            <a:endParaRPr sz="18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dirty="0" sz="1400" spc="-5" i="1">
                <a:solidFill>
                  <a:srgbClr val="FFFFFF"/>
                </a:solidFill>
                <a:latin typeface="Segoe UI"/>
                <a:cs typeface="Segoe UI"/>
              </a:rPr>
              <a:t>on </a:t>
            </a:r>
            <a:r>
              <a:rPr dirty="0" sz="1400" i="1">
                <a:solidFill>
                  <a:srgbClr val="FFFFFF"/>
                </a:solidFill>
                <a:latin typeface="Segoe UI"/>
                <a:cs typeface="Segoe UI"/>
              </a:rPr>
              <a:t>behalf </a:t>
            </a:r>
            <a:r>
              <a:rPr dirty="0" sz="1400" spc="-15" i="1">
                <a:solidFill>
                  <a:srgbClr val="FFFFFF"/>
                </a:solidFill>
                <a:latin typeface="Segoe UI"/>
                <a:cs typeface="Segoe UI"/>
              </a:rPr>
              <a:t>of </a:t>
            </a:r>
            <a:r>
              <a:rPr dirty="0" sz="1400" spc="-5" i="1">
                <a:solidFill>
                  <a:srgbClr val="FFFFFF"/>
                </a:solidFill>
                <a:latin typeface="Segoe UI"/>
                <a:cs typeface="Segoe UI"/>
              </a:rPr>
              <a:t>PPG </a:t>
            </a:r>
            <a:r>
              <a:rPr dirty="0" sz="1400" i="1">
                <a:solidFill>
                  <a:srgbClr val="FFFFFF"/>
                </a:solidFill>
                <a:latin typeface="Segoe UI"/>
                <a:cs typeface="Segoe UI"/>
              </a:rPr>
              <a:t>Global</a:t>
            </a:r>
            <a:r>
              <a:rPr dirty="0" sz="1400" spc="-15" i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400" spc="-5" i="1">
                <a:solidFill>
                  <a:srgbClr val="FFFFFF"/>
                </a:solidFill>
                <a:latin typeface="Segoe UI"/>
                <a:cs typeface="Segoe UI"/>
              </a:rPr>
              <a:t>investigators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9632" y="2209000"/>
            <a:ext cx="1885314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5" b="1">
                <a:latin typeface="Segoe UI"/>
                <a:cs typeface="Segoe UI"/>
              </a:rPr>
              <a:t>R</a:t>
            </a:r>
            <a:r>
              <a:rPr dirty="0" sz="4400" spc="-5" b="1">
                <a:latin typeface="Segoe UI"/>
                <a:cs typeface="Segoe UI"/>
              </a:rPr>
              <a:t>esults</a:t>
            </a:r>
            <a:endParaRPr sz="4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6553" y="4874186"/>
            <a:ext cx="7200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5"/>
              </a:lnSpc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518211"/>
            <a:ext cx="9144000" cy="586740"/>
          </a:xfrm>
          <a:custGeom>
            <a:avLst/>
            <a:gdLst/>
            <a:ahLst/>
            <a:cxnLst/>
            <a:rect l="l" t="t" r="r" b="b"/>
            <a:pathLst>
              <a:path w="9144000" h="586739">
                <a:moveTo>
                  <a:pt x="0" y="0"/>
                </a:moveTo>
                <a:lnTo>
                  <a:pt x="9144000" y="0"/>
                </a:lnTo>
                <a:lnTo>
                  <a:pt x="914400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518211"/>
            <a:ext cx="9144000" cy="586740"/>
          </a:xfrm>
          <a:custGeom>
            <a:avLst/>
            <a:gdLst/>
            <a:ahLst/>
            <a:cxnLst/>
            <a:rect l="l" t="t" r="r" b="b"/>
            <a:pathLst>
              <a:path w="9144000" h="586739">
                <a:moveTo>
                  <a:pt x="0" y="0"/>
                </a:moveTo>
                <a:lnTo>
                  <a:pt x="9144000" y="0"/>
                </a:lnTo>
                <a:lnTo>
                  <a:pt x="914400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911" y="96312"/>
            <a:ext cx="273113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 b="1">
                <a:latin typeface="Segoe UI"/>
                <a:cs typeface="Segoe UI"/>
              </a:rPr>
              <a:t>Study</a:t>
            </a:r>
            <a:r>
              <a:rPr dirty="0" spc="-80" b="1">
                <a:latin typeface="Segoe UI"/>
                <a:cs typeface="Segoe UI"/>
              </a:rPr>
              <a:t> </a:t>
            </a:r>
            <a:r>
              <a:rPr dirty="0" spc="5" b="1">
                <a:latin typeface="Segoe UI"/>
                <a:cs typeface="Segoe UI"/>
              </a:rPr>
              <a:t>Flowchart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17496" y="1711019"/>
            <a:ext cx="2979420" cy="7696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0805" marR="878205">
              <a:lnSpc>
                <a:spcPct val="100000"/>
              </a:lnSpc>
              <a:spcBef>
                <a:spcPts val="330"/>
              </a:spcBef>
            </a:pPr>
            <a:r>
              <a:rPr dirty="0" sz="1100" spc="-5">
                <a:latin typeface="Segoe UI"/>
                <a:cs typeface="Segoe UI"/>
              </a:rPr>
              <a:t>746 </a:t>
            </a:r>
            <a:r>
              <a:rPr dirty="0" sz="1100">
                <a:latin typeface="Segoe UI"/>
                <a:cs typeface="Segoe UI"/>
              </a:rPr>
              <a:t>patients excluded for </a:t>
            </a:r>
            <a:r>
              <a:rPr dirty="0" sz="1100" spc="-5">
                <a:latin typeface="Segoe UI"/>
                <a:cs typeface="Segoe UI"/>
              </a:rPr>
              <a:t>lack</a:t>
            </a:r>
            <a:r>
              <a:rPr dirty="0" sz="1100" spc="-95">
                <a:latin typeface="Segoe UI"/>
                <a:cs typeface="Segoe UI"/>
              </a:rPr>
              <a:t> </a:t>
            </a:r>
            <a:r>
              <a:rPr dirty="0" sz="1100">
                <a:latin typeface="Segoe UI"/>
                <a:cs typeface="Segoe UI"/>
              </a:rPr>
              <a:t>of  </a:t>
            </a:r>
            <a:r>
              <a:rPr dirty="0" sz="1100" spc="-5">
                <a:latin typeface="Segoe UI"/>
                <a:cs typeface="Segoe UI"/>
              </a:rPr>
              <a:t>microvascular</a:t>
            </a:r>
            <a:r>
              <a:rPr dirty="0" sz="1100" spc="-15">
                <a:latin typeface="Segoe UI"/>
                <a:cs typeface="Segoe UI"/>
              </a:rPr>
              <a:t> </a:t>
            </a:r>
            <a:r>
              <a:rPr dirty="0" sz="1100">
                <a:latin typeface="Segoe UI"/>
                <a:cs typeface="Segoe UI"/>
              </a:rPr>
              <a:t>assessment</a:t>
            </a:r>
            <a:endParaRPr sz="1100">
              <a:latin typeface="Segoe UI"/>
              <a:cs typeface="Segoe UI"/>
            </a:endParaRPr>
          </a:p>
          <a:p>
            <a:pPr marL="90805" marR="405765">
              <a:lnSpc>
                <a:spcPct val="100000"/>
              </a:lnSpc>
            </a:pPr>
            <a:r>
              <a:rPr dirty="0" sz="1100">
                <a:latin typeface="Segoe UI"/>
                <a:cs typeface="Segoe UI"/>
              </a:rPr>
              <a:t>6 patients were excluded for</a:t>
            </a:r>
            <a:r>
              <a:rPr dirty="0" sz="1100" spc="-105">
                <a:latin typeface="Segoe UI"/>
                <a:cs typeface="Segoe UI"/>
              </a:rPr>
              <a:t> </a:t>
            </a:r>
            <a:r>
              <a:rPr dirty="0" sz="1100" spc="-5">
                <a:latin typeface="Segoe UI"/>
                <a:cs typeface="Segoe UI"/>
              </a:rPr>
              <a:t>inadequate  </a:t>
            </a:r>
            <a:r>
              <a:rPr dirty="0" sz="1100">
                <a:latin typeface="Segoe UI"/>
                <a:cs typeface="Segoe UI"/>
              </a:rPr>
              <a:t>pressure tracing</a:t>
            </a:r>
            <a:r>
              <a:rPr dirty="0" sz="1100" spc="-10">
                <a:latin typeface="Segoe UI"/>
                <a:cs typeface="Segoe UI"/>
              </a:rPr>
              <a:t> </a:t>
            </a:r>
            <a:r>
              <a:rPr dirty="0" sz="1100">
                <a:latin typeface="Segoe UI"/>
                <a:cs typeface="Segoe UI"/>
              </a:rPr>
              <a:t>quality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65141" y="1579973"/>
            <a:ext cx="0" cy="981075"/>
          </a:xfrm>
          <a:custGeom>
            <a:avLst/>
            <a:gdLst/>
            <a:ahLst/>
            <a:cxnLst/>
            <a:rect l="l" t="t" r="r" b="b"/>
            <a:pathLst>
              <a:path w="0" h="981075">
                <a:moveTo>
                  <a:pt x="0" y="0"/>
                </a:moveTo>
                <a:lnTo>
                  <a:pt x="0" y="98088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27041" y="25418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0"/>
                </a:lnTo>
                <a:lnTo>
                  <a:pt x="76199" y="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65141" y="1579974"/>
            <a:ext cx="1095375" cy="516255"/>
          </a:xfrm>
          <a:custGeom>
            <a:avLst/>
            <a:gdLst/>
            <a:ahLst/>
            <a:cxnLst/>
            <a:rect l="l" t="t" r="r" b="b"/>
            <a:pathLst>
              <a:path w="1095375" h="516255">
                <a:moveTo>
                  <a:pt x="0" y="0"/>
                </a:moveTo>
                <a:lnTo>
                  <a:pt x="0" y="515765"/>
                </a:lnTo>
                <a:lnTo>
                  <a:pt x="1095204" y="5157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41295" y="205763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38100"/>
                </a:moveTo>
                <a:lnTo>
                  <a:pt x="0" y="0"/>
                </a:lnTo>
                <a:lnTo>
                  <a:pt x="0" y="76199"/>
                </a:lnTo>
                <a:lnTo>
                  <a:pt x="762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0504" y="1028899"/>
            <a:ext cx="8909685" cy="551180"/>
          </a:xfrm>
          <a:prstGeom prst="rect">
            <a:avLst/>
          </a:prstGeom>
          <a:solidFill>
            <a:srgbClr val="61207A"/>
          </a:solidFill>
        </p:spPr>
        <p:txBody>
          <a:bodyPr wrap="square" lIns="0" tIns="123190" rIns="0" bIns="0" rtlCol="0" vert="horz">
            <a:spAutoFit/>
          </a:bodyPr>
          <a:lstStyle/>
          <a:p>
            <a:pPr marL="450850">
              <a:lnSpc>
                <a:spcPct val="100000"/>
              </a:lnSpc>
              <a:spcBef>
                <a:spcPts val="970"/>
              </a:spcBef>
            </a:pPr>
            <a:r>
              <a:rPr dirty="0" sz="1800" spc="-5" b="1">
                <a:solidFill>
                  <a:srgbClr val="FFFFFF"/>
                </a:solidFill>
                <a:latin typeface="Segoe UI"/>
                <a:cs typeface="Segoe UI"/>
              </a:rPr>
              <a:t>1004 </a:t>
            </a:r>
            <a:r>
              <a:rPr dirty="0" sz="1800" spc="-10" b="1">
                <a:solidFill>
                  <a:srgbClr val="FFFFFF"/>
                </a:solidFill>
                <a:latin typeface="Segoe UI"/>
                <a:cs typeface="Segoe UI"/>
              </a:rPr>
              <a:t>patients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with </a:t>
            </a:r>
            <a:r>
              <a:rPr dirty="0" sz="1800" spc="-5">
                <a:solidFill>
                  <a:srgbClr val="FFFFFF"/>
                </a:solidFill>
                <a:latin typeface="Segoe UI"/>
                <a:cs typeface="Segoe UI"/>
              </a:rPr>
              <a:t>significant lesions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(FFR ≤ </a:t>
            </a:r>
            <a:r>
              <a:rPr dirty="0" sz="1800" spc="-5">
                <a:solidFill>
                  <a:srgbClr val="FFFFFF"/>
                </a:solidFill>
                <a:latin typeface="Segoe UI"/>
                <a:cs typeface="Segoe UI"/>
              </a:rPr>
              <a:t>0.80)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and </a:t>
            </a:r>
            <a:r>
              <a:rPr dirty="0" sz="1800" spc="-5">
                <a:solidFill>
                  <a:srgbClr val="FFFFFF"/>
                </a:solidFill>
                <a:latin typeface="Segoe UI"/>
                <a:cs typeface="Segoe UI"/>
              </a:rPr>
              <a:t>intention </a:t>
            </a: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to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perform</a:t>
            </a:r>
            <a:r>
              <a:rPr dirty="0" sz="1800" spc="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"/>
                <a:cs typeface="Segoe UI"/>
              </a:rPr>
              <a:t>PCI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504" y="2618014"/>
            <a:ext cx="8909685" cy="551180"/>
          </a:xfrm>
          <a:prstGeom prst="rect">
            <a:avLst/>
          </a:prstGeom>
          <a:solidFill>
            <a:srgbClr val="61207A"/>
          </a:solidFill>
        </p:spPr>
        <p:txBody>
          <a:bodyPr wrap="square" lIns="0" tIns="123190" rIns="0" bIns="0" rtlCol="0" vert="horz">
            <a:spAutoFit/>
          </a:bodyPr>
          <a:lstStyle/>
          <a:p>
            <a:pPr algn="ctr" marL="36195">
              <a:lnSpc>
                <a:spcPct val="100000"/>
              </a:lnSpc>
              <a:spcBef>
                <a:spcPts val="970"/>
              </a:spcBef>
            </a:pPr>
            <a:r>
              <a:rPr dirty="0" sz="1800" spc="-5" b="1">
                <a:solidFill>
                  <a:srgbClr val="FFFFFF"/>
                </a:solidFill>
                <a:latin typeface="Segoe UI"/>
                <a:cs typeface="Segoe UI"/>
              </a:rPr>
              <a:t>242 </a:t>
            </a:r>
            <a:r>
              <a:rPr dirty="0" sz="1800" spc="-10" b="1">
                <a:solidFill>
                  <a:srgbClr val="FFFFFF"/>
                </a:solidFill>
                <a:latin typeface="Segoe UI"/>
                <a:cs typeface="Segoe UI"/>
              </a:rPr>
              <a:t>patients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with </a:t>
            </a:r>
            <a:r>
              <a:rPr dirty="0" sz="1800" spc="-5">
                <a:solidFill>
                  <a:srgbClr val="FFFFFF"/>
                </a:solidFill>
                <a:latin typeface="Segoe UI"/>
                <a:cs typeface="Segoe UI"/>
              </a:rPr>
              <a:t>adequate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quality bolus </a:t>
            </a:r>
            <a:r>
              <a:rPr dirty="0" sz="1800" spc="-5">
                <a:solidFill>
                  <a:srgbClr val="FFFFFF"/>
                </a:solidFill>
                <a:latin typeface="Segoe UI"/>
                <a:cs typeface="Segoe UI"/>
              </a:rPr>
              <a:t>thermodilution</a:t>
            </a:r>
            <a:r>
              <a:rPr dirty="0" sz="1800" spc="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"/>
                <a:cs typeface="Segoe UI"/>
              </a:rPr>
              <a:t>pre-PCI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65141" y="3169088"/>
            <a:ext cx="0" cy="981075"/>
          </a:xfrm>
          <a:custGeom>
            <a:avLst/>
            <a:gdLst/>
            <a:ahLst/>
            <a:cxnLst/>
            <a:rect l="l" t="t" r="r" b="b"/>
            <a:pathLst>
              <a:path w="0" h="981075">
                <a:moveTo>
                  <a:pt x="0" y="0"/>
                </a:moveTo>
                <a:lnTo>
                  <a:pt x="0" y="98089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27041" y="41309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76200"/>
                </a:moveTo>
                <a:lnTo>
                  <a:pt x="0" y="0"/>
                </a:lnTo>
                <a:lnTo>
                  <a:pt x="76199" y="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0504" y="4207130"/>
            <a:ext cx="8909685" cy="551180"/>
          </a:xfrm>
          <a:prstGeom prst="rect">
            <a:avLst/>
          </a:prstGeom>
          <a:solidFill>
            <a:srgbClr val="61207A"/>
          </a:solidFill>
        </p:spPr>
        <p:txBody>
          <a:bodyPr wrap="square" lIns="0" tIns="123190" rIns="0" bIns="0" rtlCol="0" vert="horz">
            <a:spAutoFit/>
          </a:bodyPr>
          <a:lstStyle/>
          <a:p>
            <a:pPr algn="ctr" marL="28575">
              <a:lnSpc>
                <a:spcPct val="100000"/>
              </a:lnSpc>
              <a:spcBef>
                <a:spcPts val="970"/>
              </a:spcBef>
            </a:pPr>
            <a:r>
              <a:rPr dirty="0" sz="1800" spc="-5" b="1">
                <a:solidFill>
                  <a:srgbClr val="FFFFFF"/>
                </a:solidFill>
                <a:latin typeface="Segoe UI"/>
                <a:cs typeface="Segoe UI"/>
              </a:rPr>
              <a:t>216 </a:t>
            </a:r>
            <a:r>
              <a:rPr dirty="0" sz="1800" spc="-10" b="1">
                <a:solidFill>
                  <a:srgbClr val="FFFFFF"/>
                </a:solidFill>
                <a:latin typeface="Segoe UI"/>
                <a:cs typeface="Segoe UI"/>
              </a:rPr>
              <a:t>patients </a:t>
            </a: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treated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by</a:t>
            </a:r>
            <a:r>
              <a:rPr dirty="0" sz="1800" spc="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"/>
                <a:cs typeface="Segoe UI"/>
              </a:rPr>
              <a:t>PCI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17496" y="3470664"/>
            <a:ext cx="2979420" cy="4311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0805" marR="1074420">
              <a:lnSpc>
                <a:spcPct val="100000"/>
              </a:lnSpc>
              <a:spcBef>
                <a:spcPts val="330"/>
              </a:spcBef>
            </a:pPr>
            <a:r>
              <a:rPr dirty="0" sz="1100" spc="-5">
                <a:latin typeface="Segoe UI"/>
                <a:cs typeface="Segoe UI"/>
              </a:rPr>
              <a:t>20 </a:t>
            </a:r>
            <a:r>
              <a:rPr dirty="0" sz="1100">
                <a:latin typeface="Segoe UI"/>
                <a:cs typeface="Segoe UI"/>
              </a:rPr>
              <a:t>patients treated with</a:t>
            </a:r>
            <a:r>
              <a:rPr dirty="0" sz="1100" spc="-95">
                <a:latin typeface="Segoe UI"/>
                <a:cs typeface="Segoe UI"/>
              </a:rPr>
              <a:t> </a:t>
            </a:r>
            <a:r>
              <a:rPr dirty="0" sz="1100">
                <a:latin typeface="Segoe UI"/>
                <a:cs typeface="Segoe UI"/>
              </a:rPr>
              <a:t>OMT  6 patients treated with</a:t>
            </a:r>
            <a:r>
              <a:rPr dirty="0" sz="1100" spc="-90">
                <a:latin typeface="Segoe UI"/>
                <a:cs typeface="Segoe UI"/>
              </a:rPr>
              <a:t> </a:t>
            </a:r>
            <a:r>
              <a:rPr dirty="0" sz="1100" spc="-5">
                <a:latin typeface="Segoe UI"/>
                <a:cs typeface="Segoe UI"/>
              </a:rPr>
              <a:t>CABG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65141" y="3169089"/>
            <a:ext cx="1095375" cy="517525"/>
          </a:xfrm>
          <a:custGeom>
            <a:avLst/>
            <a:gdLst/>
            <a:ahLst/>
            <a:cxnLst/>
            <a:rect l="l" t="t" r="r" b="b"/>
            <a:pathLst>
              <a:path w="1095375" h="517525">
                <a:moveTo>
                  <a:pt x="0" y="0"/>
                </a:moveTo>
                <a:lnTo>
                  <a:pt x="0" y="517019"/>
                </a:lnTo>
                <a:lnTo>
                  <a:pt x="1095204" y="5170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41295" y="364800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38100"/>
                </a:moveTo>
                <a:lnTo>
                  <a:pt x="0" y="0"/>
                </a:lnTo>
                <a:lnTo>
                  <a:pt x="0" y="76199"/>
                </a:lnTo>
                <a:lnTo>
                  <a:pt x="762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6553" y="4874186"/>
            <a:ext cx="7200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5"/>
              </a:lnSpc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518211"/>
            <a:ext cx="9144000" cy="586740"/>
          </a:xfrm>
          <a:custGeom>
            <a:avLst/>
            <a:gdLst/>
            <a:ahLst/>
            <a:cxnLst/>
            <a:rect l="l" t="t" r="r" b="b"/>
            <a:pathLst>
              <a:path w="9144000" h="586739">
                <a:moveTo>
                  <a:pt x="0" y="0"/>
                </a:moveTo>
                <a:lnTo>
                  <a:pt x="9144000" y="0"/>
                </a:lnTo>
                <a:lnTo>
                  <a:pt x="914400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518211"/>
            <a:ext cx="9144000" cy="586740"/>
          </a:xfrm>
          <a:custGeom>
            <a:avLst/>
            <a:gdLst/>
            <a:ahLst/>
            <a:cxnLst/>
            <a:rect l="l" t="t" r="r" b="b"/>
            <a:pathLst>
              <a:path w="9144000" h="586739">
                <a:moveTo>
                  <a:pt x="0" y="0"/>
                </a:moveTo>
                <a:lnTo>
                  <a:pt x="9144000" y="0"/>
                </a:lnTo>
                <a:lnTo>
                  <a:pt x="914400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911" y="96312"/>
            <a:ext cx="432308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 b="1">
                <a:latin typeface="Segoe UI"/>
                <a:cs typeface="Segoe UI"/>
              </a:rPr>
              <a:t>Population</a:t>
            </a:r>
            <a:r>
              <a:rPr dirty="0" spc="-35" b="1">
                <a:latin typeface="Segoe UI"/>
                <a:cs typeface="Segoe UI"/>
              </a:rPr>
              <a:t> </a:t>
            </a:r>
            <a:r>
              <a:rPr dirty="0" spc="-5" b="1">
                <a:latin typeface="Segoe UI"/>
                <a:cs typeface="Segoe UI"/>
              </a:rPr>
              <a:t>characteristics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7821" y="815179"/>
          <a:ext cx="8762365" cy="4234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3030"/>
                <a:gridCol w="1666874"/>
                <a:gridCol w="1666875"/>
                <a:gridCol w="1666875"/>
                <a:gridCol w="544829"/>
                <a:gridCol w="544829"/>
              </a:tblGrid>
              <a:tr h="466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Segoe UI"/>
                          <a:cs typeface="Segoe UI"/>
                        </a:rPr>
                        <a:t>Variables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All patients</a:t>
                      </a:r>
                      <a:r>
                        <a:rPr dirty="0" sz="1100" spc="-3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(n=242)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CMD</a:t>
                      </a:r>
                      <a:r>
                        <a:rPr dirty="0" sz="1100" spc="-1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(n=86)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104139" indent="-163195">
                        <a:lnSpc>
                          <a:spcPct val="107000"/>
                        </a:lnSpc>
                        <a:spcBef>
                          <a:spcPts val="385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Normal</a:t>
                      </a:r>
                      <a:r>
                        <a:rPr dirty="0" sz="1100" spc="-8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b="1">
                          <a:latin typeface="Segoe UI"/>
                          <a:cs typeface="Segoe UI"/>
                        </a:rPr>
                        <a:t>microvascular 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function</a:t>
                      </a:r>
                      <a:r>
                        <a:rPr dirty="0" sz="1100" spc="-2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(n=156)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65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p-value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Age,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mean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68.2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10.1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70.4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9.7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67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10.1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0.012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3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Male, n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177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(73.1)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56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(65.1)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121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(77.6)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0.052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BMI, mean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27.43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14.44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27.52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16.82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27.38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13.01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0.943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Dyslipidemia,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n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178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(73.6)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62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(72.1)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116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(74.4)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0.818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3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Hypertension, n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174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(71.9)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72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(83.7)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102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(65.4)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0.004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Diabetes,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n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83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(34.3)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37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(43.0)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46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(29.5)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0.048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Active Tobacco,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n(%)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41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(16.9)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12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(14.0)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29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(18.6)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0.459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Prior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MI, n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45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(18.6)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15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(17.4)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30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(19.2)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0.865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PAD,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n 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11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(4.5)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4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(4.7)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7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(4.5)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Clinical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presentation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0.069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3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Non-STEMI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13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(5.4)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7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(8.1)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6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(3.8)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Chronic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coronary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Syndrome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215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(88.8)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71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(82.6)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144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(92.3)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Unstable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angina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14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(5.8)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8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(9.3)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6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(3.8)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0333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Creatinine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clearance,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mean±SD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73.80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26.80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72.74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28.20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74.38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26.07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0.651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3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LVEF,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 mean±SD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58.41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10.22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58.30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11.79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58.48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9.27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0.895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6553" y="4874186"/>
            <a:ext cx="7200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5"/>
              </a:lnSpc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518211"/>
            <a:ext cx="9144000" cy="586740"/>
          </a:xfrm>
          <a:custGeom>
            <a:avLst/>
            <a:gdLst/>
            <a:ahLst/>
            <a:cxnLst/>
            <a:rect l="l" t="t" r="r" b="b"/>
            <a:pathLst>
              <a:path w="9144000" h="586739">
                <a:moveTo>
                  <a:pt x="0" y="0"/>
                </a:moveTo>
                <a:lnTo>
                  <a:pt x="9144000" y="0"/>
                </a:lnTo>
                <a:lnTo>
                  <a:pt x="914400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518211"/>
            <a:ext cx="9144000" cy="586740"/>
          </a:xfrm>
          <a:custGeom>
            <a:avLst/>
            <a:gdLst/>
            <a:ahLst/>
            <a:cxnLst/>
            <a:rect l="l" t="t" r="r" b="b"/>
            <a:pathLst>
              <a:path w="9144000" h="586739">
                <a:moveTo>
                  <a:pt x="0" y="0"/>
                </a:moveTo>
                <a:lnTo>
                  <a:pt x="9144000" y="0"/>
                </a:lnTo>
                <a:lnTo>
                  <a:pt x="914400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911" y="96312"/>
            <a:ext cx="432308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 b="1">
                <a:latin typeface="Segoe UI"/>
                <a:cs typeface="Segoe UI"/>
              </a:rPr>
              <a:t>Population</a:t>
            </a:r>
            <a:r>
              <a:rPr dirty="0" spc="-35" b="1">
                <a:latin typeface="Segoe UI"/>
                <a:cs typeface="Segoe UI"/>
              </a:rPr>
              <a:t> </a:t>
            </a:r>
            <a:r>
              <a:rPr dirty="0" spc="-5" b="1">
                <a:latin typeface="Segoe UI"/>
                <a:cs typeface="Segoe UI"/>
              </a:rPr>
              <a:t>characteristics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7821" y="815179"/>
          <a:ext cx="8762365" cy="4234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3030"/>
                <a:gridCol w="1666874"/>
                <a:gridCol w="1666875"/>
                <a:gridCol w="1666875"/>
                <a:gridCol w="544829"/>
                <a:gridCol w="544829"/>
              </a:tblGrid>
              <a:tr h="466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Segoe UI"/>
                          <a:cs typeface="Segoe UI"/>
                        </a:rPr>
                        <a:t>Variables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All patients</a:t>
                      </a:r>
                      <a:r>
                        <a:rPr dirty="0" sz="1100" spc="-3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(n=242)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CMD</a:t>
                      </a:r>
                      <a:r>
                        <a:rPr dirty="0" sz="1100" spc="-1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(n=86)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104139" indent="-163195">
                        <a:lnSpc>
                          <a:spcPct val="107000"/>
                        </a:lnSpc>
                        <a:spcBef>
                          <a:spcPts val="385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Normal</a:t>
                      </a:r>
                      <a:r>
                        <a:rPr dirty="0" sz="1100" spc="-8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b="1">
                          <a:latin typeface="Segoe UI"/>
                          <a:cs typeface="Segoe UI"/>
                        </a:rPr>
                        <a:t>microvascular 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function</a:t>
                      </a:r>
                      <a:r>
                        <a:rPr dirty="0" sz="1100" spc="-2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(n=156)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65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p-value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Age, </a:t>
                      </a:r>
                      <a:r>
                        <a:rPr dirty="0" sz="1100" b="1">
                          <a:latin typeface="Segoe UI"/>
                          <a:cs typeface="Segoe UI"/>
                        </a:rPr>
                        <a:t>mean ±</a:t>
                      </a:r>
                      <a:r>
                        <a:rPr dirty="0" sz="1100" spc="-1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b="1">
                          <a:latin typeface="Segoe UI"/>
                          <a:cs typeface="Segoe UI"/>
                        </a:rPr>
                        <a:t>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68.2 </a:t>
                      </a:r>
                      <a:r>
                        <a:rPr dirty="0" sz="1100" b="1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10.1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70.4 </a:t>
                      </a:r>
                      <a:r>
                        <a:rPr dirty="0" sz="1100" b="1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9.7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67 </a:t>
                      </a:r>
                      <a:r>
                        <a:rPr dirty="0" sz="1100" b="1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10.1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0.012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3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Male, n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177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(73.1)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56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(65.1)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121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(77.6)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0.052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BMI, mean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27.43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14.44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27.52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16.82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27.38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13.01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0.943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Dyslipidemia,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n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178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(73.6)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62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(72.1)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116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(74.4)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0.818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3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Hypertension, </a:t>
                      </a:r>
                      <a:r>
                        <a:rPr dirty="0" sz="1100" b="1">
                          <a:latin typeface="Segoe UI"/>
                          <a:cs typeface="Segoe UI"/>
                        </a:rPr>
                        <a:t>n</a:t>
                      </a:r>
                      <a:r>
                        <a:rPr dirty="0" sz="1100" spc="-1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174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(71.9)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72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(83.7)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102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(65.4)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0.004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Diabetes, </a:t>
                      </a:r>
                      <a:r>
                        <a:rPr dirty="0" sz="1100" b="1">
                          <a:latin typeface="Segoe UI"/>
                          <a:cs typeface="Segoe UI"/>
                        </a:rPr>
                        <a:t>n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 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83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(34.3)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37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(43.0)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46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(29.5)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0.048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Active Tobacco,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n(%)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41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(16.9)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12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(14.0)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29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(18.6)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0.459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Prior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MI, n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45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(18.6)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15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(17.4)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30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(19.2)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0.865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PAD,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n 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11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(4.5)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4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(4.7)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7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(4.5)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1.000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Clinical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presentation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0.069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3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Non-STEMI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13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(5.4)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7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(8.1)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6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(3.8)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Chronic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coronary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Syndrome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215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(88.8)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71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(82.6)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144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(92.3)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033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Unstable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angina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14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(5.8)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8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(9.3)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6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(3.8)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0333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Creatinine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clearance,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mean±SD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73.80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26.80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72.74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28.20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74.38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26.07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0.651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333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LVEF,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 mean±SD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58.41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10.22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58.30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11.79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58.48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9.27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0.895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3853" y="4826561"/>
            <a:ext cx="745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2911" y="96312"/>
            <a:ext cx="38957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latin typeface="Segoe UI"/>
                <a:cs typeface="Segoe UI"/>
              </a:rPr>
              <a:t>CMD and CAD</a:t>
            </a:r>
            <a:r>
              <a:rPr dirty="0" spc="-45" b="1">
                <a:latin typeface="Segoe UI"/>
                <a:cs typeface="Segoe UI"/>
              </a:rPr>
              <a:t> </a:t>
            </a:r>
            <a:r>
              <a:rPr dirty="0" spc="-10" b="1">
                <a:latin typeface="Segoe UI"/>
                <a:cs typeface="Segoe UI"/>
              </a:rPr>
              <a:t>patterns</a:t>
            </a:r>
          </a:p>
        </p:txBody>
      </p:sp>
      <p:sp>
        <p:nvSpPr>
          <p:cNvPr id="6" name="object 6"/>
          <p:cNvSpPr/>
          <p:nvPr/>
        </p:nvSpPr>
        <p:spPr>
          <a:xfrm>
            <a:off x="5330855" y="1333528"/>
            <a:ext cx="2117858" cy="2136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18554" y="3524088"/>
            <a:ext cx="7499350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10105" marR="5080" indent="-209804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61207A"/>
                </a:solidFill>
                <a:latin typeface="Segoe UI"/>
                <a:cs typeface="Segoe UI"/>
              </a:rPr>
              <a:t>Is </a:t>
            </a:r>
            <a:r>
              <a:rPr dirty="0" sz="2800" spc="-5" b="1">
                <a:solidFill>
                  <a:srgbClr val="61207A"/>
                </a:solidFill>
                <a:latin typeface="Segoe UI"/>
                <a:cs typeface="Segoe UI"/>
              </a:rPr>
              <a:t>there </a:t>
            </a:r>
            <a:r>
              <a:rPr dirty="0" sz="2800" b="1">
                <a:solidFill>
                  <a:srgbClr val="61207A"/>
                </a:solidFill>
                <a:latin typeface="Segoe UI"/>
                <a:cs typeface="Segoe UI"/>
              </a:rPr>
              <a:t>a </a:t>
            </a:r>
            <a:r>
              <a:rPr dirty="0" sz="2800" spc="-5" b="1">
                <a:solidFill>
                  <a:srgbClr val="61207A"/>
                </a:solidFill>
                <a:latin typeface="Segoe UI"/>
                <a:cs typeface="Segoe UI"/>
              </a:rPr>
              <a:t>relationship </a:t>
            </a:r>
            <a:r>
              <a:rPr dirty="0" sz="2800" spc="-10" b="1">
                <a:solidFill>
                  <a:srgbClr val="61207A"/>
                </a:solidFill>
                <a:latin typeface="Segoe UI"/>
                <a:cs typeface="Segoe UI"/>
              </a:rPr>
              <a:t>between </a:t>
            </a:r>
            <a:r>
              <a:rPr dirty="0" sz="2800" spc="-5" b="1">
                <a:solidFill>
                  <a:srgbClr val="61207A"/>
                </a:solidFill>
                <a:latin typeface="Segoe UI"/>
                <a:cs typeface="Segoe UI"/>
              </a:rPr>
              <a:t>CAD </a:t>
            </a:r>
            <a:r>
              <a:rPr dirty="0" sz="2800" spc="-10" b="1">
                <a:solidFill>
                  <a:srgbClr val="61207A"/>
                </a:solidFill>
                <a:latin typeface="Segoe UI"/>
                <a:cs typeface="Segoe UI"/>
              </a:rPr>
              <a:t>patterns  </a:t>
            </a:r>
            <a:r>
              <a:rPr dirty="0" sz="2800" spc="-5" b="1">
                <a:solidFill>
                  <a:srgbClr val="61207A"/>
                </a:solidFill>
                <a:latin typeface="Segoe UI"/>
                <a:cs typeface="Segoe UI"/>
              </a:rPr>
              <a:t>and CMD</a:t>
            </a:r>
            <a:r>
              <a:rPr dirty="0" sz="2800" spc="-10" b="1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2800" spc="-5" b="1">
                <a:solidFill>
                  <a:srgbClr val="61207A"/>
                </a:solidFill>
                <a:latin typeface="Segoe UI"/>
                <a:cs typeface="Segoe UI"/>
              </a:rPr>
              <a:t>presence?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89789" y="1354494"/>
            <a:ext cx="2090209" cy="2090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3853" y="4826561"/>
            <a:ext cx="745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2911" y="96312"/>
            <a:ext cx="3738879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latin typeface="Segoe UI"/>
                <a:cs typeface="Segoe UI"/>
              </a:rPr>
              <a:t>CMD and CAD</a:t>
            </a:r>
            <a:r>
              <a:rPr dirty="0" spc="-55" b="1">
                <a:latin typeface="Segoe UI"/>
                <a:cs typeface="Segoe UI"/>
              </a:rPr>
              <a:t> </a:t>
            </a:r>
            <a:r>
              <a:rPr dirty="0" spc="-10" b="1">
                <a:latin typeface="Segoe UI"/>
                <a:cs typeface="Segoe UI"/>
              </a:rPr>
              <a:t>pattern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8215" y="1037275"/>
            <a:ext cx="242443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61207A"/>
                </a:solidFill>
                <a:latin typeface="Segoe UI"/>
                <a:cs typeface="Segoe UI"/>
              </a:rPr>
              <a:t>No </a:t>
            </a:r>
            <a:r>
              <a:rPr dirty="0" sz="2000" b="1">
                <a:solidFill>
                  <a:srgbClr val="61207A"/>
                </a:solidFill>
                <a:latin typeface="Segoe UI"/>
                <a:cs typeface="Segoe UI"/>
              </a:rPr>
              <a:t>significant  </a:t>
            </a:r>
            <a:r>
              <a:rPr dirty="0" sz="2000" spc="-5" b="1">
                <a:solidFill>
                  <a:srgbClr val="61207A"/>
                </a:solidFill>
                <a:latin typeface="Segoe UI"/>
                <a:cs typeface="Segoe UI"/>
              </a:rPr>
              <a:t>correlation </a:t>
            </a:r>
            <a:r>
              <a:rPr dirty="0" sz="2000" spc="-10" b="1">
                <a:solidFill>
                  <a:srgbClr val="61207A"/>
                </a:solidFill>
                <a:latin typeface="Segoe UI"/>
                <a:cs typeface="Segoe UI"/>
              </a:rPr>
              <a:t>between  </a:t>
            </a:r>
            <a:r>
              <a:rPr dirty="0" sz="2000" spc="-5" b="1">
                <a:solidFill>
                  <a:srgbClr val="61207A"/>
                </a:solidFill>
                <a:latin typeface="Segoe UI"/>
                <a:cs typeface="Segoe UI"/>
              </a:rPr>
              <a:t>MRR and CAD  </a:t>
            </a:r>
            <a:r>
              <a:rPr dirty="0" sz="2000" spc="-10" b="1">
                <a:solidFill>
                  <a:srgbClr val="61207A"/>
                </a:solidFill>
                <a:latin typeface="Segoe UI"/>
                <a:cs typeface="Segoe UI"/>
              </a:rPr>
              <a:t>pattern</a:t>
            </a:r>
            <a:r>
              <a:rPr dirty="0" sz="2000" spc="-5" b="1">
                <a:solidFill>
                  <a:srgbClr val="61207A"/>
                </a:solidFill>
                <a:latin typeface="Segoe UI"/>
                <a:cs typeface="Segoe UI"/>
              </a:rPr>
              <a:t> (PPG)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25993" y="965257"/>
            <a:ext cx="3765197" cy="3755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72123" y="893042"/>
            <a:ext cx="257810" cy="299720"/>
          </a:xfrm>
          <a:custGeom>
            <a:avLst/>
            <a:gdLst/>
            <a:ahLst/>
            <a:cxnLst/>
            <a:rect l="l" t="t" r="r" b="b"/>
            <a:pathLst>
              <a:path w="257810" h="299719">
                <a:moveTo>
                  <a:pt x="0" y="0"/>
                </a:moveTo>
                <a:lnTo>
                  <a:pt x="257750" y="0"/>
                </a:lnTo>
                <a:lnTo>
                  <a:pt x="257750" y="299148"/>
                </a:lnTo>
                <a:lnTo>
                  <a:pt x="0" y="2991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599594" y="1453039"/>
            <a:ext cx="20701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61207A"/>
                </a:solidFill>
                <a:latin typeface="Segoe UI"/>
                <a:cs typeface="Segoe UI"/>
              </a:rPr>
              <a:t>r=-0.1 </a:t>
            </a:r>
            <a:r>
              <a:rPr dirty="0" sz="1400" spc="-5">
                <a:solidFill>
                  <a:srgbClr val="61207A"/>
                </a:solidFill>
                <a:latin typeface="Segoe UI"/>
                <a:cs typeface="Segoe UI"/>
              </a:rPr>
              <a:t>95% CI </a:t>
            </a:r>
            <a:r>
              <a:rPr dirty="0" sz="1400">
                <a:solidFill>
                  <a:srgbClr val="61207A"/>
                </a:solidFill>
                <a:latin typeface="Segoe UI"/>
                <a:cs typeface="Segoe UI"/>
              </a:rPr>
              <a:t>[-0.22;</a:t>
            </a:r>
            <a:r>
              <a:rPr dirty="0" sz="1400" spc="-85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400" spc="-5">
                <a:solidFill>
                  <a:srgbClr val="61207A"/>
                </a:solidFill>
                <a:latin typeface="Segoe UI"/>
                <a:cs typeface="Segoe UI"/>
              </a:rPr>
              <a:t>0.03]</a:t>
            </a:r>
            <a:endParaRPr sz="1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dirty="0" sz="1400" spc="-5" b="1">
                <a:solidFill>
                  <a:srgbClr val="61207A"/>
                </a:solidFill>
                <a:latin typeface="Segoe UI"/>
                <a:cs typeface="Segoe UI"/>
              </a:rPr>
              <a:t>p=0.93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3853" y="4826561"/>
            <a:ext cx="745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2911" y="96312"/>
            <a:ext cx="872490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latin typeface="Segoe UI"/>
                <a:cs typeface="Segoe UI"/>
              </a:rPr>
              <a:t>CMD: </a:t>
            </a:r>
            <a:r>
              <a:rPr dirty="0" b="1">
                <a:latin typeface="Segoe UI"/>
                <a:cs typeface="Segoe UI"/>
              </a:rPr>
              <a:t>Similar </a:t>
            </a:r>
            <a:r>
              <a:rPr dirty="0" spc="-10" b="1">
                <a:latin typeface="Segoe UI"/>
                <a:cs typeface="Segoe UI"/>
              </a:rPr>
              <a:t>prevalence </a:t>
            </a:r>
            <a:r>
              <a:rPr dirty="0" spc="-5" b="1">
                <a:latin typeface="Segoe UI"/>
                <a:cs typeface="Segoe UI"/>
              </a:rPr>
              <a:t>in focal and diffuse</a:t>
            </a:r>
            <a:r>
              <a:rPr dirty="0" spc="-55" b="1">
                <a:latin typeface="Segoe UI"/>
                <a:cs typeface="Segoe UI"/>
              </a:rPr>
              <a:t> </a:t>
            </a:r>
            <a:r>
              <a:rPr dirty="0" spc="-5" b="1">
                <a:latin typeface="Segoe UI"/>
                <a:cs typeface="Segoe UI"/>
              </a:rPr>
              <a:t>disease</a:t>
            </a:r>
          </a:p>
        </p:txBody>
      </p:sp>
      <p:sp>
        <p:nvSpPr>
          <p:cNvPr id="6" name="object 6"/>
          <p:cNvSpPr/>
          <p:nvPr/>
        </p:nvSpPr>
        <p:spPr>
          <a:xfrm>
            <a:off x="1358900" y="889000"/>
            <a:ext cx="5869993" cy="39002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26963" y="4542869"/>
            <a:ext cx="290195" cy="192405"/>
          </a:xfrm>
          <a:custGeom>
            <a:avLst/>
            <a:gdLst/>
            <a:ahLst/>
            <a:cxnLst/>
            <a:rect l="l" t="t" r="r" b="b"/>
            <a:pathLst>
              <a:path w="290194" h="192404">
                <a:moveTo>
                  <a:pt x="0" y="0"/>
                </a:moveTo>
                <a:lnTo>
                  <a:pt x="290036" y="0"/>
                </a:lnTo>
                <a:lnTo>
                  <a:pt x="290036" y="192147"/>
                </a:lnTo>
                <a:lnTo>
                  <a:pt x="0" y="192147"/>
                </a:lnTo>
                <a:lnTo>
                  <a:pt x="0" y="0"/>
                </a:lnTo>
                <a:close/>
              </a:path>
            </a:pathLst>
          </a:custGeom>
          <a:solidFill>
            <a:srgbClr val="EF4D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851151" y="4519497"/>
            <a:ext cx="3435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CMD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89895" y="4542869"/>
            <a:ext cx="290195" cy="192405"/>
          </a:xfrm>
          <a:custGeom>
            <a:avLst/>
            <a:gdLst/>
            <a:ahLst/>
            <a:cxnLst/>
            <a:rect l="l" t="t" r="r" b="b"/>
            <a:pathLst>
              <a:path w="290195" h="192404">
                <a:moveTo>
                  <a:pt x="0" y="0"/>
                </a:moveTo>
                <a:lnTo>
                  <a:pt x="290036" y="0"/>
                </a:lnTo>
                <a:lnTo>
                  <a:pt x="290036" y="192147"/>
                </a:lnTo>
                <a:lnTo>
                  <a:pt x="0" y="192147"/>
                </a:lnTo>
                <a:lnTo>
                  <a:pt x="0" y="0"/>
                </a:lnTo>
                <a:close/>
              </a:path>
            </a:pathLst>
          </a:custGeom>
          <a:solidFill>
            <a:srgbClr val="3B4E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739234" y="4519497"/>
            <a:ext cx="6464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Non-CMD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94521" y="920079"/>
            <a:ext cx="1491615" cy="339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000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dirty="0" sz="1600" b="1">
                <a:solidFill>
                  <a:srgbClr val="00B050"/>
                </a:solidFill>
                <a:latin typeface="Segoe UI"/>
                <a:cs typeface="Segoe UI"/>
              </a:rPr>
              <a:t>Focal</a:t>
            </a:r>
            <a:r>
              <a:rPr dirty="0" sz="1600" spc="-40" b="1">
                <a:solidFill>
                  <a:srgbClr val="00B050"/>
                </a:solidFill>
                <a:latin typeface="Segoe UI"/>
                <a:cs typeface="Segoe UI"/>
              </a:rPr>
              <a:t> </a:t>
            </a:r>
            <a:r>
              <a:rPr dirty="0" sz="1600" spc="-5" b="1">
                <a:solidFill>
                  <a:srgbClr val="022A48"/>
                </a:solidFill>
                <a:latin typeface="Segoe UI"/>
                <a:cs typeface="Segoe UI"/>
              </a:rPr>
              <a:t>disease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6853" y="1188852"/>
            <a:ext cx="3474720" cy="339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0005" rIns="0" bIns="0" rtlCol="0" vert="horz">
            <a:spAutoFit/>
          </a:bodyPr>
          <a:lstStyle/>
          <a:p>
            <a:pPr marL="334010">
              <a:lnSpc>
                <a:spcPct val="100000"/>
              </a:lnSpc>
              <a:spcBef>
                <a:spcPts val="315"/>
              </a:spcBef>
            </a:pPr>
            <a:r>
              <a:rPr dirty="0" sz="1600" spc="-5" b="1">
                <a:solidFill>
                  <a:srgbClr val="61207A"/>
                </a:solidFill>
                <a:latin typeface="Segoe UI"/>
                <a:cs typeface="Segoe UI"/>
              </a:rPr>
              <a:t>CMD </a:t>
            </a:r>
            <a:r>
              <a:rPr dirty="0" sz="1600" spc="-10" b="1">
                <a:solidFill>
                  <a:srgbClr val="61207A"/>
                </a:solidFill>
                <a:latin typeface="Segoe UI"/>
                <a:cs typeface="Segoe UI"/>
              </a:rPr>
              <a:t>prevalence </a:t>
            </a:r>
            <a:r>
              <a:rPr dirty="0" sz="1600" spc="-5" b="1">
                <a:solidFill>
                  <a:srgbClr val="61207A"/>
                </a:solidFill>
                <a:latin typeface="Segoe UI"/>
                <a:cs typeface="Segoe UI"/>
              </a:rPr>
              <a:t>(all</a:t>
            </a:r>
            <a:r>
              <a:rPr dirty="0" sz="1600" b="1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600" spc="-10" b="1">
                <a:solidFill>
                  <a:srgbClr val="61207A"/>
                </a:solidFill>
                <a:latin typeface="Segoe UI"/>
                <a:cs typeface="Segoe UI"/>
              </a:rPr>
              <a:t>patients)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77112" y="1758950"/>
            <a:ext cx="136525" cy="2411730"/>
          </a:xfrm>
          <a:custGeom>
            <a:avLst/>
            <a:gdLst/>
            <a:ahLst/>
            <a:cxnLst/>
            <a:rect l="l" t="t" r="r" b="b"/>
            <a:pathLst>
              <a:path w="136525" h="2411729">
                <a:moveTo>
                  <a:pt x="0" y="0"/>
                </a:moveTo>
                <a:lnTo>
                  <a:pt x="26193" y="793"/>
                </a:lnTo>
                <a:lnTo>
                  <a:pt x="48418" y="3175"/>
                </a:lnTo>
                <a:lnTo>
                  <a:pt x="62706" y="6350"/>
                </a:lnTo>
                <a:lnTo>
                  <a:pt x="68262" y="11112"/>
                </a:lnTo>
                <a:lnTo>
                  <a:pt x="68262" y="1202531"/>
                </a:lnTo>
                <a:lnTo>
                  <a:pt x="73818" y="1207293"/>
                </a:lnTo>
                <a:lnTo>
                  <a:pt x="88106" y="1210468"/>
                </a:lnTo>
                <a:lnTo>
                  <a:pt x="109537" y="1212850"/>
                </a:lnTo>
                <a:lnTo>
                  <a:pt x="136525" y="1213643"/>
                </a:lnTo>
                <a:lnTo>
                  <a:pt x="109537" y="1214437"/>
                </a:lnTo>
                <a:lnTo>
                  <a:pt x="88106" y="1217612"/>
                </a:lnTo>
                <a:lnTo>
                  <a:pt x="73818" y="1220787"/>
                </a:lnTo>
                <a:lnTo>
                  <a:pt x="68262" y="1225550"/>
                </a:lnTo>
                <a:lnTo>
                  <a:pt x="68262" y="2400300"/>
                </a:lnTo>
                <a:lnTo>
                  <a:pt x="62706" y="2405062"/>
                </a:lnTo>
                <a:lnTo>
                  <a:pt x="48418" y="2408237"/>
                </a:lnTo>
                <a:lnTo>
                  <a:pt x="26193" y="2410618"/>
                </a:lnTo>
                <a:lnTo>
                  <a:pt x="0" y="24114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600327" y="2833213"/>
            <a:ext cx="2446655" cy="52705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350"/>
              </a:spcBef>
            </a:pPr>
            <a:r>
              <a:rPr dirty="0" sz="1200" spc="-5" b="1">
                <a:solidFill>
                  <a:srgbClr val="61207A"/>
                </a:solidFill>
                <a:latin typeface="Calibri"/>
                <a:cs typeface="Calibri"/>
              </a:rPr>
              <a:t>P=0.07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600" spc="-5" b="1">
                <a:solidFill>
                  <a:srgbClr val="FF0000"/>
                </a:solidFill>
                <a:latin typeface="Segoe UI"/>
                <a:cs typeface="Segoe UI"/>
              </a:rPr>
              <a:t>Diffuse</a:t>
            </a:r>
            <a:r>
              <a:rPr dirty="0" sz="1600" spc="-30" b="1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z="1600" spc="-5" b="1">
                <a:solidFill>
                  <a:srgbClr val="022A48"/>
                </a:solidFill>
                <a:latin typeface="Segoe UI"/>
                <a:cs typeface="Segoe UI"/>
              </a:rPr>
              <a:t>disease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22144" y="2900363"/>
            <a:ext cx="1236345" cy="218440"/>
          </a:xfrm>
          <a:custGeom>
            <a:avLst/>
            <a:gdLst/>
            <a:ahLst/>
            <a:cxnLst/>
            <a:rect l="l" t="t" r="r" b="b"/>
            <a:pathLst>
              <a:path w="1236345" h="218439">
                <a:moveTo>
                  <a:pt x="0" y="0"/>
                </a:moveTo>
                <a:lnTo>
                  <a:pt x="1235869" y="0"/>
                </a:lnTo>
                <a:lnTo>
                  <a:pt x="1235869" y="218437"/>
                </a:lnTo>
                <a:lnTo>
                  <a:pt x="0" y="2184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22144" y="2900363"/>
            <a:ext cx="1236345" cy="218440"/>
          </a:xfrm>
          <a:custGeom>
            <a:avLst/>
            <a:gdLst/>
            <a:ahLst/>
            <a:cxnLst/>
            <a:rect l="l" t="t" r="r" b="b"/>
            <a:pathLst>
              <a:path w="1236345" h="218439">
                <a:moveTo>
                  <a:pt x="0" y="0"/>
                </a:moveTo>
                <a:lnTo>
                  <a:pt x="1235869" y="0"/>
                </a:lnTo>
                <a:lnTo>
                  <a:pt x="1235869" y="218437"/>
                </a:lnTo>
                <a:lnTo>
                  <a:pt x="0" y="2184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2911" y="96312"/>
            <a:ext cx="722820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FFFFFF"/>
                </a:solidFill>
                <a:latin typeface="Segoe UI"/>
                <a:cs typeface="Segoe UI"/>
              </a:rPr>
              <a:t>Microvascular </a:t>
            </a:r>
            <a:r>
              <a:rPr dirty="0" sz="2800" spc="-5" b="1">
                <a:solidFill>
                  <a:srgbClr val="FFFFFF"/>
                </a:solidFill>
                <a:latin typeface="Segoe UI"/>
                <a:cs typeface="Segoe UI"/>
              </a:rPr>
              <a:t>function and residual</a:t>
            </a:r>
            <a:r>
              <a:rPr dirty="0" sz="2800" spc="-55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Segoe UI"/>
                <a:cs typeface="Segoe UI"/>
              </a:rPr>
              <a:t>angina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3812" y="1319287"/>
            <a:ext cx="1402369" cy="2059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1194" y="1419594"/>
            <a:ext cx="2005055" cy="2005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18765" marR="349250" indent="-2476500">
              <a:lnSpc>
                <a:spcPct val="100000"/>
              </a:lnSpc>
              <a:spcBef>
                <a:spcPts val="100"/>
              </a:spcBef>
            </a:pPr>
            <a:r>
              <a:rPr dirty="0"/>
              <a:t>Is </a:t>
            </a:r>
            <a:r>
              <a:rPr dirty="0" spc="-5"/>
              <a:t>there </a:t>
            </a:r>
            <a:r>
              <a:rPr dirty="0"/>
              <a:t>a </a:t>
            </a:r>
            <a:r>
              <a:rPr dirty="0" spc="-5"/>
              <a:t>relation </a:t>
            </a:r>
            <a:r>
              <a:rPr dirty="0" spc="-10"/>
              <a:t>between </a:t>
            </a:r>
            <a:r>
              <a:rPr dirty="0" spc="-5"/>
              <a:t>residual angina and  </a:t>
            </a:r>
            <a:r>
              <a:rPr dirty="0"/>
              <a:t>underlying</a:t>
            </a:r>
            <a:r>
              <a:rPr dirty="0" spc="-5"/>
              <a:t> CMD?</a:t>
            </a:r>
          </a:p>
          <a:p>
            <a:pPr algn="r" marL="330200" marR="5080">
              <a:lnSpc>
                <a:spcPct val="100000"/>
              </a:lnSpc>
              <a:spcBef>
                <a:spcPts val="1540"/>
              </a:spcBef>
            </a:pPr>
            <a:r>
              <a:rPr dirty="0" sz="1100" spc="-5" b="0"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3853" y="4826561"/>
            <a:ext cx="745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4169" y="1291483"/>
          <a:ext cx="8762365" cy="39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700"/>
                <a:gridCol w="1483995"/>
                <a:gridCol w="1483995"/>
                <a:gridCol w="1483995"/>
                <a:gridCol w="1483995"/>
              </a:tblGrid>
              <a:tr h="385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5" b="1">
                          <a:latin typeface="Segoe UI"/>
                          <a:cs typeface="Segoe UI"/>
                        </a:rPr>
                        <a:t>Variable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All</a:t>
                      </a:r>
                      <a:r>
                        <a:rPr dirty="0" sz="1200" spc="-2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(n=242)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CMD</a:t>
                      </a:r>
                      <a:r>
                        <a:rPr dirty="0" sz="12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(n=86)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Non CMD</a:t>
                      </a:r>
                      <a:r>
                        <a:rPr dirty="0" sz="1200" spc="-4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(n=156)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p-value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94169" y="1936442"/>
          <a:ext cx="8762365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700"/>
                <a:gridCol w="1483995"/>
                <a:gridCol w="1483995"/>
                <a:gridCol w="1483995"/>
                <a:gridCol w="1483995"/>
              </a:tblGrid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Physical</a:t>
                      </a:r>
                      <a:r>
                        <a:rPr dirty="0"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limitation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75.58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28.3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69.51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32.4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78.79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25.41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0.016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9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>
                          <a:latin typeface="Segoe UI"/>
                          <a:cs typeface="Segoe UI"/>
                        </a:rPr>
                        <a:t>Angina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 Frequency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77.64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23.08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73.49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24.96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79.94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21.72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0.037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>
                          <a:latin typeface="Segoe UI"/>
                          <a:cs typeface="Segoe UI"/>
                        </a:rPr>
                        <a:t>Quality of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Life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52.07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29.38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48.98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30.63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53.77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28.63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0.226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Summary</a:t>
                      </a:r>
                      <a:r>
                        <a:rPr dirty="0"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Score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68.35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22.22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63.93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24.45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70.69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20.64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0.026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2286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12-month Follow</a:t>
                      </a:r>
                      <a:r>
                        <a:rPr dirty="0"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up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Physical</a:t>
                      </a:r>
                      <a:r>
                        <a:rPr dirty="0"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limitation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88.19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22.62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85.88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22.59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89.4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22.62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0.285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>
                          <a:latin typeface="Segoe UI"/>
                          <a:cs typeface="Segoe UI"/>
                        </a:rPr>
                        <a:t>Angina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 Frequency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94.58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12.57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93.75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14.26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95.03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11.55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0.464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>
                          <a:latin typeface="Segoe UI"/>
                          <a:cs typeface="Segoe UI"/>
                        </a:rPr>
                        <a:t>Quality of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Life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83.89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22.35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82.81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22.88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84.48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22.11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0.593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9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Summary</a:t>
                      </a:r>
                      <a:r>
                        <a:rPr dirty="0"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Score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88.7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16.07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86.9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17.3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89.64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15.38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0.243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11004" y="1737611"/>
            <a:ext cx="574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Segoe UI"/>
                <a:cs typeface="Segoe UI"/>
              </a:rPr>
              <a:t>Baseline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2911" y="96312"/>
            <a:ext cx="286512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latin typeface="Segoe UI"/>
                <a:cs typeface="Segoe UI"/>
              </a:rPr>
              <a:t>Angina and</a:t>
            </a:r>
            <a:r>
              <a:rPr dirty="0" spc="-90" b="1">
                <a:latin typeface="Segoe UI"/>
                <a:cs typeface="Segoe UI"/>
              </a:rPr>
              <a:t> </a:t>
            </a:r>
            <a:r>
              <a:rPr dirty="0" spc="-5" b="1">
                <a:latin typeface="Segoe UI"/>
                <a:cs typeface="Segoe UI"/>
              </a:rPr>
              <a:t>CMD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3853" y="4826561"/>
            <a:ext cx="745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0519" y="1942792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0519" y="2202101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0519" y="2461410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0519" y="2720719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0519" y="2980027"/>
            <a:ext cx="0" cy="34925"/>
          </a:xfrm>
          <a:custGeom>
            <a:avLst/>
            <a:gdLst/>
            <a:ahLst/>
            <a:cxnLst/>
            <a:rect l="l" t="t" r="r" b="b"/>
            <a:pathLst>
              <a:path w="0" h="34925">
                <a:moveTo>
                  <a:pt x="0" y="0"/>
                </a:moveTo>
                <a:lnTo>
                  <a:pt x="0" y="34635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07368" y="1942792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07368" y="2202101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07368" y="2461410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07368" y="2720719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07368" y="2980027"/>
            <a:ext cx="0" cy="34925"/>
          </a:xfrm>
          <a:custGeom>
            <a:avLst/>
            <a:gdLst/>
            <a:ahLst/>
            <a:cxnLst/>
            <a:rect l="l" t="t" r="r" b="b"/>
            <a:pathLst>
              <a:path w="0" h="34925">
                <a:moveTo>
                  <a:pt x="0" y="0"/>
                </a:moveTo>
                <a:lnTo>
                  <a:pt x="0" y="3463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91396" y="1942792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91396" y="2202101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91396" y="2461410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91396" y="2720719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91396" y="2980027"/>
            <a:ext cx="0" cy="34925"/>
          </a:xfrm>
          <a:custGeom>
            <a:avLst/>
            <a:gdLst/>
            <a:ahLst/>
            <a:cxnLst/>
            <a:rect l="l" t="t" r="r" b="b"/>
            <a:pathLst>
              <a:path w="0" h="34925">
                <a:moveTo>
                  <a:pt x="0" y="0"/>
                </a:moveTo>
                <a:lnTo>
                  <a:pt x="0" y="3463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75424" y="1942792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975424" y="2202101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75424" y="2461410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975424" y="2720719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975424" y="2980027"/>
            <a:ext cx="0" cy="34925"/>
          </a:xfrm>
          <a:custGeom>
            <a:avLst/>
            <a:gdLst/>
            <a:ahLst/>
            <a:cxnLst/>
            <a:rect l="l" t="t" r="r" b="b"/>
            <a:pathLst>
              <a:path w="0" h="34925">
                <a:moveTo>
                  <a:pt x="0" y="0"/>
                </a:moveTo>
                <a:lnTo>
                  <a:pt x="0" y="3463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459451" y="1942792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459451" y="2202101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459451" y="2461410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459451" y="2720719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459451" y="2980027"/>
            <a:ext cx="0" cy="34925"/>
          </a:xfrm>
          <a:custGeom>
            <a:avLst/>
            <a:gdLst/>
            <a:ahLst/>
            <a:cxnLst/>
            <a:rect l="l" t="t" r="r" b="b"/>
            <a:pathLst>
              <a:path w="0" h="34925">
                <a:moveTo>
                  <a:pt x="0" y="0"/>
                </a:moveTo>
                <a:lnTo>
                  <a:pt x="0" y="3463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943479" y="1942792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943479" y="2202101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943479" y="2461410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943479" y="2720719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943479" y="2980027"/>
            <a:ext cx="0" cy="34925"/>
          </a:xfrm>
          <a:custGeom>
            <a:avLst/>
            <a:gdLst/>
            <a:ahLst/>
            <a:cxnLst/>
            <a:rect l="l" t="t" r="r" b="b"/>
            <a:pathLst>
              <a:path w="0" h="34925">
                <a:moveTo>
                  <a:pt x="0" y="0"/>
                </a:moveTo>
                <a:lnTo>
                  <a:pt x="0" y="3463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00519" y="2202101"/>
            <a:ext cx="2807335" cy="0"/>
          </a:xfrm>
          <a:custGeom>
            <a:avLst/>
            <a:gdLst/>
            <a:ahLst/>
            <a:cxnLst/>
            <a:rect l="l" t="t" r="r" b="b"/>
            <a:pathLst>
              <a:path w="2807335" h="0">
                <a:moveTo>
                  <a:pt x="0" y="0"/>
                </a:moveTo>
                <a:lnTo>
                  <a:pt x="28068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007368" y="2202101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491396" y="2202101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975424" y="2202101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459451" y="2202101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00519" y="2461410"/>
            <a:ext cx="2807335" cy="0"/>
          </a:xfrm>
          <a:custGeom>
            <a:avLst/>
            <a:gdLst/>
            <a:ahLst/>
            <a:cxnLst/>
            <a:rect l="l" t="t" r="r" b="b"/>
            <a:pathLst>
              <a:path w="2807335" h="0">
                <a:moveTo>
                  <a:pt x="0" y="0"/>
                </a:moveTo>
                <a:lnTo>
                  <a:pt x="28068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007368" y="2461410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491396" y="2461410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975424" y="2461410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459451" y="2461410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00519" y="2720719"/>
            <a:ext cx="2807335" cy="0"/>
          </a:xfrm>
          <a:custGeom>
            <a:avLst/>
            <a:gdLst/>
            <a:ahLst/>
            <a:cxnLst/>
            <a:rect l="l" t="t" r="r" b="b"/>
            <a:pathLst>
              <a:path w="2807335" h="0">
                <a:moveTo>
                  <a:pt x="0" y="0"/>
                </a:moveTo>
                <a:lnTo>
                  <a:pt x="28068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007368" y="2720719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491396" y="2720719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975424" y="2720719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459451" y="2720719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00519" y="2980027"/>
            <a:ext cx="2807335" cy="0"/>
          </a:xfrm>
          <a:custGeom>
            <a:avLst/>
            <a:gdLst/>
            <a:ahLst/>
            <a:cxnLst/>
            <a:rect l="l" t="t" r="r" b="b"/>
            <a:pathLst>
              <a:path w="2807335" h="0">
                <a:moveTo>
                  <a:pt x="0" y="0"/>
                </a:moveTo>
                <a:lnTo>
                  <a:pt x="28068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007368" y="2980027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491396" y="2980027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975424" y="2980027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459451" y="2980027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00519" y="4279748"/>
            <a:ext cx="2807335" cy="0"/>
          </a:xfrm>
          <a:custGeom>
            <a:avLst/>
            <a:gdLst/>
            <a:ahLst/>
            <a:cxnLst/>
            <a:rect l="l" t="t" r="r" b="b"/>
            <a:pathLst>
              <a:path w="2807335" h="0">
                <a:moveTo>
                  <a:pt x="0" y="0"/>
                </a:moveTo>
                <a:lnTo>
                  <a:pt x="280684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007368" y="4279748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491396" y="4279748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975424" y="4279748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459451" y="4279748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194169" y="1291483"/>
          <a:ext cx="8762365" cy="39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700"/>
                <a:gridCol w="1483995"/>
                <a:gridCol w="1483995"/>
                <a:gridCol w="1483995"/>
                <a:gridCol w="1483995"/>
              </a:tblGrid>
              <a:tr h="385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5" b="1">
                          <a:latin typeface="Segoe UI"/>
                          <a:cs typeface="Segoe UI"/>
                        </a:rPr>
                        <a:t>Variable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All</a:t>
                      </a:r>
                      <a:r>
                        <a:rPr dirty="0" sz="1200" spc="-2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(n=242)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CMD</a:t>
                      </a:r>
                      <a:r>
                        <a:rPr dirty="0" sz="12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(n=86)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Non CMD</a:t>
                      </a:r>
                      <a:r>
                        <a:rPr dirty="0" sz="1200" spc="-4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(n=156)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p-value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1" name="object 61"/>
          <p:cNvSpPr txBox="1"/>
          <p:nvPr/>
        </p:nvSpPr>
        <p:spPr>
          <a:xfrm>
            <a:off x="211004" y="1661182"/>
            <a:ext cx="1424305" cy="54419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200" spc="-5" b="1">
                <a:latin typeface="Segoe UI"/>
                <a:cs typeface="Segoe UI"/>
              </a:rPr>
              <a:t>Baseline</a:t>
            </a:r>
            <a:endParaRPr sz="1200">
              <a:latin typeface="Segoe UI"/>
              <a:cs typeface="Segoe UI"/>
            </a:endParaRPr>
          </a:p>
          <a:p>
            <a:pPr marL="95250">
              <a:lnSpc>
                <a:spcPct val="100000"/>
              </a:lnSpc>
              <a:spcBef>
                <a:spcPts val="600"/>
              </a:spcBef>
            </a:pPr>
            <a:r>
              <a:rPr dirty="0" sz="1200" spc="-5" b="1">
                <a:latin typeface="Segoe UI"/>
                <a:cs typeface="Segoe UI"/>
              </a:rPr>
              <a:t>Physical</a:t>
            </a:r>
            <a:r>
              <a:rPr dirty="0" sz="1200" spc="-70" b="1">
                <a:latin typeface="Segoe UI"/>
                <a:cs typeface="Segoe UI"/>
              </a:rPr>
              <a:t> </a:t>
            </a:r>
            <a:r>
              <a:rPr dirty="0" sz="1200" spc="-5" b="1">
                <a:latin typeface="Segoe UI"/>
                <a:cs typeface="Segoe UI"/>
              </a:rPr>
              <a:t>limitation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320757" y="1996920"/>
            <a:ext cx="8547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Segoe UI"/>
                <a:cs typeface="Segoe UI"/>
              </a:rPr>
              <a:t>75.58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85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28.3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804785" y="1996920"/>
            <a:ext cx="8547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Segoe UI"/>
                <a:cs typeface="Segoe UI"/>
              </a:rPr>
              <a:t>69.51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85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32.4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247538" y="1996920"/>
            <a:ext cx="936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Segoe UI"/>
                <a:cs typeface="Segoe UI"/>
              </a:rPr>
              <a:t>78.79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85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25.41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993502" y="1996920"/>
            <a:ext cx="4171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Segoe UI"/>
                <a:cs typeface="Segoe UI"/>
              </a:rPr>
              <a:t>0.016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3554" y="2256229"/>
            <a:ext cx="1317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Segoe UI"/>
                <a:cs typeface="Segoe UI"/>
              </a:rPr>
              <a:t>Angina</a:t>
            </a:r>
            <a:r>
              <a:rPr dirty="0" sz="1200" spc="-75" b="1">
                <a:latin typeface="Segoe UI"/>
                <a:cs typeface="Segoe UI"/>
              </a:rPr>
              <a:t> </a:t>
            </a:r>
            <a:r>
              <a:rPr dirty="0" sz="1200" b="1">
                <a:latin typeface="Segoe UI"/>
                <a:cs typeface="Segoe UI"/>
              </a:rPr>
              <a:t>Frequency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279482" y="2256229"/>
            <a:ext cx="936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Segoe UI"/>
                <a:cs typeface="Segoe UI"/>
              </a:rPr>
              <a:t>77.64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85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23.08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63510" y="2256229"/>
            <a:ext cx="936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Segoe UI"/>
                <a:cs typeface="Segoe UI"/>
              </a:rPr>
              <a:t>73.49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85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24.96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247538" y="2256229"/>
            <a:ext cx="936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Segoe UI"/>
                <a:cs typeface="Segoe UI"/>
              </a:rPr>
              <a:t>79.94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85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21.72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993502" y="2256229"/>
            <a:ext cx="4171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Segoe UI"/>
                <a:cs typeface="Segoe UI"/>
              </a:rPr>
              <a:t>0.037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94519" y="2515538"/>
            <a:ext cx="960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Segoe UI"/>
                <a:cs typeface="Segoe UI"/>
              </a:rPr>
              <a:t>Quality of</a:t>
            </a:r>
            <a:r>
              <a:rPr dirty="0" sz="1200" spc="-90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Life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279482" y="2515538"/>
            <a:ext cx="936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Segoe UI"/>
                <a:cs typeface="Segoe UI"/>
              </a:rPr>
              <a:t>52.07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85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29.38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763510" y="2515538"/>
            <a:ext cx="936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Segoe UI"/>
                <a:cs typeface="Segoe UI"/>
              </a:rPr>
              <a:t>48.98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85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30.63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247538" y="2515538"/>
            <a:ext cx="936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Segoe UI"/>
                <a:cs typeface="Segoe UI"/>
              </a:rPr>
              <a:t>53.77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85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28.63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006996" y="2515538"/>
            <a:ext cx="3873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Segoe UI"/>
                <a:cs typeface="Segoe UI"/>
              </a:rPr>
              <a:t>0.226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93554" y="2774847"/>
            <a:ext cx="1145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Segoe UI"/>
                <a:cs typeface="Segoe UI"/>
              </a:rPr>
              <a:t>Summary</a:t>
            </a:r>
            <a:r>
              <a:rPr dirty="0" sz="1200" spc="-75" b="1">
                <a:latin typeface="Segoe UI"/>
                <a:cs typeface="Segoe UI"/>
              </a:rPr>
              <a:t> </a:t>
            </a:r>
            <a:r>
              <a:rPr dirty="0" sz="1200" b="1">
                <a:latin typeface="Segoe UI"/>
                <a:cs typeface="Segoe UI"/>
              </a:rPr>
              <a:t>Score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279482" y="2774847"/>
            <a:ext cx="936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Segoe UI"/>
                <a:cs typeface="Segoe UI"/>
              </a:rPr>
              <a:t>68.35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85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22.22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763510" y="2774847"/>
            <a:ext cx="936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Segoe UI"/>
                <a:cs typeface="Segoe UI"/>
              </a:rPr>
              <a:t>63.93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85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24.45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247538" y="2774847"/>
            <a:ext cx="936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Segoe UI"/>
                <a:cs typeface="Segoe UI"/>
              </a:rPr>
              <a:t>70.69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85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20.64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993502" y="2774847"/>
            <a:ext cx="4171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Segoe UI"/>
                <a:cs typeface="Segoe UI"/>
              </a:rPr>
              <a:t>0.026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23704" y="3034800"/>
            <a:ext cx="8157845" cy="12401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Segoe UI"/>
                <a:cs typeface="Segoe UI"/>
              </a:rPr>
              <a:t>12-month Follow</a:t>
            </a:r>
            <a:r>
              <a:rPr dirty="0" sz="1200" spc="-10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up</a:t>
            </a:r>
            <a:endParaRPr sz="1200">
              <a:latin typeface="Segoe UI"/>
              <a:cs typeface="Segoe UI"/>
            </a:endParaRPr>
          </a:p>
          <a:p>
            <a:pPr marL="83185">
              <a:lnSpc>
                <a:spcPct val="100000"/>
              </a:lnSpc>
              <a:spcBef>
                <a:spcPts val="600"/>
              </a:spcBef>
              <a:tabLst>
                <a:tab pos="3068320" algn="l"/>
                <a:tab pos="4552315" algn="l"/>
                <a:tab pos="6077585" algn="l"/>
                <a:tab pos="7795895" algn="l"/>
              </a:tabLst>
            </a:pPr>
            <a:r>
              <a:rPr dirty="0" sz="1200" spc="-5">
                <a:latin typeface="Segoe UI"/>
                <a:cs typeface="Segoe UI"/>
              </a:rPr>
              <a:t>Physica</a:t>
            </a:r>
            <a:r>
              <a:rPr dirty="0" sz="1200">
                <a:latin typeface="Segoe UI"/>
                <a:cs typeface="Segoe UI"/>
              </a:rPr>
              <a:t>l</a:t>
            </a:r>
            <a:r>
              <a:rPr dirty="0" sz="1200" spc="-5">
                <a:latin typeface="Segoe UI"/>
                <a:cs typeface="Segoe UI"/>
              </a:rPr>
              <a:t> limitatio</a:t>
            </a:r>
            <a:r>
              <a:rPr dirty="0" sz="1200">
                <a:latin typeface="Segoe UI"/>
                <a:cs typeface="Segoe UI"/>
              </a:rPr>
              <a:t>n	</a:t>
            </a:r>
            <a:r>
              <a:rPr dirty="0" sz="1200" spc="-5">
                <a:latin typeface="Segoe UI"/>
                <a:cs typeface="Segoe UI"/>
              </a:rPr>
              <a:t>88.1</a:t>
            </a:r>
            <a:r>
              <a:rPr dirty="0" sz="1200">
                <a:latin typeface="Segoe UI"/>
                <a:cs typeface="Segoe UI"/>
              </a:rPr>
              <a:t>9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22.6</a:t>
            </a:r>
            <a:r>
              <a:rPr dirty="0" sz="1200">
                <a:latin typeface="Segoe UI"/>
                <a:cs typeface="Segoe UI"/>
              </a:rPr>
              <a:t>2	</a:t>
            </a:r>
            <a:r>
              <a:rPr dirty="0" sz="1200" spc="-5">
                <a:latin typeface="Segoe UI"/>
                <a:cs typeface="Segoe UI"/>
              </a:rPr>
              <a:t>85.8</a:t>
            </a:r>
            <a:r>
              <a:rPr dirty="0" sz="1200">
                <a:latin typeface="Segoe UI"/>
                <a:cs typeface="Segoe UI"/>
              </a:rPr>
              <a:t>8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22.5</a:t>
            </a:r>
            <a:r>
              <a:rPr dirty="0" sz="1200">
                <a:latin typeface="Segoe UI"/>
                <a:cs typeface="Segoe UI"/>
              </a:rPr>
              <a:t>9	</a:t>
            </a:r>
            <a:r>
              <a:rPr dirty="0" sz="1200" spc="-5">
                <a:latin typeface="Segoe UI"/>
                <a:cs typeface="Segoe UI"/>
              </a:rPr>
              <a:t>89.</a:t>
            </a:r>
            <a:r>
              <a:rPr dirty="0" sz="1200">
                <a:latin typeface="Segoe UI"/>
                <a:cs typeface="Segoe UI"/>
              </a:rPr>
              <a:t>4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22.6</a:t>
            </a:r>
            <a:r>
              <a:rPr dirty="0" sz="1200">
                <a:latin typeface="Segoe UI"/>
                <a:cs typeface="Segoe UI"/>
              </a:rPr>
              <a:t>2	</a:t>
            </a:r>
            <a:r>
              <a:rPr dirty="0" sz="1200" spc="-5">
                <a:latin typeface="Segoe UI"/>
                <a:cs typeface="Segoe UI"/>
              </a:rPr>
              <a:t>0.285</a:t>
            </a:r>
            <a:endParaRPr sz="1200">
              <a:latin typeface="Segoe UI"/>
              <a:cs typeface="Segoe UI"/>
            </a:endParaRPr>
          </a:p>
          <a:p>
            <a:pPr marL="83185">
              <a:lnSpc>
                <a:spcPct val="100000"/>
              </a:lnSpc>
              <a:spcBef>
                <a:spcPts val="600"/>
              </a:spcBef>
              <a:tabLst>
                <a:tab pos="3068320" algn="l"/>
                <a:tab pos="4552315" algn="l"/>
                <a:tab pos="6036310" algn="l"/>
                <a:tab pos="7795895" algn="l"/>
              </a:tabLst>
            </a:pPr>
            <a:r>
              <a:rPr dirty="0" sz="1200">
                <a:latin typeface="Segoe UI"/>
                <a:cs typeface="Segoe UI"/>
              </a:rPr>
              <a:t>Angina </a:t>
            </a:r>
            <a:r>
              <a:rPr dirty="0" sz="1200" spc="-5">
                <a:latin typeface="Segoe UI"/>
                <a:cs typeface="Segoe UI"/>
              </a:rPr>
              <a:t>Frequenc</a:t>
            </a:r>
            <a:r>
              <a:rPr dirty="0" sz="1200">
                <a:latin typeface="Segoe UI"/>
                <a:cs typeface="Segoe UI"/>
              </a:rPr>
              <a:t>y	</a:t>
            </a:r>
            <a:r>
              <a:rPr dirty="0" sz="1200" spc="-5">
                <a:latin typeface="Segoe UI"/>
                <a:cs typeface="Segoe UI"/>
              </a:rPr>
              <a:t>94.5</a:t>
            </a:r>
            <a:r>
              <a:rPr dirty="0" sz="1200">
                <a:latin typeface="Segoe UI"/>
                <a:cs typeface="Segoe UI"/>
              </a:rPr>
              <a:t>8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12.5</a:t>
            </a:r>
            <a:r>
              <a:rPr dirty="0" sz="1200">
                <a:latin typeface="Segoe UI"/>
                <a:cs typeface="Segoe UI"/>
              </a:rPr>
              <a:t>7	</a:t>
            </a:r>
            <a:r>
              <a:rPr dirty="0" sz="1200" spc="-5">
                <a:latin typeface="Segoe UI"/>
                <a:cs typeface="Segoe UI"/>
              </a:rPr>
              <a:t>93.7</a:t>
            </a:r>
            <a:r>
              <a:rPr dirty="0" sz="1200">
                <a:latin typeface="Segoe UI"/>
                <a:cs typeface="Segoe UI"/>
              </a:rPr>
              <a:t>5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14.2</a:t>
            </a:r>
            <a:r>
              <a:rPr dirty="0" sz="1200">
                <a:latin typeface="Segoe UI"/>
                <a:cs typeface="Segoe UI"/>
              </a:rPr>
              <a:t>6	</a:t>
            </a:r>
            <a:r>
              <a:rPr dirty="0" sz="1200" spc="-5">
                <a:latin typeface="Segoe UI"/>
                <a:cs typeface="Segoe UI"/>
              </a:rPr>
              <a:t>95.0</a:t>
            </a:r>
            <a:r>
              <a:rPr dirty="0" sz="1200">
                <a:latin typeface="Segoe UI"/>
                <a:cs typeface="Segoe UI"/>
              </a:rPr>
              <a:t>3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11.5</a:t>
            </a:r>
            <a:r>
              <a:rPr dirty="0" sz="1200">
                <a:latin typeface="Segoe UI"/>
                <a:cs typeface="Segoe UI"/>
              </a:rPr>
              <a:t>5	</a:t>
            </a:r>
            <a:r>
              <a:rPr dirty="0" sz="1200" spc="-5">
                <a:latin typeface="Segoe UI"/>
                <a:cs typeface="Segoe UI"/>
              </a:rPr>
              <a:t>0.464</a:t>
            </a:r>
            <a:endParaRPr sz="1200">
              <a:latin typeface="Segoe UI"/>
              <a:cs typeface="Segoe UI"/>
            </a:endParaRPr>
          </a:p>
          <a:p>
            <a:pPr marL="83185">
              <a:lnSpc>
                <a:spcPct val="100000"/>
              </a:lnSpc>
              <a:spcBef>
                <a:spcPts val="605"/>
              </a:spcBef>
              <a:tabLst>
                <a:tab pos="3068320" algn="l"/>
                <a:tab pos="4552315" algn="l"/>
                <a:tab pos="6036310" algn="l"/>
                <a:tab pos="7795895" algn="l"/>
              </a:tabLst>
            </a:pPr>
            <a:r>
              <a:rPr dirty="0" sz="1200">
                <a:latin typeface="Segoe UI"/>
                <a:cs typeface="Segoe UI"/>
              </a:rPr>
              <a:t>Quality of Life	</a:t>
            </a:r>
            <a:r>
              <a:rPr dirty="0" sz="1200" spc="-5">
                <a:latin typeface="Segoe UI"/>
                <a:cs typeface="Segoe UI"/>
              </a:rPr>
              <a:t>83.8</a:t>
            </a:r>
            <a:r>
              <a:rPr dirty="0" sz="1200">
                <a:latin typeface="Segoe UI"/>
                <a:cs typeface="Segoe UI"/>
              </a:rPr>
              <a:t>9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22.3</a:t>
            </a:r>
            <a:r>
              <a:rPr dirty="0" sz="1200">
                <a:latin typeface="Segoe UI"/>
                <a:cs typeface="Segoe UI"/>
              </a:rPr>
              <a:t>5	</a:t>
            </a:r>
            <a:r>
              <a:rPr dirty="0" sz="1200" spc="-5">
                <a:latin typeface="Segoe UI"/>
                <a:cs typeface="Segoe UI"/>
              </a:rPr>
              <a:t>82.8</a:t>
            </a:r>
            <a:r>
              <a:rPr dirty="0" sz="1200">
                <a:latin typeface="Segoe UI"/>
                <a:cs typeface="Segoe UI"/>
              </a:rPr>
              <a:t>1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22.8</a:t>
            </a:r>
            <a:r>
              <a:rPr dirty="0" sz="1200">
                <a:latin typeface="Segoe UI"/>
                <a:cs typeface="Segoe UI"/>
              </a:rPr>
              <a:t>8	</a:t>
            </a:r>
            <a:r>
              <a:rPr dirty="0" sz="1200" spc="-5">
                <a:latin typeface="Segoe UI"/>
                <a:cs typeface="Segoe UI"/>
              </a:rPr>
              <a:t>84.4</a:t>
            </a:r>
            <a:r>
              <a:rPr dirty="0" sz="1200">
                <a:latin typeface="Segoe UI"/>
                <a:cs typeface="Segoe UI"/>
              </a:rPr>
              <a:t>8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22.1</a:t>
            </a:r>
            <a:r>
              <a:rPr dirty="0" sz="1200">
                <a:latin typeface="Segoe UI"/>
                <a:cs typeface="Segoe UI"/>
              </a:rPr>
              <a:t>1	</a:t>
            </a:r>
            <a:r>
              <a:rPr dirty="0" sz="1200" spc="-5">
                <a:latin typeface="Segoe UI"/>
                <a:cs typeface="Segoe UI"/>
              </a:rPr>
              <a:t>0.593</a:t>
            </a:r>
            <a:endParaRPr sz="1200">
              <a:latin typeface="Segoe UI"/>
              <a:cs typeface="Segoe UI"/>
            </a:endParaRPr>
          </a:p>
          <a:p>
            <a:pPr marL="83185">
              <a:lnSpc>
                <a:spcPct val="100000"/>
              </a:lnSpc>
              <a:spcBef>
                <a:spcPts val="600"/>
              </a:spcBef>
              <a:tabLst>
                <a:tab pos="3109595" algn="l"/>
                <a:tab pos="4634865" algn="l"/>
                <a:tab pos="6036310" algn="l"/>
                <a:tab pos="7795895" algn="l"/>
              </a:tabLst>
            </a:pPr>
            <a:r>
              <a:rPr dirty="0" sz="1200" spc="-5">
                <a:latin typeface="Segoe UI"/>
                <a:cs typeface="Segoe UI"/>
              </a:rPr>
              <a:t>Summar</a:t>
            </a:r>
            <a:r>
              <a:rPr dirty="0" sz="1200">
                <a:latin typeface="Segoe UI"/>
                <a:cs typeface="Segoe UI"/>
              </a:rPr>
              <a:t>y</a:t>
            </a:r>
            <a:r>
              <a:rPr dirty="0" sz="1200" spc="-5">
                <a:latin typeface="Segoe UI"/>
                <a:cs typeface="Segoe UI"/>
              </a:rPr>
              <a:t> Scor</a:t>
            </a:r>
            <a:r>
              <a:rPr dirty="0" sz="1200">
                <a:latin typeface="Segoe UI"/>
                <a:cs typeface="Segoe UI"/>
              </a:rPr>
              <a:t>e	</a:t>
            </a:r>
            <a:r>
              <a:rPr dirty="0" sz="1200" spc="-5">
                <a:latin typeface="Segoe UI"/>
                <a:cs typeface="Segoe UI"/>
              </a:rPr>
              <a:t>88.</a:t>
            </a:r>
            <a:r>
              <a:rPr dirty="0" sz="1200">
                <a:latin typeface="Segoe UI"/>
                <a:cs typeface="Segoe UI"/>
              </a:rPr>
              <a:t>7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16.0</a:t>
            </a:r>
            <a:r>
              <a:rPr dirty="0" sz="1200">
                <a:latin typeface="Segoe UI"/>
                <a:cs typeface="Segoe UI"/>
              </a:rPr>
              <a:t>7	</a:t>
            </a:r>
            <a:r>
              <a:rPr dirty="0" sz="1200" spc="-5">
                <a:latin typeface="Segoe UI"/>
                <a:cs typeface="Segoe UI"/>
              </a:rPr>
              <a:t>86.</a:t>
            </a:r>
            <a:r>
              <a:rPr dirty="0" sz="1200">
                <a:latin typeface="Segoe UI"/>
                <a:cs typeface="Segoe UI"/>
              </a:rPr>
              <a:t>9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17.</a:t>
            </a:r>
            <a:r>
              <a:rPr dirty="0" sz="1200">
                <a:latin typeface="Segoe UI"/>
                <a:cs typeface="Segoe UI"/>
              </a:rPr>
              <a:t>3	</a:t>
            </a:r>
            <a:r>
              <a:rPr dirty="0" sz="1200" spc="-5">
                <a:latin typeface="Segoe UI"/>
                <a:cs typeface="Segoe UI"/>
              </a:rPr>
              <a:t>89.6</a:t>
            </a:r>
            <a:r>
              <a:rPr dirty="0" sz="1200">
                <a:latin typeface="Segoe UI"/>
                <a:cs typeface="Segoe UI"/>
              </a:rPr>
              <a:t>4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15.3</a:t>
            </a:r>
            <a:r>
              <a:rPr dirty="0" sz="1200">
                <a:latin typeface="Segoe UI"/>
                <a:cs typeface="Segoe UI"/>
              </a:rPr>
              <a:t>8	</a:t>
            </a:r>
            <a:r>
              <a:rPr dirty="0" sz="1200" spc="-5">
                <a:latin typeface="Segoe UI"/>
                <a:cs typeface="Segoe UI"/>
              </a:rPr>
              <a:t>0.243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78592" y="3014663"/>
            <a:ext cx="8827135" cy="1262380"/>
          </a:xfrm>
          <a:custGeom>
            <a:avLst/>
            <a:gdLst/>
            <a:ahLst/>
            <a:cxnLst/>
            <a:rect l="l" t="t" r="r" b="b"/>
            <a:pathLst>
              <a:path w="8827135" h="1262379">
                <a:moveTo>
                  <a:pt x="0" y="0"/>
                </a:moveTo>
                <a:lnTo>
                  <a:pt x="8826954" y="0"/>
                </a:lnTo>
                <a:lnTo>
                  <a:pt x="8826954" y="1261909"/>
                </a:lnTo>
                <a:lnTo>
                  <a:pt x="0" y="12619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>
            <a:spLocks noGrp="1"/>
          </p:cNvSpPr>
          <p:nvPr>
            <p:ph type="title"/>
          </p:nvPr>
        </p:nvSpPr>
        <p:spPr>
          <a:xfrm>
            <a:off x="252911" y="96312"/>
            <a:ext cx="286512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latin typeface="Segoe UI"/>
                <a:cs typeface="Segoe UI"/>
              </a:rPr>
              <a:t>Angina and</a:t>
            </a:r>
            <a:r>
              <a:rPr dirty="0" spc="-90" b="1">
                <a:latin typeface="Segoe UI"/>
                <a:cs typeface="Segoe UI"/>
              </a:rPr>
              <a:t> </a:t>
            </a:r>
            <a:r>
              <a:rPr dirty="0" spc="-5" b="1">
                <a:latin typeface="Segoe UI"/>
                <a:cs typeface="Segoe UI"/>
              </a:rPr>
              <a:t>CMD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3853" y="4826561"/>
            <a:ext cx="745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2911" y="96312"/>
            <a:ext cx="485140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 b="1">
                <a:latin typeface="Segoe UI"/>
                <a:cs typeface="Segoe UI"/>
              </a:rPr>
              <a:t>Potential </a:t>
            </a:r>
            <a:r>
              <a:rPr dirty="0" spc="-5" b="1">
                <a:latin typeface="Segoe UI"/>
                <a:cs typeface="Segoe UI"/>
              </a:rPr>
              <a:t>conflicts </a:t>
            </a:r>
            <a:r>
              <a:rPr dirty="0" spc="-25" b="1">
                <a:latin typeface="Segoe UI"/>
                <a:cs typeface="Segoe UI"/>
              </a:rPr>
              <a:t>of</a:t>
            </a:r>
            <a:r>
              <a:rPr dirty="0" spc="-30" b="1">
                <a:latin typeface="Segoe UI"/>
                <a:cs typeface="Segoe UI"/>
              </a:rPr>
              <a:t> </a:t>
            </a:r>
            <a:r>
              <a:rPr dirty="0" spc="-5" b="1">
                <a:latin typeface="Segoe UI"/>
                <a:cs typeface="Segoe UI"/>
              </a:rPr>
              <a:t>interest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0051" y="1038267"/>
            <a:ext cx="4696460" cy="2115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262626"/>
                </a:solidFill>
                <a:latin typeface="Calibri"/>
                <a:cs typeface="Calibri"/>
              </a:rPr>
              <a:t>Speaker's </a:t>
            </a:r>
            <a:r>
              <a:rPr dirty="0" sz="1800" b="1">
                <a:solidFill>
                  <a:srgbClr val="262626"/>
                </a:solidFill>
                <a:latin typeface="Calibri"/>
                <a:cs typeface="Calibri"/>
              </a:rPr>
              <a:t>name: </a:t>
            </a:r>
            <a:r>
              <a:rPr dirty="0" sz="1800" spc="-10" b="1">
                <a:solidFill>
                  <a:srgbClr val="262626"/>
                </a:solidFill>
                <a:latin typeface="Calibri"/>
                <a:cs typeface="Calibri"/>
              </a:rPr>
              <a:t>Frédéric</a:t>
            </a:r>
            <a:r>
              <a:rPr dirty="0" sz="1800" spc="-5" b="1">
                <a:solidFill>
                  <a:srgbClr val="262626"/>
                </a:solidFill>
                <a:latin typeface="Calibri"/>
                <a:cs typeface="Calibri"/>
              </a:rPr>
              <a:t> Bouisset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350">
                <a:latin typeface="Segoe UI Emoji"/>
                <a:cs typeface="Segoe UI Emoji"/>
              </a:rPr>
              <a:t>☑ </a:t>
            </a:r>
            <a:r>
              <a:rPr dirty="0" sz="1350">
                <a:latin typeface="Calibri"/>
                <a:cs typeface="Calibri"/>
              </a:rPr>
              <a:t>I </a:t>
            </a:r>
            <a:r>
              <a:rPr dirty="0" sz="1350" spc="-15">
                <a:latin typeface="Calibri"/>
                <a:cs typeface="Calibri"/>
              </a:rPr>
              <a:t>have </a:t>
            </a:r>
            <a:r>
              <a:rPr dirty="0" sz="1350">
                <a:latin typeface="Calibri"/>
                <a:cs typeface="Calibri"/>
              </a:rPr>
              <a:t>the </a:t>
            </a:r>
            <a:r>
              <a:rPr dirty="0" sz="1350" spc="-10">
                <a:latin typeface="Calibri"/>
                <a:cs typeface="Calibri"/>
              </a:rPr>
              <a:t>following </a:t>
            </a:r>
            <a:r>
              <a:rPr dirty="0" sz="1350" spc="-5">
                <a:latin typeface="Calibri"/>
                <a:cs typeface="Calibri"/>
              </a:rPr>
              <a:t>potential </a:t>
            </a:r>
            <a:r>
              <a:rPr dirty="0" sz="1350" spc="-10">
                <a:latin typeface="Calibri"/>
                <a:cs typeface="Calibri"/>
              </a:rPr>
              <a:t>conflicts </a:t>
            </a:r>
            <a:r>
              <a:rPr dirty="0" sz="1350" spc="-5">
                <a:latin typeface="Calibri"/>
                <a:cs typeface="Calibri"/>
              </a:rPr>
              <a:t>of </a:t>
            </a:r>
            <a:r>
              <a:rPr dirty="0" sz="1350" spc="-10">
                <a:latin typeface="Calibri"/>
                <a:cs typeface="Calibri"/>
              </a:rPr>
              <a:t>interest to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 spc="-5">
                <a:latin typeface="Calibri"/>
                <a:cs typeface="Calibri"/>
              </a:rPr>
              <a:t>report</a:t>
            </a:r>
            <a:endParaRPr sz="13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25"/>
              </a:spcBef>
              <a:buSzPct val="103703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350" spc="-5">
                <a:latin typeface="Calibri"/>
                <a:cs typeface="Calibri"/>
              </a:rPr>
              <a:t>Receipt of </a:t>
            </a:r>
            <a:r>
              <a:rPr dirty="0" sz="1350" spc="-10">
                <a:latin typeface="Calibri"/>
                <a:cs typeface="Calibri"/>
              </a:rPr>
              <a:t>honoraria </a:t>
            </a:r>
            <a:r>
              <a:rPr dirty="0" sz="1350" spc="-5">
                <a:latin typeface="Calibri"/>
                <a:cs typeface="Calibri"/>
              </a:rPr>
              <a:t>or </a:t>
            </a:r>
            <a:r>
              <a:rPr dirty="0" sz="1350" spc="-10">
                <a:latin typeface="Calibri"/>
                <a:cs typeface="Calibri"/>
              </a:rPr>
              <a:t>consultation fees </a:t>
            </a:r>
            <a:r>
              <a:rPr dirty="0" sz="1350">
                <a:latin typeface="Calibri"/>
                <a:cs typeface="Calibri"/>
              </a:rPr>
              <a:t>-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 spc="-5">
                <a:latin typeface="Calibri"/>
                <a:cs typeface="Calibri"/>
              </a:rPr>
              <a:t>Abbott</a:t>
            </a:r>
            <a:endParaRPr sz="13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20"/>
              </a:spcBef>
              <a:buSzPct val="103703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350" spc="-5">
                <a:latin typeface="Calibri"/>
                <a:cs typeface="Calibri"/>
              </a:rPr>
              <a:t>Receipt of </a:t>
            </a:r>
            <a:r>
              <a:rPr dirty="0" sz="1350" spc="-10">
                <a:latin typeface="Calibri"/>
                <a:cs typeface="Calibri"/>
              </a:rPr>
              <a:t>honoraria </a:t>
            </a:r>
            <a:r>
              <a:rPr dirty="0" sz="1350" spc="-5">
                <a:latin typeface="Calibri"/>
                <a:cs typeface="Calibri"/>
              </a:rPr>
              <a:t>or </a:t>
            </a:r>
            <a:r>
              <a:rPr dirty="0" sz="1350" spc="-10">
                <a:latin typeface="Calibri"/>
                <a:cs typeface="Calibri"/>
              </a:rPr>
              <a:t>consultation fees </a:t>
            </a:r>
            <a:r>
              <a:rPr dirty="0" sz="1350">
                <a:latin typeface="Calibri"/>
                <a:cs typeface="Calibri"/>
              </a:rPr>
              <a:t>- </a:t>
            </a:r>
            <a:r>
              <a:rPr dirty="0" sz="1350" spc="-10">
                <a:latin typeface="Calibri"/>
                <a:cs typeface="Calibri"/>
              </a:rPr>
              <a:t>Boston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5">
                <a:latin typeface="Calibri"/>
                <a:cs typeface="Calibri"/>
              </a:rPr>
              <a:t>Scientific</a:t>
            </a:r>
            <a:endParaRPr sz="13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25"/>
              </a:spcBef>
              <a:buSzPct val="103703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350" spc="-5">
                <a:latin typeface="Calibri"/>
                <a:cs typeface="Calibri"/>
              </a:rPr>
              <a:t>Receipt of </a:t>
            </a:r>
            <a:r>
              <a:rPr dirty="0" sz="1350" spc="-10">
                <a:latin typeface="Calibri"/>
                <a:cs typeface="Calibri"/>
              </a:rPr>
              <a:t>honoraria </a:t>
            </a:r>
            <a:r>
              <a:rPr dirty="0" sz="1350" spc="-5">
                <a:latin typeface="Calibri"/>
                <a:cs typeface="Calibri"/>
              </a:rPr>
              <a:t>or </a:t>
            </a:r>
            <a:r>
              <a:rPr dirty="0" sz="1350" spc="-10">
                <a:latin typeface="Calibri"/>
                <a:cs typeface="Calibri"/>
              </a:rPr>
              <a:t>consultation fees </a:t>
            </a:r>
            <a:r>
              <a:rPr dirty="0" sz="1350">
                <a:latin typeface="Calibri"/>
                <a:cs typeface="Calibri"/>
              </a:rPr>
              <a:t>- </a:t>
            </a:r>
            <a:r>
              <a:rPr dirty="0" sz="1350" spc="-10">
                <a:latin typeface="Calibri"/>
                <a:cs typeface="Calibri"/>
              </a:rPr>
              <a:t>Shockwave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5">
                <a:latin typeface="Calibri"/>
                <a:cs typeface="Calibri"/>
              </a:rPr>
              <a:t>Medical</a:t>
            </a:r>
            <a:endParaRPr sz="13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25"/>
              </a:spcBef>
              <a:buSzPct val="103703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350" spc="-5">
                <a:latin typeface="Calibri"/>
                <a:cs typeface="Calibri"/>
              </a:rPr>
              <a:t>Receipt of </a:t>
            </a:r>
            <a:r>
              <a:rPr dirty="0" sz="1350" spc="-10">
                <a:latin typeface="Calibri"/>
                <a:cs typeface="Calibri"/>
              </a:rPr>
              <a:t>honoraria </a:t>
            </a:r>
            <a:r>
              <a:rPr dirty="0" sz="1350" spc="-5">
                <a:latin typeface="Calibri"/>
                <a:cs typeface="Calibri"/>
              </a:rPr>
              <a:t>or </a:t>
            </a:r>
            <a:r>
              <a:rPr dirty="0" sz="1350" spc="-10">
                <a:latin typeface="Calibri"/>
                <a:cs typeface="Calibri"/>
              </a:rPr>
              <a:t>consultation fees </a:t>
            </a:r>
            <a:r>
              <a:rPr dirty="0" sz="1350">
                <a:latin typeface="Calibri"/>
                <a:cs typeface="Calibri"/>
              </a:rPr>
              <a:t>- GE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Healthcare</a:t>
            </a:r>
            <a:endParaRPr sz="13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25"/>
              </a:spcBef>
              <a:buSzPct val="103703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350" spc="-5">
                <a:latin typeface="Calibri"/>
                <a:cs typeface="Calibri"/>
              </a:rPr>
              <a:t>Receipt of </a:t>
            </a:r>
            <a:r>
              <a:rPr dirty="0" sz="1350" spc="-10">
                <a:latin typeface="Calibri"/>
                <a:cs typeface="Calibri"/>
              </a:rPr>
              <a:t>honoraria </a:t>
            </a:r>
            <a:r>
              <a:rPr dirty="0" sz="1350" spc="-5">
                <a:latin typeface="Calibri"/>
                <a:cs typeface="Calibri"/>
              </a:rPr>
              <a:t>or </a:t>
            </a:r>
            <a:r>
              <a:rPr dirty="0" sz="1350" spc="-10">
                <a:latin typeface="Calibri"/>
                <a:cs typeface="Calibri"/>
              </a:rPr>
              <a:t>consultation fees </a:t>
            </a:r>
            <a:r>
              <a:rPr dirty="0" sz="1350">
                <a:latin typeface="Calibri"/>
                <a:cs typeface="Calibri"/>
              </a:rPr>
              <a:t>- </a:t>
            </a:r>
            <a:r>
              <a:rPr dirty="0" sz="1350" spc="-5">
                <a:latin typeface="Calibri"/>
                <a:cs typeface="Calibri"/>
              </a:rPr>
              <a:t>Elixir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 spc="-5">
                <a:latin typeface="Calibri"/>
                <a:cs typeface="Calibri"/>
              </a:rPr>
              <a:t>Medical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6553" y="4874186"/>
            <a:ext cx="7200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5"/>
              </a:lnSpc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592" y="3829050"/>
            <a:ext cx="8827135" cy="1257300"/>
          </a:xfrm>
          <a:custGeom>
            <a:avLst/>
            <a:gdLst/>
            <a:ahLst/>
            <a:cxnLst/>
            <a:rect l="l" t="t" r="r" b="b"/>
            <a:pathLst>
              <a:path w="8827135" h="1257300">
                <a:moveTo>
                  <a:pt x="0" y="0"/>
                </a:moveTo>
                <a:lnTo>
                  <a:pt x="8826954" y="0"/>
                </a:lnTo>
                <a:lnTo>
                  <a:pt x="8826954" y="1257108"/>
                </a:lnTo>
                <a:lnTo>
                  <a:pt x="0" y="12571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0519" y="1942792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0519" y="2202101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0519" y="2461410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0519" y="2720719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0519" y="3757955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0519" y="4017264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07368" y="295492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10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07368" y="2980027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07368" y="3757955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07368" y="4017264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91396" y="295492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10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91396" y="2980027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91396" y="3757955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91396" y="4017264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75424" y="295492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10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975424" y="2980027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75424" y="3757955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975424" y="4017264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459451" y="295492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10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459451" y="2980027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459451" y="3757955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459451" y="4017264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943479" y="295492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10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943479" y="2980027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943479" y="3757955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943479" y="4017264"/>
            <a:ext cx="0" cy="259715"/>
          </a:xfrm>
          <a:custGeom>
            <a:avLst/>
            <a:gdLst/>
            <a:ahLst/>
            <a:cxnLst/>
            <a:rect l="l" t="t" r="r" b="b"/>
            <a:pathLst>
              <a:path w="0" h="259714">
                <a:moveTo>
                  <a:pt x="0" y="0"/>
                </a:moveTo>
                <a:lnTo>
                  <a:pt x="0" y="25930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07368" y="2980027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491396" y="2980027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975424" y="2980027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459451" y="2980027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00519" y="3757955"/>
            <a:ext cx="2807335" cy="0"/>
          </a:xfrm>
          <a:custGeom>
            <a:avLst/>
            <a:gdLst/>
            <a:ahLst/>
            <a:cxnLst/>
            <a:rect l="l" t="t" r="r" b="b"/>
            <a:pathLst>
              <a:path w="2807335" h="0">
                <a:moveTo>
                  <a:pt x="0" y="0"/>
                </a:moveTo>
                <a:lnTo>
                  <a:pt x="28068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07368" y="3757955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491396" y="3757955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975424" y="3757955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459451" y="3757955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00519" y="4017264"/>
            <a:ext cx="2807335" cy="0"/>
          </a:xfrm>
          <a:custGeom>
            <a:avLst/>
            <a:gdLst/>
            <a:ahLst/>
            <a:cxnLst/>
            <a:rect l="l" t="t" r="r" b="b"/>
            <a:pathLst>
              <a:path w="2807335" h="0">
                <a:moveTo>
                  <a:pt x="0" y="0"/>
                </a:moveTo>
                <a:lnTo>
                  <a:pt x="28068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007368" y="4017264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491396" y="4017264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975424" y="4017264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459451" y="4017264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00519" y="4276573"/>
            <a:ext cx="2807335" cy="0"/>
          </a:xfrm>
          <a:custGeom>
            <a:avLst/>
            <a:gdLst/>
            <a:ahLst/>
            <a:cxnLst/>
            <a:rect l="l" t="t" r="r" b="b"/>
            <a:pathLst>
              <a:path w="2807335" h="0">
                <a:moveTo>
                  <a:pt x="0" y="0"/>
                </a:moveTo>
                <a:lnTo>
                  <a:pt x="28068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007368" y="4276573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491396" y="4276573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975424" y="4276573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459451" y="4276573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 h="0">
                <a:moveTo>
                  <a:pt x="0" y="0"/>
                </a:moveTo>
                <a:lnTo>
                  <a:pt x="14840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194169" y="1291483"/>
          <a:ext cx="8762365" cy="39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700"/>
                <a:gridCol w="1483995"/>
                <a:gridCol w="1483995"/>
                <a:gridCol w="1483995"/>
                <a:gridCol w="1483995"/>
              </a:tblGrid>
              <a:tr h="385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5" b="1">
                          <a:latin typeface="Segoe UI"/>
                          <a:cs typeface="Segoe UI"/>
                        </a:rPr>
                        <a:t>Variable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All</a:t>
                      </a:r>
                      <a:r>
                        <a:rPr dirty="0" sz="1200" spc="-2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(n=242)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CMD</a:t>
                      </a:r>
                      <a:r>
                        <a:rPr dirty="0" sz="12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(n=86)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Non CMD</a:t>
                      </a:r>
                      <a:r>
                        <a:rPr dirty="0" sz="1200" spc="-4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(n=156)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p-value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2" name="object 52"/>
          <p:cNvSpPr txBox="1"/>
          <p:nvPr/>
        </p:nvSpPr>
        <p:spPr>
          <a:xfrm>
            <a:off x="223704" y="1738256"/>
            <a:ext cx="8157845" cy="12401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Segoe UI"/>
                <a:cs typeface="Segoe UI"/>
              </a:rPr>
              <a:t>Baseline</a:t>
            </a:r>
            <a:endParaRPr sz="1200">
              <a:latin typeface="Segoe UI"/>
              <a:cs typeface="Segoe UI"/>
            </a:endParaRPr>
          </a:p>
          <a:p>
            <a:pPr marL="83185">
              <a:lnSpc>
                <a:spcPct val="100000"/>
              </a:lnSpc>
              <a:spcBef>
                <a:spcPts val="600"/>
              </a:spcBef>
              <a:tabLst>
                <a:tab pos="3109595" algn="l"/>
                <a:tab pos="4593590" algn="l"/>
                <a:tab pos="6036310" algn="l"/>
                <a:tab pos="7795895" algn="l"/>
              </a:tabLst>
            </a:pPr>
            <a:r>
              <a:rPr dirty="0" sz="1200" spc="-5">
                <a:latin typeface="Segoe UI"/>
                <a:cs typeface="Segoe UI"/>
              </a:rPr>
              <a:t>Physica</a:t>
            </a:r>
            <a:r>
              <a:rPr dirty="0" sz="1200">
                <a:latin typeface="Segoe UI"/>
                <a:cs typeface="Segoe UI"/>
              </a:rPr>
              <a:t>l</a:t>
            </a:r>
            <a:r>
              <a:rPr dirty="0" sz="1200" spc="-5">
                <a:latin typeface="Segoe UI"/>
                <a:cs typeface="Segoe UI"/>
              </a:rPr>
              <a:t> limitatio</a:t>
            </a:r>
            <a:r>
              <a:rPr dirty="0" sz="1200">
                <a:latin typeface="Segoe UI"/>
                <a:cs typeface="Segoe UI"/>
              </a:rPr>
              <a:t>n	</a:t>
            </a:r>
            <a:r>
              <a:rPr dirty="0" sz="1200" spc="-5">
                <a:latin typeface="Segoe UI"/>
                <a:cs typeface="Segoe UI"/>
              </a:rPr>
              <a:t>75.5</a:t>
            </a:r>
            <a:r>
              <a:rPr dirty="0" sz="1200">
                <a:latin typeface="Segoe UI"/>
                <a:cs typeface="Segoe UI"/>
              </a:rPr>
              <a:t>8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28.</a:t>
            </a:r>
            <a:r>
              <a:rPr dirty="0" sz="1200">
                <a:latin typeface="Segoe UI"/>
                <a:cs typeface="Segoe UI"/>
              </a:rPr>
              <a:t>3	</a:t>
            </a:r>
            <a:r>
              <a:rPr dirty="0" sz="1200" spc="-5">
                <a:latin typeface="Segoe UI"/>
                <a:cs typeface="Segoe UI"/>
              </a:rPr>
              <a:t>69.5</a:t>
            </a:r>
            <a:r>
              <a:rPr dirty="0" sz="1200">
                <a:latin typeface="Segoe UI"/>
                <a:cs typeface="Segoe UI"/>
              </a:rPr>
              <a:t>1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32.</a:t>
            </a:r>
            <a:r>
              <a:rPr dirty="0" sz="1200">
                <a:latin typeface="Segoe UI"/>
                <a:cs typeface="Segoe UI"/>
              </a:rPr>
              <a:t>4	</a:t>
            </a:r>
            <a:r>
              <a:rPr dirty="0" sz="1200" spc="-5">
                <a:latin typeface="Segoe UI"/>
                <a:cs typeface="Segoe UI"/>
              </a:rPr>
              <a:t>78.7</a:t>
            </a:r>
            <a:r>
              <a:rPr dirty="0" sz="1200">
                <a:latin typeface="Segoe UI"/>
                <a:cs typeface="Segoe UI"/>
              </a:rPr>
              <a:t>9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25.4</a:t>
            </a:r>
            <a:r>
              <a:rPr dirty="0" sz="1200">
                <a:latin typeface="Segoe UI"/>
                <a:cs typeface="Segoe UI"/>
              </a:rPr>
              <a:t>1	</a:t>
            </a:r>
            <a:r>
              <a:rPr dirty="0" sz="1200" spc="-5">
                <a:latin typeface="Segoe UI"/>
                <a:cs typeface="Segoe UI"/>
              </a:rPr>
              <a:t>0.016</a:t>
            </a:r>
            <a:endParaRPr sz="1200">
              <a:latin typeface="Segoe UI"/>
              <a:cs typeface="Segoe UI"/>
            </a:endParaRPr>
          </a:p>
          <a:p>
            <a:pPr marL="83185">
              <a:lnSpc>
                <a:spcPct val="100000"/>
              </a:lnSpc>
              <a:spcBef>
                <a:spcPts val="600"/>
              </a:spcBef>
              <a:tabLst>
                <a:tab pos="3068320" algn="l"/>
                <a:tab pos="4552315" algn="l"/>
                <a:tab pos="6036310" algn="l"/>
                <a:tab pos="7795895" algn="l"/>
              </a:tabLst>
            </a:pPr>
            <a:r>
              <a:rPr dirty="0" sz="1200">
                <a:latin typeface="Segoe UI"/>
                <a:cs typeface="Segoe UI"/>
              </a:rPr>
              <a:t>Angina </a:t>
            </a:r>
            <a:r>
              <a:rPr dirty="0" sz="1200" spc="-5">
                <a:latin typeface="Segoe UI"/>
                <a:cs typeface="Segoe UI"/>
              </a:rPr>
              <a:t>Frequenc</a:t>
            </a:r>
            <a:r>
              <a:rPr dirty="0" sz="1200">
                <a:latin typeface="Segoe UI"/>
                <a:cs typeface="Segoe UI"/>
              </a:rPr>
              <a:t>y	</a:t>
            </a:r>
            <a:r>
              <a:rPr dirty="0" sz="1200" spc="-5">
                <a:latin typeface="Segoe UI"/>
                <a:cs typeface="Segoe UI"/>
              </a:rPr>
              <a:t>77.6</a:t>
            </a:r>
            <a:r>
              <a:rPr dirty="0" sz="1200">
                <a:latin typeface="Segoe UI"/>
                <a:cs typeface="Segoe UI"/>
              </a:rPr>
              <a:t>4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23.0</a:t>
            </a:r>
            <a:r>
              <a:rPr dirty="0" sz="1200">
                <a:latin typeface="Segoe UI"/>
                <a:cs typeface="Segoe UI"/>
              </a:rPr>
              <a:t>8	</a:t>
            </a:r>
            <a:r>
              <a:rPr dirty="0" sz="1200" spc="-5">
                <a:latin typeface="Segoe UI"/>
                <a:cs typeface="Segoe UI"/>
              </a:rPr>
              <a:t>73.4</a:t>
            </a:r>
            <a:r>
              <a:rPr dirty="0" sz="1200">
                <a:latin typeface="Segoe UI"/>
                <a:cs typeface="Segoe UI"/>
              </a:rPr>
              <a:t>9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24.9</a:t>
            </a:r>
            <a:r>
              <a:rPr dirty="0" sz="1200">
                <a:latin typeface="Segoe UI"/>
                <a:cs typeface="Segoe UI"/>
              </a:rPr>
              <a:t>6	</a:t>
            </a:r>
            <a:r>
              <a:rPr dirty="0" sz="1200" spc="-5">
                <a:latin typeface="Segoe UI"/>
                <a:cs typeface="Segoe UI"/>
              </a:rPr>
              <a:t>79.9</a:t>
            </a:r>
            <a:r>
              <a:rPr dirty="0" sz="1200">
                <a:latin typeface="Segoe UI"/>
                <a:cs typeface="Segoe UI"/>
              </a:rPr>
              <a:t>4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21.7</a:t>
            </a:r>
            <a:r>
              <a:rPr dirty="0" sz="1200">
                <a:latin typeface="Segoe UI"/>
                <a:cs typeface="Segoe UI"/>
              </a:rPr>
              <a:t>2	</a:t>
            </a:r>
            <a:r>
              <a:rPr dirty="0" sz="1200" spc="-5">
                <a:latin typeface="Segoe UI"/>
                <a:cs typeface="Segoe UI"/>
              </a:rPr>
              <a:t>0.037</a:t>
            </a:r>
            <a:endParaRPr sz="1200">
              <a:latin typeface="Segoe UI"/>
              <a:cs typeface="Segoe UI"/>
            </a:endParaRPr>
          </a:p>
          <a:p>
            <a:pPr marL="83185">
              <a:lnSpc>
                <a:spcPct val="100000"/>
              </a:lnSpc>
              <a:spcBef>
                <a:spcPts val="605"/>
              </a:spcBef>
              <a:tabLst>
                <a:tab pos="3068320" algn="l"/>
                <a:tab pos="4552315" algn="l"/>
                <a:tab pos="6036310" algn="l"/>
                <a:tab pos="7795895" algn="l"/>
              </a:tabLst>
            </a:pPr>
            <a:r>
              <a:rPr dirty="0" sz="1200">
                <a:latin typeface="Segoe UI"/>
                <a:cs typeface="Segoe UI"/>
              </a:rPr>
              <a:t>Quality of Life	</a:t>
            </a:r>
            <a:r>
              <a:rPr dirty="0" sz="1200" spc="-5">
                <a:latin typeface="Segoe UI"/>
                <a:cs typeface="Segoe UI"/>
              </a:rPr>
              <a:t>52.0</a:t>
            </a:r>
            <a:r>
              <a:rPr dirty="0" sz="1200">
                <a:latin typeface="Segoe UI"/>
                <a:cs typeface="Segoe UI"/>
              </a:rPr>
              <a:t>7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29.3</a:t>
            </a:r>
            <a:r>
              <a:rPr dirty="0" sz="1200">
                <a:latin typeface="Segoe UI"/>
                <a:cs typeface="Segoe UI"/>
              </a:rPr>
              <a:t>8	</a:t>
            </a:r>
            <a:r>
              <a:rPr dirty="0" sz="1200" spc="-5">
                <a:latin typeface="Segoe UI"/>
                <a:cs typeface="Segoe UI"/>
              </a:rPr>
              <a:t>48.9</a:t>
            </a:r>
            <a:r>
              <a:rPr dirty="0" sz="1200">
                <a:latin typeface="Segoe UI"/>
                <a:cs typeface="Segoe UI"/>
              </a:rPr>
              <a:t>8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30.6</a:t>
            </a:r>
            <a:r>
              <a:rPr dirty="0" sz="1200">
                <a:latin typeface="Segoe UI"/>
                <a:cs typeface="Segoe UI"/>
              </a:rPr>
              <a:t>3	</a:t>
            </a:r>
            <a:r>
              <a:rPr dirty="0" sz="1200" spc="-5">
                <a:latin typeface="Segoe UI"/>
                <a:cs typeface="Segoe UI"/>
              </a:rPr>
              <a:t>53.7</a:t>
            </a:r>
            <a:r>
              <a:rPr dirty="0" sz="1200">
                <a:latin typeface="Segoe UI"/>
                <a:cs typeface="Segoe UI"/>
              </a:rPr>
              <a:t>7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28.6</a:t>
            </a:r>
            <a:r>
              <a:rPr dirty="0" sz="1200">
                <a:latin typeface="Segoe UI"/>
                <a:cs typeface="Segoe UI"/>
              </a:rPr>
              <a:t>3	</a:t>
            </a:r>
            <a:r>
              <a:rPr dirty="0" sz="1200" spc="-5">
                <a:latin typeface="Segoe UI"/>
                <a:cs typeface="Segoe UI"/>
              </a:rPr>
              <a:t>0.226</a:t>
            </a:r>
            <a:endParaRPr sz="1200">
              <a:latin typeface="Segoe UI"/>
              <a:cs typeface="Segoe UI"/>
            </a:endParaRPr>
          </a:p>
          <a:p>
            <a:pPr marL="83185">
              <a:lnSpc>
                <a:spcPct val="100000"/>
              </a:lnSpc>
              <a:spcBef>
                <a:spcPts val="600"/>
              </a:spcBef>
              <a:tabLst>
                <a:tab pos="3068320" algn="l"/>
                <a:tab pos="4552315" algn="l"/>
                <a:tab pos="6036310" algn="l"/>
                <a:tab pos="7795895" algn="l"/>
              </a:tabLst>
            </a:pPr>
            <a:r>
              <a:rPr dirty="0" sz="1200" spc="-5">
                <a:latin typeface="Segoe UI"/>
                <a:cs typeface="Segoe UI"/>
              </a:rPr>
              <a:t>Summar</a:t>
            </a:r>
            <a:r>
              <a:rPr dirty="0" sz="1200">
                <a:latin typeface="Segoe UI"/>
                <a:cs typeface="Segoe UI"/>
              </a:rPr>
              <a:t>y</a:t>
            </a:r>
            <a:r>
              <a:rPr dirty="0" sz="1200" spc="-5">
                <a:latin typeface="Segoe UI"/>
                <a:cs typeface="Segoe UI"/>
              </a:rPr>
              <a:t> Scor</a:t>
            </a:r>
            <a:r>
              <a:rPr dirty="0" sz="1200">
                <a:latin typeface="Segoe UI"/>
                <a:cs typeface="Segoe UI"/>
              </a:rPr>
              <a:t>e	</a:t>
            </a:r>
            <a:r>
              <a:rPr dirty="0" sz="1200" spc="-5">
                <a:latin typeface="Segoe UI"/>
                <a:cs typeface="Segoe UI"/>
              </a:rPr>
              <a:t>68.3</a:t>
            </a:r>
            <a:r>
              <a:rPr dirty="0" sz="1200">
                <a:latin typeface="Segoe UI"/>
                <a:cs typeface="Segoe UI"/>
              </a:rPr>
              <a:t>5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22.2</a:t>
            </a:r>
            <a:r>
              <a:rPr dirty="0" sz="1200">
                <a:latin typeface="Segoe UI"/>
                <a:cs typeface="Segoe UI"/>
              </a:rPr>
              <a:t>2	</a:t>
            </a:r>
            <a:r>
              <a:rPr dirty="0" sz="1200" spc="-5">
                <a:latin typeface="Segoe UI"/>
                <a:cs typeface="Segoe UI"/>
              </a:rPr>
              <a:t>63.9</a:t>
            </a:r>
            <a:r>
              <a:rPr dirty="0" sz="1200">
                <a:latin typeface="Segoe UI"/>
                <a:cs typeface="Segoe UI"/>
              </a:rPr>
              <a:t>3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24.4</a:t>
            </a:r>
            <a:r>
              <a:rPr dirty="0" sz="1200">
                <a:latin typeface="Segoe UI"/>
                <a:cs typeface="Segoe UI"/>
              </a:rPr>
              <a:t>5	</a:t>
            </a:r>
            <a:r>
              <a:rPr dirty="0" sz="1200" spc="-5">
                <a:latin typeface="Segoe UI"/>
                <a:cs typeface="Segoe UI"/>
              </a:rPr>
              <a:t>70.6</a:t>
            </a:r>
            <a:r>
              <a:rPr dirty="0" sz="1200">
                <a:latin typeface="Segoe UI"/>
                <a:cs typeface="Segoe UI"/>
              </a:rPr>
              <a:t>9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5">
                <a:latin typeface="Segoe UI"/>
                <a:cs typeface="Segoe UI"/>
              </a:rPr>
              <a:t> 20.6</a:t>
            </a:r>
            <a:r>
              <a:rPr dirty="0" sz="1200">
                <a:latin typeface="Segoe UI"/>
                <a:cs typeface="Segoe UI"/>
              </a:rPr>
              <a:t>4	</a:t>
            </a:r>
            <a:r>
              <a:rPr dirty="0" sz="1200" spc="-5">
                <a:latin typeface="Segoe UI"/>
                <a:cs typeface="Segoe UI"/>
              </a:rPr>
              <a:t>0.026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0519" y="2980027"/>
            <a:ext cx="2807335" cy="25971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525"/>
              </a:spcBef>
            </a:pPr>
            <a:r>
              <a:rPr dirty="0" sz="1200" spc="-5" b="1">
                <a:latin typeface="Segoe UI"/>
                <a:cs typeface="Segoe UI"/>
              </a:rPr>
              <a:t>12-month </a:t>
            </a:r>
            <a:r>
              <a:rPr dirty="0" sz="1200" b="1">
                <a:latin typeface="Segoe UI"/>
                <a:cs typeface="Segoe UI"/>
              </a:rPr>
              <a:t>Follow</a:t>
            </a:r>
            <a:r>
              <a:rPr dirty="0" sz="1200" spc="-10" b="1">
                <a:latin typeface="Segoe UI"/>
                <a:cs typeface="Segoe UI"/>
              </a:rPr>
              <a:t> </a:t>
            </a:r>
            <a:r>
              <a:rPr dirty="0" sz="1200" b="1">
                <a:latin typeface="Segoe UI"/>
                <a:cs typeface="Segoe UI"/>
              </a:rPr>
              <a:t>up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0519" y="3239336"/>
            <a:ext cx="2807335" cy="25971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106680">
              <a:lnSpc>
                <a:spcPct val="100000"/>
              </a:lnSpc>
              <a:spcBef>
                <a:spcPts val="525"/>
              </a:spcBef>
            </a:pPr>
            <a:r>
              <a:rPr dirty="0" sz="1200" spc="-5">
                <a:latin typeface="Segoe UI"/>
                <a:cs typeface="Segoe UI"/>
              </a:rPr>
              <a:t>Physical</a:t>
            </a:r>
            <a:r>
              <a:rPr dirty="0" sz="1200" spc="-10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limitation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07368" y="3239336"/>
            <a:ext cx="1484630" cy="25971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284480">
              <a:lnSpc>
                <a:spcPct val="100000"/>
              </a:lnSpc>
              <a:spcBef>
                <a:spcPts val="525"/>
              </a:spcBef>
            </a:pPr>
            <a:r>
              <a:rPr dirty="0" sz="1200" spc="-5">
                <a:latin typeface="Segoe UI"/>
                <a:cs typeface="Segoe UI"/>
              </a:rPr>
              <a:t>88.19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30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22.62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491396" y="3239336"/>
            <a:ext cx="1484630" cy="25971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284480">
              <a:lnSpc>
                <a:spcPct val="100000"/>
              </a:lnSpc>
              <a:spcBef>
                <a:spcPts val="525"/>
              </a:spcBef>
            </a:pPr>
            <a:r>
              <a:rPr dirty="0" sz="1200" spc="-5">
                <a:latin typeface="Segoe UI"/>
                <a:cs typeface="Segoe UI"/>
              </a:rPr>
              <a:t>85.88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30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22.59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975424" y="3239336"/>
            <a:ext cx="1484630" cy="25971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325755">
              <a:lnSpc>
                <a:spcPct val="100000"/>
              </a:lnSpc>
              <a:spcBef>
                <a:spcPts val="525"/>
              </a:spcBef>
            </a:pPr>
            <a:r>
              <a:rPr dirty="0" sz="1200" spc="-5">
                <a:latin typeface="Segoe UI"/>
                <a:cs typeface="Segoe UI"/>
              </a:rPr>
              <a:t>89.4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25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22.62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59451" y="3239336"/>
            <a:ext cx="1484630" cy="25971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525"/>
              </a:spcBef>
            </a:pPr>
            <a:r>
              <a:rPr dirty="0" sz="1200" spc="-5" b="1">
                <a:latin typeface="Segoe UI"/>
                <a:cs typeface="Segoe UI"/>
              </a:rPr>
              <a:t>0.285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0519" y="3498646"/>
            <a:ext cx="2807335" cy="25971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106680">
              <a:lnSpc>
                <a:spcPct val="100000"/>
              </a:lnSpc>
              <a:spcBef>
                <a:spcPts val="525"/>
              </a:spcBef>
            </a:pPr>
            <a:r>
              <a:rPr dirty="0" sz="1200">
                <a:latin typeface="Segoe UI"/>
                <a:cs typeface="Segoe UI"/>
              </a:rPr>
              <a:t>Angina</a:t>
            </a:r>
            <a:r>
              <a:rPr dirty="0" sz="1200" spc="-5">
                <a:latin typeface="Segoe UI"/>
                <a:cs typeface="Segoe UI"/>
              </a:rPr>
              <a:t> Frequency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007368" y="3498646"/>
            <a:ext cx="1484630" cy="25971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284480">
              <a:lnSpc>
                <a:spcPct val="100000"/>
              </a:lnSpc>
              <a:spcBef>
                <a:spcPts val="525"/>
              </a:spcBef>
            </a:pPr>
            <a:r>
              <a:rPr dirty="0" sz="1200" spc="-5">
                <a:latin typeface="Segoe UI"/>
                <a:cs typeface="Segoe UI"/>
              </a:rPr>
              <a:t>94.58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30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12.57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91396" y="3498646"/>
            <a:ext cx="1484630" cy="25971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284480">
              <a:lnSpc>
                <a:spcPct val="100000"/>
              </a:lnSpc>
              <a:spcBef>
                <a:spcPts val="525"/>
              </a:spcBef>
            </a:pPr>
            <a:r>
              <a:rPr dirty="0" sz="1200" spc="-5">
                <a:latin typeface="Segoe UI"/>
                <a:cs typeface="Segoe UI"/>
              </a:rPr>
              <a:t>93.75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30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14.26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975424" y="3498646"/>
            <a:ext cx="1484630" cy="25971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284480">
              <a:lnSpc>
                <a:spcPct val="100000"/>
              </a:lnSpc>
              <a:spcBef>
                <a:spcPts val="525"/>
              </a:spcBef>
            </a:pPr>
            <a:r>
              <a:rPr dirty="0" sz="1200" spc="-5">
                <a:latin typeface="Segoe UI"/>
                <a:cs typeface="Segoe UI"/>
              </a:rPr>
              <a:t>95.03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30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11.55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459451" y="3498646"/>
            <a:ext cx="1484630" cy="25971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525"/>
              </a:spcBef>
            </a:pPr>
            <a:r>
              <a:rPr dirty="0" sz="1200" spc="-5" b="1">
                <a:latin typeface="Segoe UI"/>
                <a:cs typeface="Segoe UI"/>
              </a:rPr>
              <a:t>0.464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00519" y="3757955"/>
            <a:ext cx="2807335" cy="25971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106680">
              <a:lnSpc>
                <a:spcPct val="100000"/>
              </a:lnSpc>
              <a:spcBef>
                <a:spcPts val="525"/>
              </a:spcBef>
            </a:pPr>
            <a:r>
              <a:rPr dirty="0" sz="1200">
                <a:latin typeface="Segoe UI"/>
                <a:cs typeface="Segoe UI"/>
              </a:rPr>
              <a:t>Quality of</a:t>
            </a:r>
            <a:r>
              <a:rPr dirty="0" sz="1200" spc="-5">
                <a:latin typeface="Segoe UI"/>
                <a:cs typeface="Segoe UI"/>
              </a:rPr>
              <a:t> </a:t>
            </a:r>
            <a:r>
              <a:rPr dirty="0" sz="1200">
                <a:latin typeface="Segoe UI"/>
                <a:cs typeface="Segoe UI"/>
              </a:rPr>
              <a:t>Life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007368" y="3757955"/>
            <a:ext cx="1484630" cy="25971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284480">
              <a:lnSpc>
                <a:spcPct val="100000"/>
              </a:lnSpc>
              <a:spcBef>
                <a:spcPts val="525"/>
              </a:spcBef>
            </a:pPr>
            <a:r>
              <a:rPr dirty="0" sz="1200" spc="-5">
                <a:latin typeface="Segoe UI"/>
                <a:cs typeface="Segoe UI"/>
              </a:rPr>
              <a:t>83.89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30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22.35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491396" y="3757955"/>
            <a:ext cx="1484630" cy="25971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284480">
              <a:lnSpc>
                <a:spcPct val="100000"/>
              </a:lnSpc>
              <a:spcBef>
                <a:spcPts val="525"/>
              </a:spcBef>
            </a:pPr>
            <a:r>
              <a:rPr dirty="0" sz="1200" spc="-5">
                <a:latin typeface="Segoe UI"/>
                <a:cs typeface="Segoe UI"/>
              </a:rPr>
              <a:t>82.81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30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22.88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975424" y="3757955"/>
            <a:ext cx="1484630" cy="25971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284480">
              <a:lnSpc>
                <a:spcPct val="100000"/>
              </a:lnSpc>
              <a:spcBef>
                <a:spcPts val="525"/>
              </a:spcBef>
            </a:pPr>
            <a:r>
              <a:rPr dirty="0" sz="1200" spc="-5">
                <a:latin typeface="Segoe UI"/>
                <a:cs typeface="Segoe UI"/>
              </a:rPr>
              <a:t>84.48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30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22.11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459451" y="3757955"/>
            <a:ext cx="1484630" cy="25971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525"/>
              </a:spcBef>
            </a:pPr>
            <a:r>
              <a:rPr dirty="0" sz="1200" spc="-5" b="1">
                <a:latin typeface="Segoe UI"/>
                <a:cs typeface="Segoe UI"/>
              </a:rPr>
              <a:t>0.593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06869" y="4023614"/>
            <a:ext cx="2794635" cy="24701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475"/>
              </a:spcBef>
            </a:pPr>
            <a:r>
              <a:rPr dirty="0" sz="1200" spc="-5">
                <a:latin typeface="Segoe UI"/>
                <a:cs typeface="Segoe UI"/>
              </a:rPr>
              <a:t>Summary</a:t>
            </a:r>
            <a:r>
              <a:rPr dirty="0" sz="1200" spc="-10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Score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013718" y="4023614"/>
            <a:ext cx="1471930" cy="24701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319405">
              <a:lnSpc>
                <a:spcPct val="100000"/>
              </a:lnSpc>
              <a:spcBef>
                <a:spcPts val="475"/>
              </a:spcBef>
            </a:pPr>
            <a:r>
              <a:rPr dirty="0" sz="1200" spc="-5">
                <a:latin typeface="Segoe UI"/>
                <a:cs typeface="Segoe UI"/>
              </a:rPr>
              <a:t>88.7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25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16.07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497746" y="4023614"/>
            <a:ext cx="1471930" cy="24701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360680">
              <a:lnSpc>
                <a:spcPct val="100000"/>
              </a:lnSpc>
              <a:spcBef>
                <a:spcPts val="475"/>
              </a:spcBef>
            </a:pPr>
            <a:r>
              <a:rPr dirty="0" sz="1200" spc="-5">
                <a:latin typeface="Segoe UI"/>
                <a:cs typeface="Segoe UI"/>
              </a:rPr>
              <a:t>86.9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25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17.3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981774" y="4023614"/>
            <a:ext cx="1471930" cy="24701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78130">
              <a:lnSpc>
                <a:spcPct val="100000"/>
              </a:lnSpc>
              <a:spcBef>
                <a:spcPts val="475"/>
              </a:spcBef>
            </a:pPr>
            <a:r>
              <a:rPr dirty="0" sz="1200" spc="-5">
                <a:latin typeface="Segoe UI"/>
                <a:cs typeface="Segoe UI"/>
              </a:rPr>
              <a:t>89.64 </a:t>
            </a:r>
            <a:r>
              <a:rPr dirty="0" sz="1200">
                <a:latin typeface="Segoe UI"/>
                <a:cs typeface="Segoe UI"/>
              </a:rPr>
              <a:t>±</a:t>
            </a:r>
            <a:r>
              <a:rPr dirty="0" sz="1200" spc="-30">
                <a:latin typeface="Segoe UI"/>
                <a:cs typeface="Segoe UI"/>
              </a:rPr>
              <a:t> </a:t>
            </a:r>
            <a:r>
              <a:rPr dirty="0" sz="1200" spc="-5">
                <a:latin typeface="Segoe UI"/>
                <a:cs typeface="Segoe UI"/>
              </a:rPr>
              <a:t>15.38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465801" y="4023614"/>
            <a:ext cx="1471930" cy="24701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475"/>
              </a:spcBef>
            </a:pPr>
            <a:r>
              <a:rPr dirty="0" sz="1200" spc="-5" b="1">
                <a:latin typeface="Segoe UI"/>
                <a:cs typeface="Segoe UI"/>
              </a:rPr>
              <a:t>0.243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12580" y="1693010"/>
            <a:ext cx="8827135" cy="1262380"/>
          </a:xfrm>
          <a:custGeom>
            <a:avLst/>
            <a:gdLst/>
            <a:ahLst/>
            <a:cxnLst/>
            <a:rect l="l" t="t" r="r" b="b"/>
            <a:pathLst>
              <a:path w="8827135" h="1262380">
                <a:moveTo>
                  <a:pt x="0" y="0"/>
                </a:moveTo>
                <a:lnTo>
                  <a:pt x="8826954" y="0"/>
                </a:lnTo>
                <a:lnTo>
                  <a:pt x="8826954" y="1261909"/>
                </a:lnTo>
                <a:lnTo>
                  <a:pt x="0" y="12619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252911" y="96312"/>
            <a:ext cx="430593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 b="1">
                <a:latin typeface="Segoe UI"/>
                <a:cs typeface="Segoe UI"/>
              </a:rPr>
              <a:t>Residual </a:t>
            </a:r>
            <a:r>
              <a:rPr dirty="0" spc="-5" b="1">
                <a:latin typeface="Segoe UI"/>
                <a:cs typeface="Segoe UI"/>
              </a:rPr>
              <a:t>angina and</a:t>
            </a:r>
            <a:r>
              <a:rPr dirty="0" spc="-55" b="1">
                <a:latin typeface="Segoe UI"/>
                <a:cs typeface="Segoe UI"/>
              </a:rPr>
              <a:t> </a:t>
            </a:r>
            <a:r>
              <a:rPr dirty="0" spc="-5" b="1">
                <a:latin typeface="Segoe UI"/>
                <a:cs typeface="Segoe UI"/>
              </a:rPr>
              <a:t>CMD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3853" y="4826561"/>
            <a:ext cx="745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2911" y="96312"/>
            <a:ext cx="53949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FFFFFF"/>
                </a:solidFill>
                <a:latin typeface="Segoe UI"/>
                <a:cs typeface="Segoe UI"/>
              </a:rPr>
              <a:t>Microvascular </a:t>
            </a:r>
            <a:r>
              <a:rPr dirty="0" sz="2800" spc="-5" b="1">
                <a:solidFill>
                  <a:srgbClr val="FFFFFF"/>
                </a:solidFill>
                <a:latin typeface="Segoe UI"/>
                <a:cs typeface="Segoe UI"/>
              </a:rPr>
              <a:t>function and</a:t>
            </a:r>
            <a:r>
              <a:rPr dirty="0" sz="2800" spc="-55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Segoe UI"/>
                <a:cs typeface="Segoe UI"/>
              </a:rPr>
              <a:t>PRO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449" y="1733949"/>
            <a:ext cx="1713092" cy="1713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024130" y="4000686"/>
            <a:ext cx="504063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solidFill>
                  <a:srgbClr val="61207A"/>
                </a:solidFill>
                <a:latin typeface="Segoe UI"/>
                <a:cs typeface="Segoe UI"/>
              </a:rPr>
              <a:t>Does the CAD </a:t>
            </a:r>
            <a:r>
              <a:rPr dirty="0" sz="2800" spc="-10" b="1">
                <a:solidFill>
                  <a:srgbClr val="61207A"/>
                </a:solidFill>
                <a:latin typeface="Segoe UI"/>
                <a:cs typeface="Segoe UI"/>
              </a:rPr>
              <a:t>pattern</a:t>
            </a:r>
            <a:r>
              <a:rPr dirty="0" sz="2800" spc="-30" b="1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2800" spc="-5" b="1">
                <a:solidFill>
                  <a:srgbClr val="61207A"/>
                </a:solidFill>
                <a:latin typeface="Segoe UI"/>
                <a:cs typeface="Segoe UI"/>
              </a:rPr>
              <a:t>matter?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84379" y="983339"/>
            <a:ext cx="1370817" cy="13708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36844" y="1775007"/>
            <a:ext cx="1153958" cy="16947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30500" y="2463800"/>
            <a:ext cx="3975100" cy="279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78321" y="2593181"/>
            <a:ext cx="3486150" cy="0"/>
          </a:xfrm>
          <a:custGeom>
            <a:avLst/>
            <a:gdLst/>
            <a:ahLst/>
            <a:cxnLst/>
            <a:rect l="l" t="t" r="r" b="b"/>
            <a:pathLst>
              <a:path w="3486150" h="0">
                <a:moveTo>
                  <a:pt x="0" y="0"/>
                </a:moveTo>
                <a:lnTo>
                  <a:pt x="3486054" y="0"/>
                </a:lnTo>
              </a:path>
            </a:pathLst>
          </a:custGeom>
          <a:ln w="76200">
            <a:solidFill>
              <a:srgbClr val="6120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45325" y="247888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0" y="0"/>
                </a:lnTo>
                <a:lnTo>
                  <a:pt x="228600" y="114300"/>
                </a:lnTo>
                <a:lnTo>
                  <a:pt x="0" y="228600"/>
                </a:lnTo>
                <a:close/>
              </a:path>
            </a:pathLst>
          </a:custGeom>
          <a:solidFill>
            <a:srgbClr val="61207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6553" y="4874186"/>
            <a:ext cx="7200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5"/>
              </a:lnSpc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518211"/>
            <a:ext cx="9144000" cy="586740"/>
          </a:xfrm>
          <a:custGeom>
            <a:avLst/>
            <a:gdLst/>
            <a:ahLst/>
            <a:cxnLst/>
            <a:rect l="l" t="t" r="r" b="b"/>
            <a:pathLst>
              <a:path w="9144000" h="586739">
                <a:moveTo>
                  <a:pt x="0" y="0"/>
                </a:moveTo>
                <a:lnTo>
                  <a:pt x="9144000" y="0"/>
                </a:lnTo>
                <a:lnTo>
                  <a:pt x="914400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518211"/>
            <a:ext cx="9144000" cy="586740"/>
          </a:xfrm>
          <a:custGeom>
            <a:avLst/>
            <a:gdLst/>
            <a:ahLst/>
            <a:cxnLst/>
            <a:rect l="l" t="t" r="r" b="b"/>
            <a:pathLst>
              <a:path w="9144000" h="586739">
                <a:moveTo>
                  <a:pt x="0" y="0"/>
                </a:moveTo>
                <a:lnTo>
                  <a:pt x="9144000" y="0"/>
                </a:lnTo>
                <a:lnTo>
                  <a:pt x="914400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911" y="96312"/>
            <a:ext cx="560260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b="1">
                <a:latin typeface="Segoe UI"/>
                <a:cs typeface="Segoe UI"/>
              </a:rPr>
              <a:t>Microvascular </a:t>
            </a:r>
            <a:r>
              <a:rPr dirty="0" spc="-5" b="1">
                <a:latin typeface="Segoe UI"/>
                <a:cs typeface="Segoe UI"/>
              </a:rPr>
              <a:t>function and</a:t>
            </a:r>
            <a:r>
              <a:rPr dirty="0" spc="-60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SAQ7</a:t>
            </a:r>
          </a:p>
        </p:txBody>
      </p:sp>
      <p:sp>
        <p:nvSpPr>
          <p:cNvPr id="8" name="object 8"/>
          <p:cNvSpPr/>
          <p:nvPr/>
        </p:nvSpPr>
        <p:spPr>
          <a:xfrm>
            <a:off x="4419600" y="965200"/>
            <a:ext cx="4096388" cy="3662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10338" y="4821289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 h="0">
                <a:moveTo>
                  <a:pt x="0" y="0"/>
                </a:moveTo>
                <a:lnTo>
                  <a:pt x="443585" y="0"/>
                </a:lnTo>
              </a:path>
            </a:pathLst>
          </a:custGeom>
          <a:ln w="28575">
            <a:solidFill>
              <a:srgbClr val="2828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02811" y="4805502"/>
            <a:ext cx="421005" cy="6350"/>
          </a:xfrm>
          <a:custGeom>
            <a:avLst/>
            <a:gdLst/>
            <a:ahLst/>
            <a:cxnLst/>
            <a:rect l="l" t="t" r="r" b="b"/>
            <a:pathLst>
              <a:path w="421004" h="6350">
                <a:moveTo>
                  <a:pt x="0" y="0"/>
                </a:moveTo>
                <a:lnTo>
                  <a:pt x="420461" y="6079"/>
                </a:lnTo>
              </a:path>
            </a:pathLst>
          </a:custGeom>
          <a:ln w="28575">
            <a:solidFill>
              <a:srgbClr val="EE212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010171" y="4693152"/>
            <a:ext cx="460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Focal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4377" y="4679586"/>
            <a:ext cx="5759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Diffuse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3095" y="2051806"/>
            <a:ext cx="366776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61207A"/>
                </a:solidFill>
                <a:latin typeface="Segoe UI"/>
                <a:cs typeface="Segoe UI"/>
              </a:rPr>
              <a:t>Probability </a:t>
            </a:r>
            <a:r>
              <a:rPr dirty="0" sz="2400" spc="-20" b="1">
                <a:solidFill>
                  <a:srgbClr val="61207A"/>
                </a:solidFill>
                <a:latin typeface="Segoe UI"/>
                <a:cs typeface="Segoe UI"/>
              </a:rPr>
              <a:t>of </a:t>
            </a:r>
            <a:r>
              <a:rPr dirty="0" sz="2400" spc="-5" b="1">
                <a:solidFill>
                  <a:srgbClr val="61207A"/>
                </a:solidFill>
                <a:latin typeface="Segoe UI"/>
                <a:cs typeface="Segoe UI"/>
              </a:rPr>
              <a:t>CMD and  </a:t>
            </a:r>
            <a:r>
              <a:rPr dirty="0" sz="2400" spc="-15" b="1">
                <a:solidFill>
                  <a:srgbClr val="61207A"/>
                </a:solidFill>
                <a:latin typeface="Segoe UI"/>
                <a:cs typeface="Segoe UI"/>
              </a:rPr>
              <a:t>Residual </a:t>
            </a:r>
            <a:r>
              <a:rPr dirty="0" sz="2400" spc="-5" b="1">
                <a:solidFill>
                  <a:srgbClr val="61207A"/>
                </a:solidFill>
                <a:latin typeface="Segoe UI"/>
                <a:cs typeface="Segoe UI"/>
              </a:rPr>
              <a:t>angina </a:t>
            </a:r>
            <a:r>
              <a:rPr dirty="0" sz="2400" b="1">
                <a:solidFill>
                  <a:srgbClr val="61207A"/>
                </a:solidFill>
                <a:latin typeface="Segoe UI"/>
                <a:cs typeface="Segoe UI"/>
              </a:rPr>
              <a:t>stratified  </a:t>
            </a:r>
            <a:r>
              <a:rPr dirty="0" sz="2400" spc="-5" b="1">
                <a:solidFill>
                  <a:srgbClr val="61207A"/>
                </a:solidFill>
                <a:latin typeface="Segoe UI"/>
                <a:cs typeface="Segoe UI"/>
              </a:rPr>
              <a:t>by CAD</a:t>
            </a:r>
            <a:r>
              <a:rPr dirty="0" sz="2400" spc="-15" b="1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2400" spc="-10" b="1">
                <a:solidFill>
                  <a:srgbClr val="61207A"/>
                </a:solidFill>
                <a:latin typeface="Segoe UI"/>
                <a:cs typeface="Segoe UI"/>
              </a:rPr>
              <a:t>Patterns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0112" y="1027176"/>
            <a:ext cx="198373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3600" spc="7" b="1" i="1">
                <a:latin typeface="Calibri"/>
                <a:cs typeface="Calibri"/>
              </a:rPr>
              <a:t>p</a:t>
            </a:r>
            <a:r>
              <a:rPr dirty="0" sz="1550" spc="5" b="1" i="1">
                <a:latin typeface="Calibri"/>
                <a:cs typeface="Calibri"/>
              </a:rPr>
              <a:t>interaction </a:t>
            </a:r>
            <a:r>
              <a:rPr dirty="0" baseline="13888" sz="3600" b="1" i="1">
                <a:latin typeface="Calibri"/>
                <a:cs typeface="Calibri"/>
              </a:rPr>
              <a:t>=</a:t>
            </a:r>
            <a:r>
              <a:rPr dirty="0" baseline="13888" sz="3600" spc="-345" b="1" i="1">
                <a:latin typeface="Calibri"/>
                <a:cs typeface="Calibri"/>
              </a:rPr>
              <a:t> </a:t>
            </a:r>
            <a:r>
              <a:rPr dirty="0" baseline="13888" sz="3600" b="1" i="1">
                <a:latin typeface="Calibri"/>
                <a:cs typeface="Calibri"/>
              </a:rPr>
              <a:t>0.02</a:t>
            </a:r>
            <a:endParaRPr baseline="13888"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0231" y="2209000"/>
            <a:ext cx="29032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 b="1">
                <a:latin typeface="Segoe UI"/>
                <a:cs typeface="Segoe UI"/>
              </a:rPr>
              <a:t>Conclusion</a:t>
            </a:r>
            <a:endParaRPr sz="4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6553" y="4874186"/>
            <a:ext cx="7200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5"/>
              </a:lnSpc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518211"/>
            <a:ext cx="9144000" cy="586740"/>
          </a:xfrm>
          <a:custGeom>
            <a:avLst/>
            <a:gdLst/>
            <a:ahLst/>
            <a:cxnLst/>
            <a:rect l="l" t="t" r="r" b="b"/>
            <a:pathLst>
              <a:path w="9144000" h="586739">
                <a:moveTo>
                  <a:pt x="0" y="0"/>
                </a:moveTo>
                <a:lnTo>
                  <a:pt x="9144000" y="0"/>
                </a:lnTo>
                <a:lnTo>
                  <a:pt x="914400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518211"/>
            <a:ext cx="9144000" cy="586740"/>
          </a:xfrm>
          <a:custGeom>
            <a:avLst/>
            <a:gdLst/>
            <a:ahLst/>
            <a:cxnLst/>
            <a:rect l="l" t="t" r="r" b="b"/>
            <a:pathLst>
              <a:path w="9144000" h="586739">
                <a:moveTo>
                  <a:pt x="0" y="0"/>
                </a:moveTo>
                <a:lnTo>
                  <a:pt x="9144000" y="0"/>
                </a:lnTo>
                <a:lnTo>
                  <a:pt x="914400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911" y="96312"/>
            <a:ext cx="359156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 b="1">
                <a:latin typeface="Segoe UI"/>
                <a:cs typeface="Segoe UI"/>
              </a:rPr>
              <a:t>Take </a:t>
            </a:r>
            <a:r>
              <a:rPr dirty="0" spc="-5" b="1">
                <a:latin typeface="Segoe UI"/>
                <a:cs typeface="Segoe UI"/>
              </a:rPr>
              <a:t>Home</a:t>
            </a:r>
            <a:r>
              <a:rPr dirty="0" spc="-25" b="1">
                <a:latin typeface="Segoe UI"/>
                <a:cs typeface="Segoe UI"/>
              </a:rPr>
              <a:t> </a:t>
            </a:r>
            <a:r>
              <a:rPr dirty="0" spc="-5" b="1">
                <a:latin typeface="Segoe UI"/>
                <a:cs typeface="Segoe UI"/>
              </a:rPr>
              <a:t>Messages</a:t>
            </a:r>
          </a:p>
        </p:txBody>
      </p:sp>
      <p:sp>
        <p:nvSpPr>
          <p:cNvPr id="8" name="object 8"/>
          <p:cNvSpPr/>
          <p:nvPr/>
        </p:nvSpPr>
        <p:spPr>
          <a:xfrm>
            <a:off x="474529" y="1136063"/>
            <a:ext cx="2205021" cy="2166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4662" y="1136650"/>
            <a:ext cx="2205355" cy="2166620"/>
          </a:xfrm>
          <a:custGeom>
            <a:avLst/>
            <a:gdLst/>
            <a:ahLst/>
            <a:cxnLst/>
            <a:rect l="l" t="t" r="r" b="b"/>
            <a:pathLst>
              <a:path w="2205355" h="2166620">
                <a:moveTo>
                  <a:pt x="0" y="1082675"/>
                </a:moveTo>
                <a:lnTo>
                  <a:pt x="5556" y="972343"/>
                </a:lnTo>
                <a:lnTo>
                  <a:pt x="22225" y="864393"/>
                </a:lnTo>
                <a:lnTo>
                  <a:pt x="49212" y="761206"/>
                </a:lnTo>
                <a:lnTo>
                  <a:pt x="86518" y="661193"/>
                </a:lnTo>
                <a:lnTo>
                  <a:pt x="133350" y="566737"/>
                </a:lnTo>
                <a:lnTo>
                  <a:pt x="188118" y="477837"/>
                </a:lnTo>
                <a:lnTo>
                  <a:pt x="251618" y="393700"/>
                </a:lnTo>
                <a:lnTo>
                  <a:pt x="323056" y="317500"/>
                </a:lnTo>
                <a:lnTo>
                  <a:pt x="401637" y="247650"/>
                </a:lnTo>
                <a:lnTo>
                  <a:pt x="485775" y="184943"/>
                </a:lnTo>
                <a:lnTo>
                  <a:pt x="577056" y="130968"/>
                </a:lnTo>
                <a:lnTo>
                  <a:pt x="673100" y="84931"/>
                </a:lnTo>
                <a:lnTo>
                  <a:pt x="774700" y="48418"/>
                </a:lnTo>
                <a:lnTo>
                  <a:pt x="880268" y="22225"/>
                </a:lnTo>
                <a:lnTo>
                  <a:pt x="989806" y="5556"/>
                </a:lnTo>
                <a:lnTo>
                  <a:pt x="1102518" y="0"/>
                </a:lnTo>
                <a:lnTo>
                  <a:pt x="1215231" y="5556"/>
                </a:lnTo>
                <a:lnTo>
                  <a:pt x="1324768" y="22225"/>
                </a:lnTo>
                <a:lnTo>
                  <a:pt x="1430337" y="48418"/>
                </a:lnTo>
                <a:lnTo>
                  <a:pt x="1531937" y="84931"/>
                </a:lnTo>
                <a:lnTo>
                  <a:pt x="1627981" y="130968"/>
                </a:lnTo>
                <a:lnTo>
                  <a:pt x="1719262" y="184943"/>
                </a:lnTo>
                <a:lnTo>
                  <a:pt x="1803400" y="247650"/>
                </a:lnTo>
                <a:lnTo>
                  <a:pt x="1881981" y="317500"/>
                </a:lnTo>
                <a:lnTo>
                  <a:pt x="1953418" y="394493"/>
                </a:lnTo>
                <a:lnTo>
                  <a:pt x="2016918" y="477837"/>
                </a:lnTo>
                <a:lnTo>
                  <a:pt x="2071687" y="566737"/>
                </a:lnTo>
                <a:lnTo>
                  <a:pt x="2118518" y="661193"/>
                </a:lnTo>
                <a:lnTo>
                  <a:pt x="2155825" y="761206"/>
                </a:lnTo>
                <a:lnTo>
                  <a:pt x="2182812" y="864393"/>
                </a:lnTo>
                <a:lnTo>
                  <a:pt x="2199481" y="972343"/>
                </a:lnTo>
                <a:lnTo>
                  <a:pt x="2205037" y="1082675"/>
                </a:lnTo>
                <a:lnTo>
                  <a:pt x="2199481" y="1193800"/>
                </a:lnTo>
                <a:lnTo>
                  <a:pt x="2182812" y="1300956"/>
                </a:lnTo>
                <a:lnTo>
                  <a:pt x="2155825" y="1404937"/>
                </a:lnTo>
                <a:lnTo>
                  <a:pt x="2118518" y="1504156"/>
                </a:lnTo>
                <a:lnTo>
                  <a:pt x="2071687" y="1599406"/>
                </a:lnTo>
                <a:lnTo>
                  <a:pt x="2016918" y="1688306"/>
                </a:lnTo>
                <a:lnTo>
                  <a:pt x="1953418" y="1771650"/>
                </a:lnTo>
                <a:lnTo>
                  <a:pt x="1881981" y="1848643"/>
                </a:lnTo>
                <a:lnTo>
                  <a:pt x="1803400" y="1918493"/>
                </a:lnTo>
                <a:lnTo>
                  <a:pt x="1719262" y="1981200"/>
                </a:lnTo>
                <a:lnTo>
                  <a:pt x="1627981" y="2035175"/>
                </a:lnTo>
                <a:lnTo>
                  <a:pt x="1531937" y="2081212"/>
                </a:lnTo>
                <a:lnTo>
                  <a:pt x="1430337" y="2117725"/>
                </a:lnTo>
                <a:lnTo>
                  <a:pt x="1324768" y="2143918"/>
                </a:lnTo>
                <a:lnTo>
                  <a:pt x="1215231" y="2160587"/>
                </a:lnTo>
                <a:lnTo>
                  <a:pt x="1102518" y="2166143"/>
                </a:lnTo>
                <a:lnTo>
                  <a:pt x="989806" y="2160587"/>
                </a:lnTo>
                <a:lnTo>
                  <a:pt x="880268" y="2143918"/>
                </a:lnTo>
                <a:lnTo>
                  <a:pt x="774700" y="2117725"/>
                </a:lnTo>
                <a:lnTo>
                  <a:pt x="673100" y="2081212"/>
                </a:lnTo>
                <a:lnTo>
                  <a:pt x="577056" y="2035175"/>
                </a:lnTo>
                <a:lnTo>
                  <a:pt x="485775" y="1981200"/>
                </a:lnTo>
                <a:lnTo>
                  <a:pt x="401637" y="1918493"/>
                </a:lnTo>
                <a:lnTo>
                  <a:pt x="323056" y="1848643"/>
                </a:lnTo>
                <a:lnTo>
                  <a:pt x="251618" y="1771650"/>
                </a:lnTo>
                <a:lnTo>
                  <a:pt x="188118" y="1688306"/>
                </a:lnTo>
                <a:lnTo>
                  <a:pt x="133350" y="1599406"/>
                </a:lnTo>
                <a:lnTo>
                  <a:pt x="86518" y="1504156"/>
                </a:lnTo>
                <a:lnTo>
                  <a:pt x="49212" y="1404937"/>
                </a:lnTo>
                <a:lnTo>
                  <a:pt x="22225" y="1300956"/>
                </a:lnTo>
                <a:lnTo>
                  <a:pt x="5556" y="1193800"/>
                </a:lnTo>
                <a:lnTo>
                  <a:pt x="0" y="1082675"/>
                </a:lnTo>
                <a:close/>
              </a:path>
            </a:pathLst>
          </a:custGeom>
          <a:ln w="28575">
            <a:solidFill>
              <a:srgbClr val="3C5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38272" y="3704270"/>
            <a:ext cx="236029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CMD was equally  </a:t>
            </a:r>
            <a:r>
              <a:rPr dirty="0" sz="1800" spc="-10" b="1">
                <a:solidFill>
                  <a:srgbClr val="61207A"/>
                </a:solidFill>
                <a:latin typeface="Segoe UI"/>
                <a:cs typeface="Segoe UI"/>
              </a:rPr>
              <a:t>prevalent </a:t>
            </a: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in focal</a:t>
            </a:r>
            <a:r>
              <a:rPr dirty="0" sz="1800" spc="-65" b="1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and  diffuse</a:t>
            </a:r>
            <a:r>
              <a:rPr dirty="0" sz="1800" spc="-20" b="1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disease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1987" y="3704269"/>
            <a:ext cx="21037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" marR="5080" indent="-14604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61207A"/>
                </a:solidFill>
                <a:latin typeface="Segoe UI"/>
                <a:cs typeface="Segoe UI"/>
              </a:rPr>
              <a:t>Patients presenting  </a:t>
            </a: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CMD </a:t>
            </a:r>
            <a:r>
              <a:rPr dirty="0" sz="1800" spc="-10" b="1">
                <a:solidFill>
                  <a:srgbClr val="61207A"/>
                </a:solidFill>
                <a:latin typeface="Segoe UI"/>
                <a:cs typeface="Segoe UI"/>
              </a:rPr>
              <a:t>have </a:t>
            </a:r>
            <a:r>
              <a:rPr dirty="0" sz="1800" b="1">
                <a:solidFill>
                  <a:srgbClr val="61207A"/>
                </a:solidFill>
                <a:latin typeface="Segoe UI"/>
                <a:cs typeface="Segoe UI"/>
              </a:rPr>
              <a:t>a</a:t>
            </a:r>
            <a:r>
              <a:rPr dirty="0" sz="1800" spc="-65" b="1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higher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98950" y="4252909"/>
            <a:ext cx="21494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symptom burden</a:t>
            </a:r>
            <a:r>
              <a:rPr dirty="0" sz="1800" spc="-75" b="1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at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0679" y="4527229"/>
            <a:ext cx="904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61207A"/>
                </a:solidFill>
                <a:latin typeface="Segoe UI"/>
                <a:cs typeface="Segoe UI"/>
              </a:rPr>
              <a:t>baseline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09577" y="1153479"/>
            <a:ext cx="1513824" cy="2222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548268" y="3704270"/>
            <a:ext cx="20389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675" marR="5080" indent="-18161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Underlying CMD</a:t>
            </a:r>
            <a:r>
              <a:rPr dirty="0" sz="1800" spc="-85" b="1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is  associated</a:t>
            </a:r>
            <a:r>
              <a:rPr dirty="0" sz="1800" spc="-50" b="1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with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72515" y="4252910"/>
            <a:ext cx="2190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residual angina</a:t>
            </a:r>
            <a:r>
              <a:rPr dirty="0" sz="1800" spc="-105" b="1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only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91962" y="4527230"/>
            <a:ext cx="13512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in focal</a:t>
            </a:r>
            <a:r>
              <a:rPr dirty="0" sz="1800" spc="-85" b="1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800" b="1">
                <a:solidFill>
                  <a:srgbClr val="61207A"/>
                </a:solidFill>
                <a:latin typeface="Segoe UI"/>
                <a:cs typeface="Segoe UI"/>
              </a:rPr>
              <a:t>CAD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81505" y="1138902"/>
            <a:ext cx="2167840" cy="2167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6120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/>
              <a:t>pc</a:t>
            </a:r>
            <a:r>
              <a:rPr dirty="0" spc="-55"/>
              <a:t>r</a:t>
            </a:r>
            <a:r>
              <a:rPr dirty="0" spc="-5"/>
              <a:t>online.</a:t>
            </a:r>
            <a:r>
              <a:rPr dirty="0" spc="-30"/>
              <a:t>c</a:t>
            </a:r>
            <a:r>
              <a:rPr dirty="0" spc="-5"/>
              <a:t>om</a:t>
            </a:r>
          </a:p>
        </p:txBody>
      </p:sp>
      <p:sp>
        <p:nvSpPr>
          <p:cNvPr id="4" name="object 4"/>
          <p:cNvSpPr/>
          <p:nvPr/>
        </p:nvSpPr>
        <p:spPr>
          <a:xfrm>
            <a:off x="4038600" y="2044700"/>
            <a:ext cx="1065169" cy="1065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4322" y="2209000"/>
            <a:ext cx="375602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40" b="1">
                <a:latin typeface="Segoe UI"/>
                <a:cs typeface="Segoe UI"/>
              </a:rPr>
              <a:t>Back-up</a:t>
            </a:r>
            <a:r>
              <a:rPr dirty="0" sz="4400" spc="-90" b="1">
                <a:latin typeface="Segoe UI"/>
                <a:cs typeface="Segoe UI"/>
              </a:rPr>
              <a:t> </a:t>
            </a:r>
            <a:r>
              <a:rPr dirty="0" sz="4400" b="1">
                <a:latin typeface="Segoe UI"/>
                <a:cs typeface="Segoe UI"/>
              </a:rPr>
              <a:t>slides</a:t>
            </a:r>
            <a:endParaRPr sz="4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3853" y="4826561"/>
            <a:ext cx="745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7821" y="986186"/>
          <a:ext cx="8762365" cy="3564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7840"/>
                <a:gridCol w="1565275"/>
                <a:gridCol w="1565275"/>
                <a:gridCol w="1565275"/>
                <a:gridCol w="1009015"/>
              </a:tblGrid>
              <a:tr h="616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Segoe UI"/>
                          <a:cs typeface="Segoe UI"/>
                        </a:rPr>
                        <a:t>Variables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All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patients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(n=248)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r" marR="395605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CMD</a:t>
                      </a:r>
                      <a:r>
                        <a:rPr dirty="0" sz="11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(n=88)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265430" marR="107314" indent="-156845">
                        <a:lnSpc>
                          <a:spcPct val="107000"/>
                        </a:lnSpc>
                        <a:spcBef>
                          <a:spcPts val="975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Normal</a:t>
                      </a:r>
                      <a:r>
                        <a:rPr dirty="0" sz="1100" spc="-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microvascular 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function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(n=160)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1238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p-value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</a:tr>
              <a:tr h="29352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FFR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pre-PCI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0.70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0.10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298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0.71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0.08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0.69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0.11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0.151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524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FFR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 post-PCI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0.87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0.06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298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0.87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0.06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0.87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0.06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0.876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524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Delta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FFR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0.18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0.12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298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0.16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0.10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0.19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0.13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0.150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52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CAD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pattern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0.08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52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Focal,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n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117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(47.2)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48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(54.5)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69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(43.1)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524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Diffuse,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n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131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(52.8)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40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(45.5)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91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(56.9)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52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15">
                          <a:latin typeface="Segoe UI"/>
                          <a:cs typeface="Segoe UI"/>
                        </a:rPr>
                        <a:t>Treatment,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n</a:t>
                      </a:r>
                      <a:r>
                        <a:rPr dirty="0" sz="1100" spc="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0.032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52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CABG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6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(2.4)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0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(0.0)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6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(3.8)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52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OMT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22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(8.9)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4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(4.5)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18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(11.2)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52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PCI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220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(88.7)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84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(95.5)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136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(85.0)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2911" y="64489"/>
            <a:ext cx="491744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latin typeface="Segoe UI"/>
                <a:cs typeface="Segoe UI"/>
              </a:rPr>
              <a:t>Procedural</a:t>
            </a:r>
            <a:r>
              <a:rPr dirty="0" sz="3200" spc="-2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characteristics</a:t>
            </a:r>
            <a:endParaRPr sz="3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3853" y="4826561"/>
            <a:ext cx="745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7821" y="815179"/>
          <a:ext cx="8762365" cy="313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7840"/>
                <a:gridCol w="1565275"/>
                <a:gridCol w="1565275"/>
                <a:gridCol w="1565275"/>
                <a:gridCol w="1009015"/>
              </a:tblGrid>
              <a:tr h="501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15" b="1">
                          <a:latin typeface="Segoe UI"/>
                          <a:cs typeface="Segoe UI"/>
                        </a:rPr>
                        <a:t>Variables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All patients</a:t>
                      </a:r>
                      <a:r>
                        <a:rPr dirty="0" sz="1100" spc="-4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(n=248)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CMD</a:t>
                      </a:r>
                      <a:r>
                        <a:rPr dirty="0" sz="1100" spc="-1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(n=88)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223520" marR="53340" indent="-163195">
                        <a:lnSpc>
                          <a:spcPct val="107000"/>
                        </a:lnSpc>
                        <a:spcBef>
                          <a:spcPts val="52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Normal</a:t>
                      </a:r>
                      <a:r>
                        <a:rPr dirty="0" sz="1100" spc="-8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b="1">
                          <a:latin typeface="Segoe UI"/>
                          <a:cs typeface="Segoe UI"/>
                        </a:rPr>
                        <a:t>microvascular 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function</a:t>
                      </a:r>
                      <a:r>
                        <a:rPr dirty="0" sz="1100" spc="-2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(n=160)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10" b="1">
                          <a:latin typeface="Segoe UI"/>
                          <a:cs typeface="Segoe UI"/>
                        </a:rPr>
                        <a:t>p-value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</a:tr>
              <a:tr h="23843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25">
                          <a:latin typeface="Segoe UI"/>
                          <a:cs typeface="Segoe UI"/>
                        </a:rPr>
                        <a:t>Target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vessel,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n</a:t>
                      </a:r>
                      <a:r>
                        <a:rPr dirty="0" sz="1100" spc="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0.018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10">
                          <a:latin typeface="Segoe UI"/>
                          <a:cs typeface="Segoe UI"/>
                        </a:rPr>
                        <a:t>LAD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202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(81.5)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64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(72.7)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138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(86.2)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2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15">
                          <a:latin typeface="Segoe UI"/>
                          <a:cs typeface="Segoe UI"/>
                        </a:rPr>
                        <a:t>LCX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16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(6.5)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10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(11.4)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6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(3.8)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10">
                          <a:latin typeface="Segoe UI"/>
                          <a:cs typeface="Segoe UI"/>
                        </a:rPr>
                        <a:t>RCA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30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(12.1)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14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(15.9)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16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(10.0)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Pre-PCI Diameter 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Stenosis,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mean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48.63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13.84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50.94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12.24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47.31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14.55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0.049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2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Pre-PCI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Lesion Length,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mean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19.88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12.52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21.66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14.09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18.87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11.46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0.095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15">
                          <a:latin typeface="Segoe UI"/>
                          <a:cs typeface="Segoe UI"/>
                        </a:rPr>
                        <a:t>Post-PCI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Diameter 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Stenosis,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mean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0.17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16.94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1.51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17.85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-0.64 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16.39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0.375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2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15">
                          <a:latin typeface="Segoe UI"/>
                          <a:cs typeface="Segoe UI"/>
                        </a:rPr>
                        <a:t>Post-PCI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Lesion Length,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mean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28.68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14.35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29.64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16.88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28.10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12.62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0.453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2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25">
                          <a:latin typeface="Segoe UI"/>
                          <a:cs typeface="Segoe UI"/>
                        </a:rPr>
                        <a:t>Total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stent length, mean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29.92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16.03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30.95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17.96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29.28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14.73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0.454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Mean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stent 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diameter,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mean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3.05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0.43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2.95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0.41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3.11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0.43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0.007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2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Number 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of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stent, mean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1.20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0.47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1.25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0.56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1.16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0.41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0.185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2911" y="64489"/>
            <a:ext cx="491744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latin typeface="Segoe UI"/>
                <a:cs typeface="Segoe UI"/>
              </a:rPr>
              <a:t>Procedural</a:t>
            </a:r>
            <a:r>
              <a:rPr dirty="0" sz="3200" spc="-2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characteristics</a:t>
            </a:r>
            <a:endParaRPr sz="3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3853" y="4826561"/>
            <a:ext cx="745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7821" y="815179"/>
          <a:ext cx="8762365" cy="313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7840"/>
                <a:gridCol w="1565275"/>
                <a:gridCol w="1565275"/>
                <a:gridCol w="1565275"/>
                <a:gridCol w="1009015"/>
              </a:tblGrid>
              <a:tr h="501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15" b="1">
                          <a:latin typeface="Segoe UI"/>
                          <a:cs typeface="Segoe UI"/>
                        </a:rPr>
                        <a:t>Variables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All patients</a:t>
                      </a:r>
                      <a:r>
                        <a:rPr dirty="0" sz="1100" spc="-4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(n=248)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r" marR="3695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CMD</a:t>
                      </a:r>
                      <a:r>
                        <a:rPr dirty="0" sz="1100" spc="-9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(n=88)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223520" marR="53340" indent="-163195">
                        <a:lnSpc>
                          <a:spcPct val="107000"/>
                        </a:lnSpc>
                        <a:spcBef>
                          <a:spcPts val="52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Normal</a:t>
                      </a:r>
                      <a:r>
                        <a:rPr dirty="0" sz="1100" spc="-8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b="1">
                          <a:latin typeface="Segoe UI"/>
                          <a:cs typeface="Segoe UI"/>
                        </a:rPr>
                        <a:t>microvascular 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function</a:t>
                      </a:r>
                      <a:r>
                        <a:rPr dirty="0" sz="1100" spc="-2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(n=160)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10" b="1">
                          <a:latin typeface="Segoe UI"/>
                          <a:cs typeface="Segoe UI"/>
                        </a:rPr>
                        <a:t>p-value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</a:tr>
              <a:tr h="23843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20" b="1">
                          <a:latin typeface="Segoe UI"/>
                          <a:cs typeface="Segoe UI"/>
                        </a:rPr>
                        <a:t>Target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vessel, </a:t>
                      </a:r>
                      <a:r>
                        <a:rPr dirty="0" sz="1100" b="1">
                          <a:latin typeface="Segoe UI"/>
                          <a:cs typeface="Segoe UI"/>
                        </a:rPr>
                        <a:t>n</a:t>
                      </a:r>
                      <a:r>
                        <a:rPr dirty="0" sz="1100" spc="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(%)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0.018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b="1">
                          <a:latin typeface="Segoe UI"/>
                          <a:cs typeface="Segoe UI"/>
                        </a:rPr>
                        <a:t>LAD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202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(81.5)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08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64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(72.7)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138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(86.2)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2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10" b="1">
                          <a:latin typeface="Segoe UI"/>
                          <a:cs typeface="Segoe UI"/>
                        </a:rPr>
                        <a:t>LCX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16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(6.5)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08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10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(11.4)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b="1">
                          <a:latin typeface="Segoe UI"/>
                          <a:cs typeface="Segoe UI"/>
                        </a:rPr>
                        <a:t>6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(3.8)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RCA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30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(12.1)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08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14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(15.9)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16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(10.0)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Pre-PCI Diameter 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Stenosis,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mean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48.63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13.84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433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50.94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12.24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47.31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14.55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0.049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2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Pre-PCI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Lesion Length,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mean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19.88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12.52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433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21.66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14.09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18.87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11.46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0.095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15">
                          <a:latin typeface="Segoe UI"/>
                          <a:cs typeface="Segoe UI"/>
                        </a:rPr>
                        <a:t>Post-PCI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Diameter 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Stenosis,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mean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0.17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16.94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917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1.51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17.85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>
                          <a:latin typeface="Segoe UI"/>
                          <a:cs typeface="Segoe UI"/>
                        </a:rPr>
                        <a:t>-0.64 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16.39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0.375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2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15">
                          <a:latin typeface="Segoe UI"/>
                          <a:cs typeface="Segoe UI"/>
                        </a:rPr>
                        <a:t>Post-PCI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Lesion Length,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mean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28.68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14.35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433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29.64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16.88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28.10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12.62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0.453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2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25">
                          <a:latin typeface="Segoe UI"/>
                          <a:cs typeface="Segoe UI"/>
                        </a:rPr>
                        <a:t>Total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stent length, mean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29.92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16.03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433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30.95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17.96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29.28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14.73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0.454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Mean stent 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diameter, </a:t>
                      </a:r>
                      <a:r>
                        <a:rPr dirty="0" sz="1100" b="1">
                          <a:latin typeface="Segoe UI"/>
                          <a:cs typeface="Segoe UI"/>
                        </a:rPr>
                        <a:t>mean ±</a:t>
                      </a:r>
                      <a:r>
                        <a:rPr dirty="0" sz="1100" spc="1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b="1">
                          <a:latin typeface="Segoe UI"/>
                          <a:cs typeface="Segoe UI"/>
                        </a:rPr>
                        <a:t>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3.05 </a:t>
                      </a:r>
                      <a:r>
                        <a:rPr dirty="0" sz="1100" b="1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0.43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095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2.95 </a:t>
                      </a:r>
                      <a:r>
                        <a:rPr dirty="0" sz="1100" b="1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9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0.41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3.11 </a:t>
                      </a:r>
                      <a:r>
                        <a:rPr dirty="0" sz="1100" b="1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 b="1">
                          <a:latin typeface="Segoe UI"/>
                          <a:cs typeface="Segoe UI"/>
                        </a:rPr>
                        <a:t>0.43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 b="1">
                          <a:latin typeface="Segoe UI"/>
                          <a:cs typeface="Segoe UI"/>
                        </a:rPr>
                        <a:t>0.007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38432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Number </a:t>
                      </a:r>
                      <a:r>
                        <a:rPr dirty="0" sz="1100" spc="-10">
                          <a:latin typeface="Segoe UI"/>
                          <a:cs typeface="Segoe UI"/>
                        </a:rPr>
                        <a:t>of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stent, mean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SD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1.20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0.47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25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1.25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0.56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1.16 </a:t>
                      </a:r>
                      <a:r>
                        <a:rPr dirty="0" sz="11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1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100" spc="-5">
                          <a:latin typeface="Segoe UI"/>
                          <a:cs typeface="Segoe UI"/>
                        </a:rPr>
                        <a:t>0.41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100" spc="-5">
                          <a:latin typeface="Segoe UI"/>
                          <a:cs typeface="Segoe UI"/>
                        </a:rPr>
                        <a:t>0.185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2911" y="64489"/>
            <a:ext cx="491744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latin typeface="Segoe UI"/>
                <a:cs typeface="Segoe UI"/>
              </a:rPr>
              <a:t>Procedural</a:t>
            </a:r>
            <a:r>
              <a:rPr dirty="0" sz="3200" spc="-2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characteristics</a:t>
            </a:r>
            <a:endParaRPr sz="3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6553" y="4874186"/>
            <a:ext cx="7200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5"/>
              </a:lnSpc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059" y="4541520"/>
            <a:ext cx="8945880" cy="586740"/>
          </a:xfrm>
          <a:custGeom>
            <a:avLst/>
            <a:gdLst/>
            <a:ahLst/>
            <a:cxnLst/>
            <a:rect l="l" t="t" r="r" b="b"/>
            <a:pathLst>
              <a:path w="8945880" h="586739">
                <a:moveTo>
                  <a:pt x="0" y="0"/>
                </a:moveTo>
                <a:lnTo>
                  <a:pt x="8945880" y="0"/>
                </a:lnTo>
                <a:lnTo>
                  <a:pt x="8945880" y="586739"/>
                </a:lnTo>
                <a:lnTo>
                  <a:pt x="0" y="5867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059" y="4541520"/>
            <a:ext cx="8945880" cy="586740"/>
          </a:xfrm>
          <a:custGeom>
            <a:avLst/>
            <a:gdLst/>
            <a:ahLst/>
            <a:cxnLst/>
            <a:rect l="l" t="t" r="r" b="b"/>
            <a:pathLst>
              <a:path w="8945880" h="586739">
                <a:moveTo>
                  <a:pt x="0" y="0"/>
                </a:moveTo>
                <a:lnTo>
                  <a:pt x="8945880" y="0"/>
                </a:lnTo>
                <a:lnTo>
                  <a:pt x="8945880" y="586739"/>
                </a:lnTo>
                <a:lnTo>
                  <a:pt x="0" y="5867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911" y="96312"/>
            <a:ext cx="203708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b="1">
                <a:latin typeface="Segoe UI"/>
                <a:cs typeface="Segoe UI"/>
              </a:rPr>
              <a:t>Background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1917" y="3566976"/>
            <a:ext cx="28543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61207A"/>
                </a:solidFill>
                <a:latin typeface="Segoe UI"/>
                <a:cs typeface="Segoe UI"/>
              </a:rPr>
              <a:t>1 </a:t>
            </a: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in </a:t>
            </a:r>
            <a:r>
              <a:rPr dirty="0" sz="1800" b="1">
                <a:solidFill>
                  <a:srgbClr val="61207A"/>
                </a:solidFill>
                <a:latin typeface="Segoe UI"/>
                <a:cs typeface="Segoe UI"/>
              </a:rPr>
              <a:t>4 </a:t>
            </a:r>
            <a:r>
              <a:rPr dirty="0" sz="1800" spc="-10" b="1">
                <a:solidFill>
                  <a:srgbClr val="61207A"/>
                </a:solidFill>
                <a:latin typeface="Segoe UI"/>
                <a:cs typeface="Segoe UI"/>
              </a:rPr>
              <a:t>patients </a:t>
            </a:r>
            <a:r>
              <a:rPr dirty="0" sz="1800">
                <a:solidFill>
                  <a:srgbClr val="61207A"/>
                </a:solidFill>
                <a:latin typeface="Segoe UI"/>
                <a:cs typeface="Segoe UI"/>
              </a:rPr>
              <a:t>after  angiographically</a:t>
            </a:r>
            <a:r>
              <a:rPr dirty="0" sz="1800" spc="-45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800" spc="-15">
                <a:solidFill>
                  <a:srgbClr val="61207A"/>
                </a:solidFill>
                <a:latin typeface="Segoe UI"/>
                <a:cs typeface="Segoe UI"/>
              </a:rPr>
              <a:t>‘successful’  </a:t>
            </a:r>
            <a:r>
              <a:rPr dirty="0" sz="1800" spc="-5">
                <a:solidFill>
                  <a:srgbClr val="61207A"/>
                </a:solidFill>
                <a:latin typeface="Segoe UI"/>
                <a:cs typeface="Segoe UI"/>
              </a:rPr>
              <a:t>PCI </a:t>
            </a:r>
            <a:r>
              <a:rPr dirty="0" sz="1800">
                <a:solidFill>
                  <a:srgbClr val="61207A"/>
                </a:solidFill>
                <a:latin typeface="Segoe UI"/>
                <a:cs typeface="Segoe UI"/>
              </a:rPr>
              <a:t>has </a:t>
            </a:r>
            <a:r>
              <a:rPr dirty="0" sz="1800" spc="-5">
                <a:solidFill>
                  <a:srgbClr val="61207A"/>
                </a:solidFill>
                <a:latin typeface="Segoe UI"/>
                <a:cs typeface="Segoe UI"/>
              </a:rPr>
              <a:t>residual</a:t>
            </a:r>
            <a:r>
              <a:rPr dirty="0" sz="1800" spc="-35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61207A"/>
                </a:solidFill>
                <a:latin typeface="Segoe UI"/>
                <a:cs typeface="Segoe UI"/>
              </a:rPr>
              <a:t>angina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75407" y="1378053"/>
            <a:ext cx="1968977" cy="1988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912039" y="3509800"/>
            <a:ext cx="350583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61207A"/>
                </a:solidFill>
                <a:latin typeface="Segoe UI"/>
                <a:cs typeface="Segoe UI"/>
              </a:rPr>
              <a:t>Coronary </a:t>
            </a:r>
            <a:r>
              <a:rPr dirty="0" sz="1800" spc="-10" b="1">
                <a:solidFill>
                  <a:srgbClr val="61207A"/>
                </a:solidFill>
                <a:latin typeface="Segoe UI"/>
                <a:cs typeface="Segoe UI"/>
              </a:rPr>
              <a:t>Microvascular  </a:t>
            </a: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dysfunction (CMD) </a:t>
            </a:r>
            <a:r>
              <a:rPr dirty="0" sz="1800">
                <a:solidFill>
                  <a:srgbClr val="61207A"/>
                </a:solidFill>
                <a:latin typeface="Segoe UI"/>
                <a:cs typeface="Segoe UI"/>
              </a:rPr>
              <a:t>has been  </a:t>
            </a:r>
            <a:r>
              <a:rPr dirty="0" sz="1800" spc="-5">
                <a:solidFill>
                  <a:srgbClr val="61207A"/>
                </a:solidFill>
                <a:latin typeface="Segoe UI"/>
                <a:cs typeface="Segoe UI"/>
              </a:rPr>
              <a:t>proposed </a:t>
            </a:r>
            <a:r>
              <a:rPr dirty="0" sz="1800">
                <a:solidFill>
                  <a:srgbClr val="61207A"/>
                </a:solidFill>
                <a:latin typeface="Segoe UI"/>
                <a:cs typeface="Segoe UI"/>
              </a:rPr>
              <a:t>as one </a:t>
            </a:r>
            <a:r>
              <a:rPr dirty="0" sz="1800" spc="-20">
                <a:solidFill>
                  <a:srgbClr val="61207A"/>
                </a:solidFill>
                <a:latin typeface="Segoe UI"/>
                <a:cs typeface="Segoe UI"/>
              </a:rPr>
              <a:t>of </a:t>
            </a:r>
            <a:r>
              <a:rPr dirty="0" sz="1800">
                <a:solidFill>
                  <a:srgbClr val="61207A"/>
                </a:solidFill>
                <a:latin typeface="Segoe UI"/>
                <a:cs typeface="Segoe UI"/>
              </a:rPr>
              <a:t>the</a:t>
            </a:r>
            <a:r>
              <a:rPr dirty="0" sz="1800" spc="-55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61207A"/>
                </a:solidFill>
                <a:latin typeface="Segoe UI"/>
                <a:cs typeface="Segoe UI"/>
              </a:rPr>
              <a:t>underlying  </a:t>
            </a:r>
            <a:r>
              <a:rPr dirty="0" sz="1800" spc="-5">
                <a:solidFill>
                  <a:srgbClr val="61207A"/>
                </a:solidFill>
                <a:latin typeface="Segoe UI"/>
                <a:cs typeface="Segoe UI"/>
              </a:rPr>
              <a:t>mechanisms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3600" y="1206500"/>
            <a:ext cx="2835963" cy="2152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26147" y="4803148"/>
            <a:ext cx="29076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0670" marR="5080" indent="-268605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solidFill>
                  <a:srgbClr val="61207A"/>
                </a:solidFill>
                <a:latin typeface="Segoe UI"/>
                <a:cs typeface="Segoe UI"/>
              </a:rPr>
              <a:t>Grodzinsky </a:t>
            </a:r>
            <a:r>
              <a:rPr dirty="0" sz="800">
                <a:solidFill>
                  <a:srgbClr val="61207A"/>
                </a:solidFill>
                <a:latin typeface="Segoe UI"/>
                <a:cs typeface="Segoe UI"/>
              </a:rPr>
              <a:t>et al. </a:t>
            </a:r>
            <a:r>
              <a:rPr dirty="0" sz="800" spc="-5">
                <a:solidFill>
                  <a:srgbClr val="61207A"/>
                </a:solidFill>
                <a:latin typeface="Segoe UI"/>
                <a:cs typeface="Segoe UI"/>
              </a:rPr>
              <a:t>Circ Cardiovasc </a:t>
            </a:r>
            <a:r>
              <a:rPr dirty="0" sz="800">
                <a:solidFill>
                  <a:srgbClr val="61207A"/>
                </a:solidFill>
                <a:latin typeface="Segoe UI"/>
                <a:cs typeface="Segoe UI"/>
              </a:rPr>
              <a:t>Qual Outcomes. </a:t>
            </a:r>
            <a:r>
              <a:rPr dirty="0" sz="800" spc="-5">
                <a:solidFill>
                  <a:srgbClr val="61207A"/>
                </a:solidFill>
                <a:latin typeface="Segoe UI"/>
                <a:cs typeface="Segoe UI"/>
              </a:rPr>
              <a:t>2017 Sep;10(9)  Collet </a:t>
            </a:r>
            <a:r>
              <a:rPr dirty="0" sz="800">
                <a:solidFill>
                  <a:srgbClr val="61207A"/>
                </a:solidFill>
                <a:latin typeface="Segoe UI"/>
                <a:cs typeface="Segoe UI"/>
              </a:rPr>
              <a:t>et al JACC </a:t>
            </a:r>
            <a:r>
              <a:rPr dirty="0" sz="800" spc="-5">
                <a:solidFill>
                  <a:srgbClr val="61207A"/>
                </a:solidFill>
                <a:latin typeface="Segoe UI"/>
                <a:cs typeface="Segoe UI"/>
              </a:rPr>
              <a:t>Cardiovasc Interv 2023 </a:t>
            </a:r>
            <a:r>
              <a:rPr dirty="0" sz="800">
                <a:solidFill>
                  <a:srgbClr val="61207A"/>
                </a:solidFill>
                <a:latin typeface="Segoe UI"/>
                <a:cs typeface="Segoe UI"/>
              </a:rPr>
              <a:t>Oct</a:t>
            </a:r>
            <a:r>
              <a:rPr dirty="0" sz="800" spc="-30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800" spc="-5">
                <a:solidFill>
                  <a:srgbClr val="61207A"/>
                </a:solidFill>
                <a:latin typeface="Segoe UI"/>
                <a:cs typeface="Segoe UI"/>
              </a:rPr>
              <a:t>9;16(19)</a:t>
            </a:r>
            <a:endParaRPr sz="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6553" y="4874186"/>
            <a:ext cx="7200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5"/>
              </a:lnSpc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518211"/>
            <a:ext cx="9144000" cy="586740"/>
          </a:xfrm>
          <a:custGeom>
            <a:avLst/>
            <a:gdLst/>
            <a:ahLst/>
            <a:cxnLst/>
            <a:rect l="l" t="t" r="r" b="b"/>
            <a:pathLst>
              <a:path w="9144000" h="586739">
                <a:moveTo>
                  <a:pt x="0" y="0"/>
                </a:moveTo>
                <a:lnTo>
                  <a:pt x="9144000" y="0"/>
                </a:lnTo>
                <a:lnTo>
                  <a:pt x="914400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518211"/>
            <a:ext cx="9144000" cy="586740"/>
          </a:xfrm>
          <a:custGeom>
            <a:avLst/>
            <a:gdLst/>
            <a:ahLst/>
            <a:cxnLst/>
            <a:rect l="l" t="t" r="r" b="b"/>
            <a:pathLst>
              <a:path w="9144000" h="586739">
                <a:moveTo>
                  <a:pt x="0" y="0"/>
                </a:moveTo>
                <a:lnTo>
                  <a:pt x="9144000" y="0"/>
                </a:lnTo>
                <a:lnTo>
                  <a:pt x="914400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911" y="64489"/>
            <a:ext cx="639889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latin typeface="Segoe UI"/>
                <a:cs typeface="Segoe UI"/>
              </a:rPr>
              <a:t>Microvascular </a:t>
            </a:r>
            <a:r>
              <a:rPr dirty="0" sz="3200" spc="-5" b="1">
                <a:latin typeface="Segoe UI"/>
                <a:cs typeface="Segoe UI"/>
              </a:rPr>
              <a:t>function and</a:t>
            </a:r>
            <a:r>
              <a:rPr dirty="0" sz="3200" spc="-7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SAQ7</a:t>
            </a:r>
            <a:endParaRPr sz="3200">
              <a:latin typeface="Segoe UI"/>
              <a:cs typeface="Segoe U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7821" y="1775874"/>
          <a:ext cx="8762365" cy="39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700"/>
                <a:gridCol w="1483995"/>
                <a:gridCol w="1483995"/>
                <a:gridCol w="1483995"/>
                <a:gridCol w="1483995"/>
              </a:tblGrid>
              <a:tr h="385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5" b="1">
                          <a:latin typeface="Segoe UI"/>
                          <a:cs typeface="Segoe UI"/>
                        </a:rPr>
                        <a:t>Variable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All</a:t>
                      </a:r>
                      <a:r>
                        <a:rPr dirty="0" sz="1200" spc="-2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(n=109)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CMD</a:t>
                      </a:r>
                      <a:r>
                        <a:rPr dirty="0" sz="12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(n=47)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Non-CMD</a:t>
                      </a:r>
                      <a:r>
                        <a:rPr dirty="0" sz="1200" spc="-2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(n=62)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p-value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67821" y="2420834"/>
          <a:ext cx="8762365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700"/>
                <a:gridCol w="1483995"/>
                <a:gridCol w="1483995"/>
                <a:gridCol w="1483995"/>
                <a:gridCol w="1483995"/>
              </a:tblGrid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Physical</a:t>
                      </a:r>
                      <a:r>
                        <a:rPr dirty="0"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limitation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70.13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29.85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63.7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32.66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74.8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26.95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54355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0.057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9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>
                          <a:latin typeface="Segoe UI"/>
                          <a:cs typeface="Segoe UI"/>
                        </a:rPr>
                        <a:t>Angina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 Frequency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75.14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22.34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70.64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23.44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78.55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21.03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54355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0.067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>
                          <a:latin typeface="Segoe UI"/>
                          <a:cs typeface="Segoe UI"/>
                        </a:rPr>
                        <a:t>Quality of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Life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46.9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28.17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45.21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30.46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48.19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26.48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54355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0.588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Summary</a:t>
                      </a:r>
                      <a:r>
                        <a:rPr dirty="0"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Score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64.35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22.37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60.46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24.73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67.18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20.23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54355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0.126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2286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12-month Follow</a:t>
                      </a:r>
                      <a:r>
                        <a:rPr dirty="0"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up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Physical</a:t>
                      </a:r>
                      <a:r>
                        <a:rPr dirty="0"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limitation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86.9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23.47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81.81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25.51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90.62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21.32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54355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0.067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>
                          <a:latin typeface="Segoe UI"/>
                          <a:cs typeface="Segoe UI"/>
                        </a:rPr>
                        <a:t>Angina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 Frequency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95.3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9.79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92.95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12.68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97.14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6.24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54355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0.033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>
                          <a:latin typeface="Segoe UI"/>
                          <a:cs typeface="Segoe UI"/>
                        </a:rPr>
                        <a:t>Quality of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Life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84.38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21.27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78.69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25.37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88.84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16.29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54355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0.017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9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Summary</a:t>
                      </a:r>
                      <a:r>
                        <a:rPr dirty="0"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Score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88.78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15.44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84.1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18.89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92.2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11.33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94995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0.01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84656" y="2222002"/>
            <a:ext cx="574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Segoe UI"/>
                <a:cs typeface="Segoe UI"/>
              </a:rPr>
              <a:t>Baseline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54124" y="896950"/>
            <a:ext cx="713221" cy="707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500053" y="1068907"/>
            <a:ext cx="4144010" cy="369570"/>
          </a:xfrm>
          <a:prstGeom prst="rect">
            <a:avLst/>
          </a:prstGeom>
          <a:solidFill>
            <a:srgbClr val="61207A"/>
          </a:solidFill>
        </p:spPr>
        <p:txBody>
          <a:bodyPr wrap="square" lIns="0" tIns="3937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FFFFFF"/>
                </a:solidFill>
                <a:latin typeface="Segoe UI"/>
                <a:cs typeface="Segoe UI"/>
              </a:rPr>
              <a:t>Focal CAD population treated by</a:t>
            </a:r>
            <a:r>
              <a:rPr dirty="0" sz="1800" spc="-45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Segoe UI"/>
                <a:cs typeface="Segoe UI"/>
              </a:rPr>
              <a:t>PCI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6553" y="4874186"/>
            <a:ext cx="7200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5"/>
              </a:lnSpc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518211"/>
            <a:ext cx="9144000" cy="586740"/>
          </a:xfrm>
          <a:custGeom>
            <a:avLst/>
            <a:gdLst/>
            <a:ahLst/>
            <a:cxnLst/>
            <a:rect l="l" t="t" r="r" b="b"/>
            <a:pathLst>
              <a:path w="9144000" h="586739">
                <a:moveTo>
                  <a:pt x="0" y="0"/>
                </a:moveTo>
                <a:lnTo>
                  <a:pt x="9144000" y="0"/>
                </a:lnTo>
                <a:lnTo>
                  <a:pt x="914400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518211"/>
            <a:ext cx="9144000" cy="586740"/>
          </a:xfrm>
          <a:custGeom>
            <a:avLst/>
            <a:gdLst/>
            <a:ahLst/>
            <a:cxnLst/>
            <a:rect l="l" t="t" r="r" b="b"/>
            <a:pathLst>
              <a:path w="9144000" h="586739">
                <a:moveTo>
                  <a:pt x="0" y="0"/>
                </a:moveTo>
                <a:lnTo>
                  <a:pt x="9144000" y="0"/>
                </a:lnTo>
                <a:lnTo>
                  <a:pt x="914400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911" y="64489"/>
            <a:ext cx="639889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latin typeface="Segoe UI"/>
                <a:cs typeface="Segoe UI"/>
              </a:rPr>
              <a:t>Microvascular </a:t>
            </a:r>
            <a:r>
              <a:rPr dirty="0" sz="3200" spc="-5" b="1">
                <a:latin typeface="Segoe UI"/>
                <a:cs typeface="Segoe UI"/>
              </a:rPr>
              <a:t>function and</a:t>
            </a:r>
            <a:r>
              <a:rPr dirty="0" sz="3200" spc="-7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SAQ7</a:t>
            </a:r>
            <a:endParaRPr sz="3200">
              <a:latin typeface="Segoe UI"/>
              <a:cs typeface="Segoe U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7821" y="1775874"/>
          <a:ext cx="8762365" cy="39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700"/>
                <a:gridCol w="1483995"/>
                <a:gridCol w="1483995"/>
                <a:gridCol w="1483995"/>
                <a:gridCol w="1483995"/>
              </a:tblGrid>
              <a:tr h="385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5" b="1">
                          <a:latin typeface="Segoe UI"/>
                          <a:cs typeface="Segoe UI"/>
                        </a:rPr>
                        <a:t>Variable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All</a:t>
                      </a:r>
                      <a:r>
                        <a:rPr dirty="0" sz="1200" spc="-2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(n=242)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CMD</a:t>
                      </a:r>
                      <a:r>
                        <a:rPr dirty="0" sz="12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(n=86)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Non CMD</a:t>
                      </a:r>
                      <a:r>
                        <a:rPr dirty="0" sz="1200" spc="-4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(n=156)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p-value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Baseline</a:t>
            </a:r>
          </a:p>
          <a:p>
            <a:pPr marL="83185">
              <a:lnSpc>
                <a:spcPct val="100000"/>
              </a:lnSpc>
              <a:spcBef>
                <a:spcPts val="600"/>
              </a:spcBef>
              <a:tabLst>
                <a:tab pos="3068320" algn="l"/>
                <a:tab pos="4593590" algn="l"/>
                <a:tab pos="6077585" algn="l"/>
                <a:tab pos="7795895" algn="l"/>
              </a:tabLst>
            </a:pPr>
            <a:r>
              <a:rPr dirty="0" spc="-5"/>
              <a:t>Physica</a:t>
            </a:r>
            <a:r>
              <a:rPr dirty="0"/>
              <a:t>l</a:t>
            </a:r>
            <a:r>
              <a:rPr dirty="0" spc="-5"/>
              <a:t> limitatio</a:t>
            </a:r>
            <a:r>
              <a:rPr dirty="0"/>
              <a:t>n	</a:t>
            </a:r>
            <a:r>
              <a:rPr dirty="0" spc="-5"/>
              <a:t>70.1</a:t>
            </a:r>
            <a:r>
              <a:rPr dirty="0"/>
              <a:t>3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29.8</a:t>
            </a:r>
            <a:r>
              <a:rPr dirty="0"/>
              <a:t>5	</a:t>
            </a:r>
            <a:r>
              <a:rPr dirty="0" spc="-5"/>
              <a:t>63.</a:t>
            </a:r>
            <a:r>
              <a:rPr dirty="0"/>
              <a:t>7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32.6</a:t>
            </a:r>
            <a:r>
              <a:rPr dirty="0"/>
              <a:t>6	</a:t>
            </a:r>
            <a:r>
              <a:rPr dirty="0" spc="-5"/>
              <a:t>74.</a:t>
            </a:r>
            <a:r>
              <a:rPr dirty="0"/>
              <a:t>8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26.9</a:t>
            </a:r>
            <a:r>
              <a:rPr dirty="0"/>
              <a:t>5	</a:t>
            </a:r>
            <a:r>
              <a:rPr dirty="0" spc="-5"/>
              <a:t>0.057</a:t>
            </a:r>
          </a:p>
          <a:p>
            <a:pPr marL="83185">
              <a:lnSpc>
                <a:spcPct val="100000"/>
              </a:lnSpc>
              <a:spcBef>
                <a:spcPts val="600"/>
              </a:spcBef>
              <a:tabLst>
                <a:tab pos="3068320" algn="l"/>
                <a:tab pos="4552315" algn="l"/>
                <a:tab pos="6036310" algn="l"/>
                <a:tab pos="7795895" algn="l"/>
              </a:tabLst>
            </a:pPr>
            <a:r>
              <a:rPr dirty="0"/>
              <a:t>Angina </a:t>
            </a:r>
            <a:r>
              <a:rPr dirty="0" spc="-5"/>
              <a:t>Frequenc</a:t>
            </a:r>
            <a:r>
              <a:rPr dirty="0"/>
              <a:t>y	</a:t>
            </a:r>
            <a:r>
              <a:rPr dirty="0" spc="-5"/>
              <a:t>75.1</a:t>
            </a:r>
            <a:r>
              <a:rPr dirty="0"/>
              <a:t>4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22.3</a:t>
            </a:r>
            <a:r>
              <a:rPr dirty="0"/>
              <a:t>4	</a:t>
            </a:r>
            <a:r>
              <a:rPr dirty="0" spc="-5"/>
              <a:t>70.6</a:t>
            </a:r>
            <a:r>
              <a:rPr dirty="0"/>
              <a:t>4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23.4</a:t>
            </a:r>
            <a:r>
              <a:rPr dirty="0"/>
              <a:t>4	</a:t>
            </a:r>
            <a:r>
              <a:rPr dirty="0" spc="-5"/>
              <a:t>78.5</a:t>
            </a:r>
            <a:r>
              <a:rPr dirty="0"/>
              <a:t>5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21.0</a:t>
            </a:r>
            <a:r>
              <a:rPr dirty="0"/>
              <a:t>3	</a:t>
            </a:r>
            <a:r>
              <a:rPr dirty="0" spc="-5"/>
              <a:t>0.067</a:t>
            </a:r>
          </a:p>
          <a:p>
            <a:pPr marL="83185">
              <a:lnSpc>
                <a:spcPct val="100000"/>
              </a:lnSpc>
              <a:spcBef>
                <a:spcPts val="605"/>
              </a:spcBef>
              <a:tabLst>
                <a:tab pos="3109595" algn="l"/>
                <a:tab pos="4552315" algn="l"/>
                <a:tab pos="6036310" algn="l"/>
                <a:tab pos="7795895" algn="l"/>
              </a:tabLst>
            </a:pPr>
            <a:r>
              <a:rPr dirty="0"/>
              <a:t>Quality of Life	</a:t>
            </a:r>
            <a:r>
              <a:rPr dirty="0" spc="-5"/>
              <a:t>46.</a:t>
            </a:r>
            <a:r>
              <a:rPr dirty="0"/>
              <a:t>9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28.1</a:t>
            </a:r>
            <a:r>
              <a:rPr dirty="0"/>
              <a:t>7	</a:t>
            </a:r>
            <a:r>
              <a:rPr dirty="0" spc="-5"/>
              <a:t>45.2</a:t>
            </a:r>
            <a:r>
              <a:rPr dirty="0"/>
              <a:t>1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30.4</a:t>
            </a:r>
            <a:r>
              <a:rPr dirty="0"/>
              <a:t>6	</a:t>
            </a:r>
            <a:r>
              <a:rPr dirty="0" spc="-5"/>
              <a:t>48.1</a:t>
            </a:r>
            <a:r>
              <a:rPr dirty="0"/>
              <a:t>9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26.4</a:t>
            </a:r>
            <a:r>
              <a:rPr dirty="0"/>
              <a:t>8	</a:t>
            </a:r>
            <a:r>
              <a:rPr dirty="0" spc="-5"/>
              <a:t>0.588</a:t>
            </a:r>
          </a:p>
          <a:p>
            <a:pPr marL="83185">
              <a:lnSpc>
                <a:spcPct val="100000"/>
              </a:lnSpc>
              <a:spcBef>
                <a:spcPts val="600"/>
              </a:spcBef>
              <a:tabLst>
                <a:tab pos="3068320" algn="l"/>
                <a:tab pos="4552315" algn="l"/>
                <a:tab pos="6036310" algn="l"/>
                <a:tab pos="7795895" algn="l"/>
              </a:tabLst>
            </a:pPr>
            <a:r>
              <a:rPr dirty="0" spc="-5"/>
              <a:t>Summar</a:t>
            </a:r>
            <a:r>
              <a:rPr dirty="0"/>
              <a:t>y</a:t>
            </a:r>
            <a:r>
              <a:rPr dirty="0" spc="-5"/>
              <a:t> Scor</a:t>
            </a:r>
            <a:r>
              <a:rPr dirty="0"/>
              <a:t>e	</a:t>
            </a:r>
            <a:r>
              <a:rPr dirty="0" spc="-5"/>
              <a:t>64.3</a:t>
            </a:r>
            <a:r>
              <a:rPr dirty="0"/>
              <a:t>5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22.3</a:t>
            </a:r>
            <a:r>
              <a:rPr dirty="0"/>
              <a:t>7	</a:t>
            </a:r>
            <a:r>
              <a:rPr dirty="0" spc="-5"/>
              <a:t>60.4</a:t>
            </a:r>
            <a:r>
              <a:rPr dirty="0"/>
              <a:t>6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24.7</a:t>
            </a:r>
            <a:r>
              <a:rPr dirty="0"/>
              <a:t>3	</a:t>
            </a:r>
            <a:r>
              <a:rPr dirty="0" spc="-5"/>
              <a:t>67.1</a:t>
            </a:r>
            <a:r>
              <a:rPr dirty="0"/>
              <a:t>8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20.2</a:t>
            </a:r>
            <a:r>
              <a:rPr dirty="0"/>
              <a:t>3	</a:t>
            </a:r>
            <a:r>
              <a:rPr dirty="0" spc="-5"/>
              <a:t>0.126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67821" y="3460074"/>
          <a:ext cx="8762365" cy="1307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700"/>
                <a:gridCol w="1483995"/>
                <a:gridCol w="1483995"/>
                <a:gridCol w="1483995"/>
                <a:gridCol w="1483995"/>
              </a:tblGrid>
              <a:tr h="258306">
                <a:tc>
                  <a:txBody>
                    <a:bodyPr/>
                    <a:lstStyle/>
                    <a:p>
                      <a:pPr marL="22860">
                        <a:lnSpc>
                          <a:spcPts val="1415"/>
                        </a:lnSpc>
                        <a:spcBef>
                          <a:spcPts val="51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12-month </a:t>
                      </a:r>
                      <a:r>
                        <a:rPr dirty="0" sz="1200" b="1">
                          <a:latin typeface="Segoe UI"/>
                          <a:cs typeface="Segoe UI"/>
                        </a:rPr>
                        <a:t>Follow</a:t>
                      </a:r>
                      <a:r>
                        <a:rPr dirty="0" sz="1200" spc="-1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b="1">
                          <a:latin typeface="Segoe UI"/>
                          <a:cs typeface="Segoe UI"/>
                        </a:rPr>
                        <a:t>up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Physical</a:t>
                      </a:r>
                      <a:r>
                        <a:rPr dirty="0"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limitation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86.9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23.47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81.81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25.51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90.62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21.32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00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0.067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Angina</a:t>
                      </a:r>
                      <a:r>
                        <a:rPr dirty="0" sz="1200" spc="-1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b="1">
                          <a:latin typeface="Segoe UI"/>
                          <a:cs typeface="Segoe UI"/>
                        </a:rPr>
                        <a:t>Frequency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95.3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9.79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92.95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12.68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97.14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6.24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735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0.033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Quality of</a:t>
                      </a:r>
                      <a:r>
                        <a:rPr dirty="0" sz="1200" spc="-1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Life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84.38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21.27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78.69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25.37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88.84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16.29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735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0.017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9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b="1">
                          <a:latin typeface="Segoe UI"/>
                          <a:cs typeface="Segoe UI"/>
                        </a:rPr>
                        <a:t>Summary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b="1">
                          <a:latin typeface="Segoe UI"/>
                          <a:cs typeface="Segoe UI"/>
                        </a:rPr>
                        <a:t>Score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88.78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15.44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84.1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18.89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92.2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11.33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9915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0.01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354124" y="896950"/>
            <a:ext cx="713221" cy="707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500053" y="1068907"/>
            <a:ext cx="4144010" cy="369570"/>
          </a:xfrm>
          <a:prstGeom prst="rect">
            <a:avLst/>
          </a:prstGeom>
          <a:solidFill>
            <a:srgbClr val="61207A"/>
          </a:solidFill>
        </p:spPr>
        <p:txBody>
          <a:bodyPr wrap="square" lIns="0" tIns="3937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FFFFFF"/>
                </a:solidFill>
                <a:latin typeface="Segoe UI"/>
                <a:cs typeface="Segoe UI"/>
              </a:rPr>
              <a:t>Focal CAD population treated by</a:t>
            </a:r>
            <a:r>
              <a:rPr dirty="0" sz="1800" spc="-45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Segoe UI"/>
                <a:cs typeface="Segoe UI"/>
              </a:rPr>
              <a:t>PCI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2875" y="2198164"/>
            <a:ext cx="8827135" cy="1262380"/>
          </a:xfrm>
          <a:custGeom>
            <a:avLst/>
            <a:gdLst/>
            <a:ahLst/>
            <a:cxnLst/>
            <a:rect l="l" t="t" r="r" b="b"/>
            <a:pathLst>
              <a:path w="8827135" h="1262379">
                <a:moveTo>
                  <a:pt x="0" y="0"/>
                </a:moveTo>
                <a:lnTo>
                  <a:pt x="8826954" y="0"/>
                </a:lnTo>
                <a:lnTo>
                  <a:pt x="8826954" y="1261909"/>
                </a:lnTo>
                <a:lnTo>
                  <a:pt x="0" y="12619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6553" y="4874186"/>
            <a:ext cx="7200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5"/>
              </a:lnSpc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518211"/>
            <a:ext cx="9144000" cy="586740"/>
          </a:xfrm>
          <a:custGeom>
            <a:avLst/>
            <a:gdLst/>
            <a:ahLst/>
            <a:cxnLst/>
            <a:rect l="l" t="t" r="r" b="b"/>
            <a:pathLst>
              <a:path w="9144000" h="586739">
                <a:moveTo>
                  <a:pt x="0" y="0"/>
                </a:moveTo>
                <a:lnTo>
                  <a:pt x="9144000" y="0"/>
                </a:lnTo>
                <a:lnTo>
                  <a:pt x="914400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518211"/>
            <a:ext cx="9144000" cy="586740"/>
          </a:xfrm>
          <a:custGeom>
            <a:avLst/>
            <a:gdLst/>
            <a:ahLst/>
            <a:cxnLst/>
            <a:rect l="l" t="t" r="r" b="b"/>
            <a:pathLst>
              <a:path w="9144000" h="586739">
                <a:moveTo>
                  <a:pt x="0" y="0"/>
                </a:moveTo>
                <a:lnTo>
                  <a:pt x="9144000" y="0"/>
                </a:lnTo>
                <a:lnTo>
                  <a:pt x="914400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911" y="64489"/>
            <a:ext cx="639889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latin typeface="Segoe UI"/>
                <a:cs typeface="Segoe UI"/>
              </a:rPr>
              <a:t>Microvascular </a:t>
            </a:r>
            <a:r>
              <a:rPr dirty="0" sz="3200" spc="-5" b="1">
                <a:latin typeface="Segoe UI"/>
                <a:cs typeface="Segoe UI"/>
              </a:rPr>
              <a:t>function and</a:t>
            </a:r>
            <a:r>
              <a:rPr dirty="0" sz="3200" spc="-7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SAQ7</a:t>
            </a:r>
            <a:endParaRPr sz="3200">
              <a:latin typeface="Segoe UI"/>
              <a:cs typeface="Segoe U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7821" y="1775874"/>
          <a:ext cx="8762365" cy="39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700"/>
                <a:gridCol w="1483995"/>
                <a:gridCol w="1483995"/>
                <a:gridCol w="1483995"/>
                <a:gridCol w="1483995"/>
              </a:tblGrid>
              <a:tr h="385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5" b="1">
                          <a:latin typeface="Segoe UI"/>
                          <a:cs typeface="Segoe UI"/>
                        </a:rPr>
                        <a:t>Variable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All</a:t>
                      </a:r>
                      <a:r>
                        <a:rPr dirty="0" sz="1200" spc="-2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(n=107)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CMD</a:t>
                      </a:r>
                      <a:r>
                        <a:rPr dirty="0" sz="12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(n=36)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Non CMD</a:t>
                      </a:r>
                      <a:r>
                        <a:rPr dirty="0" sz="1200" spc="-3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(n=71)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p-value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67821" y="2420834"/>
          <a:ext cx="8762365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700"/>
                <a:gridCol w="1483995"/>
                <a:gridCol w="1483995"/>
                <a:gridCol w="1483995"/>
                <a:gridCol w="1483995"/>
              </a:tblGrid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Physical</a:t>
                      </a:r>
                      <a:r>
                        <a:rPr dirty="0"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limitation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78.49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27.71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77.45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30.89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06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78.99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26.24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00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0.792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9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>
                          <a:latin typeface="Segoe UI"/>
                          <a:cs typeface="Segoe UI"/>
                        </a:rPr>
                        <a:t>Angina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 Frequency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80.84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21.94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79.72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23.84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06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81.41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21.06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00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0.709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>
                          <a:latin typeface="Segoe UI"/>
                          <a:cs typeface="Segoe UI"/>
                        </a:rPr>
                        <a:t>Quality of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Life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55.49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29.9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52.78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31.35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06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56.87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29.26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00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0.506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Summary</a:t>
                      </a:r>
                      <a:r>
                        <a:rPr dirty="0"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Score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71.14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22.28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69.1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24.3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06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72.13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21.34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00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0.519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2286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12-month Follow</a:t>
                      </a:r>
                      <a:r>
                        <a:rPr dirty="0"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up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Physical</a:t>
                      </a:r>
                      <a:r>
                        <a:rPr dirty="0"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limitation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88.48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23.86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91.52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17.07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06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87.09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26.41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00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0.419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>
                          <a:latin typeface="Segoe UI"/>
                          <a:cs typeface="Segoe UI"/>
                        </a:rPr>
                        <a:t>Angina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 Frequency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94.85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12.54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96.97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7.28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06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93.82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14.35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00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0.239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>
                          <a:latin typeface="Segoe UI"/>
                          <a:cs typeface="Segoe UI"/>
                        </a:rPr>
                        <a:t>Quality of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Life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83.79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23.42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88.64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16.93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06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81.43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25.78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00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0.148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9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Summary</a:t>
                      </a:r>
                      <a:r>
                        <a:rPr dirty="0"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Score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88.71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17.13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91.82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10.97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06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87.28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19.22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00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0.248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84656" y="2222002"/>
            <a:ext cx="574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Segoe UI"/>
                <a:cs typeface="Segoe UI"/>
              </a:rPr>
              <a:t>Baseline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54124" y="896950"/>
            <a:ext cx="713221" cy="707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500053" y="1068907"/>
            <a:ext cx="4360545" cy="369570"/>
          </a:xfrm>
          <a:prstGeom prst="rect">
            <a:avLst/>
          </a:prstGeom>
          <a:solidFill>
            <a:srgbClr val="61207A"/>
          </a:solidFill>
        </p:spPr>
        <p:txBody>
          <a:bodyPr wrap="square" lIns="0" tIns="3937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FFFFFF"/>
                </a:solidFill>
                <a:latin typeface="Segoe UI"/>
                <a:cs typeface="Segoe UI"/>
              </a:rPr>
              <a:t>Diffuse CAD population treated by</a:t>
            </a:r>
            <a:r>
              <a:rPr dirty="0" sz="1800" spc="-50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Segoe UI"/>
                <a:cs typeface="Segoe UI"/>
              </a:rPr>
              <a:t>PCI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6553" y="4874186"/>
            <a:ext cx="7200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5"/>
              </a:lnSpc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518211"/>
            <a:ext cx="9144000" cy="586740"/>
          </a:xfrm>
          <a:custGeom>
            <a:avLst/>
            <a:gdLst/>
            <a:ahLst/>
            <a:cxnLst/>
            <a:rect l="l" t="t" r="r" b="b"/>
            <a:pathLst>
              <a:path w="9144000" h="586739">
                <a:moveTo>
                  <a:pt x="0" y="0"/>
                </a:moveTo>
                <a:lnTo>
                  <a:pt x="9144000" y="0"/>
                </a:lnTo>
                <a:lnTo>
                  <a:pt x="914400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518211"/>
            <a:ext cx="9144000" cy="586740"/>
          </a:xfrm>
          <a:custGeom>
            <a:avLst/>
            <a:gdLst/>
            <a:ahLst/>
            <a:cxnLst/>
            <a:rect l="l" t="t" r="r" b="b"/>
            <a:pathLst>
              <a:path w="9144000" h="586739">
                <a:moveTo>
                  <a:pt x="0" y="0"/>
                </a:moveTo>
                <a:lnTo>
                  <a:pt x="9144000" y="0"/>
                </a:lnTo>
                <a:lnTo>
                  <a:pt x="914400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911" y="64489"/>
            <a:ext cx="639889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latin typeface="Segoe UI"/>
                <a:cs typeface="Segoe UI"/>
              </a:rPr>
              <a:t>Microvascular </a:t>
            </a:r>
            <a:r>
              <a:rPr dirty="0" sz="3200" spc="-5" b="1">
                <a:latin typeface="Segoe UI"/>
                <a:cs typeface="Segoe UI"/>
              </a:rPr>
              <a:t>function and</a:t>
            </a:r>
            <a:r>
              <a:rPr dirty="0" sz="3200" spc="-7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SAQ7</a:t>
            </a:r>
            <a:endParaRPr sz="3200">
              <a:latin typeface="Segoe UI"/>
              <a:cs typeface="Segoe U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7821" y="1775874"/>
          <a:ext cx="8762365" cy="39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700"/>
                <a:gridCol w="1483995"/>
                <a:gridCol w="1483995"/>
                <a:gridCol w="1483995"/>
                <a:gridCol w="1483995"/>
              </a:tblGrid>
              <a:tr h="385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5" b="1">
                          <a:latin typeface="Segoe UI"/>
                          <a:cs typeface="Segoe UI"/>
                        </a:rPr>
                        <a:t>Variable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All</a:t>
                      </a:r>
                      <a:r>
                        <a:rPr dirty="0" sz="1200" spc="-2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(n=107)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CMD</a:t>
                      </a:r>
                      <a:r>
                        <a:rPr dirty="0" sz="1200" spc="-1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(n=36)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Non CMD</a:t>
                      </a:r>
                      <a:r>
                        <a:rPr dirty="0" sz="1200" spc="-3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 b="1">
                          <a:latin typeface="Segoe UI"/>
                          <a:cs typeface="Segoe UI"/>
                        </a:rPr>
                        <a:t>(n=71)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p-value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Baseline</a:t>
            </a:r>
          </a:p>
          <a:p>
            <a:pPr marL="83185">
              <a:lnSpc>
                <a:spcPct val="100000"/>
              </a:lnSpc>
              <a:spcBef>
                <a:spcPts val="600"/>
              </a:spcBef>
              <a:tabLst>
                <a:tab pos="3068320" algn="l"/>
                <a:tab pos="4552315" algn="l"/>
                <a:tab pos="6036310" algn="l"/>
                <a:tab pos="7795895" algn="l"/>
              </a:tabLst>
            </a:pPr>
            <a:r>
              <a:rPr dirty="0" spc="-5"/>
              <a:t>Physica</a:t>
            </a:r>
            <a:r>
              <a:rPr dirty="0"/>
              <a:t>l</a:t>
            </a:r>
            <a:r>
              <a:rPr dirty="0" spc="-5"/>
              <a:t> limitatio</a:t>
            </a:r>
            <a:r>
              <a:rPr dirty="0"/>
              <a:t>n	</a:t>
            </a:r>
            <a:r>
              <a:rPr dirty="0" spc="-5"/>
              <a:t>78.4</a:t>
            </a:r>
            <a:r>
              <a:rPr dirty="0"/>
              <a:t>9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27.7</a:t>
            </a:r>
            <a:r>
              <a:rPr dirty="0"/>
              <a:t>1	</a:t>
            </a:r>
            <a:r>
              <a:rPr dirty="0" spc="-5"/>
              <a:t>77.4</a:t>
            </a:r>
            <a:r>
              <a:rPr dirty="0"/>
              <a:t>5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30.8</a:t>
            </a:r>
            <a:r>
              <a:rPr dirty="0"/>
              <a:t>9	</a:t>
            </a:r>
            <a:r>
              <a:rPr dirty="0" spc="-5"/>
              <a:t>78.9</a:t>
            </a:r>
            <a:r>
              <a:rPr dirty="0"/>
              <a:t>9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26.2</a:t>
            </a:r>
            <a:r>
              <a:rPr dirty="0"/>
              <a:t>4	</a:t>
            </a:r>
            <a:r>
              <a:rPr dirty="0" spc="-5"/>
              <a:t>0.792</a:t>
            </a:r>
          </a:p>
          <a:p>
            <a:pPr marL="83185">
              <a:lnSpc>
                <a:spcPct val="100000"/>
              </a:lnSpc>
              <a:spcBef>
                <a:spcPts val="600"/>
              </a:spcBef>
              <a:tabLst>
                <a:tab pos="3068320" algn="l"/>
                <a:tab pos="4552315" algn="l"/>
                <a:tab pos="6036310" algn="l"/>
                <a:tab pos="7795895" algn="l"/>
              </a:tabLst>
            </a:pPr>
            <a:r>
              <a:rPr dirty="0"/>
              <a:t>Angina </a:t>
            </a:r>
            <a:r>
              <a:rPr dirty="0" spc="-5"/>
              <a:t>Frequenc</a:t>
            </a:r>
            <a:r>
              <a:rPr dirty="0"/>
              <a:t>y	</a:t>
            </a:r>
            <a:r>
              <a:rPr dirty="0" spc="-5"/>
              <a:t>80.8</a:t>
            </a:r>
            <a:r>
              <a:rPr dirty="0"/>
              <a:t>4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21.9</a:t>
            </a:r>
            <a:r>
              <a:rPr dirty="0"/>
              <a:t>4	</a:t>
            </a:r>
            <a:r>
              <a:rPr dirty="0" spc="-5"/>
              <a:t>79.7</a:t>
            </a:r>
            <a:r>
              <a:rPr dirty="0"/>
              <a:t>2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23.8</a:t>
            </a:r>
            <a:r>
              <a:rPr dirty="0"/>
              <a:t>4	</a:t>
            </a:r>
            <a:r>
              <a:rPr dirty="0" spc="-5"/>
              <a:t>81.4</a:t>
            </a:r>
            <a:r>
              <a:rPr dirty="0"/>
              <a:t>1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21.0</a:t>
            </a:r>
            <a:r>
              <a:rPr dirty="0"/>
              <a:t>6	</a:t>
            </a:r>
            <a:r>
              <a:rPr dirty="0" spc="-5"/>
              <a:t>0.709</a:t>
            </a:r>
          </a:p>
          <a:p>
            <a:pPr marL="83185">
              <a:lnSpc>
                <a:spcPct val="100000"/>
              </a:lnSpc>
              <a:spcBef>
                <a:spcPts val="605"/>
              </a:spcBef>
              <a:tabLst>
                <a:tab pos="3109595" algn="l"/>
                <a:tab pos="4552315" algn="l"/>
                <a:tab pos="6036310" algn="l"/>
                <a:tab pos="7795895" algn="l"/>
              </a:tabLst>
            </a:pPr>
            <a:r>
              <a:rPr dirty="0"/>
              <a:t>Quality of Life	</a:t>
            </a:r>
            <a:r>
              <a:rPr dirty="0" spc="-5"/>
              <a:t>55.4</a:t>
            </a:r>
            <a:r>
              <a:rPr dirty="0"/>
              <a:t>9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29.</a:t>
            </a:r>
            <a:r>
              <a:rPr dirty="0"/>
              <a:t>9	</a:t>
            </a:r>
            <a:r>
              <a:rPr dirty="0" spc="-5"/>
              <a:t>52.7</a:t>
            </a:r>
            <a:r>
              <a:rPr dirty="0"/>
              <a:t>8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31.3</a:t>
            </a:r>
            <a:r>
              <a:rPr dirty="0"/>
              <a:t>5	</a:t>
            </a:r>
            <a:r>
              <a:rPr dirty="0" spc="-5"/>
              <a:t>56.8</a:t>
            </a:r>
            <a:r>
              <a:rPr dirty="0"/>
              <a:t>7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29.2</a:t>
            </a:r>
            <a:r>
              <a:rPr dirty="0"/>
              <a:t>6	</a:t>
            </a:r>
            <a:r>
              <a:rPr dirty="0" spc="-5"/>
              <a:t>0.506</a:t>
            </a:r>
          </a:p>
          <a:p>
            <a:pPr marL="83185">
              <a:lnSpc>
                <a:spcPct val="100000"/>
              </a:lnSpc>
              <a:spcBef>
                <a:spcPts val="600"/>
              </a:spcBef>
              <a:tabLst>
                <a:tab pos="3068320" algn="l"/>
                <a:tab pos="4634865" algn="l"/>
                <a:tab pos="6036310" algn="l"/>
                <a:tab pos="7795895" algn="l"/>
              </a:tabLst>
            </a:pPr>
            <a:r>
              <a:rPr dirty="0" spc="-5"/>
              <a:t>Summar</a:t>
            </a:r>
            <a:r>
              <a:rPr dirty="0"/>
              <a:t>y</a:t>
            </a:r>
            <a:r>
              <a:rPr dirty="0" spc="-5"/>
              <a:t> Scor</a:t>
            </a:r>
            <a:r>
              <a:rPr dirty="0"/>
              <a:t>e	</a:t>
            </a:r>
            <a:r>
              <a:rPr dirty="0" spc="-5"/>
              <a:t>71.1</a:t>
            </a:r>
            <a:r>
              <a:rPr dirty="0"/>
              <a:t>4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22.2</a:t>
            </a:r>
            <a:r>
              <a:rPr dirty="0"/>
              <a:t>8	</a:t>
            </a:r>
            <a:r>
              <a:rPr dirty="0" spc="-5"/>
              <a:t>69.</a:t>
            </a:r>
            <a:r>
              <a:rPr dirty="0"/>
              <a:t>1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24.</a:t>
            </a:r>
            <a:r>
              <a:rPr dirty="0"/>
              <a:t>3	</a:t>
            </a:r>
            <a:r>
              <a:rPr dirty="0" spc="-5"/>
              <a:t>72.1</a:t>
            </a:r>
            <a:r>
              <a:rPr dirty="0"/>
              <a:t>3</a:t>
            </a:r>
            <a:r>
              <a:rPr dirty="0" spc="-5"/>
              <a:t> </a:t>
            </a:r>
            <a:r>
              <a:rPr dirty="0"/>
              <a:t>±</a:t>
            </a:r>
            <a:r>
              <a:rPr dirty="0" spc="-5"/>
              <a:t> 21.3</a:t>
            </a:r>
            <a:r>
              <a:rPr dirty="0"/>
              <a:t>4	</a:t>
            </a:r>
            <a:r>
              <a:rPr dirty="0" spc="-5"/>
              <a:t>0.519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67821" y="3460074"/>
          <a:ext cx="8762365" cy="1307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700"/>
                <a:gridCol w="1483995"/>
                <a:gridCol w="1483995"/>
                <a:gridCol w="1483995"/>
                <a:gridCol w="1483995"/>
              </a:tblGrid>
              <a:tr h="258306">
                <a:tc>
                  <a:txBody>
                    <a:bodyPr/>
                    <a:lstStyle/>
                    <a:p>
                      <a:pPr marL="22860">
                        <a:lnSpc>
                          <a:spcPts val="1415"/>
                        </a:lnSpc>
                        <a:spcBef>
                          <a:spcPts val="51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12-month </a:t>
                      </a:r>
                      <a:r>
                        <a:rPr dirty="0" sz="1200" b="1">
                          <a:latin typeface="Segoe UI"/>
                          <a:cs typeface="Segoe UI"/>
                        </a:rPr>
                        <a:t>Follow</a:t>
                      </a:r>
                      <a:r>
                        <a:rPr dirty="0" sz="1200" spc="-1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b="1">
                          <a:latin typeface="Segoe UI"/>
                          <a:cs typeface="Segoe UI"/>
                        </a:rPr>
                        <a:t>up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Physical</a:t>
                      </a:r>
                      <a:r>
                        <a:rPr dirty="0"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limitation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88.48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23.86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91.52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17.07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06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87.09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26.41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0.419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>
                          <a:latin typeface="Segoe UI"/>
                          <a:cs typeface="Segoe UI"/>
                        </a:rPr>
                        <a:t>Angina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 Frequency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94.85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12.54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96.97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7.28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06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93.82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14.35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0.239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8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>
                          <a:latin typeface="Segoe UI"/>
                          <a:cs typeface="Segoe UI"/>
                        </a:rPr>
                        <a:t>Quality of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Life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83.79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23.42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88.64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16.93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06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81.43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25.78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0.148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59309">
                <a:tc>
                  <a:txBody>
                    <a:bodyPr/>
                    <a:lstStyle/>
                    <a:p>
                      <a:pPr marL="1066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Summary</a:t>
                      </a:r>
                      <a:r>
                        <a:rPr dirty="0" sz="1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Score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88.71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17.13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91.82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10.97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0670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Segoe UI"/>
                          <a:cs typeface="Segoe UI"/>
                        </a:rPr>
                        <a:t>87.28 </a:t>
                      </a:r>
                      <a:r>
                        <a:rPr dirty="0" sz="1200">
                          <a:latin typeface="Segoe UI"/>
                          <a:cs typeface="Segoe UI"/>
                        </a:rPr>
                        <a:t>±</a:t>
                      </a:r>
                      <a:r>
                        <a:rPr dirty="0" sz="12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200" spc="-5">
                          <a:latin typeface="Segoe UI"/>
                          <a:cs typeface="Segoe UI"/>
                        </a:rPr>
                        <a:t>19.22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  <a:spcBef>
                          <a:spcPts val="525"/>
                        </a:spcBef>
                      </a:pPr>
                      <a:r>
                        <a:rPr dirty="0" sz="1200" spc="-5" b="1">
                          <a:latin typeface="Segoe UI"/>
                          <a:cs typeface="Segoe UI"/>
                        </a:rPr>
                        <a:t>0.248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354124" y="896950"/>
            <a:ext cx="713221" cy="707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500053" y="1068907"/>
            <a:ext cx="4360545" cy="369570"/>
          </a:xfrm>
          <a:prstGeom prst="rect">
            <a:avLst/>
          </a:prstGeom>
          <a:solidFill>
            <a:srgbClr val="61207A"/>
          </a:solidFill>
        </p:spPr>
        <p:txBody>
          <a:bodyPr wrap="square" lIns="0" tIns="3937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FFFFFF"/>
                </a:solidFill>
                <a:latin typeface="Segoe UI"/>
                <a:cs typeface="Segoe UI"/>
              </a:rPr>
              <a:t>Diffuse CAD population treated by</a:t>
            </a:r>
            <a:r>
              <a:rPr dirty="0" sz="1800" spc="-50" b="1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Segoe UI"/>
                <a:cs typeface="Segoe UI"/>
              </a:rPr>
              <a:t>PCI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2875" y="2198164"/>
            <a:ext cx="8827135" cy="1262380"/>
          </a:xfrm>
          <a:custGeom>
            <a:avLst/>
            <a:gdLst/>
            <a:ahLst/>
            <a:cxnLst/>
            <a:rect l="l" t="t" r="r" b="b"/>
            <a:pathLst>
              <a:path w="8827135" h="1262379">
                <a:moveTo>
                  <a:pt x="0" y="0"/>
                </a:moveTo>
                <a:lnTo>
                  <a:pt x="8826954" y="0"/>
                </a:lnTo>
                <a:lnTo>
                  <a:pt x="8826954" y="1261909"/>
                </a:lnTo>
                <a:lnTo>
                  <a:pt x="0" y="12619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6120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/>
              <a:t>pc</a:t>
            </a:r>
            <a:r>
              <a:rPr dirty="0" spc="-55"/>
              <a:t>r</a:t>
            </a:r>
            <a:r>
              <a:rPr dirty="0" spc="-5"/>
              <a:t>online.</a:t>
            </a:r>
            <a:r>
              <a:rPr dirty="0" spc="-30"/>
              <a:t>c</a:t>
            </a:r>
            <a:r>
              <a:rPr dirty="0" spc="-5"/>
              <a:t>om</a:t>
            </a:r>
          </a:p>
        </p:txBody>
      </p:sp>
      <p:sp>
        <p:nvSpPr>
          <p:cNvPr id="4" name="object 4"/>
          <p:cNvSpPr/>
          <p:nvPr/>
        </p:nvSpPr>
        <p:spPr>
          <a:xfrm>
            <a:off x="4038600" y="2044700"/>
            <a:ext cx="1065169" cy="1065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3853" y="4826561"/>
            <a:ext cx="745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2911" y="96312"/>
            <a:ext cx="160020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b="1">
                <a:latin typeface="Segoe UI"/>
                <a:cs typeface="Segoe UI"/>
              </a:rPr>
              <a:t>Objective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52704" y="1709192"/>
            <a:ext cx="629158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3175">
              <a:lnSpc>
                <a:spcPct val="150000"/>
              </a:lnSpc>
              <a:spcBef>
                <a:spcPts val="100"/>
              </a:spcBef>
            </a:pPr>
            <a:r>
              <a:rPr dirty="0" sz="2400" spc="-110" b="1">
                <a:solidFill>
                  <a:srgbClr val="61207A"/>
                </a:solidFill>
                <a:latin typeface="Segoe UI"/>
                <a:cs typeface="Segoe UI"/>
              </a:rPr>
              <a:t>To </a:t>
            </a:r>
            <a:r>
              <a:rPr dirty="0" sz="2400" spc="-5" b="1">
                <a:solidFill>
                  <a:srgbClr val="61207A"/>
                </a:solidFill>
                <a:latin typeface="Segoe UI"/>
                <a:cs typeface="Segoe UI"/>
              </a:rPr>
              <a:t>elucidate the mechanisms </a:t>
            </a:r>
            <a:r>
              <a:rPr dirty="0" sz="2400" spc="-20" b="1">
                <a:solidFill>
                  <a:srgbClr val="61207A"/>
                </a:solidFill>
                <a:latin typeface="Segoe UI"/>
                <a:cs typeface="Segoe UI"/>
              </a:rPr>
              <a:t>of </a:t>
            </a:r>
            <a:r>
              <a:rPr dirty="0" sz="2400" spc="-10" b="1">
                <a:solidFill>
                  <a:srgbClr val="61207A"/>
                </a:solidFill>
                <a:latin typeface="Segoe UI"/>
                <a:cs typeface="Segoe UI"/>
              </a:rPr>
              <a:t>residual  </a:t>
            </a:r>
            <a:r>
              <a:rPr dirty="0" sz="2400" spc="-5" b="1">
                <a:solidFill>
                  <a:srgbClr val="61207A"/>
                </a:solidFill>
                <a:latin typeface="Segoe UI"/>
                <a:cs typeface="Segoe UI"/>
              </a:rPr>
              <a:t>angina </a:t>
            </a:r>
            <a:r>
              <a:rPr dirty="0" sz="2400" spc="5" b="1">
                <a:solidFill>
                  <a:srgbClr val="61207A"/>
                </a:solidFill>
                <a:latin typeface="Segoe UI"/>
                <a:cs typeface="Segoe UI"/>
              </a:rPr>
              <a:t>after </a:t>
            </a:r>
            <a:r>
              <a:rPr dirty="0" sz="2400" spc="-5" b="1">
                <a:solidFill>
                  <a:srgbClr val="61207A"/>
                </a:solidFill>
                <a:latin typeface="Segoe UI"/>
                <a:cs typeface="Segoe UI"/>
              </a:rPr>
              <a:t>PCI by comprehensively  assessing the (epicardial and </a:t>
            </a:r>
            <a:r>
              <a:rPr dirty="0" sz="2400" spc="-10" b="1">
                <a:solidFill>
                  <a:srgbClr val="61207A"/>
                </a:solidFill>
                <a:latin typeface="Segoe UI"/>
                <a:cs typeface="Segoe UI"/>
              </a:rPr>
              <a:t>microvascular)  </a:t>
            </a:r>
            <a:r>
              <a:rPr dirty="0" sz="2400" spc="5" b="1">
                <a:solidFill>
                  <a:srgbClr val="61207A"/>
                </a:solidFill>
                <a:latin typeface="Segoe UI"/>
                <a:cs typeface="Segoe UI"/>
              </a:rPr>
              <a:t>coronary</a:t>
            </a:r>
            <a:r>
              <a:rPr dirty="0" sz="2400" spc="-10" b="1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2400" spc="-5" b="1">
                <a:solidFill>
                  <a:srgbClr val="61207A"/>
                </a:solidFill>
                <a:latin typeface="Segoe UI"/>
                <a:cs typeface="Segoe UI"/>
              </a:rPr>
              <a:t>circulation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282699"/>
            <a:ext cx="2453477" cy="25677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7250" y="2209000"/>
            <a:ext cx="235013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 b="1">
                <a:latin typeface="Segoe UI"/>
                <a:cs typeface="Segoe UI"/>
              </a:rPr>
              <a:t>Methods</a:t>
            </a:r>
            <a:endParaRPr sz="4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6553" y="4874186"/>
            <a:ext cx="7200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5"/>
              </a:lnSpc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059" y="4556759"/>
            <a:ext cx="8945880" cy="549910"/>
          </a:xfrm>
          <a:custGeom>
            <a:avLst/>
            <a:gdLst/>
            <a:ahLst/>
            <a:cxnLst/>
            <a:rect l="l" t="t" r="r" b="b"/>
            <a:pathLst>
              <a:path w="8945880" h="549910">
                <a:moveTo>
                  <a:pt x="0" y="0"/>
                </a:moveTo>
                <a:lnTo>
                  <a:pt x="8945880" y="0"/>
                </a:lnTo>
                <a:lnTo>
                  <a:pt x="8945880" y="549785"/>
                </a:lnTo>
                <a:lnTo>
                  <a:pt x="0" y="5497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059" y="4556759"/>
            <a:ext cx="8945880" cy="549910"/>
          </a:xfrm>
          <a:custGeom>
            <a:avLst/>
            <a:gdLst/>
            <a:ahLst/>
            <a:cxnLst/>
            <a:rect l="l" t="t" r="r" b="b"/>
            <a:pathLst>
              <a:path w="8945880" h="549910">
                <a:moveTo>
                  <a:pt x="0" y="0"/>
                </a:moveTo>
                <a:lnTo>
                  <a:pt x="8945880" y="0"/>
                </a:lnTo>
                <a:lnTo>
                  <a:pt x="8945880" y="549785"/>
                </a:lnTo>
                <a:lnTo>
                  <a:pt x="0" y="54978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911" y="96312"/>
            <a:ext cx="584327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latin typeface="Segoe UI"/>
                <a:cs typeface="Segoe UI"/>
              </a:rPr>
              <a:t>Methods: </a:t>
            </a:r>
            <a:r>
              <a:rPr dirty="0" b="1">
                <a:latin typeface="Segoe UI"/>
                <a:cs typeface="Segoe UI"/>
              </a:rPr>
              <a:t>PPG </a:t>
            </a:r>
            <a:r>
              <a:rPr dirty="0" spc="-5" b="1">
                <a:latin typeface="Segoe UI"/>
                <a:cs typeface="Segoe UI"/>
              </a:rPr>
              <a:t>Global (n </a:t>
            </a:r>
            <a:r>
              <a:rPr dirty="0" b="1">
                <a:latin typeface="Segoe UI"/>
                <a:cs typeface="Segoe UI"/>
              </a:rPr>
              <a:t>= </a:t>
            </a:r>
            <a:r>
              <a:rPr dirty="0" spc="-5" b="1">
                <a:latin typeface="Segoe UI"/>
                <a:cs typeface="Segoe UI"/>
              </a:rPr>
              <a:t>25</a:t>
            </a:r>
            <a:r>
              <a:rPr dirty="0" spc="-60" b="1">
                <a:latin typeface="Segoe UI"/>
                <a:cs typeface="Segoe UI"/>
              </a:rPr>
              <a:t> </a:t>
            </a:r>
            <a:r>
              <a:rPr dirty="0" spc="-5" b="1">
                <a:latin typeface="Segoe UI"/>
                <a:cs typeface="Segoe UI"/>
              </a:rPr>
              <a:t>sites)</a:t>
            </a:r>
          </a:p>
        </p:txBody>
      </p:sp>
      <p:sp>
        <p:nvSpPr>
          <p:cNvPr id="8" name="object 8"/>
          <p:cNvSpPr/>
          <p:nvPr/>
        </p:nvSpPr>
        <p:spPr>
          <a:xfrm>
            <a:off x="2806829" y="1917363"/>
            <a:ext cx="1791708" cy="1991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44762" y="1699418"/>
            <a:ext cx="2418715" cy="2418715"/>
          </a:xfrm>
          <a:custGeom>
            <a:avLst/>
            <a:gdLst/>
            <a:ahLst/>
            <a:cxnLst/>
            <a:rect l="l" t="t" r="r" b="b"/>
            <a:pathLst>
              <a:path w="2418715" h="2418715">
                <a:moveTo>
                  <a:pt x="0" y="1209675"/>
                </a:moveTo>
                <a:lnTo>
                  <a:pt x="6350" y="1085850"/>
                </a:lnTo>
                <a:lnTo>
                  <a:pt x="24606" y="965993"/>
                </a:lnTo>
                <a:lnTo>
                  <a:pt x="53975" y="850106"/>
                </a:lnTo>
                <a:lnTo>
                  <a:pt x="95250" y="738981"/>
                </a:lnTo>
                <a:lnTo>
                  <a:pt x="146050" y="632618"/>
                </a:lnTo>
                <a:lnTo>
                  <a:pt x="206375" y="533400"/>
                </a:lnTo>
                <a:lnTo>
                  <a:pt x="276225" y="439737"/>
                </a:lnTo>
                <a:lnTo>
                  <a:pt x="354012" y="354012"/>
                </a:lnTo>
                <a:lnTo>
                  <a:pt x="439737" y="276225"/>
                </a:lnTo>
                <a:lnTo>
                  <a:pt x="533400" y="206375"/>
                </a:lnTo>
                <a:lnTo>
                  <a:pt x="632618" y="146050"/>
                </a:lnTo>
                <a:lnTo>
                  <a:pt x="738981" y="95250"/>
                </a:lnTo>
                <a:lnTo>
                  <a:pt x="850106" y="53975"/>
                </a:lnTo>
                <a:lnTo>
                  <a:pt x="965993" y="24606"/>
                </a:lnTo>
                <a:lnTo>
                  <a:pt x="1085850" y="6350"/>
                </a:lnTo>
                <a:lnTo>
                  <a:pt x="1209675" y="0"/>
                </a:lnTo>
                <a:lnTo>
                  <a:pt x="1333500" y="6350"/>
                </a:lnTo>
                <a:lnTo>
                  <a:pt x="1453356" y="24606"/>
                </a:lnTo>
                <a:lnTo>
                  <a:pt x="1569243" y="53975"/>
                </a:lnTo>
                <a:lnTo>
                  <a:pt x="1680368" y="95250"/>
                </a:lnTo>
                <a:lnTo>
                  <a:pt x="1785937" y="146050"/>
                </a:lnTo>
                <a:lnTo>
                  <a:pt x="1885156" y="206375"/>
                </a:lnTo>
                <a:lnTo>
                  <a:pt x="1978818" y="276225"/>
                </a:lnTo>
                <a:lnTo>
                  <a:pt x="2064543" y="354012"/>
                </a:lnTo>
                <a:lnTo>
                  <a:pt x="2142331" y="439737"/>
                </a:lnTo>
                <a:lnTo>
                  <a:pt x="2212181" y="533400"/>
                </a:lnTo>
                <a:lnTo>
                  <a:pt x="2272506" y="632618"/>
                </a:lnTo>
                <a:lnTo>
                  <a:pt x="2323306" y="738981"/>
                </a:lnTo>
                <a:lnTo>
                  <a:pt x="2364581" y="850106"/>
                </a:lnTo>
                <a:lnTo>
                  <a:pt x="2393950" y="965993"/>
                </a:lnTo>
                <a:lnTo>
                  <a:pt x="2412206" y="1085850"/>
                </a:lnTo>
                <a:lnTo>
                  <a:pt x="2418556" y="1209675"/>
                </a:lnTo>
                <a:lnTo>
                  <a:pt x="2412206" y="1333500"/>
                </a:lnTo>
                <a:lnTo>
                  <a:pt x="2393950" y="1453356"/>
                </a:lnTo>
                <a:lnTo>
                  <a:pt x="2364581" y="1569243"/>
                </a:lnTo>
                <a:lnTo>
                  <a:pt x="2323306" y="1680368"/>
                </a:lnTo>
                <a:lnTo>
                  <a:pt x="2272506" y="1785937"/>
                </a:lnTo>
                <a:lnTo>
                  <a:pt x="2212181" y="1885156"/>
                </a:lnTo>
                <a:lnTo>
                  <a:pt x="2142331" y="1978818"/>
                </a:lnTo>
                <a:lnTo>
                  <a:pt x="2064543" y="2064543"/>
                </a:lnTo>
                <a:lnTo>
                  <a:pt x="1978818" y="2142331"/>
                </a:lnTo>
                <a:lnTo>
                  <a:pt x="1885156" y="2212181"/>
                </a:lnTo>
                <a:lnTo>
                  <a:pt x="1785937" y="2272506"/>
                </a:lnTo>
                <a:lnTo>
                  <a:pt x="1680368" y="2323306"/>
                </a:lnTo>
                <a:lnTo>
                  <a:pt x="1569243" y="2364581"/>
                </a:lnTo>
                <a:lnTo>
                  <a:pt x="1453356" y="2393950"/>
                </a:lnTo>
                <a:lnTo>
                  <a:pt x="1333500" y="2412206"/>
                </a:lnTo>
                <a:lnTo>
                  <a:pt x="1209675" y="2418556"/>
                </a:lnTo>
                <a:lnTo>
                  <a:pt x="1085850" y="2412206"/>
                </a:lnTo>
                <a:lnTo>
                  <a:pt x="965993" y="2393950"/>
                </a:lnTo>
                <a:lnTo>
                  <a:pt x="850106" y="2364581"/>
                </a:lnTo>
                <a:lnTo>
                  <a:pt x="738981" y="2323306"/>
                </a:lnTo>
                <a:lnTo>
                  <a:pt x="632618" y="2272506"/>
                </a:lnTo>
                <a:lnTo>
                  <a:pt x="533400" y="2212181"/>
                </a:lnTo>
                <a:lnTo>
                  <a:pt x="439737" y="2142331"/>
                </a:lnTo>
                <a:lnTo>
                  <a:pt x="354012" y="2064543"/>
                </a:lnTo>
                <a:lnTo>
                  <a:pt x="276225" y="1978818"/>
                </a:lnTo>
                <a:lnTo>
                  <a:pt x="206375" y="1885156"/>
                </a:lnTo>
                <a:lnTo>
                  <a:pt x="146050" y="1785937"/>
                </a:lnTo>
                <a:lnTo>
                  <a:pt x="95250" y="1680368"/>
                </a:lnTo>
                <a:lnTo>
                  <a:pt x="53975" y="1569243"/>
                </a:lnTo>
                <a:lnTo>
                  <a:pt x="24606" y="1453356"/>
                </a:lnTo>
                <a:lnTo>
                  <a:pt x="6350" y="1333500"/>
                </a:lnTo>
                <a:lnTo>
                  <a:pt x="0" y="1209675"/>
                </a:lnTo>
                <a:close/>
              </a:path>
            </a:pathLst>
          </a:custGeom>
          <a:ln w="6350">
            <a:solidFill>
              <a:srgbClr val="D7D7D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51200" y="2959100"/>
            <a:ext cx="241300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02000" y="3022600"/>
            <a:ext cx="90273" cy="117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84600" y="3149600"/>
            <a:ext cx="241300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35400" y="3200400"/>
            <a:ext cx="90273" cy="117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52900" y="2806700"/>
            <a:ext cx="241300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16400" y="2870200"/>
            <a:ext cx="90272" cy="117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267670" y="4615429"/>
            <a:ext cx="347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1D384C"/>
                </a:solidFill>
                <a:latin typeface="Arial"/>
                <a:cs typeface="Arial"/>
              </a:rPr>
              <a:t>Asia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54425" y="1739213"/>
            <a:ext cx="2436029" cy="2416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62425" y="1731962"/>
            <a:ext cx="2416175" cy="2417445"/>
          </a:xfrm>
          <a:custGeom>
            <a:avLst/>
            <a:gdLst/>
            <a:ahLst/>
            <a:cxnLst/>
            <a:rect l="l" t="t" r="r" b="b"/>
            <a:pathLst>
              <a:path w="2416175" h="2417445">
                <a:moveTo>
                  <a:pt x="0" y="1208881"/>
                </a:moveTo>
                <a:lnTo>
                  <a:pt x="6350" y="1085056"/>
                </a:lnTo>
                <a:lnTo>
                  <a:pt x="24606" y="965200"/>
                </a:lnTo>
                <a:lnTo>
                  <a:pt x="53975" y="849312"/>
                </a:lnTo>
                <a:lnTo>
                  <a:pt x="95250" y="738187"/>
                </a:lnTo>
                <a:lnTo>
                  <a:pt x="146050" y="632618"/>
                </a:lnTo>
                <a:lnTo>
                  <a:pt x="206375" y="533400"/>
                </a:lnTo>
                <a:lnTo>
                  <a:pt x="275431" y="439737"/>
                </a:lnTo>
                <a:lnTo>
                  <a:pt x="354012" y="354012"/>
                </a:lnTo>
                <a:lnTo>
                  <a:pt x="439737" y="276225"/>
                </a:lnTo>
                <a:lnTo>
                  <a:pt x="532606" y="206375"/>
                </a:lnTo>
                <a:lnTo>
                  <a:pt x="631825" y="146050"/>
                </a:lnTo>
                <a:lnTo>
                  <a:pt x="737393" y="95250"/>
                </a:lnTo>
                <a:lnTo>
                  <a:pt x="848518" y="53975"/>
                </a:lnTo>
                <a:lnTo>
                  <a:pt x="964406" y="24606"/>
                </a:lnTo>
                <a:lnTo>
                  <a:pt x="1084262" y="6350"/>
                </a:lnTo>
                <a:lnTo>
                  <a:pt x="1208087" y="0"/>
                </a:lnTo>
                <a:lnTo>
                  <a:pt x="1331912" y="6350"/>
                </a:lnTo>
                <a:lnTo>
                  <a:pt x="1451768" y="24606"/>
                </a:lnTo>
                <a:lnTo>
                  <a:pt x="1567656" y="53975"/>
                </a:lnTo>
                <a:lnTo>
                  <a:pt x="1678781" y="95250"/>
                </a:lnTo>
                <a:lnTo>
                  <a:pt x="1784350" y="146050"/>
                </a:lnTo>
                <a:lnTo>
                  <a:pt x="1883568" y="206375"/>
                </a:lnTo>
                <a:lnTo>
                  <a:pt x="1976437" y="276225"/>
                </a:lnTo>
                <a:lnTo>
                  <a:pt x="2062162" y="354012"/>
                </a:lnTo>
                <a:lnTo>
                  <a:pt x="2140743" y="439737"/>
                </a:lnTo>
                <a:lnTo>
                  <a:pt x="2209800" y="533400"/>
                </a:lnTo>
                <a:lnTo>
                  <a:pt x="2270125" y="632618"/>
                </a:lnTo>
                <a:lnTo>
                  <a:pt x="2320925" y="738187"/>
                </a:lnTo>
                <a:lnTo>
                  <a:pt x="2362200" y="849312"/>
                </a:lnTo>
                <a:lnTo>
                  <a:pt x="2391568" y="965200"/>
                </a:lnTo>
                <a:lnTo>
                  <a:pt x="2409825" y="1085056"/>
                </a:lnTo>
                <a:lnTo>
                  <a:pt x="2416175" y="1208881"/>
                </a:lnTo>
                <a:lnTo>
                  <a:pt x="2409825" y="1332706"/>
                </a:lnTo>
                <a:lnTo>
                  <a:pt x="2391568" y="1452562"/>
                </a:lnTo>
                <a:lnTo>
                  <a:pt x="2362200" y="1567656"/>
                </a:lnTo>
                <a:lnTo>
                  <a:pt x="2320925" y="1678781"/>
                </a:lnTo>
                <a:lnTo>
                  <a:pt x="2270125" y="1784350"/>
                </a:lnTo>
                <a:lnTo>
                  <a:pt x="2209800" y="1884362"/>
                </a:lnTo>
                <a:lnTo>
                  <a:pt x="2140743" y="1977231"/>
                </a:lnTo>
                <a:lnTo>
                  <a:pt x="2062162" y="2062956"/>
                </a:lnTo>
                <a:lnTo>
                  <a:pt x="1976437" y="2140743"/>
                </a:lnTo>
                <a:lnTo>
                  <a:pt x="1883568" y="2210593"/>
                </a:lnTo>
                <a:lnTo>
                  <a:pt x="1784350" y="2270918"/>
                </a:lnTo>
                <a:lnTo>
                  <a:pt x="1678781" y="2321718"/>
                </a:lnTo>
                <a:lnTo>
                  <a:pt x="1567656" y="2362993"/>
                </a:lnTo>
                <a:lnTo>
                  <a:pt x="1451768" y="2392362"/>
                </a:lnTo>
                <a:lnTo>
                  <a:pt x="1331912" y="2410618"/>
                </a:lnTo>
                <a:lnTo>
                  <a:pt x="1208087" y="2416968"/>
                </a:lnTo>
                <a:lnTo>
                  <a:pt x="1084262" y="2410618"/>
                </a:lnTo>
                <a:lnTo>
                  <a:pt x="964406" y="2392362"/>
                </a:lnTo>
                <a:lnTo>
                  <a:pt x="848518" y="2362993"/>
                </a:lnTo>
                <a:lnTo>
                  <a:pt x="737393" y="2321718"/>
                </a:lnTo>
                <a:lnTo>
                  <a:pt x="631825" y="2270918"/>
                </a:lnTo>
                <a:lnTo>
                  <a:pt x="532606" y="2210593"/>
                </a:lnTo>
                <a:lnTo>
                  <a:pt x="439737" y="2140743"/>
                </a:lnTo>
                <a:lnTo>
                  <a:pt x="354012" y="2062956"/>
                </a:lnTo>
                <a:lnTo>
                  <a:pt x="275431" y="1977231"/>
                </a:lnTo>
                <a:lnTo>
                  <a:pt x="206375" y="1884362"/>
                </a:lnTo>
                <a:lnTo>
                  <a:pt x="146050" y="1784350"/>
                </a:lnTo>
                <a:lnTo>
                  <a:pt x="95250" y="1678781"/>
                </a:lnTo>
                <a:lnTo>
                  <a:pt x="53975" y="1567656"/>
                </a:lnTo>
                <a:lnTo>
                  <a:pt x="24606" y="1452562"/>
                </a:lnTo>
                <a:lnTo>
                  <a:pt x="6350" y="1332706"/>
                </a:lnTo>
                <a:lnTo>
                  <a:pt x="0" y="1208881"/>
                </a:lnTo>
                <a:close/>
              </a:path>
            </a:pathLst>
          </a:custGeom>
          <a:ln w="6350">
            <a:solidFill>
              <a:srgbClr val="D7D7D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733938" y="3477366"/>
            <a:ext cx="5842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University</a:t>
            </a:r>
            <a:r>
              <a:rPr dirty="0" sz="800" spc="-6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of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67845" y="3599823"/>
            <a:ext cx="13023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535" algn="l"/>
              </a:tabLst>
            </a:pP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Monash	Sidney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00700" y="3657600"/>
            <a:ext cx="241300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51500" y="3721100"/>
            <a:ext cx="90198" cy="117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11800" y="3746500"/>
            <a:ext cx="241300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62600" y="3810000"/>
            <a:ext cx="90199" cy="117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528104" y="2471189"/>
            <a:ext cx="499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Showa  </a:t>
            </a: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University,  </a:t>
            </a: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Showa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83853" y="2214072"/>
            <a:ext cx="57340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Center,</a:t>
            </a:r>
            <a:r>
              <a:rPr dirty="0" sz="800" spc="-6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Gifu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84800" y="2247900"/>
            <a:ext cx="241300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435600" y="2298700"/>
            <a:ext cx="90198" cy="117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410200" y="2260600"/>
            <a:ext cx="241300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461000" y="2311400"/>
            <a:ext cx="90199" cy="117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410200" y="2286000"/>
            <a:ext cx="241300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473700" y="2336800"/>
            <a:ext cx="90198" cy="117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8843" y="1057127"/>
            <a:ext cx="4036060" cy="4025900"/>
          </a:xfrm>
          <a:custGeom>
            <a:avLst/>
            <a:gdLst/>
            <a:ahLst/>
            <a:cxnLst/>
            <a:rect l="l" t="t" r="r" b="b"/>
            <a:pathLst>
              <a:path w="4036059" h="4025900">
                <a:moveTo>
                  <a:pt x="2256522" y="12699"/>
                </a:moveTo>
                <a:lnTo>
                  <a:pt x="1779167" y="12699"/>
                </a:lnTo>
                <a:lnTo>
                  <a:pt x="1826295" y="0"/>
                </a:lnTo>
                <a:lnTo>
                  <a:pt x="2209394" y="0"/>
                </a:lnTo>
                <a:lnTo>
                  <a:pt x="2256522" y="12699"/>
                </a:lnTo>
                <a:close/>
              </a:path>
              <a:path w="4036059" h="4025900">
                <a:moveTo>
                  <a:pt x="2349778" y="25399"/>
                </a:moveTo>
                <a:lnTo>
                  <a:pt x="1685911" y="25399"/>
                </a:lnTo>
                <a:lnTo>
                  <a:pt x="1732368" y="12699"/>
                </a:lnTo>
                <a:lnTo>
                  <a:pt x="2303321" y="12699"/>
                </a:lnTo>
                <a:lnTo>
                  <a:pt x="2349778" y="25399"/>
                </a:lnTo>
                <a:close/>
              </a:path>
              <a:path w="4036059" h="4025900">
                <a:moveTo>
                  <a:pt x="2441619" y="3987800"/>
                </a:moveTo>
                <a:lnTo>
                  <a:pt x="1594072" y="3987800"/>
                </a:lnTo>
                <a:lnTo>
                  <a:pt x="1328075" y="3911600"/>
                </a:lnTo>
                <a:lnTo>
                  <a:pt x="1285263" y="3886200"/>
                </a:lnTo>
                <a:lnTo>
                  <a:pt x="1201057" y="3860800"/>
                </a:lnTo>
                <a:lnTo>
                  <a:pt x="1159688" y="3835400"/>
                </a:lnTo>
                <a:lnTo>
                  <a:pt x="1118825" y="3822700"/>
                </a:lnTo>
                <a:lnTo>
                  <a:pt x="1038668" y="3771900"/>
                </a:lnTo>
                <a:lnTo>
                  <a:pt x="999399" y="3759200"/>
                </a:lnTo>
                <a:lnTo>
                  <a:pt x="922545" y="3708400"/>
                </a:lnTo>
                <a:lnTo>
                  <a:pt x="884985" y="3683000"/>
                </a:lnTo>
                <a:lnTo>
                  <a:pt x="848019" y="3657600"/>
                </a:lnTo>
                <a:lnTo>
                  <a:pt x="811661" y="3632200"/>
                </a:lnTo>
                <a:lnTo>
                  <a:pt x="775923" y="3606800"/>
                </a:lnTo>
                <a:lnTo>
                  <a:pt x="740818" y="3568700"/>
                </a:lnTo>
                <a:lnTo>
                  <a:pt x="706358" y="3543300"/>
                </a:lnTo>
                <a:lnTo>
                  <a:pt x="672555" y="3517900"/>
                </a:lnTo>
                <a:lnTo>
                  <a:pt x="639424" y="3479800"/>
                </a:lnTo>
                <a:lnTo>
                  <a:pt x="606976" y="3454400"/>
                </a:lnTo>
                <a:lnTo>
                  <a:pt x="575223" y="3416300"/>
                </a:lnTo>
                <a:lnTo>
                  <a:pt x="544179" y="3390900"/>
                </a:lnTo>
                <a:lnTo>
                  <a:pt x="513857" y="3352800"/>
                </a:lnTo>
                <a:lnTo>
                  <a:pt x="484268" y="3327400"/>
                </a:lnTo>
                <a:lnTo>
                  <a:pt x="455425" y="3289300"/>
                </a:lnTo>
                <a:lnTo>
                  <a:pt x="427342" y="3251200"/>
                </a:lnTo>
                <a:lnTo>
                  <a:pt x="400031" y="3213100"/>
                </a:lnTo>
                <a:lnTo>
                  <a:pt x="373504" y="3175000"/>
                </a:lnTo>
                <a:lnTo>
                  <a:pt x="347774" y="3149600"/>
                </a:lnTo>
                <a:lnTo>
                  <a:pt x="322853" y="3111500"/>
                </a:lnTo>
                <a:lnTo>
                  <a:pt x="298756" y="3073400"/>
                </a:lnTo>
                <a:lnTo>
                  <a:pt x="275493" y="3035300"/>
                </a:lnTo>
                <a:lnTo>
                  <a:pt x="253077" y="2984500"/>
                </a:lnTo>
                <a:lnTo>
                  <a:pt x="231523" y="2946400"/>
                </a:lnTo>
                <a:lnTo>
                  <a:pt x="210841" y="2908300"/>
                </a:lnTo>
                <a:lnTo>
                  <a:pt x="191044" y="2870200"/>
                </a:lnTo>
                <a:lnTo>
                  <a:pt x="172146" y="2832100"/>
                </a:lnTo>
                <a:lnTo>
                  <a:pt x="154159" y="2781300"/>
                </a:lnTo>
                <a:lnTo>
                  <a:pt x="137095" y="2743200"/>
                </a:lnTo>
                <a:lnTo>
                  <a:pt x="120968" y="2705100"/>
                </a:lnTo>
                <a:lnTo>
                  <a:pt x="105789" y="2654300"/>
                </a:lnTo>
                <a:lnTo>
                  <a:pt x="91572" y="2616200"/>
                </a:lnTo>
                <a:lnTo>
                  <a:pt x="78329" y="2565400"/>
                </a:lnTo>
                <a:lnTo>
                  <a:pt x="66072" y="2527300"/>
                </a:lnTo>
                <a:lnTo>
                  <a:pt x="54816" y="2476500"/>
                </a:lnTo>
                <a:lnTo>
                  <a:pt x="44571" y="2438400"/>
                </a:lnTo>
                <a:lnTo>
                  <a:pt x="35351" y="2387600"/>
                </a:lnTo>
                <a:lnTo>
                  <a:pt x="27168" y="2349500"/>
                </a:lnTo>
                <a:lnTo>
                  <a:pt x="20035" y="2298700"/>
                </a:lnTo>
                <a:lnTo>
                  <a:pt x="13965" y="2247900"/>
                </a:lnTo>
                <a:lnTo>
                  <a:pt x="8970" y="2197100"/>
                </a:lnTo>
                <a:lnTo>
                  <a:pt x="5063" y="2159000"/>
                </a:lnTo>
                <a:lnTo>
                  <a:pt x="2257" y="2108200"/>
                </a:lnTo>
                <a:lnTo>
                  <a:pt x="564" y="2057400"/>
                </a:lnTo>
                <a:lnTo>
                  <a:pt x="0" y="2006600"/>
                </a:lnTo>
                <a:lnTo>
                  <a:pt x="567" y="1968500"/>
                </a:lnTo>
                <a:lnTo>
                  <a:pt x="2260" y="1917700"/>
                </a:lnTo>
                <a:lnTo>
                  <a:pt x="5066" y="1866900"/>
                </a:lnTo>
                <a:lnTo>
                  <a:pt x="8973" y="1816100"/>
                </a:lnTo>
                <a:lnTo>
                  <a:pt x="13967" y="1778000"/>
                </a:lnTo>
                <a:lnTo>
                  <a:pt x="20038" y="1727200"/>
                </a:lnTo>
                <a:lnTo>
                  <a:pt x="27170" y="1676400"/>
                </a:lnTo>
                <a:lnTo>
                  <a:pt x="35353" y="1638300"/>
                </a:lnTo>
                <a:lnTo>
                  <a:pt x="44573" y="1587500"/>
                </a:lnTo>
                <a:lnTo>
                  <a:pt x="54818" y="1536700"/>
                </a:lnTo>
                <a:lnTo>
                  <a:pt x="66075" y="1498600"/>
                </a:lnTo>
                <a:lnTo>
                  <a:pt x="78331" y="1447800"/>
                </a:lnTo>
                <a:lnTo>
                  <a:pt x="91574" y="1409700"/>
                </a:lnTo>
                <a:lnTo>
                  <a:pt x="105791" y="1358900"/>
                </a:lnTo>
                <a:lnTo>
                  <a:pt x="120970" y="1320800"/>
                </a:lnTo>
                <a:lnTo>
                  <a:pt x="137097" y="1282700"/>
                </a:lnTo>
                <a:lnTo>
                  <a:pt x="154161" y="1231900"/>
                </a:lnTo>
                <a:lnTo>
                  <a:pt x="172148" y="1193800"/>
                </a:lnTo>
                <a:lnTo>
                  <a:pt x="191046" y="1155700"/>
                </a:lnTo>
                <a:lnTo>
                  <a:pt x="210842" y="1117600"/>
                </a:lnTo>
                <a:lnTo>
                  <a:pt x="231524" y="1066800"/>
                </a:lnTo>
                <a:lnTo>
                  <a:pt x="253079" y="1028700"/>
                </a:lnTo>
                <a:lnTo>
                  <a:pt x="275494" y="990600"/>
                </a:lnTo>
                <a:lnTo>
                  <a:pt x="298757" y="952500"/>
                </a:lnTo>
                <a:lnTo>
                  <a:pt x="322855" y="914400"/>
                </a:lnTo>
                <a:lnTo>
                  <a:pt x="347775" y="876300"/>
                </a:lnTo>
                <a:lnTo>
                  <a:pt x="373505" y="838200"/>
                </a:lnTo>
                <a:lnTo>
                  <a:pt x="400032" y="800100"/>
                </a:lnTo>
                <a:lnTo>
                  <a:pt x="427343" y="774700"/>
                </a:lnTo>
                <a:lnTo>
                  <a:pt x="455427" y="736600"/>
                </a:lnTo>
                <a:lnTo>
                  <a:pt x="484269" y="698500"/>
                </a:lnTo>
                <a:lnTo>
                  <a:pt x="513858" y="660400"/>
                </a:lnTo>
                <a:lnTo>
                  <a:pt x="544180" y="635000"/>
                </a:lnTo>
                <a:lnTo>
                  <a:pt x="575224" y="596900"/>
                </a:lnTo>
                <a:lnTo>
                  <a:pt x="606976" y="571500"/>
                </a:lnTo>
                <a:lnTo>
                  <a:pt x="639425" y="533399"/>
                </a:lnTo>
                <a:lnTo>
                  <a:pt x="672556" y="507999"/>
                </a:lnTo>
                <a:lnTo>
                  <a:pt x="706358" y="482599"/>
                </a:lnTo>
                <a:lnTo>
                  <a:pt x="740819" y="444499"/>
                </a:lnTo>
                <a:lnTo>
                  <a:pt x="775924" y="419099"/>
                </a:lnTo>
                <a:lnTo>
                  <a:pt x="811662" y="393699"/>
                </a:lnTo>
                <a:lnTo>
                  <a:pt x="848020" y="368299"/>
                </a:lnTo>
                <a:lnTo>
                  <a:pt x="884986" y="342899"/>
                </a:lnTo>
                <a:lnTo>
                  <a:pt x="922546" y="317499"/>
                </a:lnTo>
                <a:lnTo>
                  <a:pt x="960688" y="292099"/>
                </a:lnTo>
                <a:lnTo>
                  <a:pt x="1038668" y="241299"/>
                </a:lnTo>
                <a:lnTo>
                  <a:pt x="1078481" y="228599"/>
                </a:lnTo>
                <a:lnTo>
                  <a:pt x="1118825" y="203199"/>
                </a:lnTo>
                <a:lnTo>
                  <a:pt x="1159688" y="190499"/>
                </a:lnTo>
                <a:lnTo>
                  <a:pt x="1201057" y="165099"/>
                </a:lnTo>
                <a:lnTo>
                  <a:pt x="1242920" y="152399"/>
                </a:lnTo>
                <a:lnTo>
                  <a:pt x="1285264" y="126999"/>
                </a:lnTo>
                <a:lnTo>
                  <a:pt x="1328075" y="114299"/>
                </a:lnTo>
                <a:lnTo>
                  <a:pt x="1639808" y="25399"/>
                </a:lnTo>
                <a:lnTo>
                  <a:pt x="2395881" y="25399"/>
                </a:lnTo>
                <a:lnTo>
                  <a:pt x="2707613" y="114299"/>
                </a:lnTo>
                <a:lnTo>
                  <a:pt x="2750425" y="126999"/>
                </a:lnTo>
                <a:lnTo>
                  <a:pt x="2792769" y="152399"/>
                </a:lnTo>
                <a:lnTo>
                  <a:pt x="2834632" y="165099"/>
                </a:lnTo>
                <a:lnTo>
                  <a:pt x="2876001" y="190499"/>
                </a:lnTo>
                <a:lnTo>
                  <a:pt x="2916864" y="203199"/>
                </a:lnTo>
                <a:lnTo>
                  <a:pt x="2957208" y="228599"/>
                </a:lnTo>
                <a:lnTo>
                  <a:pt x="2997021" y="241299"/>
                </a:lnTo>
                <a:lnTo>
                  <a:pt x="3075001" y="292099"/>
                </a:lnTo>
                <a:lnTo>
                  <a:pt x="3113143" y="317499"/>
                </a:lnTo>
                <a:lnTo>
                  <a:pt x="3150704" y="342899"/>
                </a:lnTo>
                <a:lnTo>
                  <a:pt x="3187669" y="368299"/>
                </a:lnTo>
                <a:lnTo>
                  <a:pt x="3224027" y="393699"/>
                </a:lnTo>
                <a:lnTo>
                  <a:pt x="3259766" y="419099"/>
                </a:lnTo>
                <a:lnTo>
                  <a:pt x="3294871" y="444499"/>
                </a:lnTo>
                <a:lnTo>
                  <a:pt x="3329331" y="482599"/>
                </a:lnTo>
                <a:lnTo>
                  <a:pt x="3363133" y="507999"/>
                </a:lnTo>
                <a:lnTo>
                  <a:pt x="3396265" y="533399"/>
                </a:lnTo>
                <a:lnTo>
                  <a:pt x="3428713" y="571500"/>
                </a:lnTo>
                <a:lnTo>
                  <a:pt x="3460466" y="596900"/>
                </a:lnTo>
                <a:lnTo>
                  <a:pt x="3491510" y="635000"/>
                </a:lnTo>
                <a:lnTo>
                  <a:pt x="3521833" y="660400"/>
                </a:lnTo>
                <a:lnTo>
                  <a:pt x="3551421" y="698500"/>
                </a:lnTo>
                <a:lnTo>
                  <a:pt x="3580264" y="736600"/>
                </a:lnTo>
                <a:lnTo>
                  <a:pt x="3608347" y="774700"/>
                </a:lnTo>
                <a:lnTo>
                  <a:pt x="3635659" y="800100"/>
                </a:lnTo>
                <a:lnTo>
                  <a:pt x="3662186" y="838200"/>
                </a:lnTo>
                <a:lnTo>
                  <a:pt x="3687916" y="876300"/>
                </a:lnTo>
                <a:lnTo>
                  <a:pt x="3712836" y="914400"/>
                </a:lnTo>
                <a:lnTo>
                  <a:pt x="3736934" y="952500"/>
                </a:lnTo>
                <a:lnTo>
                  <a:pt x="3760197" y="990600"/>
                </a:lnTo>
                <a:lnTo>
                  <a:pt x="3782612" y="1028700"/>
                </a:lnTo>
                <a:lnTo>
                  <a:pt x="3804167" y="1066800"/>
                </a:lnTo>
                <a:lnTo>
                  <a:pt x="3824849" y="1117600"/>
                </a:lnTo>
                <a:lnTo>
                  <a:pt x="3844645" y="1155700"/>
                </a:lnTo>
                <a:lnTo>
                  <a:pt x="3863543" y="1193800"/>
                </a:lnTo>
                <a:lnTo>
                  <a:pt x="3881531" y="1231900"/>
                </a:lnTo>
                <a:lnTo>
                  <a:pt x="3898594" y="1282700"/>
                </a:lnTo>
                <a:lnTo>
                  <a:pt x="3914722" y="1320800"/>
                </a:lnTo>
                <a:lnTo>
                  <a:pt x="3929901" y="1358900"/>
                </a:lnTo>
                <a:lnTo>
                  <a:pt x="3944118" y="1409700"/>
                </a:lnTo>
                <a:lnTo>
                  <a:pt x="3957361" y="1447800"/>
                </a:lnTo>
                <a:lnTo>
                  <a:pt x="3969617" y="1498600"/>
                </a:lnTo>
                <a:lnTo>
                  <a:pt x="3980874" y="1536700"/>
                </a:lnTo>
                <a:lnTo>
                  <a:pt x="3991119" y="1587500"/>
                </a:lnTo>
                <a:lnTo>
                  <a:pt x="4000339" y="1638300"/>
                </a:lnTo>
                <a:lnTo>
                  <a:pt x="4008522" y="1676400"/>
                </a:lnTo>
                <a:lnTo>
                  <a:pt x="4015655" y="1727200"/>
                </a:lnTo>
                <a:lnTo>
                  <a:pt x="4021725" y="1778000"/>
                </a:lnTo>
                <a:lnTo>
                  <a:pt x="4026720" y="1816100"/>
                </a:lnTo>
                <a:lnTo>
                  <a:pt x="4030627" y="1866900"/>
                </a:lnTo>
                <a:lnTo>
                  <a:pt x="4033433" y="1917700"/>
                </a:lnTo>
                <a:lnTo>
                  <a:pt x="4035126" y="1968500"/>
                </a:lnTo>
                <a:lnTo>
                  <a:pt x="4035693" y="2006600"/>
                </a:lnTo>
                <a:lnTo>
                  <a:pt x="4035126" y="2057400"/>
                </a:lnTo>
                <a:lnTo>
                  <a:pt x="4033433" y="2108200"/>
                </a:lnTo>
                <a:lnTo>
                  <a:pt x="4030626" y="2159000"/>
                </a:lnTo>
                <a:lnTo>
                  <a:pt x="4026720" y="2197100"/>
                </a:lnTo>
                <a:lnTo>
                  <a:pt x="4021725" y="2247900"/>
                </a:lnTo>
                <a:lnTo>
                  <a:pt x="4015655" y="2298700"/>
                </a:lnTo>
                <a:lnTo>
                  <a:pt x="4008522" y="2349500"/>
                </a:lnTo>
                <a:lnTo>
                  <a:pt x="4000339" y="2387600"/>
                </a:lnTo>
                <a:lnTo>
                  <a:pt x="3991119" y="2438400"/>
                </a:lnTo>
                <a:lnTo>
                  <a:pt x="3980874" y="2476500"/>
                </a:lnTo>
                <a:lnTo>
                  <a:pt x="3969617" y="2527300"/>
                </a:lnTo>
                <a:lnTo>
                  <a:pt x="3957361" y="2565400"/>
                </a:lnTo>
                <a:lnTo>
                  <a:pt x="3944118" y="2616200"/>
                </a:lnTo>
                <a:lnTo>
                  <a:pt x="3929901" y="2654300"/>
                </a:lnTo>
                <a:lnTo>
                  <a:pt x="3914722" y="2705100"/>
                </a:lnTo>
                <a:lnTo>
                  <a:pt x="3898595" y="2743200"/>
                </a:lnTo>
                <a:lnTo>
                  <a:pt x="3881531" y="2781300"/>
                </a:lnTo>
                <a:lnTo>
                  <a:pt x="3863544" y="2832100"/>
                </a:lnTo>
                <a:lnTo>
                  <a:pt x="3844646" y="2870200"/>
                </a:lnTo>
                <a:lnTo>
                  <a:pt x="3824850" y="2908300"/>
                </a:lnTo>
                <a:lnTo>
                  <a:pt x="3804168" y="2946400"/>
                </a:lnTo>
                <a:lnTo>
                  <a:pt x="3782613" y="2984500"/>
                </a:lnTo>
                <a:lnTo>
                  <a:pt x="3760198" y="3035300"/>
                </a:lnTo>
                <a:lnTo>
                  <a:pt x="3736935" y="3073400"/>
                </a:lnTo>
                <a:lnTo>
                  <a:pt x="3712837" y="3111500"/>
                </a:lnTo>
                <a:lnTo>
                  <a:pt x="3687917" y="3149600"/>
                </a:lnTo>
                <a:lnTo>
                  <a:pt x="3662187" y="3175000"/>
                </a:lnTo>
                <a:lnTo>
                  <a:pt x="3635660" y="3213100"/>
                </a:lnTo>
                <a:lnTo>
                  <a:pt x="3608348" y="3251200"/>
                </a:lnTo>
                <a:lnTo>
                  <a:pt x="3580265" y="3289300"/>
                </a:lnTo>
                <a:lnTo>
                  <a:pt x="3551423" y="3327400"/>
                </a:lnTo>
                <a:lnTo>
                  <a:pt x="3521834" y="3352800"/>
                </a:lnTo>
                <a:lnTo>
                  <a:pt x="3491511" y="3390900"/>
                </a:lnTo>
                <a:lnTo>
                  <a:pt x="3460468" y="3416300"/>
                </a:lnTo>
                <a:lnTo>
                  <a:pt x="3428715" y="3454400"/>
                </a:lnTo>
                <a:lnTo>
                  <a:pt x="3396267" y="3479800"/>
                </a:lnTo>
                <a:lnTo>
                  <a:pt x="3363135" y="3517900"/>
                </a:lnTo>
                <a:lnTo>
                  <a:pt x="3329333" y="3543300"/>
                </a:lnTo>
                <a:lnTo>
                  <a:pt x="3294873" y="3568700"/>
                </a:lnTo>
                <a:lnTo>
                  <a:pt x="3259768" y="3606800"/>
                </a:lnTo>
                <a:lnTo>
                  <a:pt x="3224030" y="3632200"/>
                </a:lnTo>
                <a:lnTo>
                  <a:pt x="3187671" y="3657600"/>
                </a:lnTo>
                <a:lnTo>
                  <a:pt x="3150706" y="3683000"/>
                </a:lnTo>
                <a:lnTo>
                  <a:pt x="3113146" y="3708400"/>
                </a:lnTo>
                <a:lnTo>
                  <a:pt x="3036292" y="3759200"/>
                </a:lnTo>
                <a:lnTo>
                  <a:pt x="2997023" y="3771900"/>
                </a:lnTo>
                <a:lnTo>
                  <a:pt x="2916866" y="3822700"/>
                </a:lnTo>
                <a:lnTo>
                  <a:pt x="2876003" y="3835400"/>
                </a:lnTo>
                <a:lnTo>
                  <a:pt x="2834634" y="3860800"/>
                </a:lnTo>
                <a:lnTo>
                  <a:pt x="2750428" y="3886200"/>
                </a:lnTo>
                <a:lnTo>
                  <a:pt x="2707616" y="3911600"/>
                </a:lnTo>
                <a:lnTo>
                  <a:pt x="2441619" y="3987800"/>
                </a:lnTo>
                <a:close/>
              </a:path>
              <a:path w="4036059" h="4025900">
                <a:moveTo>
                  <a:pt x="2303323" y="4013200"/>
                </a:moveTo>
                <a:lnTo>
                  <a:pt x="1732368" y="4013200"/>
                </a:lnTo>
                <a:lnTo>
                  <a:pt x="1639808" y="3987800"/>
                </a:lnTo>
                <a:lnTo>
                  <a:pt x="2395883" y="3987800"/>
                </a:lnTo>
                <a:lnTo>
                  <a:pt x="2303323" y="4013200"/>
                </a:lnTo>
                <a:close/>
              </a:path>
              <a:path w="4036059" h="4025900">
                <a:moveTo>
                  <a:pt x="2209396" y="4025900"/>
                </a:moveTo>
                <a:lnTo>
                  <a:pt x="1826295" y="4025900"/>
                </a:lnTo>
                <a:lnTo>
                  <a:pt x="1779167" y="4013200"/>
                </a:lnTo>
                <a:lnTo>
                  <a:pt x="2256524" y="4013200"/>
                </a:lnTo>
                <a:lnTo>
                  <a:pt x="2209396" y="4025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33722" y="826287"/>
            <a:ext cx="4035695" cy="4241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562225" y="1044575"/>
            <a:ext cx="4036695" cy="4035425"/>
          </a:xfrm>
          <a:custGeom>
            <a:avLst/>
            <a:gdLst/>
            <a:ahLst/>
            <a:cxnLst/>
            <a:rect l="l" t="t" r="r" b="b"/>
            <a:pathLst>
              <a:path w="4036695" h="4035425">
                <a:moveTo>
                  <a:pt x="0" y="2017712"/>
                </a:moveTo>
                <a:lnTo>
                  <a:pt x="2381" y="1913731"/>
                </a:lnTo>
                <a:lnTo>
                  <a:pt x="10318" y="1811337"/>
                </a:lnTo>
                <a:lnTo>
                  <a:pt x="23018" y="1710531"/>
                </a:lnTo>
                <a:lnTo>
                  <a:pt x="41275" y="1611312"/>
                </a:lnTo>
                <a:lnTo>
                  <a:pt x="63500" y="1513681"/>
                </a:lnTo>
                <a:lnTo>
                  <a:pt x="90487" y="1417637"/>
                </a:lnTo>
                <a:lnTo>
                  <a:pt x="158750" y="1231900"/>
                </a:lnTo>
                <a:lnTo>
                  <a:pt x="243681" y="1055687"/>
                </a:lnTo>
                <a:lnTo>
                  <a:pt x="344487" y="889793"/>
                </a:lnTo>
                <a:lnTo>
                  <a:pt x="460375" y="734218"/>
                </a:lnTo>
                <a:lnTo>
                  <a:pt x="591343" y="590550"/>
                </a:lnTo>
                <a:lnTo>
                  <a:pt x="734218" y="460375"/>
                </a:lnTo>
                <a:lnTo>
                  <a:pt x="889793" y="344487"/>
                </a:lnTo>
                <a:lnTo>
                  <a:pt x="1055687" y="243681"/>
                </a:lnTo>
                <a:lnTo>
                  <a:pt x="1232693" y="158750"/>
                </a:lnTo>
                <a:lnTo>
                  <a:pt x="1417637" y="90487"/>
                </a:lnTo>
                <a:lnTo>
                  <a:pt x="1513681" y="63500"/>
                </a:lnTo>
                <a:lnTo>
                  <a:pt x="1611312" y="41275"/>
                </a:lnTo>
                <a:lnTo>
                  <a:pt x="1710531" y="23018"/>
                </a:lnTo>
                <a:lnTo>
                  <a:pt x="1811337" y="10318"/>
                </a:lnTo>
                <a:lnTo>
                  <a:pt x="1913731" y="2381"/>
                </a:lnTo>
                <a:lnTo>
                  <a:pt x="2017712" y="0"/>
                </a:lnTo>
                <a:lnTo>
                  <a:pt x="2121693" y="2381"/>
                </a:lnTo>
                <a:lnTo>
                  <a:pt x="2224087" y="10318"/>
                </a:lnTo>
                <a:lnTo>
                  <a:pt x="2324893" y="23018"/>
                </a:lnTo>
                <a:lnTo>
                  <a:pt x="2424112" y="41275"/>
                </a:lnTo>
                <a:lnTo>
                  <a:pt x="2521743" y="63500"/>
                </a:lnTo>
                <a:lnTo>
                  <a:pt x="2617787" y="90487"/>
                </a:lnTo>
                <a:lnTo>
                  <a:pt x="2803525" y="158750"/>
                </a:lnTo>
                <a:lnTo>
                  <a:pt x="2979737" y="243681"/>
                </a:lnTo>
                <a:lnTo>
                  <a:pt x="3146425" y="344487"/>
                </a:lnTo>
                <a:lnTo>
                  <a:pt x="3301206" y="460375"/>
                </a:lnTo>
                <a:lnTo>
                  <a:pt x="3444875" y="591343"/>
                </a:lnTo>
                <a:lnTo>
                  <a:pt x="3575050" y="734218"/>
                </a:lnTo>
                <a:lnTo>
                  <a:pt x="3691731" y="889793"/>
                </a:lnTo>
                <a:lnTo>
                  <a:pt x="3792537" y="1055687"/>
                </a:lnTo>
                <a:lnTo>
                  <a:pt x="3877468" y="1232693"/>
                </a:lnTo>
                <a:lnTo>
                  <a:pt x="3945731" y="1417637"/>
                </a:lnTo>
                <a:lnTo>
                  <a:pt x="3972718" y="1513681"/>
                </a:lnTo>
                <a:lnTo>
                  <a:pt x="3994943" y="1611312"/>
                </a:lnTo>
                <a:lnTo>
                  <a:pt x="4013200" y="1710531"/>
                </a:lnTo>
                <a:lnTo>
                  <a:pt x="4025900" y="1811337"/>
                </a:lnTo>
                <a:lnTo>
                  <a:pt x="4033837" y="1913731"/>
                </a:lnTo>
                <a:lnTo>
                  <a:pt x="4036218" y="2017712"/>
                </a:lnTo>
                <a:lnTo>
                  <a:pt x="4033837" y="2121693"/>
                </a:lnTo>
                <a:lnTo>
                  <a:pt x="4025900" y="2224087"/>
                </a:lnTo>
                <a:lnTo>
                  <a:pt x="4013200" y="2324893"/>
                </a:lnTo>
                <a:lnTo>
                  <a:pt x="3994943" y="2424112"/>
                </a:lnTo>
                <a:lnTo>
                  <a:pt x="3972718" y="2521743"/>
                </a:lnTo>
                <a:lnTo>
                  <a:pt x="3945731" y="2617787"/>
                </a:lnTo>
                <a:lnTo>
                  <a:pt x="3877468" y="2803525"/>
                </a:lnTo>
                <a:lnTo>
                  <a:pt x="3792537" y="2979737"/>
                </a:lnTo>
                <a:lnTo>
                  <a:pt x="3691731" y="3145631"/>
                </a:lnTo>
                <a:lnTo>
                  <a:pt x="3575050" y="3301206"/>
                </a:lnTo>
                <a:lnTo>
                  <a:pt x="3444875" y="3444875"/>
                </a:lnTo>
                <a:lnTo>
                  <a:pt x="3301206" y="3575050"/>
                </a:lnTo>
                <a:lnTo>
                  <a:pt x="3146425" y="3690937"/>
                </a:lnTo>
                <a:lnTo>
                  <a:pt x="2979737" y="3791743"/>
                </a:lnTo>
                <a:lnTo>
                  <a:pt x="2803525" y="3876675"/>
                </a:lnTo>
                <a:lnTo>
                  <a:pt x="2617787" y="3944937"/>
                </a:lnTo>
                <a:lnTo>
                  <a:pt x="2521743" y="3971925"/>
                </a:lnTo>
                <a:lnTo>
                  <a:pt x="2424112" y="3994150"/>
                </a:lnTo>
                <a:lnTo>
                  <a:pt x="2324893" y="4012406"/>
                </a:lnTo>
                <a:lnTo>
                  <a:pt x="2224087" y="4025106"/>
                </a:lnTo>
                <a:lnTo>
                  <a:pt x="2121693" y="4033043"/>
                </a:lnTo>
                <a:lnTo>
                  <a:pt x="2017712" y="4035425"/>
                </a:lnTo>
                <a:lnTo>
                  <a:pt x="1913731" y="4033043"/>
                </a:lnTo>
                <a:lnTo>
                  <a:pt x="1811337" y="4025106"/>
                </a:lnTo>
                <a:lnTo>
                  <a:pt x="1710531" y="4012406"/>
                </a:lnTo>
                <a:lnTo>
                  <a:pt x="1611312" y="3994150"/>
                </a:lnTo>
                <a:lnTo>
                  <a:pt x="1513681" y="3971925"/>
                </a:lnTo>
                <a:lnTo>
                  <a:pt x="1417637" y="3944937"/>
                </a:lnTo>
                <a:lnTo>
                  <a:pt x="1231900" y="3876675"/>
                </a:lnTo>
                <a:lnTo>
                  <a:pt x="1055687" y="3791743"/>
                </a:lnTo>
                <a:lnTo>
                  <a:pt x="889793" y="3690937"/>
                </a:lnTo>
                <a:lnTo>
                  <a:pt x="734218" y="3575050"/>
                </a:lnTo>
                <a:lnTo>
                  <a:pt x="590550" y="3444081"/>
                </a:lnTo>
                <a:lnTo>
                  <a:pt x="460375" y="3301206"/>
                </a:lnTo>
                <a:lnTo>
                  <a:pt x="344487" y="3145631"/>
                </a:lnTo>
                <a:lnTo>
                  <a:pt x="243681" y="2979737"/>
                </a:lnTo>
                <a:lnTo>
                  <a:pt x="158750" y="2802731"/>
                </a:lnTo>
                <a:lnTo>
                  <a:pt x="90487" y="2617787"/>
                </a:lnTo>
                <a:lnTo>
                  <a:pt x="63500" y="2521743"/>
                </a:lnTo>
                <a:lnTo>
                  <a:pt x="41275" y="2424112"/>
                </a:lnTo>
                <a:lnTo>
                  <a:pt x="23018" y="2324893"/>
                </a:lnTo>
                <a:lnTo>
                  <a:pt x="10318" y="2224087"/>
                </a:lnTo>
                <a:lnTo>
                  <a:pt x="2381" y="2121693"/>
                </a:lnTo>
                <a:lnTo>
                  <a:pt x="0" y="2017712"/>
                </a:lnTo>
                <a:close/>
              </a:path>
            </a:pathLst>
          </a:custGeom>
          <a:ln w="6350">
            <a:solidFill>
              <a:srgbClr val="D7D7D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860800" y="2870200"/>
            <a:ext cx="292100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924300" y="2921000"/>
            <a:ext cx="150637" cy="196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748657" y="2929122"/>
            <a:ext cx="12166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4691" sz="1350" spc="-135">
                <a:solidFill>
                  <a:srgbClr val="1D384C"/>
                </a:solidFill>
                <a:latin typeface="Arial"/>
                <a:cs typeface="Arial"/>
              </a:rPr>
              <a:t>Stan</a:t>
            </a:r>
            <a:r>
              <a:rPr dirty="0" sz="800" spc="-90">
                <a:solidFill>
                  <a:srgbClr val="1D384C"/>
                </a:solidFill>
                <a:latin typeface="Arial"/>
                <a:cs typeface="Arial"/>
              </a:rPr>
              <a:t>S</a:t>
            </a:r>
            <a:r>
              <a:rPr dirty="0" baseline="24691" sz="1350" spc="-135">
                <a:solidFill>
                  <a:srgbClr val="1D384C"/>
                </a:solidFill>
                <a:latin typeface="Arial"/>
                <a:cs typeface="Arial"/>
              </a:rPr>
              <a:t>fo</a:t>
            </a:r>
            <a:r>
              <a:rPr dirty="0" sz="800" spc="-90">
                <a:solidFill>
                  <a:srgbClr val="1D384C"/>
                </a:solidFill>
                <a:latin typeface="Arial"/>
                <a:cs typeface="Arial"/>
              </a:rPr>
              <a:t>t.</a:t>
            </a:r>
            <a:r>
              <a:rPr dirty="0" baseline="24691" sz="1350" spc="-135">
                <a:solidFill>
                  <a:srgbClr val="1D384C"/>
                </a:solidFill>
                <a:latin typeface="Arial"/>
                <a:cs typeface="Arial"/>
              </a:rPr>
              <a:t>r</a:t>
            </a:r>
            <a:r>
              <a:rPr dirty="0" sz="800" spc="-90">
                <a:solidFill>
                  <a:srgbClr val="1D384C"/>
                </a:solidFill>
                <a:latin typeface="Arial"/>
                <a:cs typeface="Arial"/>
              </a:rPr>
              <a:t>T</a:t>
            </a:r>
            <a:r>
              <a:rPr dirty="0" baseline="24691" sz="1350" spc="-135">
                <a:solidFill>
                  <a:srgbClr val="1D384C"/>
                </a:solidFill>
                <a:latin typeface="Arial"/>
                <a:cs typeface="Arial"/>
              </a:rPr>
              <a:t>d</a:t>
            </a:r>
            <a:r>
              <a:rPr dirty="0" sz="800" spc="-90">
                <a:solidFill>
                  <a:srgbClr val="1D384C"/>
                </a:solidFill>
                <a:latin typeface="Arial"/>
                <a:cs typeface="Arial"/>
              </a:rPr>
              <a:t>homas’</a:t>
            </a:r>
            <a:r>
              <a:rPr dirty="0" sz="800" spc="-3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Hospital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74057" y="3014291"/>
            <a:ext cx="558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165">
                <a:solidFill>
                  <a:srgbClr val="1D384C"/>
                </a:solidFill>
                <a:latin typeface="Arial"/>
                <a:cs typeface="Arial"/>
              </a:rPr>
              <a:t>Univ</a:t>
            </a:r>
            <a:r>
              <a:rPr dirty="0" baseline="3472" sz="1200" spc="-247">
                <a:solidFill>
                  <a:srgbClr val="1D384C"/>
                </a:solidFill>
                <a:latin typeface="Arial"/>
                <a:cs typeface="Arial"/>
              </a:rPr>
              <a:t>L</a:t>
            </a:r>
            <a:r>
              <a:rPr dirty="0" sz="900" spc="-165">
                <a:solidFill>
                  <a:srgbClr val="1D384C"/>
                </a:solidFill>
                <a:latin typeface="Arial"/>
                <a:cs typeface="Arial"/>
              </a:rPr>
              <a:t>e</a:t>
            </a:r>
            <a:r>
              <a:rPr dirty="0" baseline="3472" sz="1200" spc="-247">
                <a:solidFill>
                  <a:srgbClr val="1D384C"/>
                </a:solidFill>
                <a:latin typeface="Arial"/>
                <a:cs typeface="Arial"/>
              </a:rPr>
              <a:t>o</a:t>
            </a:r>
            <a:r>
              <a:rPr dirty="0" sz="900" spc="-165">
                <a:solidFill>
                  <a:srgbClr val="1D384C"/>
                </a:solidFill>
                <a:latin typeface="Arial"/>
                <a:cs typeface="Arial"/>
              </a:rPr>
              <a:t>r</a:t>
            </a:r>
            <a:r>
              <a:rPr dirty="0" baseline="3472" sz="1200" spc="-247">
                <a:solidFill>
                  <a:srgbClr val="1D384C"/>
                </a:solidFill>
                <a:latin typeface="Arial"/>
                <a:cs typeface="Arial"/>
              </a:rPr>
              <a:t>n</a:t>
            </a:r>
            <a:r>
              <a:rPr dirty="0" sz="900" spc="-165">
                <a:solidFill>
                  <a:srgbClr val="1D384C"/>
                </a:solidFill>
                <a:latin typeface="Arial"/>
                <a:cs typeface="Arial"/>
              </a:rPr>
              <a:t>s</a:t>
            </a:r>
            <a:r>
              <a:rPr dirty="0" baseline="3472" sz="1200" spc="-247">
                <a:solidFill>
                  <a:srgbClr val="1D384C"/>
                </a:solidFill>
                <a:latin typeface="Arial"/>
                <a:cs typeface="Arial"/>
              </a:rPr>
              <a:t>d</a:t>
            </a:r>
            <a:r>
              <a:rPr dirty="0" sz="900" spc="-165">
                <a:solidFill>
                  <a:srgbClr val="1D384C"/>
                </a:solidFill>
                <a:latin typeface="Arial"/>
                <a:cs typeface="Arial"/>
              </a:rPr>
              <a:t>it</a:t>
            </a:r>
            <a:r>
              <a:rPr dirty="0" baseline="3472" sz="1200" spc="-247">
                <a:solidFill>
                  <a:srgbClr val="1D384C"/>
                </a:solidFill>
                <a:latin typeface="Arial"/>
                <a:cs typeface="Arial"/>
              </a:rPr>
              <a:t>o</a:t>
            </a:r>
            <a:r>
              <a:rPr dirty="0" sz="900" spc="-165">
                <a:solidFill>
                  <a:srgbClr val="1D384C"/>
                </a:solidFill>
                <a:latin typeface="Arial"/>
                <a:cs typeface="Arial"/>
              </a:rPr>
              <a:t>y</a:t>
            </a:r>
            <a:r>
              <a:rPr dirty="0" baseline="3472" sz="1200" spc="-247">
                <a:solidFill>
                  <a:srgbClr val="1D384C"/>
                </a:solidFill>
                <a:latin typeface="Arial"/>
                <a:cs typeface="Arial"/>
              </a:rPr>
              <a:t>n</a:t>
            </a:r>
            <a:r>
              <a:rPr dirty="0" sz="900" spc="-165">
                <a:solidFill>
                  <a:srgbClr val="1D384C"/>
                </a:solidFill>
                <a:latin typeface="Arial"/>
                <a:cs typeface="Arial"/>
              </a:rPr>
              <a:t>,  </a:t>
            </a:r>
            <a:r>
              <a:rPr dirty="0" sz="900" spc="-5">
                <a:solidFill>
                  <a:srgbClr val="1D384C"/>
                </a:solidFill>
                <a:latin typeface="Arial"/>
                <a:cs typeface="Arial"/>
              </a:rPr>
              <a:t>California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403600" y="3848100"/>
            <a:ext cx="292100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467100" y="3911600"/>
            <a:ext cx="150637" cy="196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385728" y="4124146"/>
            <a:ext cx="5562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San</a:t>
            </a:r>
            <a:r>
              <a:rPr dirty="0" sz="800" spc="-8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Carlos,  </a:t>
            </a: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Madrid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454400" y="3873500"/>
            <a:ext cx="292100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505200" y="3937000"/>
            <a:ext cx="150637" cy="196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962400" y="3606800"/>
            <a:ext cx="292100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025900" y="3657600"/>
            <a:ext cx="150637" cy="196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622800" y="3860800"/>
            <a:ext cx="292100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673600" y="3911600"/>
            <a:ext cx="150637" cy="196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4744482" y="3646610"/>
            <a:ext cx="12185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Ferrara </a:t>
            </a: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University,</a:t>
            </a:r>
            <a:r>
              <a:rPr dirty="0" sz="800" spc="-7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Ferrara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533900" y="3556000"/>
            <a:ext cx="292100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584700" y="3606800"/>
            <a:ext cx="150637" cy="196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3904717" y="3418466"/>
            <a:ext cx="16230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5432" sz="1350" spc="-7">
                <a:solidFill>
                  <a:srgbClr val="1D384C"/>
                </a:solidFill>
                <a:latin typeface="Arial"/>
                <a:cs typeface="Arial"/>
              </a:rPr>
              <a:t>Hermann </a:t>
            </a:r>
            <a:r>
              <a:rPr dirty="0" baseline="15432" sz="1350" spc="-240">
                <a:solidFill>
                  <a:srgbClr val="1D384C"/>
                </a:solidFill>
                <a:latin typeface="Arial"/>
                <a:cs typeface="Arial"/>
              </a:rPr>
              <a:t>T</a:t>
            </a:r>
            <a:r>
              <a:rPr dirty="0" sz="800" spc="-160">
                <a:solidFill>
                  <a:srgbClr val="1D384C"/>
                </a:solidFill>
                <a:latin typeface="Arial"/>
                <a:cs typeface="Arial"/>
              </a:rPr>
              <a:t>U</a:t>
            </a:r>
            <a:r>
              <a:rPr dirty="0" baseline="15432" sz="1350" spc="-240">
                <a:solidFill>
                  <a:srgbClr val="1D384C"/>
                </a:solidFill>
                <a:latin typeface="Arial"/>
                <a:cs typeface="Arial"/>
              </a:rPr>
              <a:t>e</a:t>
            </a:r>
            <a:r>
              <a:rPr dirty="0" sz="800" spc="-160">
                <a:solidFill>
                  <a:srgbClr val="1D384C"/>
                </a:solidFill>
                <a:latin typeface="Arial"/>
                <a:cs typeface="Arial"/>
              </a:rPr>
              <a:t>n</a:t>
            </a:r>
            <a:r>
              <a:rPr dirty="0" baseline="15432" sz="1350" spc="-240">
                <a:solidFill>
                  <a:srgbClr val="1D384C"/>
                </a:solidFill>
                <a:latin typeface="Arial"/>
                <a:cs typeface="Arial"/>
              </a:rPr>
              <a:t>x</a:t>
            </a:r>
            <a:r>
              <a:rPr dirty="0" sz="800" spc="-160">
                <a:solidFill>
                  <a:srgbClr val="1D384C"/>
                </a:solidFill>
                <a:latin typeface="Arial"/>
                <a:cs typeface="Arial"/>
              </a:rPr>
              <a:t>iv</a:t>
            </a:r>
            <a:r>
              <a:rPr dirty="0" baseline="15432" sz="1350" spc="-240">
                <a:solidFill>
                  <a:srgbClr val="1D384C"/>
                </a:solidFill>
                <a:latin typeface="Arial"/>
                <a:cs typeface="Arial"/>
              </a:rPr>
              <a:t>a</a:t>
            </a:r>
            <a:r>
              <a:rPr dirty="0" sz="800" spc="-160">
                <a:solidFill>
                  <a:srgbClr val="1D384C"/>
                </a:solidFill>
                <a:latin typeface="Arial"/>
                <a:cs typeface="Arial"/>
              </a:rPr>
              <a:t>e</a:t>
            </a:r>
            <a:r>
              <a:rPr dirty="0" baseline="15432" sz="1350" spc="-240">
                <a:solidFill>
                  <a:srgbClr val="1D384C"/>
                </a:solidFill>
                <a:latin typeface="Arial"/>
                <a:cs typeface="Arial"/>
              </a:rPr>
              <a:t>s</a:t>
            </a:r>
            <a:r>
              <a:rPr dirty="0" sz="800" spc="-160">
                <a:solidFill>
                  <a:srgbClr val="1D384C"/>
                </a:solidFill>
                <a:latin typeface="Arial"/>
                <a:cs typeface="Arial"/>
              </a:rPr>
              <a:t>rsity </a:t>
            </a: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of</a:t>
            </a:r>
            <a:r>
              <a:rPr dirty="0" sz="800" spc="-3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Lausanne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216400" y="3365500"/>
            <a:ext cx="292100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267200" y="3416300"/>
            <a:ext cx="150637" cy="196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4683603" y="1874218"/>
            <a:ext cx="1490980" cy="464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2590" marR="192405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Karolinska</a:t>
            </a:r>
            <a:r>
              <a:rPr dirty="0" sz="800" spc="-9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Instituet,  Stockholm</a:t>
            </a:r>
            <a:endParaRPr sz="800">
              <a:latin typeface="Arial"/>
              <a:cs typeface="Arial"/>
            </a:endParaRPr>
          </a:p>
          <a:p>
            <a:pPr marL="912494">
              <a:lnSpc>
                <a:spcPts val="665"/>
              </a:lnSpc>
            </a:pP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Gifu</a:t>
            </a:r>
            <a:r>
              <a:rPr dirty="0" sz="800" spc="-7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Medical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869"/>
              </a:lnSpc>
            </a:pP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Aichi</a:t>
            </a: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Medical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851400" y="2247900"/>
            <a:ext cx="292100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902200" y="2298700"/>
            <a:ext cx="150637" cy="196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3757602" y="3182220"/>
            <a:ext cx="693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00" spc="-155">
                <a:solidFill>
                  <a:srgbClr val="1D384C"/>
                </a:solidFill>
                <a:latin typeface="Arial"/>
                <a:cs typeface="Arial"/>
              </a:rPr>
              <a:t>OLV</a:t>
            </a:r>
            <a:r>
              <a:rPr dirty="0" baseline="-30864" sz="1350" spc="-232">
                <a:solidFill>
                  <a:srgbClr val="1D384C"/>
                </a:solidFill>
                <a:latin typeface="Arial"/>
                <a:cs typeface="Arial"/>
              </a:rPr>
              <a:t>M</a:t>
            </a:r>
            <a:r>
              <a:rPr dirty="0" sz="800" spc="-155">
                <a:solidFill>
                  <a:srgbClr val="1D384C"/>
                </a:solidFill>
                <a:latin typeface="Arial"/>
                <a:cs typeface="Arial"/>
              </a:rPr>
              <a:t>-A</a:t>
            </a:r>
            <a:r>
              <a:rPr dirty="0" baseline="-30864" sz="1350" spc="-232">
                <a:solidFill>
                  <a:srgbClr val="1D384C"/>
                </a:solidFill>
                <a:latin typeface="Arial"/>
                <a:cs typeface="Arial"/>
              </a:rPr>
              <a:t>e</a:t>
            </a:r>
            <a:r>
              <a:rPr dirty="0" sz="800" spc="-155">
                <a:solidFill>
                  <a:srgbClr val="1D384C"/>
                </a:solidFill>
                <a:latin typeface="Arial"/>
                <a:cs typeface="Arial"/>
              </a:rPr>
              <a:t>a</a:t>
            </a:r>
            <a:r>
              <a:rPr dirty="0" baseline="-30864" sz="1350" spc="-232">
                <a:solidFill>
                  <a:srgbClr val="1D384C"/>
                </a:solidFill>
                <a:latin typeface="Arial"/>
                <a:cs typeface="Arial"/>
              </a:rPr>
              <a:t>m</a:t>
            </a:r>
            <a:r>
              <a:rPr dirty="0" sz="800" spc="-155">
                <a:solidFill>
                  <a:srgbClr val="1D384C"/>
                </a:solidFill>
                <a:latin typeface="Arial"/>
                <a:cs typeface="Arial"/>
              </a:rPr>
              <a:t>ls</a:t>
            </a:r>
            <a:r>
              <a:rPr dirty="0" baseline="-30864" sz="1350" spc="-232">
                <a:solidFill>
                  <a:srgbClr val="1D384C"/>
                </a:solidFill>
                <a:latin typeface="Arial"/>
                <a:cs typeface="Arial"/>
              </a:rPr>
              <a:t>o</a:t>
            </a:r>
            <a:r>
              <a:rPr dirty="0" sz="800" spc="-155">
                <a:solidFill>
                  <a:srgbClr val="1D384C"/>
                </a:solidFill>
                <a:latin typeface="Arial"/>
                <a:cs typeface="Arial"/>
              </a:rPr>
              <a:t>t,</a:t>
            </a:r>
            <a:r>
              <a:rPr dirty="0" baseline="-30864" sz="1350" spc="-232">
                <a:solidFill>
                  <a:srgbClr val="1D384C"/>
                </a:solidFill>
                <a:latin typeface="Arial"/>
                <a:cs typeface="Arial"/>
              </a:rPr>
              <a:t>rial</a:t>
            </a:r>
            <a:endParaRPr baseline="-30864" sz="13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83002" y="3316840"/>
            <a:ext cx="3930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Belgium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089400" y="2933700"/>
            <a:ext cx="292100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152900" y="2997200"/>
            <a:ext cx="150637" cy="196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4348856" y="2848010"/>
            <a:ext cx="1538605" cy="374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0970">
              <a:lnSpc>
                <a:spcPct val="142700"/>
              </a:lnSpc>
              <a:spcBef>
                <a:spcPts val="100"/>
              </a:spcBef>
            </a:pP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Radboud University, Nijmegen  Catherina </a:t>
            </a: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Ziekenhuis,</a:t>
            </a:r>
            <a:r>
              <a:rPr dirty="0" sz="800" spc="-7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Eindhoven</a:t>
            </a:r>
            <a:endParaRPr sz="8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203700" y="2895600"/>
            <a:ext cx="292100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254500" y="2946400"/>
            <a:ext cx="150637" cy="196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267200" y="2819400"/>
            <a:ext cx="292100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318000" y="2870200"/>
            <a:ext cx="150637" cy="196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3679003" y="2543106"/>
            <a:ext cx="82169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Aarhus</a:t>
            </a:r>
            <a:r>
              <a:rPr dirty="0" sz="800" spc="-6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University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256699" y="2598999"/>
            <a:ext cx="12052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04520" algn="l"/>
              </a:tabLst>
            </a:pP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St Francis	</a:t>
            </a: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Righospitalet  Hospital,</a:t>
            </a:r>
            <a:r>
              <a:rPr dirty="0" sz="800" spc="-1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NY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362458" y="2313171"/>
            <a:ext cx="9201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0833" sz="1200" spc="-52">
                <a:solidFill>
                  <a:srgbClr val="1D384C"/>
                </a:solidFill>
                <a:latin typeface="Arial"/>
                <a:cs typeface="Arial"/>
              </a:rPr>
              <a:t>Aalborg</a:t>
            </a:r>
            <a:r>
              <a:rPr dirty="0" sz="800" spc="-35">
                <a:solidFill>
                  <a:srgbClr val="1D384C"/>
                </a:solidFill>
                <a:latin typeface="Arial"/>
                <a:cs typeface="Arial"/>
              </a:rPr>
              <a:t>Center, </a:t>
            </a: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Gifu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483100" y="2425700"/>
            <a:ext cx="292100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533900" y="2476500"/>
            <a:ext cx="150637" cy="196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445000" y="2438400"/>
            <a:ext cx="292100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508500" y="2489200"/>
            <a:ext cx="150637" cy="196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483100" y="2476500"/>
            <a:ext cx="292100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533900" y="2527300"/>
            <a:ext cx="150637" cy="196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610100" y="2552700"/>
            <a:ext cx="292100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660900" y="2603500"/>
            <a:ext cx="150637" cy="196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2951124" y="3737850"/>
            <a:ext cx="6413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La</a:t>
            </a:r>
            <a:r>
              <a:rPr dirty="0" sz="800" spc="-9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Princessa,  Madrid</a:t>
            </a:r>
            <a:endParaRPr sz="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767845" y="3721743"/>
            <a:ext cx="909955" cy="606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1454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Cardiovascular  Center</a:t>
            </a:r>
            <a:endParaRPr sz="800">
              <a:latin typeface="Arial"/>
              <a:cs typeface="Arial"/>
            </a:endParaRPr>
          </a:p>
          <a:p>
            <a:pPr marL="43180">
              <a:lnSpc>
                <a:spcPct val="100000"/>
              </a:lnSpc>
              <a:spcBef>
                <a:spcPts val="730"/>
              </a:spcBef>
            </a:pP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Policlinico</a:t>
            </a:r>
            <a:r>
              <a:rPr dirty="0" sz="800" spc="-7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Gemelli,</a:t>
            </a:r>
            <a:endParaRPr sz="800">
              <a:latin typeface="Arial"/>
              <a:cs typeface="Arial"/>
            </a:endParaRPr>
          </a:p>
          <a:p>
            <a:pPr marL="43180">
              <a:lnSpc>
                <a:spcPct val="100000"/>
              </a:lnSpc>
            </a:pP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Rome</a:t>
            </a:r>
            <a:endParaRPr sz="8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930117" y="3520726"/>
            <a:ext cx="826135" cy="608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D384C"/>
                </a:solidFill>
                <a:latin typeface="Arial"/>
                <a:cs typeface="Arial"/>
              </a:rPr>
              <a:t>Medical</a:t>
            </a:r>
            <a:r>
              <a:rPr dirty="0" sz="900" spc="-8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D384C"/>
                </a:solidFill>
                <a:latin typeface="Arial"/>
                <a:cs typeface="Arial"/>
              </a:rPr>
              <a:t>Center,  Houston</a:t>
            </a:r>
            <a:endParaRPr sz="900">
              <a:latin typeface="Arial"/>
              <a:cs typeface="Arial"/>
            </a:endParaRPr>
          </a:p>
          <a:p>
            <a:pPr marL="118745" marR="66675">
              <a:lnSpc>
                <a:spcPct val="100000"/>
              </a:lnSpc>
              <a:spcBef>
                <a:spcPts val="509"/>
              </a:spcBef>
            </a:pPr>
            <a:r>
              <a:rPr dirty="0" sz="800">
                <a:solidFill>
                  <a:srgbClr val="1D384C"/>
                </a:solidFill>
                <a:latin typeface="Arial"/>
                <a:cs typeface="Arial"/>
              </a:rPr>
              <a:t>Tzanck</a:t>
            </a:r>
            <a:r>
              <a:rPr dirty="0" sz="800" spc="-8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1D384C"/>
                </a:solidFill>
                <a:latin typeface="Arial"/>
                <a:cs typeface="Arial"/>
              </a:rPr>
              <a:t>Clinic,  Nice</a:t>
            </a:r>
            <a:endParaRPr sz="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217191" y="4609541"/>
            <a:ext cx="16141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1D384C"/>
                </a:solidFill>
                <a:latin typeface="Arial"/>
                <a:cs typeface="Arial"/>
              </a:rPr>
              <a:t>North America</a:t>
            </a:r>
            <a:r>
              <a:rPr dirty="0" sz="1200" spc="-300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D384C"/>
                </a:solidFill>
                <a:latin typeface="Arial"/>
                <a:cs typeface="Arial"/>
              </a:rPr>
              <a:t>Europe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683500" y="965200"/>
            <a:ext cx="1228773" cy="4255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6553" y="4874186"/>
            <a:ext cx="7200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5"/>
              </a:lnSpc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4625" y="4509118"/>
            <a:ext cx="8945880" cy="586740"/>
          </a:xfrm>
          <a:custGeom>
            <a:avLst/>
            <a:gdLst/>
            <a:ahLst/>
            <a:cxnLst/>
            <a:rect l="l" t="t" r="r" b="b"/>
            <a:pathLst>
              <a:path w="8945880" h="586739">
                <a:moveTo>
                  <a:pt x="0" y="0"/>
                </a:moveTo>
                <a:lnTo>
                  <a:pt x="8945880" y="0"/>
                </a:lnTo>
                <a:lnTo>
                  <a:pt x="894588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4625" y="4509118"/>
            <a:ext cx="8945880" cy="586740"/>
          </a:xfrm>
          <a:custGeom>
            <a:avLst/>
            <a:gdLst/>
            <a:ahLst/>
            <a:cxnLst/>
            <a:rect l="l" t="t" r="r" b="b"/>
            <a:pathLst>
              <a:path w="8945880" h="586739">
                <a:moveTo>
                  <a:pt x="0" y="0"/>
                </a:moveTo>
                <a:lnTo>
                  <a:pt x="8945880" y="0"/>
                </a:lnTo>
                <a:lnTo>
                  <a:pt x="894588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3365" y="96329"/>
            <a:ext cx="352361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latin typeface="Segoe UI"/>
                <a:cs typeface="Segoe UI"/>
              </a:rPr>
              <a:t>Methods:</a:t>
            </a:r>
            <a:r>
              <a:rPr dirty="0" spc="-65" b="1">
                <a:latin typeface="Segoe UI"/>
                <a:cs typeface="Segoe UI"/>
              </a:rPr>
              <a:t> </a:t>
            </a:r>
            <a:r>
              <a:rPr dirty="0" spc="-15" b="1">
                <a:latin typeface="Segoe UI"/>
                <a:cs typeface="Segoe UI"/>
              </a:rPr>
              <a:t>Population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7022" y="3703054"/>
            <a:ext cx="32004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59130" marR="5080" indent="-64706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61207A"/>
                </a:solidFill>
                <a:latin typeface="Segoe UI"/>
                <a:cs typeface="Segoe UI"/>
              </a:rPr>
              <a:t>At least </a:t>
            </a: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one hemodynamically  </a:t>
            </a:r>
            <a:r>
              <a:rPr dirty="0" sz="1800" b="1">
                <a:solidFill>
                  <a:srgbClr val="61207A"/>
                </a:solidFill>
                <a:latin typeface="Segoe UI"/>
                <a:cs typeface="Segoe UI"/>
              </a:rPr>
              <a:t>significant</a:t>
            </a:r>
            <a:r>
              <a:rPr dirty="0" sz="1800" spc="480" b="1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lesion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94094" y="1149888"/>
            <a:ext cx="2468129" cy="2468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042991" y="3701143"/>
            <a:ext cx="31432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56920" marR="5080" indent="-74485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CAD pattern </a:t>
            </a:r>
            <a:r>
              <a:rPr dirty="0" sz="1800" b="1">
                <a:solidFill>
                  <a:srgbClr val="61207A"/>
                </a:solidFill>
                <a:latin typeface="Segoe UI"/>
                <a:cs typeface="Segoe UI"/>
              </a:rPr>
              <a:t>characterized</a:t>
            </a:r>
            <a:r>
              <a:rPr dirty="0" sz="1800" spc="-85" b="1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as  focal or</a:t>
            </a:r>
            <a:r>
              <a:rPr dirty="0" sz="1800" spc="-20" b="1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diffuse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16935" y="1140017"/>
            <a:ext cx="2448847" cy="2448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952700" y="4533989"/>
            <a:ext cx="3263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1207A"/>
                </a:solidFill>
                <a:latin typeface="Segoe UI"/>
                <a:cs typeface="Segoe UI"/>
              </a:rPr>
              <a:t>Determined </a:t>
            </a:r>
            <a:r>
              <a:rPr dirty="0" sz="1200">
                <a:solidFill>
                  <a:srgbClr val="61207A"/>
                </a:solidFill>
                <a:latin typeface="Segoe UI"/>
                <a:cs typeface="Segoe UI"/>
              </a:rPr>
              <a:t>by </a:t>
            </a:r>
            <a:r>
              <a:rPr dirty="0" sz="1200" spc="-5">
                <a:solidFill>
                  <a:srgbClr val="61207A"/>
                </a:solidFill>
                <a:latin typeface="Segoe UI"/>
                <a:cs typeface="Segoe UI"/>
              </a:rPr>
              <a:t>Pullback Pressure Gradient</a:t>
            </a:r>
            <a:r>
              <a:rPr dirty="0" sz="1200" spc="-70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61207A"/>
                </a:solidFill>
                <a:latin typeface="Segoe UI"/>
                <a:cs typeface="Segoe UI"/>
              </a:rPr>
              <a:t>(PPG)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9089" y="4533989"/>
            <a:ext cx="3037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61207A"/>
                </a:solidFill>
                <a:latin typeface="Segoe UI"/>
                <a:cs typeface="Segoe UI"/>
              </a:rPr>
              <a:t>(FFR </a:t>
            </a:r>
            <a:r>
              <a:rPr dirty="0" sz="1200" b="1">
                <a:solidFill>
                  <a:srgbClr val="61207A"/>
                </a:solidFill>
                <a:latin typeface="Segoe UI"/>
                <a:cs typeface="Segoe UI"/>
              </a:rPr>
              <a:t>≤ </a:t>
            </a:r>
            <a:r>
              <a:rPr dirty="0" sz="1200" spc="-5" b="1">
                <a:solidFill>
                  <a:srgbClr val="61207A"/>
                </a:solidFill>
                <a:latin typeface="Segoe UI"/>
                <a:cs typeface="Segoe UI"/>
              </a:rPr>
              <a:t>0.80) </a:t>
            </a:r>
            <a:r>
              <a:rPr dirty="0" sz="1200" spc="-5">
                <a:solidFill>
                  <a:srgbClr val="61207A"/>
                </a:solidFill>
                <a:latin typeface="Segoe UI"/>
                <a:cs typeface="Segoe UI"/>
              </a:rPr>
              <a:t>intended </a:t>
            </a:r>
            <a:r>
              <a:rPr dirty="0" sz="1200">
                <a:solidFill>
                  <a:srgbClr val="61207A"/>
                </a:solidFill>
                <a:latin typeface="Segoe UI"/>
                <a:cs typeface="Segoe UI"/>
              </a:rPr>
              <a:t>to be treated with</a:t>
            </a:r>
            <a:r>
              <a:rPr dirty="0" sz="1200" spc="-105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200" spc="-5">
                <a:solidFill>
                  <a:srgbClr val="61207A"/>
                </a:solidFill>
                <a:latin typeface="Segoe UI"/>
                <a:cs typeface="Segoe UI"/>
              </a:rPr>
              <a:t>PCI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3853" y="4826561"/>
            <a:ext cx="745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1803399"/>
            <a:ext cx="4001035" cy="2256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14900" y="1803399"/>
            <a:ext cx="4001036" cy="2256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3365" y="96329"/>
            <a:ext cx="450024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b="1">
                <a:latin typeface="Segoe UI"/>
                <a:cs typeface="Segoe UI"/>
              </a:rPr>
              <a:t>Pullback </a:t>
            </a:r>
            <a:r>
              <a:rPr dirty="0" spc="-5" b="1">
                <a:latin typeface="Segoe UI"/>
                <a:cs typeface="Segoe UI"/>
              </a:rPr>
              <a:t>Pressure</a:t>
            </a:r>
            <a:r>
              <a:rPr dirty="0" spc="-55" b="1">
                <a:latin typeface="Segoe UI"/>
                <a:cs typeface="Segoe UI"/>
              </a:rPr>
              <a:t> </a:t>
            </a:r>
            <a:r>
              <a:rPr dirty="0" b="1">
                <a:latin typeface="Segoe UI"/>
                <a:cs typeface="Segoe UI"/>
              </a:rPr>
              <a:t>Gradient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1066" y="1298375"/>
            <a:ext cx="31864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022A48"/>
                </a:solidFill>
                <a:latin typeface="Segoe UI"/>
                <a:cs typeface="Segoe UI"/>
              </a:rPr>
              <a:t>Low </a:t>
            </a:r>
            <a:r>
              <a:rPr dirty="0" sz="2000" b="1">
                <a:solidFill>
                  <a:srgbClr val="022A48"/>
                </a:solidFill>
                <a:latin typeface="Segoe UI"/>
                <a:cs typeface="Segoe UI"/>
              </a:rPr>
              <a:t>PPG = </a:t>
            </a:r>
            <a:r>
              <a:rPr dirty="0" sz="2000" spc="-5" b="1">
                <a:solidFill>
                  <a:srgbClr val="FF0000"/>
                </a:solidFill>
                <a:latin typeface="Segoe UI"/>
                <a:cs typeface="Segoe UI"/>
              </a:rPr>
              <a:t>Diffuse</a:t>
            </a:r>
            <a:r>
              <a:rPr dirty="0" sz="2000" spc="-95" b="1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dirty="0" sz="2000" spc="-5" b="1">
                <a:solidFill>
                  <a:srgbClr val="022A48"/>
                </a:solidFill>
                <a:latin typeface="Segoe UI"/>
                <a:cs typeface="Segoe UI"/>
              </a:rPr>
              <a:t>disease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1283" y="1298375"/>
            <a:ext cx="30359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022A48"/>
                </a:solidFill>
                <a:latin typeface="Segoe UI"/>
                <a:cs typeface="Segoe UI"/>
              </a:rPr>
              <a:t>High </a:t>
            </a:r>
            <a:r>
              <a:rPr dirty="0" sz="2000" b="1">
                <a:solidFill>
                  <a:srgbClr val="022A48"/>
                </a:solidFill>
                <a:latin typeface="Segoe UI"/>
                <a:cs typeface="Segoe UI"/>
              </a:rPr>
              <a:t>PPG = </a:t>
            </a:r>
            <a:r>
              <a:rPr dirty="0" sz="2000" b="1">
                <a:solidFill>
                  <a:srgbClr val="00B050"/>
                </a:solidFill>
                <a:latin typeface="Segoe UI"/>
                <a:cs typeface="Segoe UI"/>
              </a:rPr>
              <a:t>Focal</a:t>
            </a:r>
            <a:r>
              <a:rPr dirty="0" sz="2000" spc="-110" b="1">
                <a:solidFill>
                  <a:srgbClr val="00B050"/>
                </a:solidFill>
                <a:latin typeface="Segoe UI"/>
                <a:cs typeface="Segoe UI"/>
              </a:rPr>
              <a:t> </a:t>
            </a:r>
            <a:r>
              <a:rPr dirty="0" sz="2000" spc="-5" b="1">
                <a:solidFill>
                  <a:srgbClr val="022A48"/>
                </a:solidFill>
                <a:latin typeface="Segoe UI"/>
                <a:cs typeface="Segoe UI"/>
              </a:rPr>
              <a:t>disease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6553" y="4874186"/>
            <a:ext cx="7200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5"/>
              </a:lnSpc>
            </a:pPr>
            <a:r>
              <a:rPr dirty="0" sz="1100" spc="-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196" y="4768857"/>
            <a:ext cx="497230" cy="3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0" y="4813300"/>
            <a:ext cx="673101" cy="20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4625" y="4509118"/>
            <a:ext cx="8945880" cy="586740"/>
          </a:xfrm>
          <a:custGeom>
            <a:avLst/>
            <a:gdLst/>
            <a:ahLst/>
            <a:cxnLst/>
            <a:rect l="l" t="t" r="r" b="b"/>
            <a:pathLst>
              <a:path w="8945880" h="586739">
                <a:moveTo>
                  <a:pt x="0" y="0"/>
                </a:moveTo>
                <a:lnTo>
                  <a:pt x="8945880" y="0"/>
                </a:lnTo>
                <a:lnTo>
                  <a:pt x="894588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4625" y="4509118"/>
            <a:ext cx="8945880" cy="586740"/>
          </a:xfrm>
          <a:custGeom>
            <a:avLst/>
            <a:gdLst/>
            <a:ahLst/>
            <a:cxnLst/>
            <a:rect l="l" t="t" r="r" b="b"/>
            <a:pathLst>
              <a:path w="8945880" h="586739">
                <a:moveTo>
                  <a:pt x="0" y="0"/>
                </a:moveTo>
                <a:lnTo>
                  <a:pt x="8945880" y="0"/>
                </a:lnTo>
                <a:lnTo>
                  <a:pt x="8945880" y="586740"/>
                </a:lnTo>
                <a:lnTo>
                  <a:pt x="0" y="5867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03744" y="1050872"/>
            <a:ext cx="2387007" cy="2387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03394" y="1023994"/>
            <a:ext cx="2352814" cy="2352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3365" y="96329"/>
            <a:ext cx="552958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latin typeface="Segoe UI"/>
                <a:cs typeface="Segoe UI"/>
              </a:rPr>
              <a:t>Methods: </a:t>
            </a:r>
            <a:r>
              <a:rPr dirty="0" spc="-10" b="1">
                <a:latin typeface="Segoe UI"/>
                <a:cs typeface="Segoe UI"/>
              </a:rPr>
              <a:t>Microvascular</a:t>
            </a:r>
            <a:r>
              <a:rPr dirty="0" spc="-65" b="1">
                <a:latin typeface="Segoe UI"/>
                <a:cs typeface="Segoe UI"/>
              </a:rPr>
              <a:t> </a:t>
            </a:r>
            <a:r>
              <a:rPr dirty="0" spc="-5" b="1">
                <a:latin typeface="Segoe UI"/>
                <a:cs typeface="Segoe UI"/>
              </a:rPr>
              <a:t>function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67123" y="3590110"/>
            <a:ext cx="1825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Patient-reported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1773" y="3767910"/>
            <a:ext cx="10744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outcomes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30116" y="4484807"/>
            <a:ext cx="2556510" cy="38608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75260" marR="5080" indent="-163195">
              <a:lnSpc>
                <a:spcPts val="1400"/>
              </a:lnSpc>
              <a:spcBef>
                <a:spcPts val="180"/>
              </a:spcBef>
            </a:pPr>
            <a:r>
              <a:rPr dirty="0" sz="1200" spc="-5">
                <a:solidFill>
                  <a:srgbClr val="61207A"/>
                </a:solidFill>
                <a:latin typeface="Segoe UI"/>
                <a:cs typeface="Segoe UI"/>
              </a:rPr>
              <a:t>Seattle </a:t>
            </a:r>
            <a:r>
              <a:rPr dirty="0" sz="1200">
                <a:solidFill>
                  <a:srgbClr val="61207A"/>
                </a:solidFill>
                <a:latin typeface="Segoe UI"/>
                <a:cs typeface="Segoe UI"/>
              </a:rPr>
              <a:t>Angina Questionnaire</a:t>
            </a:r>
            <a:r>
              <a:rPr dirty="0" sz="1200" spc="-90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61207A"/>
                </a:solidFill>
                <a:latin typeface="Segoe UI"/>
                <a:cs typeface="Segoe UI"/>
              </a:rPr>
              <a:t>(SAQ-7)  at baseline and </a:t>
            </a:r>
            <a:r>
              <a:rPr dirty="0" sz="1200" spc="-5">
                <a:solidFill>
                  <a:srgbClr val="61207A"/>
                </a:solidFill>
                <a:latin typeface="Segoe UI"/>
                <a:cs typeface="Segoe UI"/>
              </a:rPr>
              <a:t>1-year</a:t>
            </a:r>
            <a:r>
              <a:rPr dirty="0" sz="1200" spc="-55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200">
                <a:solidFill>
                  <a:srgbClr val="61207A"/>
                </a:solidFill>
                <a:latin typeface="Segoe UI"/>
                <a:cs typeface="Segoe UI"/>
              </a:rPr>
              <a:t>follow-up.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17652" y="3507448"/>
            <a:ext cx="1524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Microvascular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7752" y="3685248"/>
            <a:ext cx="24612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Assessment with</a:t>
            </a:r>
            <a:r>
              <a:rPr dirty="0" sz="1800" spc="-85" b="1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Bolus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49390" y="3863048"/>
            <a:ext cx="165671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61207A"/>
                </a:solidFill>
                <a:latin typeface="Segoe UI"/>
                <a:cs typeface="Segoe UI"/>
              </a:rPr>
              <a:t>thermodilution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8377" y="4440826"/>
            <a:ext cx="26269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1207A"/>
                </a:solidFill>
                <a:latin typeface="Segoe UI"/>
                <a:cs typeface="Segoe UI"/>
              </a:rPr>
              <a:t>CMD </a:t>
            </a:r>
            <a:r>
              <a:rPr dirty="0" sz="1200">
                <a:solidFill>
                  <a:srgbClr val="61207A"/>
                </a:solidFill>
                <a:latin typeface="Segoe UI"/>
                <a:cs typeface="Segoe UI"/>
              </a:rPr>
              <a:t>defined Microvascular</a:t>
            </a:r>
            <a:r>
              <a:rPr dirty="0" sz="1200" spc="-85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200" spc="-5">
                <a:solidFill>
                  <a:srgbClr val="61207A"/>
                </a:solidFill>
                <a:latin typeface="Segoe UI"/>
                <a:cs typeface="Segoe UI"/>
              </a:rPr>
              <a:t>Resistance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73227" y="4618626"/>
            <a:ext cx="1210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1207A"/>
                </a:solidFill>
                <a:latin typeface="Segoe UI"/>
                <a:cs typeface="Segoe UI"/>
              </a:rPr>
              <a:t>Reserve </a:t>
            </a:r>
            <a:r>
              <a:rPr dirty="0" sz="1200" spc="-5" b="1">
                <a:solidFill>
                  <a:srgbClr val="61207A"/>
                </a:solidFill>
                <a:latin typeface="Segoe UI"/>
                <a:cs typeface="Segoe UI"/>
              </a:rPr>
              <a:t>MRR </a:t>
            </a:r>
            <a:r>
              <a:rPr dirty="0" sz="1200" b="1">
                <a:solidFill>
                  <a:srgbClr val="61207A"/>
                </a:solidFill>
                <a:latin typeface="Segoe UI"/>
                <a:cs typeface="Segoe UI"/>
              </a:rPr>
              <a:t>&lt;</a:t>
            </a:r>
            <a:r>
              <a:rPr dirty="0" sz="1200" spc="-90" b="1">
                <a:solidFill>
                  <a:srgbClr val="61207A"/>
                </a:solidFill>
                <a:latin typeface="Segoe UI"/>
                <a:cs typeface="Segoe UI"/>
              </a:rPr>
              <a:t> </a:t>
            </a:r>
            <a:r>
              <a:rPr dirty="0" sz="1200" b="1">
                <a:solidFill>
                  <a:srgbClr val="61207A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2025-05-22T13:33:30Z</dcterms:created>
  <dcterms:modified xsi:type="dcterms:W3CDTF">2025-05-22T13:33:30Z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2025-05-22T00:00:00Z</vt:filetime>
  </property>
</Properties>
</file>