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authors.xml" ContentType="application/vnd.ms-powerpoint.author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3"/>
  </p:sldMasterIdLst>
  <p:notesMasterIdLst>
    <p:notesMasterId r:id="rId10"/>
  </p:notesMasterIdLst>
  <p:handoutMasterIdLst>
    <p:handoutMasterId r:id="rId11"/>
  </p:handoutMasterIdLst>
  <p:sldIdLst>
    <p:sldId id="432" r:id="rId4"/>
    <p:sldId id="489" r:id="rId5"/>
    <p:sldId id="490" r:id="rId6"/>
    <p:sldId id="478" r:id="rId7"/>
    <p:sldId id="484" r:id="rId8"/>
    <p:sldId id="480" r:id="rId9"/>
  </p:sldIdLst>
  <p:sldSz cx="9144000" cy="5143500" type="screen16x9"/>
  <p:notesSz cx="7086600" cy="93726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2" userDrawn="1">
          <p15:clr>
            <a:srgbClr val="A4A3A4"/>
          </p15:clr>
        </p15:guide>
        <p15:guide id="2" orient="horz" pos="492" userDrawn="1">
          <p15:clr>
            <a:srgbClr val="A4A3A4"/>
          </p15:clr>
        </p15:guide>
        <p15:guide id="3" pos="336" userDrawn="1">
          <p15:clr>
            <a:srgbClr val="A4A3A4"/>
          </p15:clr>
        </p15:guide>
        <p15:guide id="4" pos="5617" userDrawn="1">
          <p15:clr>
            <a:srgbClr val="A4A3A4"/>
          </p15:clr>
        </p15:guide>
        <p15:guide id="5" orient="horz" pos="4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2FEB02-5ADB-3338-145F-A34D1F4D51DE}" name="Tricia Rawh" initials="TR" userId="S::trawh@crf.org::c4602782-72c4-4201-87ff-5f6b4e9b07af" providerId="AD"/>
  <p188:author id="{A59AD692-398F-55F3-5057-565579E37377}" name="Christopher Rugen" initials="CR" userId="S::crugen@crf.org::490d1898-99a5-435a-95a0-ef1b09c76f5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74"/>
    <a:srgbClr val="FEB91A"/>
    <a:srgbClr val="315575"/>
    <a:srgbClr val="4A5F6F"/>
    <a:srgbClr val="011D32"/>
    <a:srgbClr val="002E4B"/>
    <a:srgbClr val="203864"/>
    <a:srgbClr val="002060"/>
    <a:srgbClr val="009999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73231" autoAdjust="0"/>
  </p:normalViewPr>
  <p:slideViewPr>
    <p:cSldViewPr snapToGrid="0">
      <p:cViewPr varScale="1">
        <p:scale>
          <a:sx n="107" d="100"/>
          <a:sy n="107" d="100"/>
        </p:scale>
        <p:origin x="2320" y="176"/>
      </p:cViewPr>
      <p:guideLst>
        <p:guide orient="horz" pos="252"/>
        <p:guide orient="horz" pos="492"/>
        <p:guide pos="336"/>
        <p:guide pos="5617"/>
        <p:guide orient="horz" pos="4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120BD924-28BB-4ACF-9591-266011CB86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96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248400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FAE678BB-763C-40DF-B781-F9D40CCA79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42A8D0-09EC-42FB-90C5-B1D1E1AB5C3A}" type="slidenum">
              <a:rPr lang="en-US" smtClean="0">
                <a:ea typeface="ヒラギノ角ゴ Pro W3"/>
                <a:cs typeface="ヒラギノ角ゴ Pro W3"/>
              </a:rPr>
              <a:pPr/>
              <a:t>0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561975" y="2959894"/>
            <a:ext cx="8185150" cy="709613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</p:spPr>
        <p:txBody>
          <a:bodyPr anchor="ctr" anchorCtr="1"/>
          <a:lstStyle/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195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195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4" y="1056598"/>
            <a:ext cx="7589837" cy="484748"/>
          </a:xfrm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18160"/>
            <a:ext cx="8185150" cy="666750"/>
          </a:xfrm>
        </p:spPr>
        <p:txBody>
          <a:bodyPr anchorCtr="1"/>
          <a:lstStyle>
            <a:lvl1pPr marL="0" indent="0" algn="ctr">
              <a:buSzTx/>
              <a:buFontTx/>
              <a:buNone/>
              <a:defRPr sz="2500" i="1" baseline="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5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 baseline="0"/>
            </a:lvl1pPr>
            <a:lvl2pPr>
              <a:defRPr sz="1800" baseline="0"/>
            </a:lvl2pPr>
            <a:lvl3pPr>
              <a:defRPr sz="1600" baseline="0"/>
            </a:lvl3pPr>
            <a:lvl4pPr>
              <a:defRPr sz="1400" baseline="0"/>
            </a:lvl4pPr>
            <a:lvl5pPr>
              <a:defRPr sz="12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09663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9663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nited States Capitol with a dome&#10;&#10;Description automatically generated">
            <a:extLst>
              <a:ext uri="{FF2B5EF4-FFF2-40B4-BE49-F238E27FC236}">
                <a16:creationId xmlns:a16="http://schemas.microsoft.com/office/drawing/2014/main" id="{F2F3B939-C4A2-6449-C469-46A53ADF6C8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D5ADDF1-323B-379E-01F2-502E663731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5551" y="0"/>
            <a:ext cx="9138449" cy="5143500"/>
          </a:xfrm>
          <a:prstGeom prst="roundRect">
            <a:avLst>
              <a:gd name="adj" fmla="val 0"/>
            </a:avLst>
          </a:prstGeom>
          <a:solidFill>
            <a:srgbClr val="003559">
              <a:alpha val="69695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>
              <a:ln>
                <a:noFill/>
              </a:ln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B082BF-DD8A-263A-2B62-112C113F0E63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638816" y="3615106"/>
            <a:ext cx="74930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20772628-34B1-2823-9C78-268DEA02B9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16" y="3819083"/>
            <a:ext cx="3021100" cy="9494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239DC5-7688-CD82-E79A-AD062443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743" y="374928"/>
            <a:ext cx="7769225" cy="464750"/>
          </a:xfrm>
        </p:spPr>
        <p:txBody>
          <a:bodyPr/>
          <a:lstStyle>
            <a:lvl1pPr algn="l">
              <a:defRPr sz="4400" baseline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01FCD08-E7F2-C0AE-5EFA-24568D2D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0080" y="2542032"/>
            <a:ext cx="7546888" cy="914400"/>
          </a:xfrm>
        </p:spPr>
        <p:txBody>
          <a:bodyPr/>
          <a:lstStyle>
            <a:lvl1pPr marL="0" indent="0">
              <a:buFontTx/>
              <a:buNone/>
              <a:defRPr sz="2800" b="1" i="1">
                <a:solidFill>
                  <a:schemeClr val="accent2"/>
                </a:solidFill>
              </a:defRPr>
            </a:lvl1pPr>
            <a:lvl2pPr marL="342900" indent="0">
              <a:buFontTx/>
              <a:buNone/>
              <a:defRPr sz="2800" b="1" i="1">
                <a:solidFill>
                  <a:schemeClr val="accent2"/>
                </a:solidFill>
              </a:defRPr>
            </a:lvl2pPr>
            <a:lvl3pPr marL="685800" indent="0">
              <a:buFontTx/>
              <a:buNone/>
              <a:defRPr sz="2800" b="1" i="1">
                <a:solidFill>
                  <a:schemeClr val="accent2"/>
                </a:solidFill>
              </a:defRPr>
            </a:lvl3pPr>
            <a:lvl4pPr marL="1028700" indent="0">
              <a:buFontTx/>
              <a:buNone/>
              <a:defRPr sz="2800" b="1" i="1">
                <a:solidFill>
                  <a:schemeClr val="accent2"/>
                </a:solidFill>
              </a:defRPr>
            </a:lvl4pPr>
            <a:lvl5pPr marL="1371600" indent="0">
              <a:buFontTx/>
              <a:buNone/>
              <a:defRPr sz="2800" b="1" i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38145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4" y="116681"/>
            <a:ext cx="77692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9663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58" r:id="rId9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500" b="1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10000"/>
        <a:buChar char="•"/>
        <a:defRPr sz="2100" b="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¡"/>
        <a:defRPr sz="1800" b="0" baseline="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30000"/>
        </a:spcBef>
        <a:spcAft>
          <a:spcPct val="0"/>
        </a:spcAft>
        <a:buChar char="•"/>
        <a:defRPr sz="1600" b="0" baseline="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30000"/>
        </a:spcBef>
        <a:spcAft>
          <a:spcPct val="0"/>
        </a:spcAft>
        <a:buChar char="–"/>
        <a:defRPr sz="1400" b="0" baseline="0">
          <a:solidFill>
            <a:schemeClr val="tx1"/>
          </a:solidFill>
          <a:latin typeface="+mj-lt"/>
        </a:defRPr>
      </a:lvl4pPr>
      <a:lvl5pPr marL="1543050" indent="-171450" algn="l" rtl="0" eaLnBrk="0" fontAlgn="base" hangingPunct="0">
        <a:spcBef>
          <a:spcPct val="30000"/>
        </a:spcBef>
        <a:spcAft>
          <a:spcPct val="0"/>
        </a:spcAft>
        <a:buChar char="»"/>
        <a:defRPr sz="1200" b="0" baseline="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3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>
            <a:extLst>
              <a:ext uri="{FF2B5EF4-FFF2-40B4-BE49-F238E27FC236}">
                <a16:creationId xmlns:a16="http://schemas.microsoft.com/office/drawing/2014/main" id="{ECEA0546-1084-9904-B4E6-D62D4A81C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5" y="373156"/>
            <a:ext cx="8103401" cy="196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500" b="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200" i="0" kern="0" dirty="0" err="1">
                <a:cs typeface="Calibri" panose="020F0502020204030204" pitchFamily="34" charset="0"/>
              </a:rPr>
              <a:t>Transcatheter</a:t>
            </a:r>
            <a:r>
              <a:rPr lang="en-US" sz="3200" i="0" kern="0" dirty="0">
                <a:cs typeface="Calibri" panose="020F0502020204030204" pitchFamily="34" charset="0"/>
              </a:rPr>
              <a:t> repair or surgery in atrial functional mitral regurgitation </a:t>
            </a:r>
          </a:p>
          <a:p>
            <a:pPr algn="l" eaLnBrk="1" hangingPunct="1"/>
            <a:endParaRPr lang="en-US" sz="3200" i="0" kern="0" dirty="0">
              <a:cs typeface="Calibri" panose="020F0502020204030204" pitchFamily="34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1778F8AF-35BF-49EA-683C-433F3A6DF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5" y="2940990"/>
            <a:ext cx="7965357" cy="62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257175" indent="-257175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110000"/>
              <a:buChar char="•"/>
              <a:defRPr sz="2100" b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 2" pitchFamily="18" charset="2"/>
              <a:buChar char="¡"/>
              <a:defRPr sz="1800" b="0" baseline="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600" b="0" baseline="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400" b="0" baseline="0">
                <a:solidFill>
                  <a:schemeClr val="tx1"/>
                </a:solidFill>
                <a:latin typeface="+mj-lt"/>
              </a:defRPr>
            </a:lvl4pPr>
            <a:lvl5pPr marL="15430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1200" b="0" baseline="0">
                <a:solidFill>
                  <a:schemeClr val="tx1"/>
                </a:solidFill>
                <a:latin typeface="+mn-lt"/>
              </a:defRPr>
            </a:lvl5pPr>
            <a:lvl6pPr marL="18859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6pPr>
            <a:lvl7pPr marL="22288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7pPr>
            <a:lvl8pPr marL="25717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8pPr>
            <a:lvl9pPr marL="29146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sz="2000" i="0" kern="0" dirty="0">
                <a:latin typeface="+mj-lt"/>
              </a:rPr>
              <a:t>Stephan Baldus, MD</a:t>
            </a:r>
          </a:p>
          <a:p>
            <a:pPr marL="0" indent="0" eaLnBrk="1" hangingPunct="1">
              <a:buFontTx/>
              <a:buNone/>
            </a:pPr>
            <a:r>
              <a:rPr lang="en-US" sz="2000" i="0" kern="0" dirty="0">
                <a:latin typeface="+mj-lt"/>
              </a:rPr>
              <a:t>University Hospital Cologne, Cologne, Germany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1D451C75-E90C-ED86-CD9B-669F2008E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6" y="1719028"/>
            <a:ext cx="8103402" cy="6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57175" indent="-257175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110000"/>
              <a:buChar char="•"/>
              <a:defRPr sz="2100" b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 2" pitchFamily="18" charset="2"/>
              <a:buChar char="¡"/>
              <a:defRPr sz="1800" b="0" baseline="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600" b="0" baseline="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400" b="0" baseline="0">
                <a:solidFill>
                  <a:schemeClr val="tx1"/>
                </a:solidFill>
                <a:latin typeface="+mj-lt"/>
              </a:defRPr>
            </a:lvl4pPr>
            <a:lvl5pPr marL="1543050" indent="-171450" algn="l" rtl="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1200" b="0" baseline="0">
                <a:solidFill>
                  <a:schemeClr val="tx1"/>
                </a:solidFill>
                <a:latin typeface="+mn-lt"/>
              </a:defRPr>
            </a:lvl5pPr>
            <a:lvl6pPr marL="18859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6pPr>
            <a:lvl7pPr marL="22288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7pPr>
            <a:lvl8pPr marL="25717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8pPr>
            <a:lvl9pPr marL="2914650" indent="-171450" algn="l" rtl="0" fontAlgn="base">
              <a:spcBef>
                <a:spcPct val="30000"/>
              </a:spcBef>
              <a:spcAft>
                <a:spcPct val="0"/>
              </a:spcAft>
              <a:buChar char="»"/>
              <a:defRPr sz="15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sz="2000" b="1" kern="0" dirty="0">
                <a:solidFill>
                  <a:srgbClr val="FFC000"/>
                </a:solidFill>
                <a:latin typeface="+mj-lt"/>
              </a:rPr>
              <a:t>A subgroup analysis of the MATTERHORN trial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786B1-770F-4224-6FD2-452E451D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Background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B34A4-10B3-0D28-39A9-E701A03AD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Functional</a:t>
            </a:r>
            <a:r>
              <a:rPr lang="de-DE" dirty="0"/>
              <a:t> mitral </a:t>
            </a:r>
            <a:r>
              <a:rPr lang="de-DE" dirty="0" err="1"/>
              <a:t>regurgitation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prevalent</a:t>
            </a:r>
            <a:r>
              <a:rPr lang="de-DE" dirty="0"/>
              <a:t>, </a:t>
            </a:r>
            <a:r>
              <a:rPr lang="de-DE" dirty="0" err="1"/>
              <a:t>prognostically</a:t>
            </a:r>
            <a:r>
              <a:rPr lang="de-DE" dirty="0"/>
              <a:t> relevant and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treated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surgical</a:t>
            </a:r>
            <a:r>
              <a:rPr lang="de-DE" dirty="0"/>
              <a:t> </a:t>
            </a:r>
            <a:r>
              <a:rPr lang="de-DE" dirty="0" err="1"/>
              <a:t>repair</a:t>
            </a:r>
            <a:r>
              <a:rPr lang="de-DE" dirty="0"/>
              <a:t>/</a:t>
            </a:r>
            <a:r>
              <a:rPr lang="de-DE" dirty="0" err="1"/>
              <a:t>replacement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transcatheter</a:t>
            </a:r>
            <a:r>
              <a:rPr lang="de-DE" dirty="0"/>
              <a:t> </a:t>
            </a:r>
            <a:r>
              <a:rPr lang="de-DE" dirty="0" err="1"/>
              <a:t>edge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edge</a:t>
            </a:r>
            <a:r>
              <a:rPr lang="de-DE" dirty="0"/>
              <a:t> </a:t>
            </a:r>
            <a:r>
              <a:rPr lang="de-DE" dirty="0" err="1"/>
              <a:t>therapy</a:t>
            </a:r>
            <a:endParaRPr lang="de-DE" dirty="0"/>
          </a:p>
          <a:p>
            <a:endParaRPr lang="de-DE" dirty="0"/>
          </a:p>
          <a:p>
            <a:r>
              <a:rPr lang="de-DE" dirty="0"/>
              <a:t>In MATTERHORN,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randomized</a:t>
            </a:r>
            <a:r>
              <a:rPr lang="de-DE" dirty="0"/>
              <a:t> 208 </a:t>
            </a:r>
            <a:r>
              <a:rPr lang="de-DE" dirty="0" err="1"/>
              <a:t>patients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TEER vs </a:t>
            </a:r>
            <a:r>
              <a:rPr lang="de-DE" dirty="0" err="1"/>
              <a:t>surgery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Non-</a:t>
            </a:r>
            <a:r>
              <a:rPr lang="de-DE" dirty="0" err="1"/>
              <a:t>inferiority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efficacy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TEER </a:t>
            </a:r>
            <a:r>
              <a:rPr lang="de-DE" dirty="0" err="1"/>
              <a:t>group</a:t>
            </a:r>
            <a:endParaRPr lang="de-DE" dirty="0"/>
          </a:p>
          <a:p>
            <a:pPr lvl="1"/>
            <a:r>
              <a:rPr lang="de-DE" dirty="0" err="1"/>
              <a:t>Signifcant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in TEER vs </a:t>
            </a:r>
            <a:r>
              <a:rPr lang="de-DE" dirty="0" err="1"/>
              <a:t>surgery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39539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24F1-151B-7DEA-DDC8-1E4FB7D2A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Atrial Mitral </a:t>
            </a:r>
            <a:r>
              <a:rPr lang="de-DE" dirty="0" err="1"/>
              <a:t>regurgitation</a:t>
            </a:r>
            <a:r>
              <a:rPr lang="de-DE" dirty="0"/>
              <a:t> (AFMR)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0F2364-4F86-B15F-C0ED-F5FD711E8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recently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subgroup</a:t>
            </a:r>
            <a:r>
              <a:rPr lang="de-DE" dirty="0"/>
              <a:t> of </a:t>
            </a:r>
            <a:r>
              <a:rPr lang="de-DE" dirty="0" err="1"/>
              <a:t>functional</a:t>
            </a:r>
            <a:r>
              <a:rPr lang="de-DE" dirty="0"/>
              <a:t> MR</a:t>
            </a:r>
          </a:p>
          <a:p>
            <a:r>
              <a:rPr lang="de-DE" dirty="0"/>
              <a:t>Driven </a:t>
            </a:r>
            <a:r>
              <a:rPr lang="de-DE" dirty="0" err="1"/>
              <a:t>by</a:t>
            </a:r>
            <a:r>
              <a:rPr lang="de-DE" dirty="0"/>
              <a:t> atrial </a:t>
            </a:r>
            <a:r>
              <a:rPr lang="de-DE" dirty="0" err="1"/>
              <a:t>enlargement</a:t>
            </a:r>
            <a:r>
              <a:rPr lang="de-DE" dirty="0"/>
              <a:t> (AF / </a:t>
            </a:r>
            <a:r>
              <a:rPr lang="de-DE" dirty="0" err="1"/>
              <a:t>diastolic</a:t>
            </a:r>
            <a:r>
              <a:rPr lang="de-DE" dirty="0"/>
              <a:t> </a:t>
            </a:r>
            <a:r>
              <a:rPr lang="de-DE" dirty="0" err="1"/>
              <a:t>heart</a:t>
            </a:r>
            <a:r>
              <a:rPr lang="de-DE" dirty="0"/>
              <a:t> </a:t>
            </a:r>
            <a:r>
              <a:rPr lang="de-DE" dirty="0" err="1"/>
              <a:t>failure</a:t>
            </a:r>
            <a:r>
              <a:rPr lang="de-DE" dirty="0"/>
              <a:t>)</a:t>
            </a:r>
          </a:p>
          <a:p>
            <a:r>
              <a:rPr lang="de-DE" dirty="0"/>
              <a:t>Optimal </a:t>
            </a:r>
            <a:r>
              <a:rPr lang="de-DE" dirty="0" err="1"/>
              <a:t>treatment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unclear</a:t>
            </a:r>
            <a:endParaRPr lang="de-DE" dirty="0"/>
          </a:p>
          <a:p>
            <a:endParaRPr lang="de-DE" dirty="0"/>
          </a:p>
          <a:p>
            <a:r>
              <a:rPr lang="de-DE" dirty="0"/>
              <a:t>-&gt; </a:t>
            </a:r>
            <a:r>
              <a:rPr lang="de-DE" dirty="0" err="1"/>
              <a:t>here</a:t>
            </a:r>
            <a:r>
              <a:rPr lang="de-DE" dirty="0"/>
              <a:t>,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analyzed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outcome</a:t>
            </a:r>
            <a:r>
              <a:rPr lang="de-DE" dirty="0"/>
              <a:t> of </a:t>
            </a:r>
            <a:r>
              <a:rPr lang="de-DE" dirty="0" err="1"/>
              <a:t>patients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AFMR in MATTERHORN </a:t>
            </a:r>
          </a:p>
        </p:txBody>
      </p:sp>
    </p:spTree>
    <p:extLst>
      <p:ext uri="{BB962C8B-B14F-4D97-AF65-F5344CB8AC3E}">
        <p14:creationId xmlns:p14="http://schemas.microsoft.com/office/powerpoint/2010/main" val="87972507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F5863-908D-312F-B130-6C41387A8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BDDBE-AC30-97A5-7EF0-1877395D3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E5B5372-5119-32BD-0C75-82A54729CC75}"/>
              </a:ext>
            </a:extLst>
          </p:cNvPr>
          <p:cNvSpPr txBox="1"/>
          <p:nvPr/>
        </p:nvSpPr>
        <p:spPr>
          <a:xfrm>
            <a:off x="-1267678" y="619306"/>
            <a:ext cx="1157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i="0" dirty="0">
                <a:solidFill>
                  <a:schemeClr val="tx1"/>
                </a:solidFill>
              </a:rPr>
              <a:t>Primary </a:t>
            </a:r>
            <a:r>
              <a:rPr lang="de-DE" i="0" dirty="0" err="1">
                <a:solidFill>
                  <a:schemeClr val="tx1"/>
                </a:solidFill>
              </a:rPr>
              <a:t>efficacy</a:t>
            </a:r>
            <a:r>
              <a:rPr lang="de-DE" i="0" dirty="0">
                <a:solidFill>
                  <a:schemeClr val="tx1"/>
                </a:solidFill>
              </a:rPr>
              <a:t> </a:t>
            </a:r>
            <a:r>
              <a:rPr lang="de-DE" i="0" dirty="0" err="1">
                <a:solidFill>
                  <a:schemeClr val="tx1"/>
                </a:solidFill>
              </a:rPr>
              <a:t>endpoint</a:t>
            </a:r>
            <a:r>
              <a:rPr lang="de-DE" i="0" dirty="0">
                <a:solidFill>
                  <a:schemeClr val="tx1"/>
                </a:solidFill>
              </a:rPr>
              <a:t> @ 1 </a:t>
            </a:r>
            <a:r>
              <a:rPr lang="de-DE" i="0" dirty="0" err="1">
                <a:solidFill>
                  <a:schemeClr val="tx1"/>
                </a:solidFill>
              </a:rPr>
              <a:t>year</a:t>
            </a:r>
            <a:endParaRPr lang="de-DE" i="0" dirty="0">
              <a:solidFill>
                <a:schemeClr val="tx1"/>
              </a:solidFill>
            </a:endParaRPr>
          </a:p>
          <a:p>
            <a:pPr algn="ctr"/>
            <a:r>
              <a:rPr lang="de-DE" sz="1800" dirty="0"/>
              <a:t>all-</a:t>
            </a:r>
            <a:r>
              <a:rPr lang="de-DE" sz="1800" dirty="0" err="1"/>
              <a:t>cause</a:t>
            </a:r>
            <a:r>
              <a:rPr lang="de-DE" sz="1800" dirty="0"/>
              <a:t> </a:t>
            </a:r>
            <a:r>
              <a:rPr lang="de-DE" sz="1800" dirty="0" err="1"/>
              <a:t>death</a:t>
            </a:r>
            <a:r>
              <a:rPr lang="de-DE" sz="1800" dirty="0"/>
              <a:t>, HF </a:t>
            </a:r>
            <a:r>
              <a:rPr lang="de-DE" sz="1800" dirty="0" err="1"/>
              <a:t>hospitalization</a:t>
            </a:r>
            <a:r>
              <a:rPr lang="de-DE" sz="1800" dirty="0"/>
              <a:t>, MV </a:t>
            </a:r>
            <a:r>
              <a:rPr lang="de-DE" sz="1800" dirty="0" err="1"/>
              <a:t>reintervention</a:t>
            </a:r>
            <a:r>
              <a:rPr lang="de-DE" sz="1800" dirty="0"/>
              <a:t>, LVAD, </a:t>
            </a:r>
            <a:r>
              <a:rPr lang="de-DE" sz="1800" dirty="0" err="1"/>
              <a:t>stroke</a:t>
            </a:r>
            <a:endParaRPr lang="de-DE" i="0" dirty="0">
              <a:solidFill>
                <a:schemeClr val="tx1"/>
              </a:solidFill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D12EBAD-2E63-D49B-584F-EA59C76BED83}"/>
              </a:ext>
            </a:extLst>
          </p:cNvPr>
          <p:cNvGrpSpPr/>
          <p:nvPr/>
        </p:nvGrpSpPr>
        <p:grpSpPr>
          <a:xfrm>
            <a:off x="479273" y="1479962"/>
            <a:ext cx="8245868" cy="3074508"/>
            <a:chOff x="479273" y="1479962"/>
            <a:chExt cx="8245868" cy="3074508"/>
          </a:xfrm>
        </p:grpSpPr>
        <p:pic>
          <p:nvPicPr>
            <p:cNvPr id="9" name="Εικόνα 8">
              <a:extLst>
                <a:ext uri="{FF2B5EF4-FFF2-40B4-BE49-F238E27FC236}">
                  <a16:creationId xmlns:a16="http://schemas.microsoft.com/office/drawing/2014/main" id="{25A6A223-ACBF-35AE-FB4F-97801B349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13672"/>
            <a:stretch/>
          </p:blipFill>
          <p:spPr>
            <a:xfrm>
              <a:off x="479273" y="1945526"/>
              <a:ext cx="4038650" cy="1655482"/>
            </a:xfrm>
            <a:prstGeom prst="rect">
              <a:avLst/>
            </a:prstGeom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C26DBB7C-80F9-1E2C-90CA-3B1D4F5D48E7}"/>
                </a:ext>
              </a:extLst>
            </p:cNvPr>
            <p:cNvSpPr txBox="1"/>
            <p:nvPr/>
          </p:nvSpPr>
          <p:spPr>
            <a:xfrm>
              <a:off x="2092076" y="147996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0" dirty="0" err="1">
                  <a:solidFill>
                    <a:schemeClr val="tx1"/>
                  </a:solidFill>
                </a:rPr>
                <a:t>aFMR</a:t>
              </a:r>
              <a:endParaRPr lang="de-DE" i="0" dirty="0">
                <a:solidFill>
                  <a:schemeClr val="tx1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9B637A19-0178-6E99-0658-3050DDA4A1B7}"/>
                </a:ext>
              </a:extLst>
            </p:cNvPr>
            <p:cNvSpPr txBox="1"/>
            <p:nvPr/>
          </p:nvSpPr>
          <p:spPr>
            <a:xfrm>
              <a:off x="6521114" y="147996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0" dirty="0" err="1">
                  <a:solidFill>
                    <a:schemeClr val="tx1"/>
                  </a:solidFill>
                </a:rPr>
                <a:t>vFMR</a:t>
              </a:r>
              <a:endParaRPr lang="de-DE" i="0" dirty="0">
                <a:solidFill>
                  <a:schemeClr val="tx1"/>
                </a:solidFill>
              </a:endParaRPr>
            </a:p>
          </p:txBody>
        </p:sp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2DD76D64-4BFE-2EB1-2522-279FE79B7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30131" y="1945526"/>
              <a:ext cx="3595010" cy="1655482"/>
            </a:xfrm>
            <a:prstGeom prst="rect">
              <a:avLst/>
            </a:prstGeom>
          </p:spPr>
        </p:pic>
        <p:sp>
          <p:nvSpPr>
            <p:cNvPr id="8" name="Textfeld 7"/>
            <p:cNvSpPr txBox="1"/>
            <p:nvPr/>
          </p:nvSpPr>
          <p:spPr>
            <a:xfrm>
              <a:off x="5395057" y="4185138"/>
              <a:ext cx="30651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C000"/>
                  </a:solidFill>
                </a:rPr>
                <a:t>P&lt;0.001 </a:t>
              </a:r>
              <a:r>
                <a:rPr lang="de-DE" dirty="0" err="1">
                  <a:solidFill>
                    <a:srgbClr val="FFC000"/>
                  </a:solidFill>
                </a:rPr>
                <a:t>for</a:t>
              </a:r>
              <a:r>
                <a:rPr lang="de-DE" dirty="0">
                  <a:solidFill>
                    <a:srgbClr val="FFC000"/>
                  </a:solidFill>
                </a:rPr>
                <a:t> non-</a:t>
              </a:r>
              <a:r>
                <a:rPr lang="de-DE" dirty="0" err="1">
                  <a:solidFill>
                    <a:srgbClr val="FFC000"/>
                  </a:solidFill>
                </a:rPr>
                <a:t>inferiority</a:t>
              </a:r>
              <a:endParaRPr lang="de-DE" dirty="0">
                <a:solidFill>
                  <a:srgbClr val="FFC000"/>
                </a:solidFill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966019" y="4185138"/>
              <a:ext cx="30651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C000"/>
                  </a:solidFill>
                </a:rPr>
                <a:t>P=0.058 </a:t>
              </a:r>
              <a:r>
                <a:rPr lang="de-DE" dirty="0" err="1">
                  <a:solidFill>
                    <a:srgbClr val="FFC000"/>
                  </a:solidFill>
                </a:rPr>
                <a:t>for</a:t>
              </a:r>
              <a:r>
                <a:rPr lang="de-DE" dirty="0">
                  <a:solidFill>
                    <a:srgbClr val="FFC000"/>
                  </a:solidFill>
                </a:rPr>
                <a:t> non-</a:t>
              </a:r>
              <a:r>
                <a:rPr lang="de-DE" dirty="0" err="1">
                  <a:solidFill>
                    <a:srgbClr val="FFC000"/>
                  </a:solidFill>
                </a:rPr>
                <a:t>inferiority</a:t>
              </a:r>
              <a:endParaRPr lang="de-DE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8709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FF494-3B47-CD39-B40F-CF17062AD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FE990-440D-ACAB-1301-38D3E099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Matterhorn – </a:t>
            </a:r>
            <a:r>
              <a:rPr lang="de-DE" dirty="0" err="1"/>
              <a:t>subgroup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„</a:t>
            </a:r>
            <a:r>
              <a:rPr lang="de-DE" dirty="0" err="1"/>
              <a:t>aFMR</a:t>
            </a:r>
            <a:r>
              <a:rPr lang="de-DE" dirty="0"/>
              <a:t>“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BD95E05-8226-A4A2-4BD4-07B9C868B3B2}"/>
              </a:ext>
            </a:extLst>
          </p:cNvPr>
          <p:cNvSpPr txBox="1"/>
          <p:nvPr/>
        </p:nvSpPr>
        <p:spPr>
          <a:xfrm>
            <a:off x="-572593" y="741298"/>
            <a:ext cx="10282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i="0" dirty="0" err="1">
                <a:solidFill>
                  <a:schemeClr val="tx1"/>
                </a:solidFill>
              </a:rPr>
              <a:t>Safety</a:t>
            </a:r>
            <a:r>
              <a:rPr lang="de-DE" i="0" dirty="0">
                <a:solidFill>
                  <a:schemeClr val="tx1"/>
                </a:solidFill>
              </a:rPr>
              <a:t> </a:t>
            </a:r>
            <a:r>
              <a:rPr lang="de-DE" i="0" dirty="0" err="1">
                <a:solidFill>
                  <a:schemeClr val="tx1"/>
                </a:solidFill>
              </a:rPr>
              <a:t>endpoint</a:t>
            </a:r>
            <a:r>
              <a:rPr lang="de-DE" i="0" dirty="0">
                <a:solidFill>
                  <a:schemeClr val="tx1"/>
                </a:solidFill>
              </a:rPr>
              <a:t> @ 30 </a:t>
            </a:r>
            <a:r>
              <a:rPr lang="de-DE" i="0" dirty="0" err="1">
                <a:solidFill>
                  <a:schemeClr val="tx1"/>
                </a:solidFill>
              </a:rPr>
              <a:t>days</a:t>
            </a:r>
            <a:endParaRPr lang="de-DE" i="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death, MI, bleeding, stroke, rehospitalization, reintervention, new-onset AF</a:t>
            </a:r>
            <a:endParaRPr lang="de-DE" dirty="0"/>
          </a:p>
          <a:p>
            <a:pPr algn="ctr"/>
            <a:endParaRPr lang="de-DE" i="0" dirty="0">
              <a:solidFill>
                <a:schemeClr val="tx1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E3DCBDE-E26F-525E-CD7F-E3ED769547CB}"/>
              </a:ext>
            </a:extLst>
          </p:cNvPr>
          <p:cNvGrpSpPr/>
          <p:nvPr/>
        </p:nvGrpSpPr>
        <p:grpSpPr>
          <a:xfrm>
            <a:off x="228685" y="1479962"/>
            <a:ext cx="8669573" cy="3115539"/>
            <a:chOff x="228685" y="1479962"/>
            <a:chExt cx="8669573" cy="3115539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ADD92891-04CD-783B-455B-3CB055CC5D83}"/>
                </a:ext>
              </a:extLst>
            </p:cNvPr>
            <p:cNvSpPr txBox="1"/>
            <p:nvPr/>
          </p:nvSpPr>
          <p:spPr>
            <a:xfrm>
              <a:off x="1819656" y="147996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0" dirty="0" err="1">
                  <a:solidFill>
                    <a:schemeClr val="tx1"/>
                  </a:solidFill>
                </a:rPr>
                <a:t>aFMR</a:t>
              </a:r>
              <a:endParaRPr lang="de-DE" i="0" dirty="0">
                <a:solidFill>
                  <a:schemeClr val="tx1"/>
                </a:solidFill>
              </a:endParaRP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8EB241D4-A0C0-FF38-8B22-2C690303D396}"/>
                </a:ext>
              </a:extLst>
            </p:cNvPr>
            <p:cNvSpPr txBox="1"/>
            <p:nvPr/>
          </p:nvSpPr>
          <p:spPr>
            <a:xfrm>
              <a:off x="6289615" y="148008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0" dirty="0" err="1">
                  <a:solidFill>
                    <a:schemeClr val="tx1"/>
                  </a:solidFill>
                </a:rPr>
                <a:t>vFMR</a:t>
              </a:r>
              <a:endParaRPr lang="de-DE" i="0" dirty="0">
                <a:solidFill>
                  <a:schemeClr val="tx1"/>
                </a:solidFill>
              </a:endParaRPr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5356392" y="3235045"/>
              <a:ext cx="93324" cy="9885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1" i="1" u="none" strike="noStrike" cap="none" normalizeH="0" baseline="0">
                <a:ln>
                  <a:noFill/>
                </a:ln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ヒラギノ角ゴ Pro W3" pitchFamily="-111" charset="-128"/>
              </a:endParaRPr>
            </a:p>
          </p:txBody>
        </p: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474" y="1946288"/>
              <a:ext cx="4169784" cy="2072256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8685" y="1946288"/>
              <a:ext cx="4185830" cy="2072256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991030" y="4226169"/>
              <a:ext cx="26611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C000"/>
                  </a:solidFill>
                </a:rPr>
                <a:t>P=0.002 </a:t>
              </a:r>
              <a:r>
                <a:rPr lang="de-DE" dirty="0" err="1">
                  <a:solidFill>
                    <a:srgbClr val="FFC000"/>
                  </a:solidFill>
                </a:rPr>
                <a:t>for</a:t>
              </a:r>
              <a:r>
                <a:rPr lang="de-DE" dirty="0">
                  <a:solidFill>
                    <a:srgbClr val="FFC000"/>
                  </a:solidFill>
                </a:rPr>
                <a:t> </a:t>
              </a:r>
              <a:r>
                <a:rPr lang="de-DE" dirty="0" err="1">
                  <a:solidFill>
                    <a:srgbClr val="FFC000"/>
                  </a:solidFill>
                </a:rPr>
                <a:t>superiority</a:t>
              </a:r>
              <a:endParaRPr lang="de-DE" dirty="0">
                <a:solidFill>
                  <a:srgbClr val="FFC000"/>
                </a:solidFill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5482796" y="4226169"/>
              <a:ext cx="26611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C000"/>
                  </a:solidFill>
                </a:rPr>
                <a:t>P&lt;0.001 </a:t>
              </a:r>
              <a:r>
                <a:rPr lang="de-DE" dirty="0" err="1">
                  <a:solidFill>
                    <a:srgbClr val="FFC000"/>
                  </a:solidFill>
                </a:rPr>
                <a:t>for</a:t>
              </a:r>
              <a:r>
                <a:rPr lang="de-DE" dirty="0">
                  <a:solidFill>
                    <a:srgbClr val="FFC000"/>
                  </a:solidFill>
                </a:rPr>
                <a:t> </a:t>
              </a:r>
              <a:r>
                <a:rPr lang="de-DE" dirty="0" err="1">
                  <a:solidFill>
                    <a:srgbClr val="FFC000"/>
                  </a:solidFill>
                </a:rPr>
                <a:t>superiority</a:t>
              </a:r>
              <a:endParaRPr lang="de-DE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92150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5E3396-9AC8-E24A-B2BE-0F9A8255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Summary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6ADE2DE-F964-1219-394C-27729BCAA951}"/>
              </a:ext>
            </a:extLst>
          </p:cNvPr>
          <p:cNvSpPr txBox="1"/>
          <p:nvPr/>
        </p:nvSpPr>
        <p:spPr>
          <a:xfrm>
            <a:off x="562923" y="1206403"/>
            <a:ext cx="81552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results of this subgroup analysis follow the findings of the entire cohort: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Lower event rates for the primary 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endpoint </a:t>
            </a:r>
            <a:r>
              <a:rPr lang="en-US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 both subgroups for TEER vs MV 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s</a:t>
            </a:r>
            <a:r>
              <a:rPr lang="en-US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urgery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0" dirty="0">
              <a:solidFill>
                <a:schemeClr val="tx1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Favorable safety profile for TEER in both subgroups</a:t>
            </a:r>
            <a:endParaRPr lang="en-US" i="0" dirty="0">
              <a:solidFill>
                <a:schemeClr val="tx1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0" dirty="0">
              <a:solidFill>
                <a:srgbClr val="FFC000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66547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Custom 39">
      <a:dk1>
        <a:srgbClr val="000000"/>
      </a:dk1>
      <a:lt1>
        <a:srgbClr val="FFFFFF"/>
      </a:lt1>
      <a:dk2>
        <a:srgbClr val="1D384C"/>
      </a:dk2>
      <a:lt2>
        <a:srgbClr val="FEB91A"/>
      </a:lt2>
      <a:accent1>
        <a:srgbClr val="ED2937"/>
      </a:accent1>
      <a:accent2>
        <a:srgbClr val="6699FF"/>
      </a:accent2>
      <a:accent3>
        <a:srgbClr val="9A9A9C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i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1A1C90-F574-4A5E-AE8F-9A3C5100FA91}"/>
</file>

<file path=customXml/itemProps2.xml><?xml version="1.0" encoding="utf-8"?>
<ds:datastoreItem xmlns:ds="http://schemas.openxmlformats.org/officeDocument/2006/customXml" ds:itemID="{C8E3A523-7EB6-4FD1-8642-517F79C2F0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C2314D-9810-4FF3-AD81-E159DCABDC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228</Words>
  <Application>Microsoft Macintosh PowerPoint</Application>
  <PresentationFormat>Bildschirmpräsentation (16:9)</PresentationFormat>
  <Paragraphs>37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Wingdings 2</vt:lpstr>
      <vt:lpstr>ヒラギノ角ゴ Pro W3</vt:lpstr>
      <vt:lpstr>CRF_2006_background</vt:lpstr>
      <vt:lpstr>PowerPoint-Präsentation</vt:lpstr>
      <vt:lpstr>Background</vt:lpstr>
      <vt:lpstr>Atrial Mitral regurgitation (AFMR)</vt:lpstr>
      <vt:lpstr>Results</vt:lpstr>
      <vt:lpstr>Matterhorn – subgroup analysis „aFMR“</vt:lpstr>
      <vt:lpstr>Summary</vt:lpstr>
    </vt:vector>
  </TitlesOfParts>
  <Company>CRF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Stephan Baldus</cp:lastModifiedBy>
  <cp:revision>378</cp:revision>
  <dcterms:created xsi:type="dcterms:W3CDTF">2015-03-17T14:58:49Z</dcterms:created>
  <dcterms:modified xsi:type="dcterms:W3CDTF">2024-10-27T19:01:38Z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</Properties>
</file>