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35034" y="116684"/>
            <a:ext cx="2073931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289365" y="1087992"/>
            <a:ext cx="2665095" cy="3434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604A7B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61183" y="1087992"/>
            <a:ext cx="2960370" cy="3407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accent4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4575" y="-66195"/>
            <a:ext cx="7754849" cy="75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762" y="1755872"/>
            <a:ext cx="7356475" cy="11995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9.jpg"/><Relationship Id="rId4" Type="http://schemas.openxmlformats.org/officeDocument/2006/relationships/image" Target="../media/image20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21.jpg"/><Relationship Id="rId4" Type="http://schemas.openxmlformats.org/officeDocument/2006/relationships/image" Target="../media/image22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3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8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19600" y="4318000"/>
            <a:ext cx="1123032" cy="4057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97300" y="4318000"/>
            <a:ext cx="398247" cy="3982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97300" y="800100"/>
            <a:ext cx="1536879" cy="73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493000" y="4330700"/>
            <a:ext cx="878605" cy="2661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0795" marR="5080" indent="4445">
              <a:lnSpc>
                <a:spcPct val="107000"/>
              </a:lnSpc>
              <a:spcBef>
                <a:spcPts val="100"/>
              </a:spcBef>
            </a:pPr>
            <a:r>
              <a:rPr dirty="0" spc="-5"/>
              <a:t>Acute </a:t>
            </a:r>
            <a:r>
              <a:rPr dirty="0" spc="-30"/>
              <a:t>Valve </a:t>
            </a:r>
            <a:r>
              <a:rPr dirty="0"/>
              <a:t>Syndrome </a:t>
            </a:r>
            <a:r>
              <a:rPr dirty="0" spc="-5"/>
              <a:t>and </a:t>
            </a:r>
            <a:r>
              <a:rPr dirty="0"/>
              <a:t>its </a:t>
            </a:r>
            <a:r>
              <a:rPr dirty="0" spc="-5"/>
              <a:t>Association </a:t>
            </a:r>
            <a:r>
              <a:rPr dirty="0"/>
              <a:t>with  </a:t>
            </a:r>
            <a:r>
              <a:rPr dirty="0" spc="-5"/>
              <a:t>Health Care Cost and Resources Utilization During  and After Aortic </a:t>
            </a:r>
            <a:r>
              <a:rPr dirty="0" spc="-30"/>
              <a:t>Valve</a:t>
            </a:r>
            <a:r>
              <a:rPr dirty="0" spc="-195"/>
              <a:t> </a:t>
            </a:r>
            <a:r>
              <a:rPr dirty="0" spc="-5"/>
              <a:t>Replacement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616771" y="3156682"/>
            <a:ext cx="19113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Genereux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et</a:t>
            </a:r>
            <a:r>
              <a:rPr dirty="0" sz="2400" spc="-8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al.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04620" marR="5080" indent="-123888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Acute </a:t>
            </a:r>
            <a:r>
              <a:rPr dirty="0" spc="-35"/>
              <a:t>Valve </a:t>
            </a:r>
            <a:r>
              <a:rPr dirty="0" spc="-10"/>
              <a:t>Syndrome </a:t>
            </a:r>
            <a:r>
              <a:rPr dirty="0"/>
              <a:t>is </a:t>
            </a:r>
            <a:r>
              <a:rPr dirty="0" spc="-10"/>
              <a:t>Associated </a:t>
            </a:r>
            <a:r>
              <a:rPr dirty="0" spc="-5"/>
              <a:t>with </a:t>
            </a:r>
            <a:r>
              <a:rPr dirty="0" spc="-10"/>
              <a:t>Increased </a:t>
            </a:r>
            <a:r>
              <a:rPr dirty="0"/>
              <a:t>Risk of  </a:t>
            </a:r>
            <a:r>
              <a:rPr dirty="0" spc="-10"/>
              <a:t>Death </a:t>
            </a:r>
            <a:r>
              <a:rPr dirty="0"/>
              <a:t>and HF </a:t>
            </a:r>
            <a:r>
              <a:rPr dirty="0" spc="-10"/>
              <a:t>Hospitalization</a:t>
            </a:r>
            <a:r>
              <a:rPr dirty="0" spc="5"/>
              <a:t> </a:t>
            </a:r>
            <a:r>
              <a:rPr dirty="0" spc="-35"/>
              <a:t>Post-AVR</a:t>
            </a:r>
          </a:p>
        </p:txBody>
      </p:sp>
      <p:sp>
        <p:nvSpPr>
          <p:cNvPr id="4" name="object 4"/>
          <p:cNvSpPr/>
          <p:nvPr/>
        </p:nvSpPr>
        <p:spPr>
          <a:xfrm>
            <a:off x="869577" y="1110877"/>
            <a:ext cx="3387046" cy="33251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984377" y="1110877"/>
            <a:ext cx="3387046" cy="33251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52418" y="1430333"/>
            <a:ext cx="245745" cy="1707514"/>
          </a:xfrm>
          <a:custGeom>
            <a:avLst/>
            <a:gdLst/>
            <a:ahLst/>
            <a:cxnLst/>
            <a:rect l="l" t="t" r="r" b="b"/>
            <a:pathLst>
              <a:path w="245744" h="1707514">
                <a:moveTo>
                  <a:pt x="0" y="1707420"/>
                </a:moveTo>
                <a:lnTo>
                  <a:pt x="0" y="0"/>
                </a:lnTo>
                <a:lnTo>
                  <a:pt x="245340" y="0"/>
                </a:lnTo>
                <a:lnTo>
                  <a:pt x="245340" y="1707420"/>
                </a:lnTo>
                <a:lnTo>
                  <a:pt x="0" y="1707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52418" y="1430333"/>
            <a:ext cx="245745" cy="1707514"/>
          </a:xfrm>
          <a:custGeom>
            <a:avLst/>
            <a:gdLst/>
            <a:ahLst/>
            <a:cxnLst/>
            <a:rect l="l" t="t" r="r" b="b"/>
            <a:pathLst>
              <a:path w="245744" h="1707514">
                <a:moveTo>
                  <a:pt x="0" y="1707420"/>
                </a:moveTo>
                <a:lnTo>
                  <a:pt x="0" y="0"/>
                </a:lnTo>
                <a:lnTo>
                  <a:pt x="245340" y="0"/>
                </a:lnTo>
                <a:lnTo>
                  <a:pt x="245340" y="1707420"/>
                </a:lnTo>
                <a:lnTo>
                  <a:pt x="0" y="170742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81175" y="2067204"/>
            <a:ext cx="196215" cy="432434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 spc="-5">
                <a:latin typeface="Arial"/>
                <a:cs typeface="Arial"/>
              </a:rPr>
              <a:t>Death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14128" y="1106029"/>
            <a:ext cx="1707514" cy="140335"/>
          </a:xfrm>
          <a:custGeom>
            <a:avLst/>
            <a:gdLst/>
            <a:ahLst/>
            <a:cxnLst/>
            <a:rect l="l" t="t" r="r" b="b"/>
            <a:pathLst>
              <a:path w="1707514" h="140334">
                <a:moveTo>
                  <a:pt x="0" y="0"/>
                </a:moveTo>
                <a:lnTo>
                  <a:pt x="1707419" y="0"/>
                </a:lnTo>
                <a:lnTo>
                  <a:pt x="1707419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14128" y="1106029"/>
            <a:ext cx="1707514" cy="140335"/>
          </a:xfrm>
          <a:custGeom>
            <a:avLst/>
            <a:gdLst/>
            <a:ahLst/>
            <a:cxnLst/>
            <a:rect l="l" t="t" r="r" b="b"/>
            <a:pathLst>
              <a:path w="1707514" h="140334">
                <a:moveTo>
                  <a:pt x="0" y="0"/>
                </a:moveTo>
                <a:lnTo>
                  <a:pt x="1707419" y="0"/>
                </a:lnTo>
                <a:lnTo>
                  <a:pt x="1707419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480744" y="1091215"/>
            <a:ext cx="1707514" cy="170180"/>
          </a:xfrm>
          <a:custGeom>
            <a:avLst/>
            <a:gdLst/>
            <a:ahLst/>
            <a:cxnLst/>
            <a:rect l="l" t="t" r="r" b="b"/>
            <a:pathLst>
              <a:path w="1707515" h="170180">
                <a:moveTo>
                  <a:pt x="0" y="0"/>
                </a:moveTo>
                <a:lnTo>
                  <a:pt x="1707420" y="0"/>
                </a:lnTo>
                <a:lnTo>
                  <a:pt x="1707420" y="169771"/>
                </a:lnTo>
                <a:lnTo>
                  <a:pt x="0" y="16977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480744" y="1091215"/>
            <a:ext cx="1707514" cy="170180"/>
          </a:xfrm>
          <a:custGeom>
            <a:avLst/>
            <a:gdLst/>
            <a:ahLst/>
            <a:cxnLst/>
            <a:rect l="l" t="t" r="r" b="b"/>
            <a:pathLst>
              <a:path w="1707515" h="170180">
                <a:moveTo>
                  <a:pt x="0" y="0"/>
                </a:moveTo>
                <a:lnTo>
                  <a:pt x="1707420" y="0"/>
                </a:lnTo>
                <a:lnTo>
                  <a:pt x="1707420" y="169771"/>
                </a:lnTo>
                <a:lnTo>
                  <a:pt x="0" y="169771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894348" y="1430333"/>
            <a:ext cx="245745" cy="1707514"/>
          </a:xfrm>
          <a:custGeom>
            <a:avLst/>
            <a:gdLst/>
            <a:ahLst/>
            <a:cxnLst/>
            <a:rect l="l" t="t" r="r" b="b"/>
            <a:pathLst>
              <a:path w="245745" h="1707514">
                <a:moveTo>
                  <a:pt x="0" y="1707419"/>
                </a:moveTo>
                <a:lnTo>
                  <a:pt x="0" y="0"/>
                </a:lnTo>
                <a:lnTo>
                  <a:pt x="245340" y="0"/>
                </a:lnTo>
                <a:lnTo>
                  <a:pt x="245340" y="1707419"/>
                </a:lnTo>
                <a:lnTo>
                  <a:pt x="0" y="17074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894348" y="1430333"/>
            <a:ext cx="245745" cy="1707514"/>
          </a:xfrm>
          <a:custGeom>
            <a:avLst/>
            <a:gdLst/>
            <a:ahLst/>
            <a:cxnLst/>
            <a:rect l="l" t="t" r="r" b="b"/>
            <a:pathLst>
              <a:path w="245745" h="1707514">
                <a:moveTo>
                  <a:pt x="0" y="1707419"/>
                </a:moveTo>
                <a:lnTo>
                  <a:pt x="0" y="0"/>
                </a:lnTo>
                <a:lnTo>
                  <a:pt x="245340" y="0"/>
                </a:lnTo>
                <a:lnTo>
                  <a:pt x="245340" y="1707419"/>
                </a:lnTo>
                <a:lnTo>
                  <a:pt x="0" y="17074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923105" y="1651140"/>
            <a:ext cx="196215" cy="126174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 spc="-5">
                <a:latin typeface="Arial"/>
                <a:cs typeface="Arial"/>
              </a:rPr>
              <a:t>HF</a:t>
            </a:r>
            <a:r>
              <a:rPr dirty="0" sz="1200" spc="-7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Hospitalization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683313" y="1378548"/>
            <a:ext cx="1160780" cy="140335"/>
          </a:xfrm>
          <a:custGeom>
            <a:avLst/>
            <a:gdLst/>
            <a:ahLst/>
            <a:cxnLst/>
            <a:rect l="l" t="t" r="r" b="b"/>
            <a:pathLst>
              <a:path w="1160780" h="140334">
                <a:moveTo>
                  <a:pt x="0" y="0"/>
                </a:moveTo>
                <a:lnTo>
                  <a:pt x="1160469" y="0"/>
                </a:lnTo>
                <a:lnTo>
                  <a:pt x="1160469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83313" y="1378548"/>
            <a:ext cx="1160780" cy="140335"/>
          </a:xfrm>
          <a:custGeom>
            <a:avLst/>
            <a:gdLst/>
            <a:ahLst/>
            <a:cxnLst/>
            <a:rect l="l" t="t" r="r" b="b"/>
            <a:pathLst>
              <a:path w="1160780" h="140334">
                <a:moveTo>
                  <a:pt x="0" y="0"/>
                </a:moveTo>
                <a:lnTo>
                  <a:pt x="1160469" y="0"/>
                </a:lnTo>
                <a:lnTo>
                  <a:pt x="1160469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83313" y="1535155"/>
            <a:ext cx="1371600" cy="140335"/>
          </a:xfrm>
          <a:custGeom>
            <a:avLst/>
            <a:gdLst/>
            <a:ahLst/>
            <a:cxnLst/>
            <a:rect l="l" t="t" r="r" b="b"/>
            <a:pathLst>
              <a:path w="1371600" h="140335">
                <a:moveTo>
                  <a:pt x="0" y="0"/>
                </a:moveTo>
                <a:lnTo>
                  <a:pt x="1371600" y="0"/>
                </a:lnTo>
                <a:lnTo>
                  <a:pt x="1371600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83313" y="1535155"/>
            <a:ext cx="1371600" cy="140335"/>
          </a:xfrm>
          <a:custGeom>
            <a:avLst/>
            <a:gdLst/>
            <a:ahLst/>
            <a:cxnLst/>
            <a:rect l="l" t="t" r="r" b="b"/>
            <a:pathLst>
              <a:path w="1371600" h="140335">
                <a:moveTo>
                  <a:pt x="0" y="0"/>
                </a:moveTo>
                <a:lnTo>
                  <a:pt x="1371600" y="0"/>
                </a:lnTo>
                <a:lnTo>
                  <a:pt x="1371600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83313" y="1691761"/>
            <a:ext cx="1160780" cy="140335"/>
          </a:xfrm>
          <a:custGeom>
            <a:avLst/>
            <a:gdLst/>
            <a:ahLst/>
            <a:cxnLst/>
            <a:rect l="l" t="t" r="r" b="b"/>
            <a:pathLst>
              <a:path w="1160780" h="140335">
                <a:moveTo>
                  <a:pt x="0" y="0"/>
                </a:moveTo>
                <a:lnTo>
                  <a:pt x="1160469" y="0"/>
                </a:lnTo>
                <a:lnTo>
                  <a:pt x="1160469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83313" y="1691761"/>
            <a:ext cx="1160780" cy="140335"/>
          </a:xfrm>
          <a:custGeom>
            <a:avLst/>
            <a:gdLst/>
            <a:ahLst/>
            <a:cxnLst/>
            <a:rect l="l" t="t" r="r" b="b"/>
            <a:pathLst>
              <a:path w="1160780" h="140335">
                <a:moveTo>
                  <a:pt x="0" y="0"/>
                </a:moveTo>
                <a:lnTo>
                  <a:pt x="1160469" y="0"/>
                </a:lnTo>
                <a:lnTo>
                  <a:pt x="1160469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758104" y="1008925"/>
            <a:ext cx="3602354" cy="3602354"/>
          </a:xfrm>
          <a:prstGeom prst="rect">
            <a:avLst/>
          </a:prstGeom>
          <a:ln w="9525">
            <a:solidFill>
              <a:srgbClr val="D9D9D9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algn="just" marL="1016635" marR="2393950">
              <a:lnSpc>
                <a:spcPct val="114199"/>
              </a:lnSpc>
              <a:spcBef>
                <a:spcPts val="640"/>
              </a:spcBef>
            </a:pPr>
            <a:r>
              <a:rPr dirty="0" sz="900">
                <a:latin typeface="Calibri"/>
                <a:cs typeface="Calibri"/>
              </a:rPr>
              <a:t>AVS  PVS  </a:t>
            </a:r>
            <a:r>
              <a:rPr dirty="0" sz="900" spc="-5">
                <a:latin typeface="Calibri"/>
                <a:cs typeface="Calibri"/>
              </a:rPr>
              <a:t>SVS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801628" y="1378548"/>
            <a:ext cx="1160780" cy="140335"/>
          </a:xfrm>
          <a:custGeom>
            <a:avLst/>
            <a:gdLst/>
            <a:ahLst/>
            <a:cxnLst/>
            <a:rect l="l" t="t" r="r" b="b"/>
            <a:pathLst>
              <a:path w="1160779" h="140334">
                <a:moveTo>
                  <a:pt x="0" y="0"/>
                </a:moveTo>
                <a:lnTo>
                  <a:pt x="1160470" y="0"/>
                </a:lnTo>
                <a:lnTo>
                  <a:pt x="1160470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801628" y="1378548"/>
            <a:ext cx="1160780" cy="140335"/>
          </a:xfrm>
          <a:custGeom>
            <a:avLst/>
            <a:gdLst/>
            <a:ahLst/>
            <a:cxnLst/>
            <a:rect l="l" t="t" r="r" b="b"/>
            <a:pathLst>
              <a:path w="1160779" h="140334">
                <a:moveTo>
                  <a:pt x="0" y="0"/>
                </a:moveTo>
                <a:lnTo>
                  <a:pt x="1160470" y="0"/>
                </a:lnTo>
                <a:lnTo>
                  <a:pt x="1160470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801628" y="1525042"/>
            <a:ext cx="1371600" cy="140335"/>
          </a:xfrm>
          <a:custGeom>
            <a:avLst/>
            <a:gdLst/>
            <a:ahLst/>
            <a:cxnLst/>
            <a:rect l="l" t="t" r="r" b="b"/>
            <a:pathLst>
              <a:path w="1371600" h="140335">
                <a:moveTo>
                  <a:pt x="0" y="0"/>
                </a:moveTo>
                <a:lnTo>
                  <a:pt x="1371600" y="0"/>
                </a:lnTo>
                <a:lnTo>
                  <a:pt x="1371600" y="140144"/>
                </a:lnTo>
                <a:lnTo>
                  <a:pt x="0" y="14014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801628" y="1525042"/>
            <a:ext cx="1371600" cy="140335"/>
          </a:xfrm>
          <a:custGeom>
            <a:avLst/>
            <a:gdLst/>
            <a:ahLst/>
            <a:cxnLst/>
            <a:rect l="l" t="t" r="r" b="b"/>
            <a:pathLst>
              <a:path w="1371600" h="140335">
                <a:moveTo>
                  <a:pt x="0" y="0"/>
                </a:moveTo>
                <a:lnTo>
                  <a:pt x="1371600" y="0"/>
                </a:lnTo>
                <a:lnTo>
                  <a:pt x="1371600" y="140144"/>
                </a:lnTo>
                <a:lnTo>
                  <a:pt x="0" y="14014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801628" y="1691761"/>
            <a:ext cx="1160780" cy="140335"/>
          </a:xfrm>
          <a:custGeom>
            <a:avLst/>
            <a:gdLst/>
            <a:ahLst/>
            <a:cxnLst/>
            <a:rect l="l" t="t" r="r" b="b"/>
            <a:pathLst>
              <a:path w="1160779" h="140335">
                <a:moveTo>
                  <a:pt x="0" y="0"/>
                </a:moveTo>
                <a:lnTo>
                  <a:pt x="1160470" y="0"/>
                </a:lnTo>
                <a:lnTo>
                  <a:pt x="1160470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801628" y="1691761"/>
            <a:ext cx="1160780" cy="140335"/>
          </a:xfrm>
          <a:custGeom>
            <a:avLst/>
            <a:gdLst/>
            <a:ahLst/>
            <a:cxnLst/>
            <a:rect l="l" t="t" r="r" b="b"/>
            <a:pathLst>
              <a:path w="1160779" h="140335">
                <a:moveTo>
                  <a:pt x="0" y="0"/>
                </a:moveTo>
                <a:lnTo>
                  <a:pt x="1160470" y="0"/>
                </a:lnTo>
                <a:lnTo>
                  <a:pt x="1160470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872707" y="1008925"/>
            <a:ext cx="3602354" cy="3602354"/>
          </a:xfrm>
          <a:prstGeom prst="rect">
            <a:avLst/>
          </a:prstGeom>
          <a:ln w="9525">
            <a:solidFill>
              <a:srgbClr val="D9D9D9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algn="just" marL="1019810" marR="2390140">
              <a:lnSpc>
                <a:spcPct val="114199"/>
              </a:lnSpc>
              <a:spcBef>
                <a:spcPts val="640"/>
              </a:spcBef>
            </a:pPr>
            <a:r>
              <a:rPr dirty="0" sz="900">
                <a:latin typeface="Calibri"/>
                <a:cs typeface="Calibri"/>
              </a:rPr>
              <a:t>AVS  PVS  </a:t>
            </a:r>
            <a:r>
              <a:rPr dirty="0" sz="900" spc="-5">
                <a:latin typeface="Calibri"/>
                <a:cs typeface="Calibri"/>
              </a:rPr>
              <a:t>SVS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15367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Acute </a:t>
            </a:r>
            <a:r>
              <a:rPr dirty="0" spc="-35"/>
              <a:t>Valve </a:t>
            </a:r>
            <a:r>
              <a:rPr dirty="0" spc="-10"/>
              <a:t>Syndrome </a:t>
            </a:r>
            <a:r>
              <a:rPr dirty="0"/>
              <a:t>is </a:t>
            </a:r>
            <a:r>
              <a:rPr dirty="0" spc="-10"/>
              <a:t>Associated </a:t>
            </a:r>
            <a:r>
              <a:rPr dirty="0" spc="-5"/>
              <a:t>with </a:t>
            </a:r>
            <a:r>
              <a:rPr dirty="0" spc="-10"/>
              <a:t>Increased </a:t>
            </a:r>
            <a:r>
              <a:rPr dirty="0"/>
              <a:t>Risk of  </a:t>
            </a:r>
            <a:r>
              <a:rPr dirty="0" spc="-10"/>
              <a:t>Death </a:t>
            </a:r>
            <a:r>
              <a:rPr dirty="0"/>
              <a:t>or HF </a:t>
            </a:r>
            <a:r>
              <a:rPr dirty="0" spc="-5"/>
              <a:t>Hospitalization, </a:t>
            </a:r>
            <a:r>
              <a:rPr dirty="0"/>
              <a:t>and Higher </a:t>
            </a:r>
            <a:r>
              <a:rPr dirty="0" spc="-20"/>
              <a:t>Stroke </a:t>
            </a:r>
            <a:r>
              <a:rPr dirty="0"/>
              <a:t>Risk</a:t>
            </a:r>
            <a:r>
              <a:rPr dirty="0" spc="-25"/>
              <a:t> </a:t>
            </a:r>
            <a:r>
              <a:rPr dirty="0" spc="-35"/>
              <a:t>Post-AVR</a:t>
            </a:r>
          </a:p>
        </p:txBody>
      </p:sp>
      <p:sp>
        <p:nvSpPr>
          <p:cNvPr id="4" name="object 4"/>
          <p:cNvSpPr/>
          <p:nvPr/>
        </p:nvSpPr>
        <p:spPr>
          <a:xfrm>
            <a:off x="953871" y="1220571"/>
            <a:ext cx="3242032" cy="31827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030571" y="1220571"/>
            <a:ext cx="3242032" cy="31827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02705" y="1338891"/>
            <a:ext cx="281940" cy="2053589"/>
          </a:xfrm>
          <a:custGeom>
            <a:avLst/>
            <a:gdLst/>
            <a:ahLst/>
            <a:cxnLst/>
            <a:rect l="l" t="t" r="r" b="b"/>
            <a:pathLst>
              <a:path w="281940" h="2053589">
                <a:moveTo>
                  <a:pt x="0" y="2053530"/>
                </a:moveTo>
                <a:lnTo>
                  <a:pt x="0" y="0"/>
                </a:lnTo>
                <a:lnTo>
                  <a:pt x="281437" y="0"/>
                </a:lnTo>
                <a:lnTo>
                  <a:pt x="281437" y="2053530"/>
                </a:lnTo>
                <a:lnTo>
                  <a:pt x="0" y="20535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02705" y="1338891"/>
            <a:ext cx="281940" cy="2053589"/>
          </a:xfrm>
          <a:custGeom>
            <a:avLst/>
            <a:gdLst/>
            <a:ahLst/>
            <a:cxnLst/>
            <a:rect l="l" t="t" r="r" b="b"/>
            <a:pathLst>
              <a:path w="281940" h="2053589">
                <a:moveTo>
                  <a:pt x="0" y="2053530"/>
                </a:moveTo>
                <a:lnTo>
                  <a:pt x="0" y="0"/>
                </a:lnTo>
                <a:lnTo>
                  <a:pt x="281437" y="0"/>
                </a:lnTo>
                <a:lnTo>
                  <a:pt x="281437" y="2053530"/>
                </a:lnTo>
                <a:lnTo>
                  <a:pt x="0" y="205353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49510" y="1419182"/>
            <a:ext cx="196215" cy="1888489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 spc="-5">
                <a:latin typeface="Arial"/>
                <a:cs typeface="Arial"/>
              </a:rPr>
              <a:t>HF Hospitalization or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Death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964627" y="1375467"/>
            <a:ext cx="245745" cy="1707514"/>
          </a:xfrm>
          <a:custGeom>
            <a:avLst/>
            <a:gdLst/>
            <a:ahLst/>
            <a:cxnLst/>
            <a:rect l="l" t="t" r="r" b="b"/>
            <a:pathLst>
              <a:path w="245745" h="1707514">
                <a:moveTo>
                  <a:pt x="0" y="1707419"/>
                </a:moveTo>
                <a:lnTo>
                  <a:pt x="0" y="0"/>
                </a:lnTo>
                <a:lnTo>
                  <a:pt x="245339" y="0"/>
                </a:lnTo>
                <a:lnTo>
                  <a:pt x="245339" y="1707419"/>
                </a:lnTo>
                <a:lnTo>
                  <a:pt x="0" y="17074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964627" y="1375467"/>
            <a:ext cx="245745" cy="1707514"/>
          </a:xfrm>
          <a:custGeom>
            <a:avLst/>
            <a:gdLst/>
            <a:ahLst/>
            <a:cxnLst/>
            <a:rect l="l" t="t" r="r" b="b"/>
            <a:pathLst>
              <a:path w="245745" h="1707514">
                <a:moveTo>
                  <a:pt x="0" y="1707419"/>
                </a:moveTo>
                <a:lnTo>
                  <a:pt x="0" y="0"/>
                </a:lnTo>
                <a:lnTo>
                  <a:pt x="245339" y="0"/>
                </a:lnTo>
                <a:lnTo>
                  <a:pt x="245339" y="1707419"/>
                </a:lnTo>
                <a:lnTo>
                  <a:pt x="0" y="1707419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993384" y="1769329"/>
            <a:ext cx="196215" cy="92075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latin typeface="Arial"/>
                <a:cs typeface="Arial"/>
              </a:rPr>
              <a:t>Stroke </a:t>
            </a:r>
            <a:r>
              <a:rPr dirty="0" sz="1200" spc="-5">
                <a:latin typeface="Arial"/>
                <a:cs typeface="Arial"/>
              </a:rPr>
              <a:t>or</a:t>
            </a:r>
            <a:r>
              <a:rPr dirty="0" sz="1200" spc="-1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41559" y="1198748"/>
            <a:ext cx="1707514" cy="140335"/>
          </a:xfrm>
          <a:custGeom>
            <a:avLst/>
            <a:gdLst/>
            <a:ahLst/>
            <a:cxnLst/>
            <a:rect l="l" t="t" r="r" b="b"/>
            <a:pathLst>
              <a:path w="1707514" h="140334">
                <a:moveTo>
                  <a:pt x="0" y="0"/>
                </a:moveTo>
                <a:lnTo>
                  <a:pt x="1707419" y="0"/>
                </a:lnTo>
                <a:lnTo>
                  <a:pt x="1707419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41559" y="1198748"/>
            <a:ext cx="1707514" cy="140335"/>
          </a:xfrm>
          <a:custGeom>
            <a:avLst/>
            <a:gdLst/>
            <a:ahLst/>
            <a:cxnLst/>
            <a:rect l="l" t="t" r="r" b="b"/>
            <a:pathLst>
              <a:path w="1707514" h="140334">
                <a:moveTo>
                  <a:pt x="0" y="0"/>
                </a:moveTo>
                <a:lnTo>
                  <a:pt x="1707419" y="0"/>
                </a:lnTo>
                <a:lnTo>
                  <a:pt x="1707419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337488" y="1172200"/>
            <a:ext cx="1707514" cy="140335"/>
          </a:xfrm>
          <a:custGeom>
            <a:avLst/>
            <a:gdLst/>
            <a:ahLst/>
            <a:cxnLst/>
            <a:rect l="l" t="t" r="r" b="b"/>
            <a:pathLst>
              <a:path w="1707515" h="140334">
                <a:moveTo>
                  <a:pt x="0" y="0"/>
                </a:moveTo>
                <a:lnTo>
                  <a:pt x="1707419" y="0"/>
                </a:lnTo>
                <a:lnTo>
                  <a:pt x="1707419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337488" y="1172200"/>
            <a:ext cx="1707514" cy="140335"/>
          </a:xfrm>
          <a:custGeom>
            <a:avLst/>
            <a:gdLst/>
            <a:ahLst/>
            <a:cxnLst/>
            <a:rect l="l" t="t" r="r" b="b"/>
            <a:pathLst>
              <a:path w="1707515" h="140334">
                <a:moveTo>
                  <a:pt x="0" y="0"/>
                </a:moveTo>
                <a:lnTo>
                  <a:pt x="1707419" y="0"/>
                </a:lnTo>
                <a:lnTo>
                  <a:pt x="1707419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750531" y="1490225"/>
            <a:ext cx="1160780" cy="140335"/>
          </a:xfrm>
          <a:custGeom>
            <a:avLst/>
            <a:gdLst/>
            <a:ahLst/>
            <a:cxnLst/>
            <a:rect l="l" t="t" r="r" b="b"/>
            <a:pathLst>
              <a:path w="1160780" h="140335">
                <a:moveTo>
                  <a:pt x="0" y="0"/>
                </a:moveTo>
                <a:lnTo>
                  <a:pt x="1160470" y="0"/>
                </a:lnTo>
                <a:lnTo>
                  <a:pt x="1160470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50531" y="1490225"/>
            <a:ext cx="1160780" cy="140335"/>
          </a:xfrm>
          <a:custGeom>
            <a:avLst/>
            <a:gdLst/>
            <a:ahLst/>
            <a:cxnLst/>
            <a:rect l="l" t="t" r="r" b="b"/>
            <a:pathLst>
              <a:path w="1160780" h="140335">
                <a:moveTo>
                  <a:pt x="0" y="0"/>
                </a:moveTo>
                <a:lnTo>
                  <a:pt x="1160470" y="0"/>
                </a:lnTo>
                <a:lnTo>
                  <a:pt x="1160470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50531" y="1630368"/>
            <a:ext cx="1371600" cy="140335"/>
          </a:xfrm>
          <a:custGeom>
            <a:avLst/>
            <a:gdLst/>
            <a:ahLst/>
            <a:cxnLst/>
            <a:rect l="l" t="t" r="r" b="b"/>
            <a:pathLst>
              <a:path w="1371600" h="140335">
                <a:moveTo>
                  <a:pt x="0" y="0"/>
                </a:moveTo>
                <a:lnTo>
                  <a:pt x="1371600" y="0"/>
                </a:lnTo>
                <a:lnTo>
                  <a:pt x="1371600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50531" y="1630368"/>
            <a:ext cx="1371600" cy="140335"/>
          </a:xfrm>
          <a:custGeom>
            <a:avLst/>
            <a:gdLst/>
            <a:ahLst/>
            <a:cxnLst/>
            <a:rect l="l" t="t" r="r" b="b"/>
            <a:pathLst>
              <a:path w="1371600" h="140335">
                <a:moveTo>
                  <a:pt x="0" y="0"/>
                </a:moveTo>
                <a:lnTo>
                  <a:pt x="1371600" y="0"/>
                </a:lnTo>
                <a:lnTo>
                  <a:pt x="1371600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750531" y="1803437"/>
            <a:ext cx="1160780" cy="140335"/>
          </a:xfrm>
          <a:custGeom>
            <a:avLst/>
            <a:gdLst/>
            <a:ahLst/>
            <a:cxnLst/>
            <a:rect l="l" t="t" r="r" b="b"/>
            <a:pathLst>
              <a:path w="1160780" h="140335">
                <a:moveTo>
                  <a:pt x="0" y="0"/>
                </a:moveTo>
                <a:lnTo>
                  <a:pt x="1160470" y="0"/>
                </a:lnTo>
                <a:lnTo>
                  <a:pt x="1160470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50531" y="1803437"/>
            <a:ext cx="1160780" cy="140335"/>
          </a:xfrm>
          <a:custGeom>
            <a:avLst/>
            <a:gdLst/>
            <a:ahLst/>
            <a:cxnLst/>
            <a:rect l="l" t="t" r="r" b="b"/>
            <a:pathLst>
              <a:path w="1160780" h="140335">
                <a:moveTo>
                  <a:pt x="0" y="0"/>
                </a:moveTo>
                <a:lnTo>
                  <a:pt x="1160470" y="0"/>
                </a:lnTo>
                <a:lnTo>
                  <a:pt x="1160470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856984" y="1123048"/>
            <a:ext cx="3448050" cy="3448050"/>
          </a:xfrm>
          <a:prstGeom prst="rect">
            <a:avLst/>
          </a:prstGeom>
          <a:ln w="9525">
            <a:solidFill>
              <a:srgbClr val="D9D9D9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984885" marR="2271395">
              <a:lnSpc>
                <a:spcPct val="102200"/>
              </a:lnSpc>
              <a:spcBef>
                <a:spcPts val="750"/>
              </a:spcBef>
            </a:pPr>
            <a:r>
              <a:rPr dirty="0" sz="900">
                <a:latin typeface="Calibri"/>
                <a:cs typeface="Calibri"/>
              </a:rPr>
              <a:t>AVS  PVS</a:t>
            </a:r>
            <a:endParaRPr sz="900">
              <a:latin typeface="Calibri"/>
              <a:cs typeface="Calibri"/>
            </a:endParaRPr>
          </a:p>
          <a:p>
            <a:pPr marL="984885">
              <a:lnSpc>
                <a:spcPct val="100000"/>
              </a:lnSpc>
              <a:spcBef>
                <a:spcPts val="284"/>
              </a:spcBef>
            </a:pPr>
            <a:r>
              <a:rPr dirty="0" sz="900" spc="-5">
                <a:latin typeface="Calibri"/>
                <a:cs typeface="Calibri"/>
              </a:rPr>
              <a:t>SVS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809488" y="1473763"/>
            <a:ext cx="1165860" cy="140335"/>
          </a:xfrm>
          <a:custGeom>
            <a:avLst/>
            <a:gdLst/>
            <a:ahLst/>
            <a:cxnLst/>
            <a:rect l="l" t="t" r="r" b="b"/>
            <a:pathLst>
              <a:path w="1165859" h="140334">
                <a:moveTo>
                  <a:pt x="0" y="0"/>
                </a:moveTo>
                <a:lnTo>
                  <a:pt x="1165627" y="0"/>
                </a:lnTo>
                <a:lnTo>
                  <a:pt x="1165627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809488" y="1473763"/>
            <a:ext cx="1165860" cy="140335"/>
          </a:xfrm>
          <a:custGeom>
            <a:avLst/>
            <a:gdLst/>
            <a:ahLst/>
            <a:cxnLst/>
            <a:rect l="l" t="t" r="r" b="b"/>
            <a:pathLst>
              <a:path w="1165859" h="140334">
                <a:moveTo>
                  <a:pt x="0" y="0"/>
                </a:moveTo>
                <a:lnTo>
                  <a:pt x="1165627" y="0"/>
                </a:lnTo>
                <a:lnTo>
                  <a:pt x="1165627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809488" y="1613907"/>
            <a:ext cx="1377950" cy="140335"/>
          </a:xfrm>
          <a:custGeom>
            <a:avLst/>
            <a:gdLst/>
            <a:ahLst/>
            <a:cxnLst/>
            <a:rect l="l" t="t" r="r" b="b"/>
            <a:pathLst>
              <a:path w="1377950" h="140335">
                <a:moveTo>
                  <a:pt x="0" y="0"/>
                </a:moveTo>
                <a:lnTo>
                  <a:pt x="1377695" y="0"/>
                </a:lnTo>
                <a:lnTo>
                  <a:pt x="1377695" y="140144"/>
                </a:lnTo>
                <a:lnTo>
                  <a:pt x="0" y="14014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809488" y="1613907"/>
            <a:ext cx="1377950" cy="140335"/>
          </a:xfrm>
          <a:custGeom>
            <a:avLst/>
            <a:gdLst/>
            <a:ahLst/>
            <a:cxnLst/>
            <a:rect l="l" t="t" r="r" b="b"/>
            <a:pathLst>
              <a:path w="1377950" h="140335">
                <a:moveTo>
                  <a:pt x="0" y="0"/>
                </a:moveTo>
                <a:lnTo>
                  <a:pt x="1377695" y="0"/>
                </a:lnTo>
                <a:lnTo>
                  <a:pt x="1377695" y="140144"/>
                </a:lnTo>
                <a:lnTo>
                  <a:pt x="0" y="14014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809488" y="1786975"/>
            <a:ext cx="1165860" cy="140335"/>
          </a:xfrm>
          <a:custGeom>
            <a:avLst/>
            <a:gdLst/>
            <a:ahLst/>
            <a:cxnLst/>
            <a:rect l="l" t="t" r="r" b="b"/>
            <a:pathLst>
              <a:path w="1165859" h="140335">
                <a:moveTo>
                  <a:pt x="0" y="0"/>
                </a:moveTo>
                <a:lnTo>
                  <a:pt x="1165627" y="0"/>
                </a:lnTo>
                <a:lnTo>
                  <a:pt x="1165627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809488" y="1786975"/>
            <a:ext cx="1165860" cy="140335"/>
          </a:xfrm>
          <a:custGeom>
            <a:avLst/>
            <a:gdLst/>
            <a:ahLst/>
            <a:cxnLst/>
            <a:rect l="l" t="t" r="r" b="b"/>
            <a:pathLst>
              <a:path w="1165859" h="140335">
                <a:moveTo>
                  <a:pt x="0" y="0"/>
                </a:moveTo>
                <a:lnTo>
                  <a:pt x="1165627" y="0"/>
                </a:lnTo>
                <a:lnTo>
                  <a:pt x="1165627" y="140143"/>
                </a:lnTo>
                <a:lnTo>
                  <a:pt x="0" y="14014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928051" y="1123048"/>
            <a:ext cx="3448050" cy="3448050"/>
          </a:xfrm>
          <a:prstGeom prst="rect">
            <a:avLst/>
          </a:prstGeom>
          <a:ln w="9525">
            <a:solidFill>
              <a:srgbClr val="D9D9D9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972819" marR="2283460">
              <a:lnSpc>
                <a:spcPct val="102200"/>
              </a:lnSpc>
              <a:spcBef>
                <a:spcPts val="620"/>
              </a:spcBef>
            </a:pPr>
            <a:r>
              <a:rPr dirty="0" sz="900">
                <a:latin typeface="Calibri"/>
                <a:cs typeface="Calibri"/>
              </a:rPr>
              <a:t>AVS  PVS</a:t>
            </a:r>
            <a:endParaRPr sz="900">
              <a:latin typeface="Calibri"/>
              <a:cs typeface="Calibri"/>
            </a:endParaRPr>
          </a:p>
          <a:p>
            <a:pPr marL="972819">
              <a:lnSpc>
                <a:spcPct val="100000"/>
              </a:lnSpc>
              <a:spcBef>
                <a:spcPts val="284"/>
              </a:spcBef>
            </a:pPr>
            <a:r>
              <a:rPr dirty="0" sz="900" spc="-5">
                <a:latin typeface="Calibri"/>
                <a:cs typeface="Calibri"/>
              </a:rPr>
              <a:t>SVS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0297" y="116684"/>
            <a:ext cx="845566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Healthcare </a:t>
            </a:r>
            <a:r>
              <a:rPr dirty="0" spc="-10"/>
              <a:t>Cost </a:t>
            </a:r>
            <a:r>
              <a:rPr dirty="0"/>
              <a:t>and </a:t>
            </a:r>
            <a:r>
              <a:rPr dirty="0" spc="-5"/>
              <a:t>Utilization </a:t>
            </a:r>
            <a:r>
              <a:rPr dirty="0" spc="-10"/>
              <a:t>by </a:t>
            </a:r>
            <a:r>
              <a:rPr dirty="0" spc="-5"/>
              <a:t>Clinical </a:t>
            </a:r>
            <a:r>
              <a:rPr dirty="0" spc="-15"/>
              <a:t>Presentation before</a:t>
            </a:r>
            <a:r>
              <a:rPr dirty="0" spc="5"/>
              <a:t> </a:t>
            </a:r>
            <a:r>
              <a:rPr dirty="0" spc="-45"/>
              <a:t>AVR</a:t>
            </a:r>
          </a:p>
        </p:txBody>
      </p:sp>
      <p:sp>
        <p:nvSpPr>
          <p:cNvPr id="4" name="object 4"/>
          <p:cNvSpPr/>
          <p:nvPr/>
        </p:nvSpPr>
        <p:spPr>
          <a:xfrm>
            <a:off x="1140002" y="2131909"/>
            <a:ext cx="378460" cy="1403350"/>
          </a:xfrm>
          <a:custGeom>
            <a:avLst/>
            <a:gdLst/>
            <a:ahLst/>
            <a:cxnLst/>
            <a:rect l="l" t="t" r="r" b="b"/>
            <a:pathLst>
              <a:path w="378459" h="1403350">
                <a:moveTo>
                  <a:pt x="0" y="0"/>
                </a:moveTo>
                <a:lnTo>
                  <a:pt x="378055" y="0"/>
                </a:lnTo>
                <a:lnTo>
                  <a:pt x="378055" y="1403091"/>
                </a:lnTo>
                <a:lnTo>
                  <a:pt x="0" y="1403091"/>
                </a:lnTo>
                <a:lnTo>
                  <a:pt x="0" y="0"/>
                </a:lnTo>
                <a:close/>
              </a:path>
            </a:pathLst>
          </a:custGeom>
          <a:solidFill>
            <a:srgbClr val="00AC4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93669" y="2131909"/>
            <a:ext cx="378460" cy="1403350"/>
          </a:xfrm>
          <a:custGeom>
            <a:avLst/>
            <a:gdLst/>
            <a:ahLst/>
            <a:cxnLst/>
            <a:rect l="l" t="t" r="r" b="b"/>
            <a:pathLst>
              <a:path w="378460" h="1403350">
                <a:moveTo>
                  <a:pt x="0" y="0"/>
                </a:moveTo>
                <a:lnTo>
                  <a:pt x="378055" y="0"/>
                </a:lnTo>
                <a:lnTo>
                  <a:pt x="378055" y="1403091"/>
                </a:lnTo>
                <a:lnTo>
                  <a:pt x="0" y="1403091"/>
                </a:ln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47335" y="2131909"/>
            <a:ext cx="378460" cy="1403350"/>
          </a:xfrm>
          <a:custGeom>
            <a:avLst/>
            <a:gdLst/>
            <a:ahLst/>
            <a:cxnLst/>
            <a:rect l="l" t="t" r="r" b="b"/>
            <a:pathLst>
              <a:path w="378460" h="1403350">
                <a:moveTo>
                  <a:pt x="0" y="0"/>
                </a:moveTo>
                <a:lnTo>
                  <a:pt x="378055" y="0"/>
                </a:lnTo>
                <a:lnTo>
                  <a:pt x="378055" y="1403091"/>
                </a:lnTo>
                <a:lnTo>
                  <a:pt x="0" y="1403091"/>
                </a:lnTo>
                <a:lnTo>
                  <a:pt x="0" y="0"/>
                </a:lnTo>
                <a:close/>
              </a:path>
            </a:pathLst>
          </a:custGeom>
          <a:solidFill>
            <a:srgbClr val="F4847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93669" y="1869050"/>
            <a:ext cx="378460" cy="262890"/>
          </a:xfrm>
          <a:custGeom>
            <a:avLst/>
            <a:gdLst/>
            <a:ahLst/>
            <a:cxnLst/>
            <a:rect l="l" t="t" r="r" b="b"/>
            <a:pathLst>
              <a:path w="378460" h="262889">
                <a:moveTo>
                  <a:pt x="0" y="0"/>
                </a:moveTo>
                <a:lnTo>
                  <a:pt x="378055" y="0"/>
                </a:lnTo>
                <a:lnTo>
                  <a:pt x="378055" y="262859"/>
                </a:lnTo>
                <a:lnTo>
                  <a:pt x="0" y="262859"/>
                </a:lnTo>
                <a:lnTo>
                  <a:pt x="0" y="0"/>
                </a:lnTo>
                <a:close/>
              </a:path>
            </a:pathLst>
          </a:custGeom>
          <a:solidFill>
            <a:srgbClr val="E6A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47335" y="1784112"/>
            <a:ext cx="378460" cy="347980"/>
          </a:xfrm>
          <a:custGeom>
            <a:avLst/>
            <a:gdLst/>
            <a:ahLst/>
            <a:cxnLst/>
            <a:rect l="l" t="t" r="r" b="b"/>
            <a:pathLst>
              <a:path w="378460" h="347980">
                <a:moveTo>
                  <a:pt x="0" y="0"/>
                </a:moveTo>
                <a:lnTo>
                  <a:pt x="378055" y="0"/>
                </a:lnTo>
                <a:lnTo>
                  <a:pt x="378055" y="347797"/>
                </a:lnTo>
                <a:lnTo>
                  <a:pt x="0" y="347797"/>
                </a:lnTo>
                <a:lnTo>
                  <a:pt x="0" y="0"/>
                </a:lnTo>
                <a:close/>
              </a:path>
            </a:pathLst>
          </a:custGeom>
          <a:solidFill>
            <a:srgbClr val="DF261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02197" y="3535001"/>
            <a:ext cx="1361440" cy="0"/>
          </a:xfrm>
          <a:custGeom>
            <a:avLst/>
            <a:gdLst/>
            <a:ahLst/>
            <a:cxnLst/>
            <a:rect l="l" t="t" r="r" b="b"/>
            <a:pathLst>
              <a:path w="1361439" h="0">
                <a:moveTo>
                  <a:pt x="0" y="0"/>
                </a:moveTo>
                <a:lnTo>
                  <a:pt x="13609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02197" y="3535001"/>
            <a:ext cx="1361440" cy="0"/>
          </a:xfrm>
          <a:custGeom>
            <a:avLst/>
            <a:gdLst/>
            <a:ahLst/>
            <a:cxnLst/>
            <a:rect l="l" t="t" r="r" b="b"/>
            <a:pathLst>
              <a:path w="1361439" h="0">
                <a:moveTo>
                  <a:pt x="0" y="0"/>
                </a:moveTo>
                <a:lnTo>
                  <a:pt x="136099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235367" y="3584836"/>
            <a:ext cx="1955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595959"/>
                </a:solidFill>
                <a:latin typeface="Calibri"/>
                <a:cs typeface="Calibri"/>
              </a:rPr>
              <a:t>SVS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82684" y="3584836"/>
            <a:ext cx="2025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PVS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34762" y="3584836"/>
            <a:ext cx="209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AVS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2673" y="1473783"/>
            <a:ext cx="462280" cy="213550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algn="r" marR="6985">
              <a:lnSpc>
                <a:spcPct val="100000"/>
              </a:lnSpc>
              <a:spcBef>
                <a:spcPts val="53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$200,000</a:t>
            </a:r>
            <a:endParaRPr sz="900">
              <a:latin typeface="Calibri"/>
              <a:cs typeface="Calibri"/>
            </a:endParaRPr>
          </a:p>
          <a:p>
            <a:pPr algn="r" marR="6985">
              <a:lnSpc>
                <a:spcPct val="100000"/>
              </a:lnSpc>
              <a:spcBef>
                <a:spcPts val="43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$180,000</a:t>
            </a:r>
            <a:endParaRPr sz="900">
              <a:latin typeface="Calibri"/>
              <a:cs typeface="Calibri"/>
            </a:endParaRPr>
          </a:p>
          <a:p>
            <a:pPr algn="r" marR="6985">
              <a:lnSpc>
                <a:spcPct val="100000"/>
              </a:lnSpc>
              <a:spcBef>
                <a:spcPts val="43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$160,000</a:t>
            </a:r>
            <a:endParaRPr sz="900">
              <a:latin typeface="Calibri"/>
              <a:cs typeface="Calibri"/>
            </a:endParaRPr>
          </a:p>
          <a:p>
            <a:pPr algn="r" marR="6985">
              <a:lnSpc>
                <a:spcPct val="100000"/>
              </a:lnSpc>
              <a:spcBef>
                <a:spcPts val="43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$140,000</a:t>
            </a:r>
            <a:endParaRPr sz="900">
              <a:latin typeface="Calibri"/>
              <a:cs typeface="Calibri"/>
            </a:endParaRPr>
          </a:p>
          <a:p>
            <a:pPr algn="r" marR="6985">
              <a:lnSpc>
                <a:spcPct val="100000"/>
              </a:lnSpc>
              <a:spcBef>
                <a:spcPts val="43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$120,000</a:t>
            </a:r>
            <a:endParaRPr sz="900">
              <a:latin typeface="Calibri"/>
              <a:cs typeface="Calibri"/>
            </a:endParaRPr>
          </a:p>
          <a:p>
            <a:pPr algn="r" marR="6985">
              <a:lnSpc>
                <a:spcPct val="100000"/>
              </a:lnSpc>
              <a:spcBef>
                <a:spcPts val="43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$100,000</a:t>
            </a:r>
            <a:endParaRPr sz="9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43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$80,000</a:t>
            </a:r>
            <a:endParaRPr sz="9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43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$60,000</a:t>
            </a:r>
            <a:endParaRPr sz="9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43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$40,000</a:t>
            </a:r>
            <a:endParaRPr sz="9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43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$20,000</a:t>
            </a:r>
            <a:endParaRPr sz="900">
              <a:latin typeface="Calibri"/>
              <a:cs typeface="Calibri"/>
            </a:endParaRPr>
          </a:p>
          <a:p>
            <a:pPr algn="r" marR="12700">
              <a:lnSpc>
                <a:spcPct val="100000"/>
              </a:lnSpc>
              <a:spcBef>
                <a:spcPts val="43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$0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84259" y="1828974"/>
            <a:ext cx="848994" cy="245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59740">
              <a:lnSpc>
                <a:spcPts val="865"/>
              </a:lnSpc>
              <a:spcBef>
                <a:spcPts val="100"/>
              </a:spcBef>
            </a:pPr>
            <a:r>
              <a:rPr dirty="0" sz="900">
                <a:solidFill>
                  <a:srgbClr val="FFFFFF"/>
                </a:solidFill>
                <a:latin typeface="Calibri"/>
                <a:cs typeface="Calibri"/>
              </a:rPr>
              <a:t>$36,267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865"/>
              </a:lnSpc>
            </a:pPr>
            <a:r>
              <a:rPr dirty="0" sz="900">
                <a:solidFill>
                  <a:srgbClr val="FFFFFF"/>
                </a:solidFill>
                <a:latin typeface="Calibri"/>
                <a:cs typeface="Calibri"/>
              </a:rPr>
              <a:t>$27,410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2673" y="987018"/>
            <a:ext cx="1400810" cy="358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175">
              <a:lnSpc>
                <a:spcPts val="1310"/>
              </a:lnSpc>
              <a:spcBef>
                <a:spcPts val="100"/>
              </a:spcBef>
            </a:pPr>
            <a:r>
              <a:rPr dirty="0" sz="1100" spc="-5">
                <a:solidFill>
                  <a:srgbClr val="595959"/>
                </a:solidFill>
                <a:latin typeface="Calibri"/>
                <a:cs typeface="Calibri"/>
              </a:rPr>
              <a:t>Total</a:t>
            </a:r>
            <a:r>
              <a:rPr dirty="0" sz="1100" spc="-2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solidFill>
                  <a:srgbClr val="595959"/>
                </a:solidFill>
                <a:latin typeface="Calibri"/>
                <a:cs typeface="Calibri"/>
              </a:rPr>
              <a:t>Costs</a:t>
            </a:r>
            <a:endParaRPr sz="1100">
              <a:latin typeface="Calibri"/>
              <a:cs typeface="Calibri"/>
            </a:endParaRPr>
          </a:p>
          <a:p>
            <a:pPr algn="ctr">
              <a:lnSpc>
                <a:spcPts val="1310"/>
              </a:lnSpc>
            </a:pPr>
            <a:r>
              <a:rPr dirty="0" sz="1100" spc="-15">
                <a:solidFill>
                  <a:srgbClr val="595959"/>
                </a:solidFill>
                <a:latin typeface="Calibri"/>
                <a:cs typeface="Calibri"/>
              </a:rPr>
              <a:t>(AVR </a:t>
            </a:r>
            <a:r>
              <a:rPr dirty="0" sz="1100">
                <a:solidFill>
                  <a:srgbClr val="595959"/>
                </a:solidFill>
                <a:latin typeface="Calibri"/>
                <a:cs typeface="Calibri"/>
              </a:rPr>
              <a:t>+ </a:t>
            </a:r>
            <a:r>
              <a:rPr dirty="0" sz="1100" spc="-5">
                <a:solidFill>
                  <a:srgbClr val="595959"/>
                </a:solidFill>
                <a:latin typeface="Calibri"/>
                <a:cs typeface="Calibri"/>
              </a:rPr>
              <a:t>1-year</a:t>
            </a:r>
            <a:r>
              <a:rPr dirty="0" sz="1100" spc="-7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595959"/>
                </a:solidFill>
                <a:latin typeface="Calibri"/>
                <a:cs typeface="Calibri"/>
              </a:rPr>
              <a:t>follow-up)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96262" y="2406194"/>
            <a:ext cx="382270" cy="1129030"/>
          </a:xfrm>
          <a:custGeom>
            <a:avLst/>
            <a:gdLst/>
            <a:ahLst/>
            <a:cxnLst/>
            <a:rect l="l" t="t" r="r" b="b"/>
            <a:pathLst>
              <a:path w="382270" h="1129029">
                <a:moveTo>
                  <a:pt x="0" y="0"/>
                </a:moveTo>
                <a:lnTo>
                  <a:pt x="381724" y="0"/>
                </a:lnTo>
                <a:lnTo>
                  <a:pt x="381724" y="1129006"/>
                </a:lnTo>
                <a:lnTo>
                  <a:pt x="0" y="1129006"/>
                </a:lnTo>
                <a:lnTo>
                  <a:pt x="0" y="0"/>
                </a:lnTo>
                <a:close/>
              </a:path>
            </a:pathLst>
          </a:custGeom>
          <a:solidFill>
            <a:srgbClr val="00AC4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554332" y="2406194"/>
            <a:ext cx="382270" cy="1129030"/>
          </a:xfrm>
          <a:custGeom>
            <a:avLst/>
            <a:gdLst/>
            <a:ahLst/>
            <a:cxnLst/>
            <a:rect l="l" t="t" r="r" b="b"/>
            <a:pathLst>
              <a:path w="382270" h="1129029">
                <a:moveTo>
                  <a:pt x="0" y="0"/>
                </a:moveTo>
                <a:lnTo>
                  <a:pt x="381724" y="0"/>
                </a:lnTo>
                <a:lnTo>
                  <a:pt x="381724" y="1129006"/>
                </a:lnTo>
                <a:lnTo>
                  <a:pt x="0" y="1129006"/>
                </a:ln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012402" y="2406194"/>
            <a:ext cx="382270" cy="1129030"/>
          </a:xfrm>
          <a:custGeom>
            <a:avLst/>
            <a:gdLst/>
            <a:ahLst/>
            <a:cxnLst/>
            <a:rect l="l" t="t" r="r" b="b"/>
            <a:pathLst>
              <a:path w="382270" h="1129029">
                <a:moveTo>
                  <a:pt x="0" y="0"/>
                </a:moveTo>
                <a:lnTo>
                  <a:pt x="381724" y="0"/>
                </a:lnTo>
                <a:lnTo>
                  <a:pt x="381724" y="1129006"/>
                </a:lnTo>
                <a:lnTo>
                  <a:pt x="0" y="1129006"/>
                </a:lnTo>
                <a:lnTo>
                  <a:pt x="0" y="0"/>
                </a:lnTo>
                <a:close/>
              </a:path>
            </a:pathLst>
          </a:custGeom>
          <a:solidFill>
            <a:srgbClr val="F4847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554332" y="2267240"/>
            <a:ext cx="382270" cy="139065"/>
          </a:xfrm>
          <a:custGeom>
            <a:avLst/>
            <a:gdLst/>
            <a:ahLst/>
            <a:cxnLst/>
            <a:rect l="l" t="t" r="r" b="b"/>
            <a:pathLst>
              <a:path w="382270" h="139064">
                <a:moveTo>
                  <a:pt x="0" y="0"/>
                </a:moveTo>
                <a:lnTo>
                  <a:pt x="381724" y="0"/>
                </a:lnTo>
                <a:lnTo>
                  <a:pt x="381724" y="138954"/>
                </a:lnTo>
                <a:lnTo>
                  <a:pt x="0" y="138954"/>
                </a:lnTo>
                <a:lnTo>
                  <a:pt x="0" y="0"/>
                </a:lnTo>
                <a:close/>
              </a:path>
            </a:pathLst>
          </a:custGeom>
          <a:solidFill>
            <a:srgbClr val="E6A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58089" y="3535201"/>
            <a:ext cx="1374775" cy="0"/>
          </a:xfrm>
          <a:custGeom>
            <a:avLst/>
            <a:gdLst/>
            <a:ahLst/>
            <a:cxnLst/>
            <a:rect l="l" t="t" r="r" b="b"/>
            <a:pathLst>
              <a:path w="1374775" h="0">
                <a:moveTo>
                  <a:pt x="0" y="0"/>
                </a:moveTo>
                <a:lnTo>
                  <a:pt x="13742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58089" y="3535201"/>
            <a:ext cx="1374775" cy="0"/>
          </a:xfrm>
          <a:custGeom>
            <a:avLst/>
            <a:gdLst/>
            <a:ahLst/>
            <a:cxnLst/>
            <a:rect l="l" t="t" r="r" b="b"/>
            <a:pathLst>
              <a:path w="1374775" h="0">
                <a:moveTo>
                  <a:pt x="0" y="0"/>
                </a:moveTo>
                <a:lnTo>
                  <a:pt x="1374209" y="0"/>
                </a:lnTo>
              </a:path>
            </a:pathLst>
          </a:custGeom>
          <a:ln w="222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193462" y="3585036"/>
            <a:ext cx="1955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595959"/>
                </a:solidFill>
                <a:latin typeface="Calibri"/>
                <a:cs typeface="Calibri"/>
              </a:rPr>
              <a:t>SVS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45182" y="3585036"/>
            <a:ext cx="2025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PVS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01664" y="3585036"/>
            <a:ext cx="209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AVS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31303" y="1673140"/>
            <a:ext cx="144145" cy="1936114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10</a:t>
            </a:r>
            <a:endParaRPr sz="900">
              <a:latin typeface="Calibri"/>
              <a:cs typeface="Calibri"/>
            </a:endParaRPr>
          </a:p>
          <a:p>
            <a:pPr marL="73025">
              <a:lnSpc>
                <a:spcPct val="100000"/>
              </a:lnSpc>
              <a:spcBef>
                <a:spcPts val="29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  <a:p>
            <a:pPr marL="73025">
              <a:lnSpc>
                <a:spcPct val="100000"/>
              </a:lnSpc>
              <a:spcBef>
                <a:spcPts val="285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8</a:t>
            </a:r>
            <a:endParaRPr sz="900">
              <a:latin typeface="Calibri"/>
              <a:cs typeface="Calibri"/>
            </a:endParaRPr>
          </a:p>
          <a:p>
            <a:pPr marL="73025">
              <a:lnSpc>
                <a:spcPct val="100000"/>
              </a:lnSpc>
              <a:spcBef>
                <a:spcPts val="29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7</a:t>
            </a:r>
            <a:endParaRPr sz="900">
              <a:latin typeface="Calibri"/>
              <a:cs typeface="Calibri"/>
            </a:endParaRPr>
          </a:p>
          <a:p>
            <a:pPr marL="73025">
              <a:lnSpc>
                <a:spcPct val="100000"/>
              </a:lnSpc>
              <a:spcBef>
                <a:spcPts val="285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6</a:t>
            </a:r>
            <a:endParaRPr sz="900">
              <a:latin typeface="Calibri"/>
              <a:cs typeface="Calibri"/>
            </a:endParaRPr>
          </a:p>
          <a:p>
            <a:pPr marL="73025">
              <a:lnSpc>
                <a:spcPct val="100000"/>
              </a:lnSpc>
              <a:spcBef>
                <a:spcPts val="29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  <a:p>
            <a:pPr marL="73025">
              <a:lnSpc>
                <a:spcPct val="100000"/>
              </a:lnSpc>
              <a:spcBef>
                <a:spcPts val="285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 marL="73025">
              <a:lnSpc>
                <a:spcPct val="100000"/>
              </a:lnSpc>
              <a:spcBef>
                <a:spcPts val="29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  <a:p>
            <a:pPr marL="73025">
              <a:lnSpc>
                <a:spcPct val="100000"/>
              </a:lnSpc>
              <a:spcBef>
                <a:spcPts val="285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  <a:p>
            <a:pPr marL="73025">
              <a:lnSpc>
                <a:spcPct val="100000"/>
              </a:lnSpc>
              <a:spcBef>
                <a:spcPts val="29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  <a:p>
            <a:pPr marL="73025">
              <a:lnSpc>
                <a:spcPct val="100000"/>
              </a:lnSpc>
              <a:spcBef>
                <a:spcPts val="29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53119" y="2239689"/>
            <a:ext cx="1866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FFFFFF"/>
                </a:solidFill>
                <a:latin typeface="Calibri"/>
                <a:cs typeface="Calibri"/>
              </a:rPr>
              <a:t>0.8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12402" y="2024069"/>
            <a:ext cx="382270" cy="382270"/>
          </a:xfrm>
          <a:prstGeom prst="rect">
            <a:avLst/>
          </a:prstGeom>
          <a:solidFill>
            <a:srgbClr val="DF2613"/>
          </a:solidFill>
        </p:spPr>
        <p:txBody>
          <a:bodyPr wrap="square" lIns="0" tIns="106680" rIns="0" bIns="0" rtlCol="0" vert="horz">
            <a:spAutoFit/>
          </a:bodyPr>
          <a:lstStyle/>
          <a:p>
            <a:pPr marL="111125">
              <a:lnSpc>
                <a:spcPct val="100000"/>
              </a:lnSpc>
              <a:spcBef>
                <a:spcPts val="840"/>
              </a:spcBef>
            </a:pPr>
            <a:r>
              <a:rPr dirty="0" sz="1000">
                <a:solidFill>
                  <a:srgbClr val="FFFFFF"/>
                </a:solidFill>
                <a:latin typeface="Calibri"/>
                <a:cs typeface="Calibri"/>
              </a:rPr>
              <a:t>2.2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18264" y="987018"/>
            <a:ext cx="110045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595959"/>
                </a:solidFill>
                <a:latin typeface="Calibri"/>
                <a:cs typeface="Calibri"/>
              </a:rPr>
              <a:t>AVR </a:t>
            </a:r>
            <a:r>
              <a:rPr dirty="0" sz="1100" spc="-5">
                <a:solidFill>
                  <a:srgbClr val="595959"/>
                </a:solidFill>
                <a:latin typeface="Calibri"/>
                <a:cs typeface="Calibri"/>
              </a:rPr>
              <a:t>Length of</a:t>
            </a:r>
            <a:r>
              <a:rPr dirty="0" sz="1100" spc="-8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solidFill>
                  <a:srgbClr val="595959"/>
                </a:solidFill>
                <a:latin typeface="Calibri"/>
                <a:cs typeface="Calibri"/>
              </a:rPr>
              <a:t>Stay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134627" y="2414605"/>
            <a:ext cx="358775" cy="1071880"/>
          </a:xfrm>
          <a:custGeom>
            <a:avLst/>
            <a:gdLst/>
            <a:ahLst/>
            <a:cxnLst/>
            <a:rect l="l" t="t" r="r" b="b"/>
            <a:pathLst>
              <a:path w="358775" h="1071879">
                <a:moveTo>
                  <a:pt x="0" y="0"/>
                </a:moveTo>
                <a:lnTo>
                  <a:pt x="358307" y="0"/>
                </a:lnTo>
                <a:lnTo>
                  <a:pt x="358307" y="1071732"/>
                </a:lnTo>
                <a:lnTo>
                  <a:pt x="0" y="1071732"/>
                </a:lnTo>
                <a:lnTo>
                  <a:pt x="0" y="0"/>
                </a:lnTo>
                <a:close/>
              </a:path>
            </a:pathLst>
          </a:custGeom>
          <a:solidFill>
            <a:srgbClr val="00AC4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564597" y="2414605"/>
            <a:ext cx="358775" cy="1071880"/>
          </a:xfrm>
          <a:custGeom>
            <a:avLst/>
            <a:gdLst/>
            <a:ahLst/>
            <a:cxnLst/>
            <a:rect l="l" t="t" r="r" b="b"/>
            <a:pathLst>
              <a:path w="358775" h="1071879">
                <a:moveTo>
                  <a:pt x="0" y="0"/>
                </a:moveTo>
                <a:lnTo>
                  <a:pt x="358307" y="0"/>
                </a:lnTo>
                <a:lnTo>
                  <a:pt x="358307" y="1071732"/>
                </a:lnTo>
                <a:lnTo>
                  <a:pt x="0" y="1071732"/>
                </a:ln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994566" y="2414605"/>
            <a:ext cx="358775" cy="1071880"/>
          </a:xfrm>
          <a:custGeom>
            <a:avLst/>
            <a:gdLst/>
            <a:ahLst/>
            <a:cxnLst/>
            <a:rect l="l" t="t" r="r" b="b"/>
            <a:pathLst>
              <a:path w="358775" h="1071879">
                <a:moveTo>
                  <a:pt x="0" y="0"/>
                </a:moveTo>
                <a:lnTo>
                  <a:pt x="358307" y="0"/>
                </a:lnTo>
                <a:lnTo>
                  <a:pt x="358307" y="1071732"/>
                </a:lnTo>
                <a:lnTo>
                  <a:pt x="0" y="1071732"/>
                </a:lnTo>
                <a:lnTo>
                  <a:pt x="0" y="0"/>
                </a:lnTo>
                <a:close/>
              </a:path>
            </a:pathLst>
          </a:custGeom>
          <a:solidFill>
            <a:srgbClr val="F4847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564597" y="2097054"/>
            <a:ext cx="358775" cy="318135"/>
          </a:xfrm>
          <a:custGeom>
            <a:avLst/>
            <a:gdLst/>
            <a:ahLst/>
            <a:cxnLst/>
            <a:rect l="l" t="t" r="r" b="b"/>
            <a:pathLst>
              <a:path w="358775" h="318135">
                <a:moveTo>
                  <a:pt x="0" y="0"/>
                </a:moveTo>
                <a:lnTo>
                  <a:pt x="358307" y="0"/>
                </a:lnTo>
                <a:lnTo>
                  <a:pt x="358307" y="317550"/>
                </a:lnTo>
                <a:lnTo>
                  <a:pt x="0" y="317550"/>
                </a:lnTo>
                <a:lnTo>
                  <a:pt x="0" y="0"/>
                </a:lnTo>
                <a:close/>
              </a:path>
            </a:pathLst>
          </a:custGeom>
          <a:solidFill>
            <a:srgbClr val="E6A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098796" y="3486337"/>
            <a:ext cx="1290320" cy="0"/>
          </a:xfrm>
          <a:custGeom>
            <a:avLst/>
            <a:gdLst/>
            <a:ahLst/>
            <a:cxnLst/>
            <a:rect l="l" t="t" r="r" b="b"/>
            <a:pathLst>
              <a:path w="1290320" h="0">
                <a:moveTo>
                  <a:pt x="0" y="0"/>
                </a:moveTo>
                <a:lnTo>
                  <a:pt x="128990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098796" y="3486337"/>
            <a:ext cx="1290320" cy="0"/>
          </a:xfrm>
          <a:custGeom>
            <a:avLst/>
            <a:gdLst/>
            <a:ahLst/>
            <a:cxnLst/>
            <a:rect l="l" t="t" r="r" b="b"/>
            <a:pathLst>
              <a:path w="1290320" h="0">
                <a:moveTo>
                  <a:pt x="0" y="0"/>
                </a:moveTo>
                <a:lnTo>
                  <a:pt x="128990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5220118" y="3536172"/>
            <a:ext cx="1955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595959"/>
                </a:solidFill>
                <a:latin typeface="Calibri"/>
                <a:cs typeface="Calibri"/>
              </a:rPr>
              <a:t>SVS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643738" y="3536172"/>
            <a:ext cx="2025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PVS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72120" y="3536172"/>
            <a:ext cx="209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AVS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932336" y="3397742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787873" y="3066961"/>
            <a:ext cx="2286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0.25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848198" y="2736179"/>
            <a:ext cx="1701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0.5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787873" y="2405397"/>
            <a:ext cx="2286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0.75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932336" y="2074616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787873" y="1743834"/>
            <a:ext cx="2286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1.25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848198" y="1413052"/>
            <a:ext cx="1701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1.5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618338" y="2158802"/>
            <a:ext cx="2508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FFFFFF"/>
                </a:solidFill>
                <a:latin typeface="Calibri"/>
                <a:cs typeface="Calibri"/>
              </a:rPr>
              <a:t>0.24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994566" y="1805967"/>
            <a:ext cx="358775" cy="608965"/>
          </a:xfrm>
          <a:prstGeom prst="rect">
            <a:avLst/>
          </a:prstGeom>
          <a:solidFill>
            <a:srgbClr val="DF2613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66040">
              <a:lnSpc>
                <a:spcPct val="100000"/>
              </a:lnSpc>
              <a:spcBef>
                <a:spcPts val="580"/>
              </a:spcBef>
            </a:pPr>
            <a:r>
              <a:rPr dirty="0" sz="1000">
                <a:solidFill>
                  <a:srgbClr val="FFFFFF"/>
                </a:solidFill>
                <a:latin typeface="Calibri"/>
                <a:cs typeface="Calibri"/>
              </a:rPr>
              <a:t>0.46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976244" y="987018"/>
            <a:ext cx="1324610" cy="3581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80010" marR="5080" indent="-67945">
              <a:lnSpc>
                <a:spcPts val="1300"/>
              </a:lnSpc>
              <a:spcBef>
                <a:spcPts val="160"/>
              </a:spcBef>
            </a:pPr>
            <a:r>
              <a:rPr dirty="0" sz="1100" spc="-5">
                <a:solidFill>
                  <a:srgbClr val="595959"/>
                </a:solidFill>
                <a:latin typeface="Calibri"/>
                <a:cs typeface="Calibri"/>
              </a:rPr>
              <a:t>Hospitalizations during  </a:t>
            </a:r>
            <a:r>
              <a:rPr dirty="0" sz="1100">
                <a:solidFill>
                  <a:srgbClr val="595959"/>
                </a:solidFill>
                <a:latin typeface="Calibri"/>
                <a:cs typeface="Calibri"/>
              </a:rPr>
              <a:t>the 1-year</a:t>
            </a:r>
            <a:r>
              <a:rPr dirty="0" sz="1100" spc="-4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solidFill>
                  <a:srgbClr val="595959"/>
                </a:solidFill>
                <a:latin typeface="Calibri"/>
                <a:cs typeface="Calibri"/>
              </a:rPr>
              <a:t>follow-up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149159" y="3305607"/>
            <a:ext cx="351790" cy="156845"/>
          </a:xfrm>
          <a:custGeom>
            <a:avLst/>
            <a:gdLst/>
            <a:ahLst/>
            <a:cxnLst/>
            <a:rect l="l" t="t" r="r" b="b"/>
            <a:pathLst>
              <a:path w="351790" h="156845">
                <a:moveTo>
                  <a:pt x="0" y="0"/>
                </a:moveTo>
                <a:lnTo>
                  <a:pt x="351319" y="0"/>
                </a:lnTo>
                <a:lnTo>
                  <a:pt x="351319" y="156622"/>
                </a:lnTo>
                <a:lnTo>
                  <a:pt x="0" y="156622"/>
                </a:lnTo>
                <a:lnTo>
                  <a:pt x="0" y="0"/>
                </a:lnTo>
                <a:close/>
              </a:path>
            </a:pathLst>
          </a:custGeom>
          <a:solidFill>
            <a:srgbClr val="00AC4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570743" y="3305607"/>
            <a:ext cx="351790" cy="156845"/>
          </a:xfrm>
          <a:custGeom>
            <a:avLst/>
            <a:gdLst/>
            <a:ahLst/>
            <a:cxnLst/>
            <a:rect l="l" t="t" r="r" b="b"/>
            <a:pathLst>
              <a:path w="351790" h="156845">
                <a:moveTo>
                  <a:pt x="0" y="0"/>
                </a:moveTo>
                <a:lnTo>
                  <a:pt x="351319" y="0"/>
                </a:lnTo>
                <a:lnTo>
                  <a:pt x="351319" y="156622"/>
                </a:lnTo>
                <a:lnTo>
                  <a:pt x="0" y="156622"/>
                </a:ln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992326" y="3305607"/>
            <a:ext cx="351790" cy="156845"/>
          </a:xfrm>
          <a:custGeom>
            <a:avLst/>
            <a:gdLst/>
            <a:ahLst/>
            <a:cxnLst/>
            <a:rect l="l" t="t" r="r" b="b"/>
            <a:pathLst>
              <a:path w="351790" h="156845">
                <a:moveTo>
                  <a:pt x="0" y="0"/>
                </a:moveTo>
                <a:lnTo>
                  <a:pt x="351319" y="0"/>
                </a:lnTo>
                <a:lnTo>
                  <a:pt x="351319" y="156622"/>
                </a:lnTo>
                <a:lnTo>
                  <a:pt x="0" y="156622"/>
                </a:lnTo>
                <a:lnTo>
                  <a:pt x="0" y="0"/>
                </a:lnTo>
                <a:close/>
              </a:path>
            </a:pathLst>
          </a:custGeom>
          <a:solidFill>
            <a:srgbClr val="F4847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570743" y="3129406"/>
            <a:ext cx="351790" cy="176530"/>
          </a:xfrm>
          <a:custGeom>
            <a:avLst/>
            <a:gdLst/>
            <a:ahLst/>
            <a:cxnLst/>
            <a:rect l="l" t="t" r="r" b="b"/>
            <a:pathLst>
              <a:path w="351790" h="176529">
                <a:moveTo>
                  <a:pt x="0" y="0"/>
                </a:moveTo>
                <a:lnTo>
                  <a:pt x="351319" y="0"/>
                </a:lnTo>
                <a:lnTo>
                  <a:pt x="351319" y="176200"/>
                </a:lnTo>
                <a:lnTo>
                  <a:pt x="0" y="176200"/>
                </a:lnTo>
                <a:lnTo>
                  <a:pt x="0" y="0"/>
                </a:lnTo>
                <a:close/>
              </a:path>
            </a:pathLst>
          </a:custGeom>
          <a:solidFill>
            <a:srgbClr val="E6A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114027" y="3462229"/>
            <a:ext cx="1264920" cy="0"/>
          </a:xfrm>
          <a:custGeom>
            <a:avLst/>
            <a:gdLst/>
            <a:ahLst/>
            <a:cxnLst/>
            <a:rect l="l" t="t" r="r" b="b"/>
            <a:pathLst>
              <a:path w="1264920" h="0">
                <a:moveTo>
                  <a:pt x="0" y="0"/>
                </a:moveTo>
                <a:lnTo>
                  <a:pt x="126475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114027" y="3462229"/>
            <a:ext cx="1264920" cy="0"/>
          </a:xfrm>
          <a:custGeom>
            <a:avLst/>
            <a:gdLst/>
            <a:ahLst/>
            <a:cxnLst/>
            <a:rect l="l" t="t" r="r" b="b"/>
            <a:pathLst>
              <a:path w="1264920" h="0">
                <a:moveTo>
                  <a:pt x="0" y="0"/>
                </a:moveTo>
                <a:lnTo>
                  <a:pt x="12647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7231156" y="3512064"/>
            <a:ext cx="1955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595959"/>
                </a:solidFill>
                <a:latin typeface="Calibri"/>
                <a:cs typeface="Calibri"/>
              </a:rPr>
              <a:t>SVS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646389" y="3512064"/>
            <a:ext cx="2025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PVS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066385" y="3512064"/>
            <a:ext cx="209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AVS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863429" y="1415846"/>
            <a:ext cx="1701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0.5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863429" y="1807404"/>
            <a:ext cx="1701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0.4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863429" y="2198961"/>
            <a:ext cx="1701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0.3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863429" y="2590519"/>
            <a:ext cx="1701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0.2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863429" y="2982077"/>
            <a:ext cx="1701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0.1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947566" y="3373635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587653" y="3120478"/>
            <a:ext cx="3155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FFFFFF"/>
                </a:solidFill>
                <a:latin typeface="Calibri"/>
                <a:cs typeface="Calibri"/>
              </a:rPr>
              <a:t>0.045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992326" y="2730017"/>
            <a:ext cx="351790" cy="575945"/>
          </a:xfrm>
          <a:prstGeom prst="rect">
            <a:avLst/>
          </a:prstGeom>
          <a:solidFill>
            <a:srgbClr val="DF2613"/>
          </a:solidFill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  <a:spcBef>
                <a:spcPts val="5"/>
              </a:spcBef>
            </a:pPr>
            <a:r>
              <a:rPr dirty="0" sz="1000">
                <a:solidFill>
                  <a:srgbClr val="FFFFFF"/>
                </a:solidFill>
                <a:latin typeface="Calibri"/>
                <a:cs typeface="Calibri"/>
              </a:rPr>
              <a:t>0.147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932021" y="987018"/>
            <a:ext cx="1507490" cy="3581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71450" marR="5080" indent="-158750">
              <a:lnSpc>
                <a:spcPts val="1300"/>
              </a:lnSpc>
              <a:spcBef>
                <a:spcPts val="160"/>
              </a:spcBef>
            </a:pPr>
            <a:r>
              <a:rPr dirty="0" sz="1100" spc="-5">
                <a:solidFill>
                  <a:srgbClr val="595959"/>
                </a:solidFill>
                <a:latin typeface="Calibri"/>
                <a:cs typeface="Calibri"/>
              </a:rPr>
              <a:t>HF Hospitalizations during  </a:t>
            </a:r>
            <a:r>
              <a:rPr dirty="0" sz="1100">
                <a:solidFill>
                  <a:srgbClr val="595959"/>
                </a:solidFill>
                <a:latin typeface="Calibri"/>
                <a:cs typeface="Calibri"/>
              </a:rPr>
              <a:t>the 1-year</a:t>
            </a:r>
            <a:r>
              <a:rPr dirty="0" sz="1100" spc="-3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solidFill>
                  <a:srgbClr val="595959"/>
                </a:solidFill>
                <a:latin typeface="Calibri"/>
                <a:cs typeface="Calibri"/>
              </a:rPr>
              <a:t>follow-up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45244" y="3964386"/>
            <a:ext cx="8126095" cy="769620"/>
          </a:xfrm>
          <a:custGeom>
            <a:avLst/>
            <a:gdLst/>
            <a:ahLst/>
            <a:cxnLst/>
            <a:rect l="l" t="t" r="r" b="b"/>
            <a:pathLst>
              <a:path w="8126095" h="769620">
                <a:moveTo>
                  <a:pt x="128244" y="769453"/>
                </a:moveTo>
                <a:lnTo>
                  <a:pt x="78326" y="759374"/>
                </a:lnTo>
                <a:lnTo>
                  <a:pt x="37562" y="731891"/>
                </a:lnTo>
                <a:lnTo>
                  <a:pt x="10078" y="691126"/>
                </a:lnTo>
                <a:lnTo>
                  <a:pt x="0" y="641208"/>
                </a:lnTo>
                <a:lnTo>
                  <a:pt x="0" y="128244"/>
                </a:lnTo>
                <a:lnTo>
                  <a:pt x="10078" y="78326"/>
                </a:lnTo>
                <a:lnTo>
                  <a:pt x="37561" y="37561"/>
                </a:lnTo>
                <a:lnTo>
                  <a:pt x="78326" y="10078"/>
                </a:lnTo>
                <a:lnTo>
                  <a:pt x="128244" y="0"/>
                </a:lnTo>
                <a:lnTo>
                  <a:pt x="7997390" y="0"/>
                </a:lnTo>
                <a:lnTo>
                  <a:pt x="8047307" y="10078"/>
                </a:lnTo>
                <a:lnTo>
                  <a:pt x="8088071" y="37562"/>
                </a:lnTo>
                <a:lnTo>
                  <a:pt x="8115555" y="78326"/>
                </a:lnTo>
                <a:lnTo>
                  <a:pt x="8125633" y="128244"/>
                </a:lnTo>
                <a:lnTo>
                  <a:pt x="8125632" y="641208"/>
                </a:lnTo>
                <a:lnTo>
                  <a:pt x="8115554" y="691127"/>
                </a:lnTo>
                <a:lnTo>
                  <a:pt x="8088070" y="731891"/>
                </a:lnTo>
                <a:lnTo>
                  <a:pt x="8047307" y="759374"/>
                </a:lnTo>
                <a:lnTo>
                  <a:pt x="7997388" y="769453"/>
                </a:lnTo>
                <a:lnTo>
                  <a:pt x="128244" y="7694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45306" y="3964781"/>
            <a:ext cx="8126095" cy="769620"/>
          </a:xfrm>
          <a:custGeom>
            <a:avLst/>
            <a:gdLst/>
            <a:ahLst/>
            <a:cxnLst/>
            <a:rect l="l" t="t" r="r" b="b"/>
            <a:pathLst>
              <a:path w="8126095" h="769620">
                <a:moveTo>
                  <a:pt x="0" y="128587"/>
                </a:moveTo>
                <a:lnTo>
                  <a:pt x="10318" y="78581"/>
                </a:lnTo>
                <a:lnTo>
                  <a:pt x="38100" y="37306"/>
                </a:lnTo>
                <a:lnTo>
                  <a:pt x="78581" y="10318"/>
                </a:lnTo>
                <a:lnTo>
                  <a:pt x="128587" y="0"/>
                </a:lnTo>
                <a:lnTo>
                  <a:pt x="7997825" y="0"/>
                </a:lnTo>
                <a:lnTo>
                  <a:pt x="8047831" y="10318"/>
                </a:lnTo>
                <a:lnTo>
                  <a:pt x="8088312" y="37306"/>
                </a:lnTo>
                <a:lnTo>
                  <a:pt x="8115300" y="78581"/>
                </a:lnTo>
                <a:lnTo>
                  <a:pt x="8125618" y="128587"/>
                </a:lnTo>
                <a:lnTo>
                  <a:pt x="8125618" y="641350"/>
                </a:lnTo>
                <a:lnTo>
                  <a:pt x="8123237" y="666750"/>
                </a:lnTo>
                <a:lnTo>
                  <a:pt x="8115300" y="691356"/>
                </a:lnTo>
                <a:lnTo>
                  <a:pt x="8088312" y="731837"/>
                </a:lnTo>
                <a:lnTo>
                  <a:pt x="8047831" y="758825"/>
                </a:lnTo>
                <a:lnTo>
                  <a:pt x="8023225" y="766762"/>
                </a:lnTo>
                <a:lnTo>
                  <a:pt x="7997825" y="769143"/>
                </a:lnTo>
                <a:lnTo>
                  <a:pt x="128587" y="769143"/>
                </a:lnTo>
                <a:lnTo>
                  <a:pt x="78581" y="758825"/>
                </a:lnTo>
                <a:lnTo>
                  <a:pt x="38100" y="731837"/>
                </a:lnTo>
                <a:lnTo>
                  <a:pt x="10318" y="691356"/>
                </a:lnTo>
                <a:lnTo>
                  <a:pt x="0" y="641350"/>
                </a:lnTo>
                <a:lnTo>
                  <a:pt x="0" y="128587"/>
                </a:lnTo>
                <a:close/>
              </a:path>
            </a:pathLst>
          </a:custGeom>
          <a:ln w="254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921540" y="4047463"/>
            <a:ext cx="73914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37945" marR="5080" indent="-1325880">
              <a:lnSpc>
                <a:spcPct val="100000"/>
              </a:lnSpc>
              <a:spcBef>
                <a:spcPts val="100"/>
              </a:spcBef>
            </a:pPr>
            <a:r>
              <a:rPr dirty="0" sz="1800" spc="-40" b="1">
                <a:latin typeface="Calibri"/>
                <a:cs typeface="Calibri"/>
              </a:rPr>
              <a:t>AVS </a:t>
            </a:r>
            <a:r>
              <a:rPr dirty="0" sz="1800" b="1">
                <a:latin typeface="Calibri"/>
                <a:cs typeface="Calibri"/>
              </a:rPr>
              <a:t>and </a:t>
            </a:r>
            <a:r>
              <a:rPr dirty="0" sz="1800" spc="-10" b="1">
                <a:latin typeface="Calibri"/>
                <a:cs typeface="Calibri"/>
              </a:rPr>
              <a:t>PVS </a:t>
            </a:r>
            <a:r>
              <a:rPr dirty="0" sz="1800" spc="-15" b="1">
                <a:latin typeface="Calibri"/>
                <a:cs typeface="Calibri"/>
              </a:rPr>
              <a:t>before </a:t>
            </a:r>
            <a:r>
              <a:rPr dirty="0" sz="1800" spc="-35" b="1">
                <a:latin typeface="Calibri"/>
                <a:cs typeface="Calibri"/>
              </a:rPr>
              <a:t>AVR </a:t>
            </a:r>
            <a:r>
              <a:rPr dirty="0" sz="1800" spc="-10" b="1">
                <a:latin typeface="Calibri"/>
                <a:cs typeface="Calibri"/>
              </a:rPr>
              <a:t>are </a:t>
            </a:r>
            <a:r>
              <a:rPr dirty="0" sz="1800" spc="-5" b="1">
                <a:latin typeface="Calibri"/>
                <a:cs typeface="Calibri"/>
              </a:rPr>
              <a:t>associated with </a:t>
            </a:r>
            <a:r>
              <a:rPr dirty="0" sz="1800" b="1">
                <a:latin typeface="Calibri"/>
                <a:cs typeface="Calibri"/>
              </a:rPr>
              <a:t>higher </a:t>
            </a:r>
            <a:r>
              <a:rPr dirty="0" sz="1800" spc="-10" b="1">
                <a:latin typeface="Calibri"/>
                <a:cs typeface="Calibri"/>
              </a:rPr>
              <a:t>total </a:t>
            </a:r>
            <a:r>
              <a:rPr dirty="0" sz="1800" spc="-5" b="1">
                <a:latin typeface="Calibri"/>
                <a:cs typeface="Calibri"/>
              </a:rPr>
              <a:t>costs, increased </a:t>
            </a:r>
            <a:r>
              <a:rPr dirty="0" sz="1800" spc="-15" b="1">
                <a:latin typeface="Calibri"/>
                <a:cs typeface="Calibri"/>
              </a:rPr>
              <a:t>LOS,  </a:t>
            </a:r>
            <a:r>
              <a:rPr dirty="0" sz="1800" b="1">
                <a:latin typeface="Calibri"/>
                <a:cs typeface="Calibri"/>
              </a:rPr>
              <a:t>higher </a:t>
            </a:r>
            <a:r>
              <a:rPr dirty="0" sz="1800" spc="-5" b="1">
                <a:latin typeface="Calibri"/>
                <a:cs typeface="Calibri"/>
              </a:rPr>
              <a:t>all-cause </a:t>
            </a:r>
            <a:r>
              <a:rPr dirty="0" sz="1800" b="1">
                <a:latin typeface="Calibri"/>
                <a:cs typeface="Calibri"/>
              </a:rPr>
              <a:t>and HF </a:t>
            </a:r>
            <a:r>
              <a:rPr dirty="0" sz="1800" spc="-5" b="1">
                <a:latin typeface="Calibri"/>
                <a:cs typeface="Calibri"/>
              </a:rPr>
              <a:t>hospitalizations post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25" b="1">
                <a:latin typeface="Calibri"/>
                <a:cs typeface="Calibri"/>
              </a:rPr>
              <a:t>AVR.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548585" y="1492906"/>
            <a:ext cx="4635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6AF00"/>
                </a:solidFill>
                <a:latin typeface="Calibri"/>
                <a:cs typeface="Calibri"/>
              </a:rPr>
              <a:t>↑</a:t>
            </a:r>
            <a:r>
              <a:rPr dirty="0" sz="1200" spc="-80" b="1">
                <a:solidFill>
                  <a:srgbClr val="E6AF00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E6AF00"/>
                </a:solidFill>
                <a:latin typeface="Calibri"/>
                <a:cs typeface="Calibri"/>
              </a:rPr>
              <a:t>19%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984966" y="1415508"/>
            <a:ext cx="4635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DF2613"/>
                </a:solidFill>
                <a:latin typeface="Calibri"/>
                <a:cs typeface="Calibri"/>
              </a:rPr>
              <a:t>↑</a:t>
            </a:r>
            <a:r>
              <a:rPr dirty="0" sz="1200" spc="-80" b="1">
                <a:solidFill>
                  <a:srgbClr val="DF2613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DF2613"/>
                </a:solidFill>
                <a:latin typeface="Calibri"/>
                <a:cs typeface="Calibri"/>
              </a:rPr>
              <a:t>25%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490894" y="1877808"/>
            <a:ext cx="4635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6AF00"/>
                </a:solidFill>
                <a:latin typeface="Calibri"/>
                <a:cs typeface="Calibri"/>
              </a:rPr>
              <a:t>↑</a:t>
            </a:r>
            <a:r>
              <a:rPr dirty="0" sz="1200" spc="-80" b="1">
                <a:solidFill>
                  <a:srgbClr val="E6AF00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E6AF00"/>
                </a:solidFill>
                <a:latin typeface="Calibri"/>
                <a:cs typeface="Calibri"/>
              </a:rPr>
              <a:t>13%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498883" y="1761782"/>
            <a:ext cx="4635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6AF00"/>
                </a:solidFill>
                <a:latin typeface="Calibri"/>
                <a:cs typeface="Calibri"/>
              </a:rPr>
              <a:t>↑</a:t>
            </a:r>
            <a:r>
              <a:rPr dirty="0" sz="1200" spc="-80" b="1">
                <a:solidFill>
                  <a:srgbClr val="E6AF00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E6AF00"/>
                </a:solidFill>
                <a:latin typeface="Calibri"/>
                <a:cs typeface="Calibri"/>
              </a:rPr>
              <a:t>29%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399355" y="2720509"/>
            <a:ext cx="5410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6AF00"/>
                </a:solidFill>
                <a:latin typeface="Calibri"/>
                <a:cs typeface="Calibri"/>
              </a:rPr>
              <a:t>↑</a:t>
            </a:r>
            <a:r>
              <a:rPr dirty="0" sz="1200" spc="-80" b="1">
                <a:solidFill>
                  <a:srgbClr val="E6AF00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E6AF00"/>
                </a:solidFill>
                <a:latin typeface="Calibri"/>
                <a:cs typeface="Calibri"/>
              </a:rPr>
              <a:t>117%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897215" y="2346090"/>
            <a:ext cx="5410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DF2613"/>
                </a:solidFill>
                <a:latin typeface="Calibri"/>
                <a:cs typeface="Calibri"/>
              </a:rPr>
              <a:t>↑</a:t>
            </a:r>
            <a:r>
              <a:rPr dirty="0" sz="1200" spc="-80" b="1">
                <a:solidFill>
                  <a:srgbClr val="DF2613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DF2613"/>
                </a:solidFill>
                <a:latin typeface="Calibri"/>
                <a:cs typeface="Calibri"/>
              </a:rPr>
              <a:t>386%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602560" y="1715019"/>
            <a:ext cx="3606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P&lt;0.001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049696" y="1657311"/>
            <a:ext cx="3606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P&lt;0.001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968869" y="1571344"/>
            <a:ext cx="463550" cy="448309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dirty="0" sz="1200" b="1">
                <a:solidFill>
                  <a:srgbClr val="DF2613"/>
                </a:solidFill>
                <a:latin typeface="Calibri"/>
                <a:cs typeface="Calibri"/>
              </a:rPr>
              <a:t>↑</a:t>
            </a:r>
            <a:r>
              <a:rPr dirty="0" sz="1200" spc="-80" b="1">
                <a:solidFill>
                  <a:srgbClr val="DF2613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DF2613"/>
                </a:solidFill>
                <a:latin typeface="Calibri"/>
                <a:cs typeface="Calibri"/>
              </a:rPr>
              <a:t>33%</a:t>
            </a:r>
            <a:endParaRPr sz="1200">
              <a:latin typeface="Calibri"/>
              <a:cs typeface="Calibri"/>
            </a:endParaRPr>
          </a:p>
          <a:p>
            <a:pPr marL="66040">
              <a:lnSpc>
                <a:spcPct val="100000"/>
              </a:lnSpc>
              <a:spcBef>
                <a:spcPts val="370"/>
              </a:spcBef>
            </a:pPr>
            <a:r>
              <a:rPr dirty="0" sz="800">
                <a:latin typeface="Calibri"/>
                <a:cs typeface="Calibri"/>
              </a:rPr>
              <a:t>P&lt;0.001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961379" y="1390755"/>
            <a:ext cx="463550" cy="41529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200" b="1">
                <a:solidFill>
                  <a:srgbClr val="DF2613"/>
                </a:solidFill>
                <a:latin typeface="Calibri"/>
                <a:cs typeface="Calibri"/>
              </a:rPr>
              <a:t>↑</a:t>
            </a:r>
            <a:r>
              <a:rPr dirty="0" sz="1200" spc="-80" b="1">
                <a:solidFill>
                  <a:srgbClr val="DF2613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DF2613"/>
                </a:solidFill>
                <a:latin typeface="Calibri"/>
                <a:cs typeface="Calibri"/>
              </a:rPr>
              <a:t>56%</a:t>
            </a:r>
            <a:endParaRPr sz="1200">
              <a:latin typeface="Calibri"/>
              <a:cs typeface="Calibri"/>
            </a:endParaRPr>
          </a:p>
          <a:p>
            <a:pPr marL="46355">
              <a:lnSpc>
                <a:spcPct val="100000"/>
              </a:lnSpc>
              <a:spcBef>
                <a:spcPts val="265"/>
              </a:spcBef>
            </a:pPr>
            <a:r>
              <a:rPr dirty="0" sz="800">
                <a:latin typeface="Calibri"/>
                <a:cs typeface="Calibri"/>
              </a:rPr>
              <a:t>P&lt;0.001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991263" y="2592113"/>
            <a:ext cx="3606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P&lt;0.001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533757" y="2133897"/>
            <a:ext cx="38354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P=</a:t>
            </a:r>
            <a:r>
              <a:rPr dirty="0" sz="800" spc="-6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0.013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541746" y="1972853"/>
            <a:ext cx="38354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P=</a:t>
            </a:r>
            <a:r>
              <a:rPr dirty="0" sz="800" spc="-6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0.019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538214" y="2942607"/>
            <a:ext cx="38354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P=</a:t>
            </a:r>
            <a:r>
              <a:rPr dirty="0" sz="800" spc="-6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0.018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54156" y="0"/>
            <a:ext cx="5584825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52830" marR="5080" indent="-1040765">
              <a:lnSpc>
                <a:spcPct val="100000"/>
              </a:lnSpc>
              <a:spcBef>
                <a:spcPts val="100"/>
              </a:spcBef>
            </a:pPr>
            <a:r>
              <a:rPr dirty="0" spc="-50"/>
              <a:t>Total </a:t>
            </a:r>
            <a:r>
              <a:rPr dirty="0" spc="-5"/>
              <a:t>Healthcare </a:t>
            </a:r>
            <a:r>
              <a:rPr dirty="0" spc="-10"/>
              <a:t>Cost </a:t>
            </a:r>
            <a:r>
              <a:rPr dirty="0"/>
              <a:t>Up </a:t>
            </a:r>
            <a:r>
              <a:rPr dirty="0" spc="-15"/>
              <a:t>to </a:t>
            </a:r>
            <a:r>
              <a:rPr dirty="0"/>
              <a:t>1 </a:t>
            </a:r>
            <a:r>
              <a:rPr dirty="0" spc="-10"/>
              <a:t>year </a:t>
            </a:r>
            <a:r>
              <a:rPr dirty="0" spc="-15"/>
              <a:t>after </a:t>
            </a:r>
            <a:r>
              <a:rPr dirty="0" spc="-45"/>
              <a:t>AVR  </a:t>
            </a:r>
            <a:r>
              <a:rPr dirty="0" spc="-5"/>
              <a:t>Across Clinical </a:t>
            </a:r>
            <a:r>
              <a:rPr dirty="0" spc="-15"/>
              <a:t>Presentation</a:t>
            </a:r>
          </a:p>
        </p:txBody>
      </p:sp>
      <p:sp>
        <p:nvSpPr>
          <p:cNvPr id="5" name="object 5"/>
          <p:cNvSpPr/>
          <p:nvPr/>
        </p:nvSpPr>
        <p:spPr>
          <a:xfrm>
            <a:off x="2694330" y="2868489"/>
            <a:ext cx="592455" cy="1421765"/>
          </a:xfrm>
          <a:custGeom>
            <a:avLst/>
            <a:gdLst/>
            <a:ahLst/>
            <a:cxnLst/>
            <a:rect l="l" t="t" r="r" b="b"/>
            <a:pathLst>
              <a:path w="592454" h="1421764">
                <a:moveTo>
                  <a:pt x="0" y="0"/>
                </a:moveTo>
                <a:lnTo>
                  <a:pt x="592224" y="0"/>
                </a:lnTo>
                <a:lnTo>
                  <a:pt x="592224" y="1421413"/>
                </a:lnTo>
                <a:lnTo>
                  <a:pt x="0" y="1421413"/>
                </a:lnTo>
                <a:lnTo>
                  <a:pt x="0" y="0"/>
                </a:lnTo>
                <a:close/>
              </a:path>
            </a:pathLst>
          </a:custGeom>
          <a:solidFill>
            <a:srgbClr val="00B050">
              <a:alpha val="8392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334793" y="2602197"/>
            <a:ext cx="592455" cy="1687830"/>
          </a:xfrm>
          <a:custGeom>
            <a:avLst/>
            <a:gdLst/>
            <a:ahLst/>
            <a:cxnLst/>
            <a:rect l="l" t="t" r="r" b="b"/>
            <a:pathLst>
              <a:path w="592454" h="1687829">
                <a:moveTo>
                  <a:pt x="0" y="0"/>
                </a:moveTo>
                <a:lnTo>
                  <a:pt x="592224" y="0"/>
                </a:lnTo>
                <a:lnTo>
                  <a:pt x="592224" y="1687705"/>
                </a:lnTo>
                <a:lnTo>
                  <a:pt x="0" y="1687705"/>
                </a:lnTo>
                <a:lnTo>
                  <a:pt x="0" y="0"/>
                </a:lnTo>
                <a:close/>
              </a:path>
            </a:pathLst>
          </a:custGeom>
          <a:solidFill>
            <a:srgbClr val="E6AF00">
              <a:alpha val="7607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75255" y="2516150"/>
            <a:ext cx="592455" cy="1774189"/>
          </a:xfrm>
          <a:custGeom>
            <a:avLst/>
            <a:gdLst/>
            <a:ahLst/>
            <a:cxnLst/>
            <a:rect l="l" t="t" r="r" b="b"/>
            <a:pathLst>
              <a:path w="592454" h="1774189">
                <a:moveTo>
                  <a:pt x="0" y="0"/>
                </a:moveTo>
                <a:lnTo>
                  <a:pt x="592224" y="0"/>
                </a:lnTo>
                <a:lnTo>
                  <a:pt x="592224" y="1773752"/>
                </a:lnTo>
                <a:lnTo>
                  <a:pt x="0" y="1773752"/>
                </a:lnTo>
                <a:lnTo>
                  <a:pt x="0" y="0"/>
                </a:lnTo>
                <a:close/>
              </a:path>
            </a:pathLst>
          </a:custGeom>
          <a:solidFill>
            <a:srgbClr val="DF2613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70211" y="4289902"/>
            <a:ext cx="4921885" cy="0"/>
          </a:xfrm>
          <a:custGeom>
            <a:avLst/>
            <a:gdLst/>
            <a:ahLst/>
            <a:cxnLst/>
            <a:rect l="l" t="t" r="r" b="b"/>
            <a:pathLst>
              <a:path w="4921884" h="0">
                <a:moveTo>
                  <a:pt x="0" y="0"/>
                </a:moveTo>
                <a:lnTo>
                  <a:pt x="49213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70211" y="4289902"/>
            <a:ext cx="4921885" cy="0"/>
          </a:xfrm>
          <a:custGeom>
            <a:avLst/>
            <a:gdLst/>
            <a:ahLst/>
            <a:cxnLst/>
            <a:rect l="l" t="t" r="r" b="b"/>
            <a:pathLst>
              <a:path w="4921884" h="0">
                <a:moveTo>
                  <a:pt x="0" y="0"/>
                </a:moveTo>
                <a:lnTo>
                  <a:pt x="4921387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808836" y="4402272"/>
            <a:ext cx="3733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Calibri"/>
                <a:cs typeface="Calibri"/>
              </a:rPr>
              <a:t>S</a:t>
            </a:r>
            <a:r>
              <a:rPr dirty="0" sz="1800" spc="-15" b="1">
                <a:latin typeface="Calibri"/>
                <a:cs typeface="Calibri"/>
              </a:rPr>
              <a:t>V</a:t>
            </a:r>
            <a:r>
              <a:rPr dirty="0" sz="1800" b="1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0132" y="4402272"/>
            <a:ext cx="3879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P</a:t>
            </a:r>
            <a:r>
              <a:rPr dirty="0" sz="1800" spc="-15" b="1">
                <a:latin typeface="Calibri"/>
                <a:cs typeface="Calibri"/>
              </a:rPr>
              <a:t>V</a:t>
            </a:r>
            <a:r>
              <a:rPr dirty="0" sz="1800" b="1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85642" y="2597115"/>
            <a:ext cx="6057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$146,309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69483" y="2244776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82730" y="4548437"/>
            <a:ext cx="2597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595959"/>
                </a:solidFill>
                <a:latin typeface="Calibri"/>
                <a:cs typeface="Calibri"/>
              </a:rPr>
              <a:t>P</a:t>
            </a: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V</a:t>
            </a: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673511" y="4616611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solidFill>
            <a:srgbClr val="E6AF00">
              <a:alpha val="7607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780857" y="4402272"/>
            <a:ext cx="7137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25462" sz="1800" spc="-37">
                <a:solidFill>
                  <a:srgbClr val="595959"/>
                </a:solidFill>
                <a:latin typeface="Calibri"/>
                <a:cs typeface="Calibri"/>
              </a:rPr>
              <a:t>AVS</a:t>
            </a:r>
            <a:r>
              <a:rPr dirty="0" baseline="-25462" sz="1800" spc="-89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800" spc="-40" b="1">
                <a:latin typeface="Calibri"/>
                <a:cs typeface="Calibri"/>
              </a:rPr>
              <a:t>AVS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697037" y="4616611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solidFill>
            <a:srgbClr val="DF2613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67000" y="1816100"/>
            <a:ext cx="177800" cy="825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67000" y="1041400"/>
            <a:ext cx="3822700" cy="177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311900" y="1041400"/>
            <a:ext cx="177800" cy="1117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84700" y="1765300"/>
            <a:ext cx="177800" cy="635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685496" y="1845839"/>
            <a:ext cx="0" cy="461009"/>
          </a:xfrm>
          <a:custGeom>
            <a:avLst/>
            <a:gdLst/>
            <a:ahLst/>
            <a:cxnLst/>
            <a:rect l="l" t="t" r="r" b="b"/>
            <a:pathLst>
              <a:path w="0" h="461010">
                <a:moveTo>
                  <a:pt x="0" y="460748"/>
                </a:moveTo>
                <a:lnTo>
                  <a:pt x="0" y="0"/>
                </a:lnTo>
              </a:path>
            </a:pathLst>
          </a:custGeom>
          <a:ln w="25400">
            <a:solidFill>
              <a:srgbClr val="FFC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92400" y="1778000"/>
            <a:ext cx="2108200" cy="1778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532520" y="1851124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 h="0">
                <a:moveTo>
                  <a:pt x="0" y="0"/>
                </a:moveTo>
                <a:lnTo>
                  <a:pt x="189546" y="0"/>
                </a:lnTo>
              </a:path>
            </a:pathLst>
          </a:custGeom>
          <a:ln w="25400">
            <a:solidFill>
              <a:srgbClr val="FFC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795392" y="1851124"/>
            <a:ext cx="116839" cy="0"/>
          </a:xfrm>
          <a:custGeom>
            <a:avLst/>
            <a:gdLst/>
            <a:ahLst/>
            <a:cxnLst/>
            <a:rect l="l" t="t" r="r" b="b"/>
            <a:pathLst>
              <a:path w="116839" h="0">
                <a:moveTo>
                  <a:pt x="0" y="0"/>
                </a:moveTo>
                <a:lnTo>
                  <a:pt x="116393" y="0"/>
                </a:lnTo>
              </a:path>
            </a:pathLst>
          </a:custGeom>
          <a:ln w="25400">
            <a:solidFill>
              <a:srgbClr val="FFC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511981" y="996696"/>
            <a:ext cx="1890395" cy="293370"/>
          </a:xfrm>
          <a:custGeom>
            <a:avLst/>
            <a:gdLst/>
            <a:ahLst/>
            <a:cxnLst/>
            <a:rect l="l" t="t" r="r" b="b"/>
            <a:pathLst>
              <a:path w="1890395" h="293369">
                <a:moveTo>
                  <a:pt x="0" y="0"/>
                </a:moveTo>
                <a:lnTo>
                  <a:pt x="1889804" y="0"/>
                </a:lnTo>
                <a:lnTo>
                  <a:pt x="1889804" y="292948"/>
                </a:lnTo>
                <a:lnTo>
                  <a:pt x="0" y="29294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911786" y="1723002"/>
            <a:ext cx="1621155" cy="293370"/>
          </a:xfrm>
          <a:custGeom>
            <a:avLst/>
            <a:gdLst/>
            <a:ahLst/>
            <a:cxnLst/>
            <a:rect l="l" t="t" r="r" b="b"/>
            <a:pathLst>
              <a:path w="1621154" h="293369">
                <a:moveTo>
                  <a:pt x="0" y="0"/>
                </a:moveTo>
                <a:lnTo>
                  <a:pt x="1620734" y="0"/>
                </a:lnTo>
                <a:lnTo>
                  <a:pt x="1620734" y="292948"/>
                </a:lnTo>
                <a:lnTo>
                  <a:pt x="0" y="29294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911786" y="1723002"/>
            <a:ext cx="1621155" cy="293370"/>
          </a:xfrm>
          <a:custGeom>
            <a:avLst/>
            <a:gdLst/>
            <a:ahLst/>
            <a:cxnLst/>
            <a:rect l="l" t="t" r="r" b="b"/>
            <a:pathLst>
              <a:path w="1621154" h="293369">
                <a:moveTo>
                  <a:pt x="0" y="0"/>
                </a:moveTo>
                <a:lnTo>
                  <a:pt x="1620734" y="0"/>
                </a:lnTo>
                <a:lnTo>
                  <a:pt x="1620734" y="292948"/>
                </a:lnTo>
                <a:lnTo>
                  <a:pt x="0" y="29294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2746108" y="991933"/>
          <a:ext cx="3770629" cy="1553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3110"/>
                <a:gridCol w="1889760"/>
                <a:gridCol w="1089025"/>
              </a:tblGrid>
              <a:tr h="1220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92430">
                        <a:lnSpc>
                          <a:spcPts val="1960"/>
                        </a:lnSpc>
                        <a:spcBef>
                          <a:spcPts val="244"/>
                        </a:spcBef>
                      </a:pPr>
                      <a:r>
                        <a:rPr dirty="0" sz="1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∆ =</a:t>
                      </a:r>
                      <a:r>
                        <a:rPr dirty="0" sz="1800" spc="-3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$36,267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  <a:tr h="1708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C00000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114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</a:tcPr>
                </a:tc>
              </a:tr>
              <a:tr h="769162">
                <a:tc gridSpan="3"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10845" marR="76200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dirty="0" sz="1800" b="1">
                          <a:solidFill>
                            <a:srgbClr val="CC6600"/>
                          </a:solidFill>
                          <a:latin typeface="Calibri"/>
                          <a:cs typeface="Calibri"/>
                        </a:rPr>
                        <a:t>∆ =</a:t>
                      </a:r>
                      <a:r>
                        <a:rPr dirty="0" sz="1800" spc="-10" b="1">
                          <a:solidFill>
                            <a:srgbClr val="CC66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CC6600"/>
                          </a:solidFill>
                          <a:latin typeface="Calibri"/>
                          <a:cs typeface="Calibri"/>
                        </a:rPr>
                        <a:t>$27,410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3600">
                <a:tc gridSpan="3"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579880">
                        <a:lnSpc>
                          <a:spcPts val="1385"/>
                        </a:lnSpc>
                        <a:tabLst>
                          <a:tab pos="3220085" algn="l"/>
                        </a:tabLst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$173,719	</a:t>
                      </a:r>
                      <a:r>
                        <a:rPr dirty="0" baseline="32407" sz="1800" b="1">
                          <a:latin typeface="Calibri"/>
                          <a:cs typeface="Calibri"/>
                        </a:rPr>
                        <a:t>$182,57</a:t>
                      </a:r>
                      <a:endParaRPr baseline="32407" sz="18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28575">
                      <a:solidFill>
                        <a:srgbClr val="FF99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0" name="object 30"/>
          <p:cNvSpPr/>
          <p:nvPr/>
        </p:nvSpPr>
        <p:spPr>
          <a:xfrm>
            <a:off x="2667000" y="1028700"/>
            <a:ext cx="177800" cy="952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810804" y="4958903"/>
            <a:ext cx="31654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A6A6A6"/>
                </a:solidFill>
                <a:latin typeface="Calibri"/>
                <a:cs typeface="Calibri"/>
              </a:rPr>
              <a:t>Total Healthcare </a:t>
            </a:r>
            <a:r>
              <a:rPr dirty="0" sz="1000">
                <a:solidFill>
                  <a:srgbClr val="A6A6A6"/>
                </a:solidFill>
                <a:latin typeface="Calibri"/>
                <a:cs typeface="Calibri"/>
              </a:rPr>
              <a:t>cost </a:t>
            </a:r>
            <a:r>
              <a:rPr dirty="0" sz="1000" spc="-5">
                <a:solidFill>
                  <a:srgbClr val="A6A6A6"/>
                </a:solidFill>
                <a:latin typeface="Calibri"/>
                <a:cs typeface="Calibri"/>
              </a:rPr>
              <a:t>includes </a:t>
            </a:r>
            <a:r>
              <a:rPr dirty="0" sz="1000">
                <a:solidFill>
                  <a:srgbClr val="A6A6A6"/>
                </a:solidFill>
                <a:latin typeface="Calibri"/>
                <a:cs typeface="Calibri"/>
              </a:rPr>
              <a:t>cost </a:t>
            </a:r>
            <a:r>
              <a:rPr dirty="0" sz="1000" spc="-5">
                <a:solidFill>
                  <a:srgbClr val="A6A6A6"/>
                </a:solidFill>
                <a:latin typeface="Calibri"/>
                <a:cs typeface="Calibri"/>
              </a:rPr>
              <a:t>of </a:t>
            </a:r>
            <a:r>
              <a:rPr dirty="0" sz="1000">
                <a:solidFill>
                  <a:srgbClr val="A6A6A6"/>
                </a:solidFill>
                <a:latin typeface="Calibri"/>
                <a:cs typeface="Calibri"/>
              </a:rPr>
              <a:t>AVR + 1-year</a:t>
            </a:r>
            <a:r>
              <a:rPr dirty="0" sz="1000" spc="-8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dirty="0" sz="1000" spc="-5">
                <a:solidFill>
                  <a:srgbClr val="A6A6A6"/>
                </a:solidFill>
                <a:latin typeface="Calibri"/>
                <a:cs typeface="Calibri"/>
              </a:rPr>
              <a:t>follow-up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93700" y="939800"/>
            <a:ext cx="8432800" cy="850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8883" y="996373"/>
            <a:ext cx="8291069" cy="70311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8883" y="996373"/>
            <a:ext cx="8291195" cy="703580"/>
          </a:xfrm>
          <a:custGeom>
            <a:avLst/>
            <a:gdLst/>
            <a:ahLst/>
            <a:cxnLst/>
            <a:rect l="l" t="t" r="r" b="b"/>
            <a:pathLst>
              <a:path w="8291195" h="703580">
                <a:moveTo>
                  <a:pt x="0" y="0"/>
                </a:moveTo>
                <a:lnTo>
                  <a:pt x="8291069" y="0"/>
                </a:lnTo>
                <a:lnTo>
                  <a:pt x="8291069" y="703118"/>
                </a:lnTo>
                <a:lnTo>
                  <a:pt x="0" y="70311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3700" y="1879600"/>
            <a:ext cx="8432800" cy="273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68883" y="1939636"/>
            <a:ext cx="8291069" cy="258962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68883" y="1939636"/>
            <a:ext cx="8291195" cy="2590165"/>
          </a:xfrm>
          <a:custGeom>
            <a:avLst/>
            <a:gdLst/>
            <a:ahLst/>
            <a:cxnLst/>
            <a:rect l="l" t="t" r="r" b="b"/>
            <a:pathLst>
              <a:path w="8291195" h="2590165">
                <a:moveTo>
                  <a:pt x="0" y="0"/>
                </a:moveTo>
                <a:lnTo>
                  <a:pt x="8291069" y="0"/>
                </a:lnTo>
                <a:lnTo>
                  <a:pt x="8291069" y="2589622"/>
                </a:lnTo>
                <a:lnTo>
                  <a:pt x="0" y="258962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32826" y="49221"/>
            <a:ext cx="202438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/>
              <a:t>Conclusions</a:t>
            </a:r>
            <a:endParaRPr sz="3200"/>
          </a:p>
        </p:txBody>
      </p:sp>
      <p:sp>
        <p:nvSpPr>
          <p:cNvPr id="11" name="object 11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8883" y="1036701"/>
            <a:ext cx="8291195" cy="3317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34975" marR="22987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DF2613"/>
                </a:solidFill>
                <a:latin typeface="Arial"/>
                <a:cs typeface="Arial"/>
              </a:rPr>
              <a:t>Acute valve syndrome </a:t>
            </a:r>
            <a:r>
              <a:rPr dirty="0" sz="1800" spc="-30" b="1">
                <a:solidFill>
                  <a:srgbClr val="DF2613"/>
                </a:solidFill>
                <a:latin typeface="Arial"/>
                <a:cs typeface="Arial"/>
              </a:rPr>
              <a:t>(AVS) </a:t>
            </a:r>
            <a:r>
              <a:rPr dirty="0" sz="1800" spc="-5">
                <a:latin typeface="Arial"/>
                <a:cs typeface="Arial"/>
              </a:rPr>
              <a:t>was </a:t>
            </a:r>
            <a:r>
              <a:rPr dirty="0" sz="1800">
                <a:latin typeface="Arial"/>
                <a:cs typeface="Arial"/>
              </a:rPr>
              <a:t>the most frequent mode </a:t>
            </a:r>
            <a:r>
              <a:rPr dirty="0" sz="1800" spc="-5">
                <a:latin typeface="Arial"/>
                <a:cs typeface="Arial"/>
              </a:rPr>
              <a:t>of presentation  before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 spc="-45">
                <a:latin typeface="Arial"/>
                <a:cs typeface="Arial"/>
              </a:rPr>
              <a:t>AVR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296545" marR="645795">
              <a:lnSpc>
                <a:spcPct val="150000"/>
              </a:lnSpc>
            </a:pPr>
            <a:r>
              <a:rPr dirty="0" sz="1800" spc="-5" b="1">
                <a:latin typeface="Arial"/>
                <a:cs typeface="Arial"/>
              </a:rPr>
              <a:t>Compared </a:t>
            </a:r>
            <a:r>
              <a:rPr dirty="0" sz="1800" b="1">
                <a:latin typeface="Arial"/>
                <a:cs typeface="Arial"/>
              </a:rPr>
              <a:t>with patients undergoing </a:t>
            </a:r>
            <a:r>
              <a:rPr dirty="0" sz="1800" spc="-45" b="1">
                <a:latin typeface="Arial"/>
                <a:cs typeface="Arial"/>
              </a:rPr>
              <a:t>AVR </a:t>
            </a:r>
            <a:r>
              <a:rPr dirty="0" sz="1800" b="1">
                <a:latin typeface="Arial"/>
                <a:cs typeface="Arial"/>
              </a:rPr>
              <a:t>while presenting with</a:t>
            </a:r>
            <a:r>
              <a:rPr dirty="0" sz="1800" spc="-145" b="1"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AC4E"/>
                </a:solidFill>
                <a:latin typeface="Arial"/>
                <a:cs typeface="Arial"/>
              </a:rPr>
              <a:t>SVS  </a:t>
            </a:r>
            <a:r>
              <a:rPr dirty="0" sz="1800" b="1">
                <a:latin typeface="Arial"/>
                <a:cs typeface="Arial"/>
              </a:rPr>
              <a:t>(asymptomatic):</a:t>
            </a:r>
            <a:endParaRPr sz="1800">
              <a:latin typeface="Arial"/>
              <a:cs typeface="Arial"/>
            </a:endParaRPr>
          </a:p>
          <a:p>
            <a:pPr marL="639445" marR="838835" indent="-342900">
              <a:lnSpc>
                <a:spcPct val="150000"/>
              </a:lnSpc>
              <a:buSzPct val="102777"/>
              <a:buFont typeface="Arial"/>
              <a:buChar char="•"/>
              <a:tabLst>
                <a:tab pos="640080" algn="l"/>
                <a:tab pos="640715" algn="l"/>
              </a:tabLst>
            </a:pPr>
            <a:r>
              <a:rPr dirty="0" sz="1800" spc="-45" b="1">
                <a:solidFill>
                  <a:srgbClr val="DF2613"/>
                </a:solidFill>
                <a:latin typeface="Arial"/>
                <a:cs typeface="Arial"/>
              </a:rPr>
              <a:t>AVS </a:t>
            </a:r>
            <a:r>
              <a:rPr dirty="0" sz="1800" spc="-5">
                <a:latin typeface="Arial"/>
                <a:cs typeface="Arial"/>
              </a:rPr>
              <a:t>was associated with </a:t>
            </a:r>
            <a:r>
              <a:rPr dirty="0" sz="1800">
                <a:latin typeface="Arial"/>
                <a:cs typeface="Arial"/>
              </a:rPr>
              <a:t>a significantly </a:t>
            </a:r>
            <a:r>
              <a:rPr dirty="0" sz="1800" spc="-5">
                <a:latin typeface="Arial"/>
                <a:cs typeface="Arial"/>
              </a:rPr>
              <a:t>higher </a:t>
            </a:r>
            <a:r>
              <a:rPr dirty="0" sz="1800">
                <a:latin typeface="Arial"/>
                <a:cs typeface="Arial"/>
              </a:rPr>
              <a:t>risk </a:t>
            </a:r>
            <a:r>
              <a:rPr dirty="0" sz="1800" spc="-5">
                <a:latin typeface="Arial"/>
                <a:cs typeface="Arial"/>
              </a:rPr>
              <a:t>of death and HF  hospitalization</a:t>
            </a:r>
            <a:endParaRPr sz="1800">
              <a:latin typeface="Arial"/>
              <a:cs typeface="Arial"/>
            </a:endParaRPr>
          </a:p>
          <a:p>
            <a:pPr marL="639445" marR="966469" indent="-342900">
              <a:lnSpc>
                <a:spcPct val="150000"/>
              </a:lnSpc>
              <a:buSzPct val="102777"/>
              <a:buFont typeface="Arial"/>
              <a:buChar char="•"/>
              <a:tabLst>
                <a:tab pos="640080" algn="l"/>
                <a:tab pos="640715" algn="l"/>
              </a:tabLst>
            </a:pPr>
            <a:r>
              <a:rPr dirty="0" sz="1800" spc="-45" b="1">
                <a:solidFill>
                  <a:srgbClr val="DF2613"/>
                </a:solidFill>
                <a:latin typeface="Arial"/>
                <a:cs typeface="Arial"/>
              </a:rPr>
              <a:t>AVS </a:t>
            </a:r>
            <a:r>
              <a:rPr dirty="0" sz="1800" spc="-5">
                <a:latin typeface="Arial"/>
                <a:cs typeface="Arial"/>
              </a:rPr>
              <a:t>and </a:t>
            </a:r>
            <a:r>
              <a:rPr dirty="0" sz="1800" b="1">
                <a:solidFill>
                  <a:srgbClr val="E6AF00"/>
                </a:solidFill>
                <a:latin typeface="Arial"/>
                <a:cs typeface="Arial"/>
              </a:rPr>
              <a:t>PVS </a:t>
            </a:r>
            <a:r>
              <a:rPr dirty="0" sz="1800" spc="-5">
                <a:latin typeface="Arial"/>
                <a:cs typeface="Arial"/>
              </a:rPr>
              <a:t>were associated with </a:t>
            </a:r>
            <a:r>
              <a:rPr dirty="0" sz="1800">
                <a:latin typeface="Arial"/>
                <a:cs typeface="Arial"/>
              </a:rPr>
              <a:t>significantly </a:t>
            </a:r>
            <a:r>
              <a:rPr dirty="0" sz="1800" spc="-5">
                <a:latin typeface="Arial"/>
                <a:cs typeface="Arial"/>
              </a:rPr>
              <a:t>higher healthcare  </a:t>
            </a:r>
            <a:r>
              <a:rPr dirty="0" sz="1800">
                <a:latin typeface="Arial"/>
                <a:cs typeface="Arial"/>
              </a:rPr>
              <a:t>costs </a:t>
            </a:r>
            <a:r>
              <a:rPr dirty="0" sz="1800" spc="-5">
                <a:latin typeface="Arial"/>
                <a:cs typeface="Arial"/>
              </a:rPr>
              <a:t>and </a:t>
            </a:r>
            <a:r>
              <a:rPr dirty="0" sz="1800">
                <a:latin typeface="Arial"/>
                <a:cs typeface="Arial"/>
              </a:rPr>
              <a:t>resource </a:t>
            </a:r>
            <a:r>
              <a:rPr dirty="0" sz="1800" spc="-5">
                <a:latin typeface="Arial"/>
                <a:cs typeface="Arial"/>
              </a:rPr>
              <a:t>use 1-year after</a:t>
            </a:r>
            <a:r>
              <a:rPr dirty="0" sz="1800" spc="-110">
                <a:latin typeface="Arial"/>
                <a:cs typeface="Arial"/>
              </a:rPr>
              <a:t> </a:t>
            </a:r>
            <a:r>
              <a:rPr dirty="0" sz="1800" spc="-45">
                <a:latin typeface="Arial"/>
                <a:cs typeface="Arial"/>
              </a:rPr>
              <a:t>AVR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56849" y="49221"/>
            <a:ext cx="338137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/>
              <a:t>Clinical</a:t>
            </a:r>
            <a:r>
              <a:rPr dirty="0" sz="3200" spc="-45"/>
              <a:t> </a:t>
            </a:r>
            <a:r>
              <a:rPr dirty="0" sz="3200" spc="-5"/>
              <a:t>Implications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977900" y="1473200"/>
            <a:ext cx="7162800" cy="2679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50925" y="1517650"/>
            <a:ext cx="7042150" cy="2552700"/>
          </a:xfrm>
          <a:custGeom>
            <a:avLst/>
            <a:gdLst/>
            <a:ahLst/>
            <a:cxnLst/>
            <a:rect l="l" t="t" r="r" b="b"/>
            <a:pathLst>
              <a:path w="7042150" h="2552700">
                <a:moveTo>
                  <a:pt x="0" y="0"/>
                </a:moveTo>
                <a:lnTo>
                  <a:pt x="7042150" y="0"/>
                </a:lnTo>
                <a:lnTo>
                  <a:pt x="7042150" y="2552700"/>
                </a:lnTo>
                <a:lnTo>
                  <a:pt x="0" y="2552700"/>
                </a:lnTo>
                <a:lnTo>
                  <a:pt x="0" y="0"/>
                </a:lnTo>
                <a:close/>
              </a:path>
            </a:pathLst>
          </a:custGeom>
          <a:solidFill>
            <a:srgbClr val="4031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63612" y="1847392"/>
            <a:ext cx="6821805" cy="1854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Given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worse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clinical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economic outcomes 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associated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intervention performed after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symptom 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onset, </a:t>
            </a:r>
            <a:r>
              <a:rPr dirty="0" sz="2400" spc="-40">
                <a:solidFill>
                  <a:srgbClr val="FFFFFF"/>
                </a:solidFill>
                <a:latin typeface="Calibri"/>
                <a:cs typeface="Calibri"/>
              </a:rPr>
              <a:t>AVR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before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symptoms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develop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preferred  strategy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to improve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outcomes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reduce healthcare 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cost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patients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24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AS.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rgbClr val="61207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40569" y="3361393"/>
            <a:ext cx="206565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b="0">
                <a:latin typeface="Calibri Light"/>
                <a:cs typeface="Calibri Light"/>
              </a:rPr>
              <a:t>pc</a:t>
            </a:r>
            <a:r>
              <a:rPr dirty="0" sz="2800" spc="-55" b="0">
                <a:latin typeface="Calibri Light"/>
                <a:cs typeface="Calibri Light"/>
              </a:rPr>
              <a:t>r</a:t>
            </a:r>
            <a:r>
              <a:rPr dirty="0" sz="2800" spc="-5" b="0">
                <a:latin typeface="Calibri Light"/>
                <a:cs typeface="Calibri Light"/>
              </a:rPr>
              <a:t>online.</a:t>
            </a:r>
            <a:r>
              <a:rPr dirty="0" sz="2800" spc="-30" b="0">
                <a:latin typeface="Calibri Light"/>
                <a:cs typeface="Calibri Light"/>
              </a:rPr>
              <a:t>c</a:t>
            </a:r>
            <a:r>
              <a:rPr dirty="0" sz="2800" spc="-5" b="0">
                <a:latin typeface="Calibri Light"/>
                <a:cs typeface="Calibri Light"/>
              </a:rPr>
              <a:t>om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38600" y="2044700"/>
            <a:ext cx="1065169" cy="10651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69362" y="49221"/>
            <a:ext cx="475488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5" b="0">
                <a:latin typeface="Calibri"/>
                <a:cs typeface="Calibri"/>
              </a:rPr>
              <a:t>Potential </a:t>
            </a:r>
            <a:r>
              <a:rPr dirty="0" sz="3200" spc="-10" b="0">
                <a:latin typeface="Calibri"/>
                <a:cs typeface="Calibri"/>
              </a:rPr>
              <a:t>conflicts </a:t>
            </a:r>
            <a:r>
              <a:rPr dirty="0" sz="3200" spc="-5" b="0">
                <a:latin typeface="Calibri"/>
                <a:cs typeface="Calibri"/>
              </a:rPr>
              <a:t>of</a:t>
            </a:r>
            <a:r>
              <a:rPr dirty="0" sz="3200" spc="-60" b="0">
                <a:latin typeface="Calibri"/>
                <a:cs typeface="Calibri"/>
              </a:rPr>
              <a:t> </a:t>
            </a:r>
            <a:r>
              <a:rPr dirty="0" sz="3200" spc="-20" b="0">
                <a:latin typeface="Calibri"/>
                <a:cs typeface="Calibri"/>
              </a:rPr>
              <a:t>interest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0051" y="930202"/>
            <a:ext cx="4784725" cy="236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262626"/>
                </a:solidFill>
                <a:latin typeface="Calibri"/>
                <a:cs typeface="Calibri"/>
              </a:rPr>
              <a:t>Speaker's </a:t>
            </a:r>
            <a:r>
              <a:rPr dirty="0" sz="1800" b="1">
                <a:solidFill>
                  <a:srgbClr val="262626"/>
                </a:solidFill>
                <a:latin typeface="Calibri"/>
                <a:cs typeface="Calibri"/>
              </a:rPr>
              <a:t>name: </a:t>
            </a:r>
            <a:r>
              <a:rPr dirty="0" sz="1800" spc="-5" b="1">
                <a:solidFill>
                  <a:srgbClr val="262626"/>
                </a:solidFill>
                <a:latin typeface="Calibri"/>
                <a:cs typeface="Calibri"/>
              </a:rPr>
              <a:t>Philippe </a:t>
            </a:r>
            <a:r>
              <a:rPr dirty="0" sz="1800" spc="-10" b="1">
                <a:solidFill>
                  <a:srgbClr val="262626"/>
                </a:solidFill>
                <a:latin typeface="Calibri"/>
                <a:cs typeface="Calibri"/>
              </a:rPr>
              <a:t>Genereux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350">
                <a:latin typeface="Segoe UI Emoji"/>
                <a:cs typeface="Segoe UI Emoji"/>
              </a:rPr>
              <a:t>☑ </a:t>
            </a:r>
            <a:r>
              <a:rPr dirty="0" sz="1350">
                <a:latin typeface="Calibri"/>
                <a:cs typeface="Calibri"/>
              </a:rPr>
              <a:t>I </a:t>
            </a:r>
            <a:r>
              <a:rPr dirty="0" sz="1350" spc="-15">
                <a:latin typeface="Calibri"/>
                <a:cs typeface="Calibri"/>
              </a:rPr>
              <a:t>have </a:t>
            </a:r>
            <a:r>
              <a:rPr dirty="0" sz="1350">
                <a:latin typeface="Calibri"/>
                <a:cs typeface="Calibri"/>
              </a:rPr>
              <a:t>the </a:t>
            </a:r>
            <a:r>
              <a:rPr dirty="0" sz="1350" spc="-10">
                <a:latin typeface="Calibri"/>
                <a:cs typeface="Calibri"/>
              </a:rPr>
              <a:t>following </a:t>
            </a:r>
            <a:r>
              <a:rPr dirty="0" sz="1350" spc="-5">
                <a:latin typeface="Calibri"/>
                <a:cs typeface="Calibri"/>
              </a:rPr>
              <a:t>potential </a:t>
            </a:r>
            <a:r>
              <a:rPr dirty="0" sz="1350" spc="-10">
                <a:latin typeface="Calibri"/>
                <a:cs typeface="Calibri"/>
              </a:rPr>
              <a:t>conflicts </a:t>
            </a:r>
            <a:r>
              <a:rPr dirty="0" sz="1350" spc="-5">
                <a:latin typeface="Calibri"/>
                <a:cs typeface="Calibri"/>
              </a:rPr>
              <a:t>of </a:t>
            </a:r>
            <a:r>
              <a:rPr dirty="0" sz="1350" spc="-10">
                <a:latin typeface="Calibri"/>
                <a:cs typeface="Calibri"/>
              </a:rPr>
              <a:t>interest to</a:t>
            </a:r>
            <a:r>
              <a:rPr dirty="0" sz="1350" spc="8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report</a:t>
            </a:r>
            <a:endParaRPr sz="135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SzPct val="10370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1350" spc="-5">
                <a:latin typeface="Calibri"/>
                <a:cs typeface="Calibri"/>
              </a:rPr>
              <a:t>Receipt of </a:t>
            </a:r>
            <a:r>
              <a:rPr dirty="0" sz="1350" spc="-10">
                <a:latin typeface="Calibri"/>
                <a:cs typeface="Calibri"/>
              </a:rPr>
              <a:t>grants </a:t>
            </a:r>
            <a:r>
              <a:rPr dirty="0" sz="1350">
                <a:latin typeface="Calibri"/>
                <a:cs typeface="Calibri"/>
              </a:rPr>
              <a:t>/ </a:t>
            </a:r>
            <a:r>
              <a:rPr dirty="0" sz="1350" spc="-5">
                <a:latin typeface="Calibri"/>
                <a:cs typeface="Calibri"/>
              </a:rPr>
              <a:t>research supports </a:t>
            </a:r>
            <a:r>
              <a:rPr dirty="0" sz="1350">
                <a:latin typeface="Calibri"/>
                <a:cs typeface="Calibri"/>
              </a:rPr>
              <a:t>- </a:t>
            </a:r>
            <a:r>
              <a:rPr dirty="0" sz="1350" spc="-10">
                <a:latin typeface="Calibri"/>
                <a:cs typeface="Calibri"/>
              </a:rPr>
              <a:t>Edwards</a:t>
            </a:r>
            <a:r>
              <a:rPr dirty="0" sz="1350" spc="-50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Lifesciences</a:t>
            </a:r>
            <a:endParaRPr sz="135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20"/>
              </a:spcBef>
              <a:buSzPct val="10370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1350" spc="-5">
                <a:latin typeface="Calibri"/>
                <a:cs typeface="Calibri"/>
              </a:rPr>
              <a:t>Receipt of </a:t>
            </a:r>
            <a:r>
              <a:rPr dirty="0" sz="1350" spc="-10">
                <a:latin typeface="Calibri"/>
                <a:cs typeface="Calibri"/>
              </a:rPr>
              <a:t>honoraria </a:t>
            </a:r>
            <a:r>
              <a:rPr dirty="0" sz="1350" spc="-5">
                <a:latin typeface="Calibri"/>
                <a:cs typeface="Calibri"/>
              </a:rPr>
              <a:t>or </a:t>
            </a:r>
            <a:r>
              <a:rPr dirty="0" sz="1350" spc="-10">
                <a:latin typeface="Calibri"/>
                <a:cs typeface="Calibri"/>
              </a:rPr>
              <a:t>consultation fees </a:t>
            </a:r>
            <a:r>
              <a:rPr dirty="0" sz="1350">
                <a:latin typeface="Calibri"/>
                <a:cs typeface="Calibri"/>
              </a:rPr>
              <a:t>- </a:t>
            </a:r>
            <a:r>
              <a:rPr dirty="0" sz="1350" spc="-10">
                <a:latin typeface="Calibri"/>
                <a:cs typeface="Calibri"/>
              </a:rPr>
              <a:t>Edwards</a:t>
            </a:r>
            <a:r>
              <a:rPr dirty="0" sz="1350" spc="40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Lifesciences</a:t>
            </a:r>
            <a:endParaRPr sz="135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SzPct val="10370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1350" spc="-5">
                <a:latin typeface="Calibri"/>
                <a:cs typeface="Calibri"/>
              </a:rPr>
              <a:t>Receipt of </a:t>
            </a:r>
            <a:r>
              <a:rPr dirty="0" sz="1350" spc="-10">
                <a:latin typeface="Calibri"/>
                <a:cs typeface="Calibri"/>
              </a:rPr>
              <a:t>honoraria </a:t>
            </a:r>
            <a:r>
              <a:rPr dirty="0" sz="1350" spc="-5">
                <a:latin typeface="Calibri"/>
                <a:cs typeface="Calibri"/>
              </a:rPr>
              <a:t>or </a:t>
            </a:r>
            <a:r>
              <a:rPr dirty="0" sz="1350" spc="-10">
                <a:latin typeface="Calibri"/>
                <a:cs typeface="Calibri"/>
              </a:rPr>
              <a:t>consultation fees </a:t>
            </a:r>
            <a:r>
              <a:rPr dirty="0" sz="1350">
                <a:latin typeface="Calibri"/>
                <a:cs typeface="Calibri"/>
              </a:rPr>
              <a:t>-</a:t>
            </a:r>
            <a:r>
              <a:rPr dirty="0" sz="1350" spc="2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Other</a:t>
            </a:r>
            <a:endParaRPr sz="135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SzPct val="10370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1350" spc="-5">
                <a:latin typeface="Calibri"/>
                <a:cs typeface="Calibri"/>
              </a:rPr>
              <a:t>Receipt of </a:t>
            </a:r>
            <a:r>
              <a:rPr dirty="0" sz="1350" spc="-10">
                <a:latin typeface="Calibri"/>
                <a:cs typeface="Calibri"/>
              </a:rPr>
              <a:t>grants </a:t>
            </a:r>
            <a:r>
              <a:rPr dirty="0" sz="1350">
                <a:latin typeface="Calibri"/>
                <a:cs typeface="Calibri"/>
              </a:rPr>
              <a:t>/ </a:t>
            </a:r>
            <a:r>
              <a:rPr dirty="0" sz="1350" spc="-5">
                <a:latin typeface="Calibri"/>
                <a:cs typeface="Calibri"/>
              </a:rPr>
              <a:t>research supports </a:t>
            </a:r>
            <a:r>
              <a:rPr dirty="0" sz="1350">
                <a:latin typeface="Calibri"/>
                <a:cs typeface="Calibri"/>
              </a:rPr>
              <a:t>-</a:t>
            </a:r>
            <a:r>
              <a:rPr dirty="0" sz="1350" spc="-5">
                <a:latin typeface="Calibri"/>
                <a:cs typeface="Calibri"/>
              </a:rPr>
              <a:t> Other</a:t>
            </a:r>
            <a:endParaRPr sz="135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SzPct val="10370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1350" spc="-5">
                <a:latin typeface="Calibri"/>
                <a:cs typeface="Calibri"/>
              </a:rPr>
              <a:t>Receipt of </a:t>
            </a:r>
            <a:r>
              <a:rPr dirty="0" sz="1350" spc="-10">
                <a:latin typeface="Calibri"/>
                <a:cs typeface="Calibri"/>
              </a:rPr>
              <a:t>honoraria </a:t>
            </a:r>
            <a:r>
              <a:rPr dirty="0" sz="1350" spc="-5">
                <a:latin typeface="Calibri"/>
                <a:cs typeface="Calibri"/>
              </a:rPr>
              <a:t>or </a:t>
            </a:r>
            <a:r>
              <a:rPr dirty="0" sz="1350" spc="-10">
                <a:latin typeface="Calibri"/>
                <a:cs typeface="Calibri"/>
              </a:rPr>
              <a:t>consultation fees </a:t>
            </a:r>
            <a:r>
              <a:rPr dirty="0" sz="1350">
                <a:latin typeface="Calibri"/>
                <a:cs typeface="Calibri"/>
              </a:rPr>
              <a:t>-</a:t>
            </a:r>
            <a:r>
              <a:rPr dirty="0" sz="1350" spc="30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Haemonetics</a:t>
            </a:r>
            <a:endParaRPr sz="135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SzPct val="10370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1350" spc="-5">
                <a:latin typeface="Calibri"/>
                <a:cs typeface="Calibri"/>
              </a:rPr>
              <a:t>Receipt of </a:t>
            </a:r>
            <a:r>
              <a:rPr dirty="0" sz="1350" spc="-10">
                <a:latin typeface="Calibri"/>
                <a:cs typeface="Calibri"/>
              </a:rPr>
              <a:t>honoraria </a:t>
            </a:r>
            <a:r>
              <a:rPr dirty="0" sz="1350" spc="-5">
                <a:latin typeface="Calibri"/>
                <a:cs typeface="Calibri"/>
              </a:rPr>
              <a:t>or </a:t>
            </a:r>
            <a:r>
              <a:rPr dirty="0" sz="1350" spc="-10">
                <a:latin typeface="Calibri"/>
                <a:cs typeface="Calibri"/>
              </a:rPr>
              <a:t>consultation fees </a:t>
            </a:r>
            <a:r>
              <a:rPr dirty="0" sz="1350">
                <a:latin typeface="Calibri"/>
                <a:cs typeface="Calibri"/>
              </a:rPr>
              <a:t>-</a:t>
            </a:r>
            <a:r>
              <a:rPr dirty="0" sz="1350" spc="2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Other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58598" y="116684"/>
            <a:ext cx="197485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Why </a:t>
            </a:r>
            <a:r>
              <a:rPr dirty="0" spc="-5"/>
              <a:t>This</a:t>
            </a:r>
            <a:r>
              <a:rPr dirty="0" spc="-65"/>
              <a:t> </a:t>
            </a:r>
            <a:r>
              <a:rPr dirty="0"/>
              <a:t>Study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44243" y="4894644"/>
            <a:ext cx="3672204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Genereux P, Pellika P,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Lindman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B, Pibarot P, Garcia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S,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Acute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Valve Syndrome in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Aortic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Stenosis. Structural Heart.</a:t>
            </a:r>
            <a:r>
              <a:rPr dirty="0" sz="600" spc="-6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2024.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0708" y="4888294"/>
            <a:ext cx="88265" cy="215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750"/>
              </a:lnSpc>
              <a:spcBef>
                <a:spcPts val="100"/>
              </a:spcBef>
            </a:pPr>
            <a:r>
              <a:rPr dirty="0" sz="650">
                <a:solidFill>
                  <a:srgbClr val="A6A6A6"/>
                </a:solidFill>
                <a:latin typeface="Calibri"/>
                <a:cs typeface="Calibri"/>
              </a:rPr>
              <a:t>1.</a:t>
            </a:r>
            <a:endParaRPr sz="650">
              <a:latin typeface="Calibri"/>
              <a:cs typeface="Calibri"/>
            </a:endParaRPr>
          </a:p>
          <a:p>
            <a:pPr marL="12700">
              <a:lnSpc>
                <a:spcPts val="750"/>
              </a:lnSpc>
            </a:pPr>
            <a:r>
              <a:rPr dirty="0" sz="650">
                <a:solidFill>
                  <a:srgbClr val="A6A6A6"/>
                </a:solidFill>
                <a:latin typeface="Calibri"/>
                <a:cs typeface="Calibri"/>
              </a:rPr>
              <a:t>2.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4243" y="4986084"/>
            <a:ext cx="7112634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Genereux P,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Schwartz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A,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Oldemeyer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JB, Pibarot P,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Cohen DJ,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Blanke P,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Lindman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BR, Babaliaros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V, Fearon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WF,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Daniels DV,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et al.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Transcatheter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Aortic-Valve Replacement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for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Asymptomatic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Severe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Aortic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Stenosis.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N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Engl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J Med.</a:t>
            </a:r>
            <a:r>
              <a:rPr dirty="0" sz="600" spc="-3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2024.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9101" y="4109534"/>
            <a:ext cx="8265795" cy="584200"/>
          </a:xfrm>
          <a:custGeom>
            <a:avLst/>
            <a:gdLst/>
            <a:ahLst/>
            <a:cxnLst/>
            <a:rect l="l" t="t" r="r" b="b"/>
            <a:pathLst>
              <a:path w="8265795" h="584200">
                <a:moveTo>
                  <a:pt x="97300" y="583789"/>
                </a:moveTo>
                <a:lnTo>
                  <a:pt x="59426" y="576142"/>
                </a:lnTo>
                <a:lnTo>
                  <a:pt x="7646" y="524362"/>
                </a:lnTo>
                <a:lnTo>
                  <a:pt x="0" y="486489"/>
                </a:lnTo>
                <a:lnTo>
                  <a:pt x="0" y="97300"/>
                </a:lnTo>
                <a:lnTo>
                  <a:pt x="7646" y="59426"/>
                </a:lnTo>
                <a:lnTo>
                  <a:pt x="28498" y="28498"/>
                </a:lnTo>
                <a:lnTo>
                  <a:pt x="59426" y="7646"/>
                </a:lnTo>
                <a:lnTo>
                  <a:pt x="97300" y="0"/>
                </a:lnTo>
                <a:lnTo>
                  <a:pt x="8168494" y="0"/>
                </a:lnTo>
                <a:lnTo>
                  <a:pt x="8206366" y="7646"/>
                </a:lnTo>
                <a:lnTo>
                  <a:pt x="8237294" y="28498"/>
                </a:lnTo>
                <a:lnTo>
                  <a:pt x="8258146" y="59426"/>
                </a:lnTo>
                <a:lnTo>
                  <a:pt x="8265793" y="97300"/>
                </a:lnTo>
                <a:lnTo>
                  <a:pt x="8265793" y="486489"/>
                </a:lnTo>
                <a:lnTo>
                  <a:pt x="8258146" y="524362"/>
                </a:lnTo>
                <a:lnTo>
                  <a:pt x="8206367" y="576142"/>
                </a:lnTo>
                <a:lnTo>
                  <a:pt x="8168493" y="583789"/>
                </a:lnTo>
                <a:lnTo>
                  <a:pt x="97300" y="5837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39737" y="4110037"/>
            <a:ext cx="8265795" cy="583565"/>
          </a:xfrm>
          <a:custGeom>
            <a:avLst/>
            <a:gdLst/>
            <a:ahLst/>
            <a:cxnLst/>
            <a:rect l="l" t="t" r="r" b="b"/>
            <a:pathLst>
              <a:path w="8265795" h="583564">
                <a:moveTo>
                  <a:pt x="0" y="96837"/>
                </a:moveTo>
                <a:lnTo>
                  <a:pt x="7937" y="59531"/>
                </a:lnTo>
                <a:lnTo>
                  <a:pt x="28575" y="28575"/>
                </a:lnTo>
                <a:lnTo>
                  <a:pt x="59531" y="7937"/>
                </a:lnTo>
                <a:lnTo>
                  <a:pt x="96837" y="0"/>
                </a:lnTo>
                <a:lnTo>
                  <a:pt x="8168481" y="0"/>
                </a:lnTo>
                <a:lnTo>
                  <a:pt x="8205787" y="7937"/>
                </a:lnTo>
                <a:lnTo>
                  <a:pt x="8236743" y="28575"/>
                </a:lnTo>
                <a:lnTo>
                  <a:pt x="8257381" y="59531"/>
                </a:lnTo>
                <a:lnTo>
                  <a:pt x="8265318" y="96837"/>
                </a:lnTo>
                <a:lnTo>
                  <a:pt x="8265318" y="486568"/>
                </a:lnTo>
                <a:lnTo>
                  <a:pt x="8257381" y="523875"/>
                </a:lnTo>
                <a:lnTo>
                  <a:pt x="8236743" y="554831"/>
                </a:lnTo>
                <a:lnTo>
                  <a:pt x="8205787" y="575468"/>
                </a:lnTo>
                <a:lnTo>
                  <a:pt x="8168481" y="583406"/>
                </a:lnTo>
                <a:lnTo>
                  <a:pt x="96837" y="583406"/>
                </a:lnTo>
                <a:lnTo>
                  <a:pt x="59531" y="575468"/>
                </a:lnTo>
                <a:lnTo>
                  <a:pt x="28575" y="554831"/>
                </a:lnTo>
                <a:lnTo>
                  <a:pt x="7937" y="523875"/>
                </a:lnTo>
                <a:lnTo>
                  <a:pt x="0" y="486568"/>
                </a:lnTo>
                <a:lnTo>
                  <a:pt x="0" y="96837"/>
                </a:lnTo>
                <a:close/>
              </a:path>
            </a:pathLst>
          </a:custGeom>
          <a:ln w="25400">
            <a:solidFill>
              <a:srgbClr val="8064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45176" y="814665"/>
            <a:ext cx="8116570" cy="3830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49250" marR="43180" indent="-285750">
              <a:lnSpc>
                <a:spcPct val="150000"/>
              </a:lnSpc>
              <a:spcBef>
                <a:spcPts val="100"/>
              </a:spcBef>
              <a:buSzPct val="103333"/>
              <a:buFont typeface="Arial"/>
              <a:buChar char="•"/>
              <a:tabLst>
                <a:tab pos="349250" algn="l"/>
                <a:tab pos="349885" algn="l"/>
              </a:tabLst>
            </a:pPr>
            <a:r>
              <a:rPr dirty="0" sz="1500">
                <a:latin typeface="Calibri"/>
                <a:cs typeface="Calibri"/>
              </a:rPr>
              <a:t>A </a:t>
            </a:r>
            <a:r>
              <a:rPr dirty="0" sz="1500" spc="-10">
                <a:latin typeface="Calibri"/>
                <a:cs typeface="Calibri"/>
              </a:rPr>
              <a:t>novel </a:t>
            </a:r>
            <a:r>
              <a:rPr dirty="0" sz="1500" spc="-5">
                <a:latin typeface="Calibri"/>
                <a:cs typeface="Calibri"/>
              </a:rPr>
              <a:t>classification </a:t>
            </a:r>
            <a:r>
              <a:rPr dirty="0" sz="1500" spc="-10">
                <a:latin typeface="Calibri"/>
                <a:cs typeface="Calibri"/>
              </a:rPr>
              <a:t>related to </a:t>
            </a:r>
            <a:r>
              <a:rPr dirty="0" sz="1500" spc="-5">
                <a:latin typeface="Calibri"/>
                <a:cs typeface="Calibri"/>
              </a:rPr>
              <a:t>clinical </a:t>
            </a:r>
            <a:r>
              <a:rPr dirty="0" sz="1500" spc="-10">
                <a:latin typeface="Calibri"/>
                <a:cs typeface="Calibri"/>
              </a:rPr>
              <a:t>presentation </a:t>
            </a:r>
            <a:r>
              <a:rPr dirty="0" sz="1500" spc="-15">
                <a:latin typeface="Calibri"/>
                <a:cs typeface="Calibri"/>
              </a:rPr>
              <a:t>before </a:t>
            </a:r>
            <a:r>
              <a:rPr dirty="0" sz="1500">
                <a:latin typeface="Calibri"/>
                <a:cs typeface="Calibri"/>
              </a:rPr>
              <a:t>aortic </a:t>
            </a:r>
            <a:r>
              <a:rPr dirty="0" sz="1500" spc="-10">
                <a:latin typeface="Calibri"/>
                <a:cs typeface="Calibri"/>
              </a:rPr>
              <a:t>valve </a:t>
            </a:r>
            <a:r>
              <a:rPr dirty="0" sz="1500" spc="-5">
                <a:latin typeface="Calibri"/>
                <a:cs typeface="Calibri"/>
              </a:rPr>
              <a:t>replacement </a:t>
            </a:r>
            <a:r>
              <a:rPr dirty="0" sz="1500" spc="-20">
                <a:latin typeface="Calibri"/>
                <a:cs typeface="Calibri"/>
              </a:rPr>
              <a:t>(AVR) </a:t>
            </a:r>
            <a:r>
              <a:rPr dirty="0" sz="1500" spc="-5">
                <a:latin typeface="Calibri"/>
                <a:cs typeface="Calibri"/>
              </a:rPr>
              <a:t>has been  recently described </a:t>
            </a:r>
            <a:r>
              <a:rPr dirty="0" sz="1500">
                <a:latin typeface="Calibri"/>
                <a:cs typeface="Calibri"/>
              </a:rPr>
              <a:t>and </a:t>
            </a:r>
            <a:r>
              <a:rPr dirty="0" sz="1500" spc="-10">
                <a:latin typeface="Calibri"/>
                <a:cs typeface="Calibri"/>
              </a:rPr>
              <a:t>categorized </a:t>
            </a:r>
            <a:r>
              <a:rPr dirty="0" sz="1500" spc="-5">
                <a:latin typeface="Calibri"/>
                <a:cs typeface="Calibri"/>
              </a:rPr>
              <a:t>patients </a:t>
            </a:r>
            <a:r>
              <a:rPr dirty="0" sz="1500" spc="-10">
                <a:latin typeface="Calibri"/>
                <a:cs typeface="Calibri"/>
              </a:rPr>
              <a:t>into </a:t>
            </a:r>
            <a:r>
              <a:rPr dirty="0" sz="1500">
                <a:latin typeface="Calibri"/>
                <a:cs typeface="Calibri"/>
              </a:rPr>
              <a:t>3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groups:</a:t>
            </a:r>
            <a:endParaRPr sz="1500">
              <a:latin typeface="Calibri"/>
              <a:cs typeface="Calibri"/>
            </a:endParaRPr>
          </a:p>
          <a:p>
            <a:pPr lvl="1" marL="807085" indent="-286385">
              <a:lnSpc>
                <a:spcPct val="100000"/>
              </a:lnSpc>
              <a:spcBef>
                <a:spcPts val="900"/>
              </a:spcBef>
              <a:buSzPct val="103333"/>
              <a:buFont typeface="Arial"/>
              <a:buChar char="•"/>
              <a:tabLst>
                <a:tab pos="806450" algn="l"/>
                <a:tab pos="807085" algn="l"/>
              </a:tabLst>
            </a:pPr>
            <a:r>
              <a:rPr dirty="0" sz="1500" spc="-10">
                <a:latin typeface="Calibri"/>
                <a:cs typeface="Calibri"/>
              </a:rPr>
              <a:t>Asymptomatic </a:t>
            </a:r>
            <a:r>
              <a:rPr dirty="0" sz="1500" spc="-5">
                <a:latin typeface="Calibri"/>
                <a:cs typeface="Calibri"/>
              </a:rPr>
              <a:t>or </a:t>
            </a:r>
            <a:r>
              <a:rPr dirty="0" sz="1500" spc="-10">
                <a:latin typeface="Calibri"/>
                <a:cs typeface="Calibri"/>
              </a:rPr>
              <a:t>stable valve syndrome</a:t>
            </a:r>
            <a:r>
              <a:rPr dirty="0" sz="1500" spc="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(SVS),</a:t>
            </a:r>
            <a:endParaRPr sz="1500">
              <a:latin typeface="Calibri"/>
              <a:cs typeface="Calibri"/>
            </a:endParaRPr>
          </a:p>
          <a:p>
            <a:pPr lvl="1" marL="806450" marR="163195" indent="-285750">
              <a:lnSpc>
                <a:spcPct val="150000"/>
              </a:lnSpc>
              <a:buSzPct val="103333"/>
              <a:buFont typeface="Arial"/>
              <a:buChar char="•"/>
              <a:tabLst>
                <a:tab pos="806450" algn="l"/>
                <a:tab pos="807085" algn="l"/>
              </a:tabLst>
            </a:pPr>
            <a:r>
              <a:rPr dirty="0" sz="1500" spc="-5">
                <a:latin typeface="Calibri"/>
                <a:cs typeface="Calibri"/>
              </a:rPr>
              <a:t>Mildly </a:t>
            </a:r>
            <a:r>
              <a:rPr dirty="0" sz="1500" spc="-10">
                <a:latin typeface="Calibri"/>
                <a:cs typeface="Calibri"/>
              </a:rPr>
              <a:t>symptomatic </a:t>
            </a:r>
            <a:r>
              <a:rPr dirty="0" sz="1500" spc="-5">
                <a:latin typeface="Calibri"/>
                <a:cs typeface="Calibri"/>
              </a:rPr>
              <a:t>or </a:t>
            </a:r>
            <a:r>
              <a:rPr dirty="0" sz="1500" spc="-10">
                <a:latin typeface="Calibri"/>
                <a:cs typeface="Calibri"/>
              </a:rPr>
              <a:t>progressive valve syndrome (PVS; </a:t>
            </a:r>
            <a:r>
              <a:rPr dirty="0" sz="1500" spc="-5">
                <a:latin typeface="Calibri"/>
                <a:cs typeface="Calibri"/>
              </a:rPr>
              <a:t>such </a:t>
            </a:r>
            <a:r>
              <a:rPr dirty="0" sz="1500">
                <a:latin typeface="Calibri"/>
                <a:cs typeface="Calibri"/>
              </a:rPr>
              <a:t>as </a:t>
            </a:r>
            <a:r>
              <a:rPr dirty="0" sz="1500" spc="-5">
                <a:latin typeface="Calibri"/>
                <a:cs typeface="Calibri"/>
              </a:rPr>
              <a:t>New </a:t>
            </a:r>
            <a:r>
              <a:rPr dirty="0" sz="1500" spc="-35">
                <a:latin typeface="Calibri"/>
                <a:cs typeface="Calibri"/>
              </a:rPr>
              <a:t>York </a:t>
            </a:r>
            <a:r>
              <a:rPr dirty="0" sz="1500" spc="-5">
                <a:latin typeface="Calibri"/>
                <a:cs typeface="Calibri"/>
              </a:rPr>
              <a:t>Heart Association  </a:t>
            </a:r>
            <a:r>
              <a:rPr dirty="0" sz="1500">
                <a:latin typeface="Calibri"/>
                <a:cs typeface="Calibri"/>
              </a:rPr>
              <a:t>[NYHA] class II),</a:t>
            </a:r>
            <a:r>
              <a:rPr dirty="0" sz="1500" spc="-5">
                <a:latin typeface="Calibri"/>
                <a:cs typeface="Calibri"/>
              </a:rPr>
              <a:t> or</a:t>
            </a:r>
            <a:endParaRPr sz="1500">
              <a:latin typeface="Calibri"/>
              <a:cs typeface="Calibri"/>
            </a:endParaRPr>
          </a:p>
          <a:p>
            <a:pPr lvl="1" marL="806450" marR="518795" indent="-285750">
              <a:lnSpc>
                <a:spcPct val="150000"/>
              </a:lnSpc>
              <a:buSzPct val="103333"/>
              <a:buFont typeface="Arial"/>
              <a:buChar char="•"/>
              <a:tabLst>
                <a:tab pos="806450" algn="l"/>
                <a:tab pos="807085" algn="l"/>
              </a:tabLst>
            </a:pPr>
            <a:r>
              <a:rPr dirty="0" sz="1500" spc="-5">
                <a:latin typeface="Calibri"/>
                <a:cs typeface="Calibri"/>
              </a:rPr>
              <a:t>Acute </a:t>
            </a:r>
            <a:r>
              <a:rPr dirty="0" sz="1500" spc="-10">
                <a:latin typeface="Calibri"/>
                <a:cs typeface="Calibri"/>
              </a:rPr>
              <a:t>valve syndrome </a:t>
            </a:r>
            <a:r>
              <a:rPr dirty="0" sz="1500" spc="-20">
                <a:latin typeface="Calibri"/>
                <a:cs typeface="Calibri"/>
              </a:rPr>
              <a:t>(AVS; </a:t>
            </a:r>
            <a:r>
              <a:rPr dirty="0" sz="1500" spc="-5">
                <a:latin typeface="Calibri"/>
                <a:cs typeface="Calibri"/>
              </a:rPr>
              <a:t>such </a:t>
            </a:r>
            <a:r>
              <a:rPr dirty="0" sz="1500">
                <a:latin typeface="Calibri"/>
                <a:cs typeface="Calibri"/>
              </a:rPr>
              <a:t>as NYHA class </a:t>
            </a:r>
            <a:r>
              <a:rPr dirty="0" sz="1500" spc="-20">
                <a:latin typeface="Calibri"/>
                <a:cs typeface="Calibri"/>
              </a:rPr>
              <a:t>III-IV, </a:t>
            </a:r>
            <a:r>
              <a:rPr dirty="0" sz="1500" spc="-5">
                <a:latin typeface="Calibri"/>
                <a:cs typeface="Calibri"/>
              </a:rPr>
              <a:t>heart </a:t>
            </a:r>
            <a:r>
              <a:rPr dirty="0" sz="1500" spc="-10">
                <a:latin typeface="Calibri"/>
                <a:cs typeface="Calibri"/>
              </a:rPr>
              <a:t>failure hospitalization </a:t>
            </a:r>
            <a:r>
              <a:rPr dirty="0" sz="1500">
                <a:latin typeface="Calibri"/>
                <a:cs typeface="Calibri"/>
              </a:rPr>
              <a:t>[HFH],  </a:t>
            </a:r>
            <a:r>
              <a:rPr dirty="0" sz="1500" spc="-10">
                <a:latin typeface="Calibri"/>
                <a:cs typeface="Calibri"/>
              </a:rPr>
              <a:t>syncope, </a:t>
            </a:r>
            <a:r>
              <a:rPr dirty="0" sz="1500" spc="-5">
                <a:latin typeface="Calibri"/>
                <a:cs typeface="Calibri"/>
              </a:rPr>
              <a:t>or </a:t>
            </a:r>
            <a:r>
              <a:rPr dirty="0" sz="1500" spc="-10">
                <a:latin typeface="Calibri"/>
                <a:cs typeface="Calibri"/>
              </a:rPr>
              <a:t>cardiac </a:t>
            </a:r>
            <a:r>
              <a:rPr dirty="0" sz="1500" spc="-5">
                <a:latin typeface="Calibri"/>
                <a:cs typeface="Calibri"/>
              </a:rPr>
              <a:t>arrest). </a:t>
            </a:r>
            <a:r>
              <a:rPr dirty="0" baseline="25000" sz="1500" spc="-7">
                <a:latin typeface="Calibri"/>
                <a:cs typeface="Calibri"/>
              </a:rPr>
              <a:t>1,2</a:t>
            </a:r>
            <a:endParaRPr baseline="25000" sz="1500">
              <a:latin typeface="Calibri"/>
              <a:cs typeface="Calibri"/>
            </a:endParaRPr>
          </a:p>
          <a:p>
            <a:pPr marL="349250" marR="310515" indent="-285750">
              <a:lnSpc>
                <a:spcPct val="150000"/>
              </a:lnSpc>
              <a:buSzPct val="103333"/>
              <a:buFont typeface="Arial"/>
              <a:buChar char="•"/>
              <a:tabLst>
                <a:tab pos="349250" algn="l"/>
                <a:tab pos="349885" algn="l"/>
              </a:tabLst>
            </a:pPr>
            <a:r>
              <a:rPr dirty="0" sz="1500" spc="-25">
                <a:latin typeface="Calibri"/>
                <a:cs typeface="Calibri"/>
              </a:rPr>
              <a:t>AVS </a:t>
            </a:r>
            <a:r>
              <a:rPr dirty="0" sz="1500" spc="-10">
                <a:latin typeface="Calibri"/>
                <a:cs typeface="Calibri"/>
              </a:rPr>
              <a:t>was </a:t>
            </a:r>
            <a:r>
              <a:rPr dirty="0" sz="1500" spc="-5">
                <a:latin typeface="Calibri"/>
                <a:cs typeface="Calibri"/>
              </a:rPr>
              <a:t>associated </a:t>
            </a:r>
            <a:r>
              <a:rPr dirty="0" sz="1500">
                <a:latin typeface="Calibri"/>
                <a:cs typeface="Calibri"/>
              </a:rPr>
              <a:t>with a </a:t>
            </a:r>
            <a:r>
              <a:rPr dirty="0" sz="1500" spc="-10">
                <a:latin typeface="Calibri"/>
                <a:cs typeface="Calibri"/>
              </a:rPr>
              <a:t>3-fold </a:t>
            </a:r>
            <a:r>
              <a:rPr dirty="0" sz="1500" spc="-5">
                <a:latin typeface="Calibri"/>
                <a:cs typeface="Calibri"/>
              </a:rPr>
              <a:t>increase in mortality </a:t>
            </a:r>
            <a:r>
              <a:rPr dirty="0" sz="1500">
                <a:latin typeface="Calibri"/>
                <a:cs typeface="Calibri"/>
              </a:rPr>
              <a:t>and a </a:t>
            </a:r>
            <a:r>
              <a:rPr dirty="0" sz="1500" spc="-10">
                <a:latin typeface="Calibri"/>
                <a:cs typeface="Calibri"/>
              </a:rPr>
              <a:t>4-fold </a:t>
            </a:r>
            <a:r>
              <a:rPr dirty="0" sz="1500" spc="-5">
                <a:latin typeface="Calibri"/>
                <a:cs typeface="Calibri"/>
              </a:rPr>
              <a:t>increase in </a:t>
            </a:r>
            <a:r>
              <a:rPr dirty="0" sz="1500">
                <a:latin typeface="Calibri"/>
                <a:cs typeface="Calibri"/>
              </a:rPr>
              <a:t>risk </a:t>
            </a:r>
            <a:r>
              <a:rPr dirty="0" sz="1500" spc="-5">
                <a:latin typeface="Calibri"/>
                <a:cs typeface="Calibri"/>
              </a:rPr>
              <a:t>of HFH </a:t>
            </a:r>
            <a:r>
              <a:rPr dirty="0" sz="1500">
                <a:latin typeface="Calibri"/>
                <a:cs typeface="Calibri"/>
              </a:rPr>
              <a:t>2 </a:t>
            </a:r>
            <a:r>
              <a:rPr dirty="0" sz="1500" spc="-10">
                <a:latin typeface="Calibri"/>
                <a:cs typeface="Calibri"/>
              </a:rPr>
              <a:t>years  </a:t>
            </a:r>
            <a:r>
              <a:rPr dirty="0" sz="1500" spc="-20">
                <a:latin typeface="Calibri"/>
                <a:cs typeface="Calibri"/>
              </a:rPr>
              <a:t>post-AVR </a:t>
            </a:r>
            <a:r>
              <a:rPr dirty="0" sz="1500" spc="-10">
                <a:latin typeface="Calibri"/>
                <a:cs typeface="Calibri"/>
              </a:rPr>
              <a:t>compared </a:t>
            </a:r>
            <a:r>
              <a:rPr dirty="0" sz="1500">
                <a:latin typeface="Calibri"/>
                <a:cs typeface="Calibri"/>
              </a:rPr>
              <a:t>with those </a:t>
            </a:r>
            <a:r>
              <a:rPr dirty="0" sz="1500" spc="-5">
                <a:latin typeface="Calibri"/>
                <a:cs typeface="Calibri"/>
              </a:rPr>
              <a:t>presenting </a:t>
            </a:r>
            <a:r>
              <a:rPr dirty="0" sz="1500">
                <a:latin typeface="Calibri"/>
                <a:cs typeface="Calibri"/>
              </a:rPr>
              <a:t>with </a:t>
            </a:r>
            <a:r>
              <a:rPr dirty="0" sz="1500" spc="-5">
                <a:latin typeface="Calibri"/>
                <a:cs typeface="Calibri"/>
              </a:rPr>
              <a:t>no</a:t>
            </a:r>
            <a:r>
              <a:rPr dirty="0" sz="1500" spc="20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symptoms.</a:t>
            </a:r>
            <a:r>
              <a:rPr dirty="0" baseline="25000" sz="1500" spc="-22">
                <a:latin typeface="Calibri"/>
                <a:cs typeface="Calibri"/>
              </a:rPr>
              <a:t>1</a:t>
            </a:r>
            <a:endParaRPr baseline="25000"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Calibri"/>
              <a:cs typeface="Calibri"/>
            </a:endParaRPr>
          </a:p>
          <a:p>
            <a:pPr marL="377825" marR="169545" indent="-260985">
              <a:lnSpc>
                <a:spcPct val="100000"/>
              </a:lnSpc>
              <a:spcBef>
                <a:spcPts val="5"/>
              </a:spcBef>
            </a:pPr>
            <a:r>
              <a:rPr dirty="0" sz="1600" spc="-25" b="1">
                <a:latin typeface="Calibri"/>
                <a:cs typeface="Calibri"/>
              </a:rPr>
              <a:t>However, </a:t>
            </a:r>
            <a:r>
              <a:rPr dirty="0" sz="1600" b="1">
                <a:latin typeface="Calibri"/>
                <a:cs typeface="Calibri"/>
              </a:rPr>
              <a:t>these </a:t>
            </a:r>
            <a:r>
              <a:rPr dirty="0" sz="1600" spc="-5" b="1">
                <a:latin typeface="Calibri"/>
                <a:cs typeface="Calibri"/>
              </a:rPr>
              <a:t>findings </a:t>
            </a:r>
            <a:r>
              <a:rPr dirty="0" sz="1600" spc="-10" b="1">
                <a:latin typeface="Calibri"/>
                <a:cs typeface="Calibri"/>
              </a:rPr>
              <a:t>have </a:t>
            </a:r>
            <a:r>
              <a:rPr dirty="0" sz="1600" b="1">
                <a:latin typeface="Calibri"/>
                <a:cs typeface="Calibri"/>
              </a:rPr>
              <a:t>not been </a:t>
            </a:r>
            <a:r>
              <a:rPr dirty="0" sz="1600" spc="-5" b="1">
                <a:latin typeface="Calibri"/>
                <a:cs typeface="Calibri"/>
              </a:rPr>
              <a:t>confirmed by </a:t>
            </a:r>
            <a:r>
              <a:rPr dirty="0" sz="1600" b="1">
                <a:latin typeface="Calibri"/>
                <a:cs typeface="Calibri"/>
              </a:rPr>
              <a:t>other </a:t>
            </a:r>
            <a:r>
              <a:rPr dirty="0" sz="1600" spc="-5" b="1">
                <a:latin typeface="Calibri"/>
                <a:cs typeface="Calibri"/>
              </a:rPr>
              <a:t>studies, </a:t>
            </a:r>
            <a:r>
              <a:rPr dirty="0" sz="1600" b="1">
                <a:latin typeface="Calibri"/>
                <a:cs typeface="Calibri"/>
              </a:rPr>
              <a:t>and the </a:t>
            </a:r>
            <a:r>
              <a:rPr dirty="0" sz="1600" spc="-5" b="1">
                <a:latin typeface="Calibri"/>
                <a:cs typeface="Calibri"/>
              </a:rPr>
              <a:t>economic </a:t>
            </a:r>
            <a:r>
              <a:rPr dirty="0" sz="1600" b="1">
                <a:latin typeface="Calibri"/>
                <a:cs typeface="Calibri"/>
              </a:rPr>
              <a:t>impact  </a:t>
            </a:r>
            <a:r>
              <a:rPr dirty="0" sz="1600" spc="-5" b="1">
                <a:latin typeface="Calibri"/>
                <a:cs typeface="Calibri"/>
              </a:rPr>
              <a:t>associated with </a:t>
            </a:r>
            <a:r>
              <a:rPr dirty="0" sz="1600" b="1">
                <a:latin typeface="Calibri"/>
                <a:cs typeface="Calibri"/>
              </a:rPr>
              <a:t>the </a:t>
            </a:r>
            <a:r>
              <a:rPr dirty="0" sz="1600" spc="-5" b="1">
                <a:latin typeface="Calibri"/>
                <a:cs typeface="Calibri"/>
              </a:rPr>
              <a:t>mode </a:t>
            </a:r>
            <a:r>
              <a:rPr dirty="0" sz="1600" b="1">
                <a:latin typeface="Calibri"/>
                <a:cs typeface="Calibri"/>
              </a:rPr>
              <a:t>of </a:t>
            </a:r>
            <a:r>
              <a:rPr dirty="0" sz="1600" spc="-5" b="1">
                <a:latin typeface="Calibri"/>
                <a:cs typeface="Calibri"/>
              </a:rPr>
              <a:t>clinical </a:t>
            </a:r>
            <a:r>
              <a:rPr dirty="0" sz="1600" spc="-10" b="1">
                <a:latin typeface="Calibri"/>
                <a:cs typeface="Calibri"/>
              </a:rPr>
              <a:t>presentation before </a:t>
            </a:r>
            <a:r>
              <a:rPr dirty="0" sz="1600" spc="-30" b="1">
                <a:latin typeface="Calibri"/>
                <a:cs typeface="Calibri"/>
              </a:rPr>
              <a:t>AVR </a:t>
            </a:r>
            <a:r>
              <a:rPr dirty="0" sz="1600" b="1">
                <a:latin typeface="Calibri"/>
                <a:cs typeface="Calibri"/>
              </a:rPr>
              <a:t>has </a:t>
            </a:r>
            <a:r>
              <a:rPr dirty="0" sz="1600" spc="-10" b="1">
                <a:latin typeface="Calibri"/>
                <a:cs typeface="Calibri"/>
              </a:rPr>
              <a:t>never </a:t>
            </a:r>
            <a:r>
              <a:rPr dirty="0" sz="1600" b="1">
                <a:latin typeface="Calibri"/>
                <a:cs typeface="Calibri"/>
              </a:rPr>
              <a:t>been</a:t>
            </a:r>
            <a:r>
              <a:rPr dirty="0" sz="1600" spc="4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reported.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535034" y="116684"/>
            <a:ext cx="20199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Study</a:t>
            </a:r>
            <a:r>
              <a:rPr dirty="0" sz="24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616" y="1579029"/>
            <a:ext cx="7614284" cy="19456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635">
              <a:lnSpc>
                <a:spcPct val="150000"/>
              </a:lnSpc>
              <a:spcBef>
                <a:spcPts val="100"/>
              </a:spcBef>
            </a:pPr>
            <a:r>
              <a:rPr dirty="0" sz="2800" spc="-125" b="1">
                <a:solidFill>
                  <a:srgbClr val="403152"/>
                </a:solidFill>
                <a:latin typeface="Calibri"/>
                <a:cs typeface="Calibri"/>
              </a:rPr>
              <a:t>To </a:t>
            </a:r>
            <a:r>
              <a:rPr dirty="0" sz="2800" spc="-10" b="1">
                <a:solidFill>
                  <a:srgbClr val="403152"/>
                </a:solidFill>
                <a:latin typeface="Calibri"/>
                <a:cs typeface="Calibri"/>
              </a:rPr>
              <a:t>study </a:t>
            </a:r>
            <a:r>
              <a:rPr dirty="0" sz="2800" b="1">
                <a:solidFill>
                  <a:srgbClr val="403152"/>
                </a:solidFill>
                <a:latin typeface="Calibri"/>
                <a:cs typeface="Calibri"/>
              </a:rPr>
              <a:t>the </a:t>
            </a:r>
            <a:r>
              <a:rPr dirty="0" sz="2800" spc="-5" b="1">
                <a:solidFill>
                  <a:srgbClr val="403152"/>
                </a:solidFill>
                <a:latin typeface="Calibri"/>
                <a:cs typeface="Calibri"/>
              </a:rPr>
              <a:t>association </a:t>
            </a:r>
            <a:r>
              <a:rPr dirty="0" sz="2800" spc="-10" b="1">
                <a:solidFill>
                  <a:srgbClr val="403152"/>
                </a:solidFill>
                <a:latin typeface="Calibri"/>
                <a:cs typeface="Calibri"/>
              </a:rPr>
              <a:t>between clinical  </a:t>
            </a:r>
            <a:r>
              <a:rPr dirty="0" sz="2800" spc="-15" b="1">
                <a:solidFill>
                  <a:srgbClr val="403152"/>
                </a:solidFill>
                <a:latin typeface="Calibri"/>
                <a:cs typeface="Calibri"/>
              </a:rPr>
              <a:t>presentation </a:t>
            </a:r>
            <a:r>
              <a:rPr dirty="0" sz="2800" spc="-20" b="1">
                <a:solidFill>
                  <a:srgbClr val="403152"/>
                </a:solidFill>
                <a:latin typeface="Calibri"/>
                <a:cs typeface="Calibri"/>
              </a:rPr>
              <a:t>before </a:t>
            </a:r>
            <a:r>
              <a:rPr dirty="0" sz="2800" spc="-40" b="1">
                <a:solidFill>
                  <a:srgbClr val="403152"/>
                </a:solidFill>
                <a:latin typeface="Calibri"/>
                <a:cs typeface="Calibri"/>
              </a:rPr>
              <a:t>AVR, </a:t>
            </a:r>
            <a:r>
              <a:rPr dirty="0" sz="2800" b="1">
                <a:solidFill>
                  <a:srgbClr val="403152"/>
                </a:solidFill>
                <a:latin typeface="Calibri"/>
                <a:cs typeface="Calibri"/>
              </a:rPr>
              <a:t>and </a:t>
            </a:r>
            <a:r>
              <a:rPr dirty="0" sz="2800" spc="-10" b="1">
                <a:solidFill>
                  <a:srgbClr val="403152"/>
                </a:solidFill>
                <a:latin typeface="Calibri"/>
                <a:cs typeface="Calibri"/>
              </a:rPr>
              <a:t>clinical </a:t>
            </a:r>
            <a:r>
              <a:rPr dirty="0" sz="2800" b="1">
                <a:solidFill>
                  <a:srgbClr val="403152"/>
                </a:solidFill>
                <a:latin typeface="Calibri"/>
                <a:cs typeface="Calibri"/>
              </a:rPr>
              <a:t>and </a:t>
            </a:r>
            <a:r>
              <a:rPr dirty="0" sz="2800" spc="-5" b="1">
                <a:solidFill>
                  <a:srgbClr val="403152"/>
                </a:solidFill>
                <a:latin typeface="Calibri"/>
                <a:cs typeface="Calibri"/>
              </a:rPr>
              <a:t>economic  </a:t>
            </a:r>
            <a:r>
              <a:rPr dirty="0" sz="2800" spc="-10" b="1">
                <a:solidFill>
                  <a:srgbClr val="403152"/>
                </a:solidFill>
                <a:latin typeface="Calibri"/>
                <a:cs typeface="Calibri"/>
              </a:rPr>
              <a:t>outcomes </a:t>
            </a:r>
            <a:r>
              <a:rPr dirty="0" sz="2800" b="1">
                <a:solidFill>
                  <a:srgbClr val="403152"/>
                </a:solidFill>
                <a:latin typeface="Calibri"/>
                <a:cs typeface="Calibri"/>
              </a:rPr>
              <a:t>during and </a:t>
            </a:r>
            <a:r>
              <a:rPr dirty="0" sz="2800" spc="-15" b="1">
                <a:solidFill>
                  <a:srgbClr val="403152"/>
                </a:solidFill>
                <a:latin typeface="Calibri"/>
                <a:cs typeface="Calibri"/>
              </a:rPr>
              <a:t>after </a:t>
            </a:r>
            <a:r>
              <a:rPr dirty="0" sz="2800" spc="-50" b="1">
                <a:solidFill>
                  <a:srgbClr val="403152"/>
                </a:solidFill>
                <a:latin typeface="Calibri"/>
                <a:cs typeface="Calibri"/>
              </a:rPr>
              <a:t>AVR</a:t>
            </a:r>
            <a:r>
              <a:rPr dirty="0" sz="2800" spc="20" b="1">
                <a:solidFill>
                  <a:srgbClr val="403152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403152"/>
                </a:solidFill>
                <a:latin typeface="Calibri"/>
                <a:cs typeface="Calibri"/>
              </a:rPr>
              <a:t>hospitalization.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16049" y="1085299"/>
            <a:ext cx="7772400" cy="3399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Study</a:t>
            </a:r>
            <a:r>
              <a:rPr dirty="0" sz="1800" spc="-5" b="1">
                <a:latin typeface="Calibri"/>
                <a:cs typeface="Calibri"/>
              </a:rPr>
              <a:t> Population:</a:t>
            </a:r>
            <a:endParaRPr sz="18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1510"/>
              </a:spcBef>
              <a:buSzPct val="102777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1800" spc="-10">
                <a:latin typeface="Calibri"/>
                <a:cs typeface="Calibri"/>
              </a:rPr>
              <a:t>From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spc="-5">
                <a:latin typeface="Calibri"/>
                <a:cs typeface="Calibri"/>
              </a:rPr>
              <a:t>Optum </a:t>
            </a:r>
            <a:r>
              <a:rPr dirty="0" sz="1800" spc="-15">
                <a:latin typeface="Calibri"/>
                <a:cs typeface="Calibri"/>
              </a:rPr>
              <a:t>Market </a:t>
            </a:r>
            <a:r>
              <a:rPr dirty="0" sz="1800" spc="-5">
                <a:latin typeface="Calibri"/>
                <a:cs typeface="Calibri"/>
              </a:rPr>
              <a:t>Clarity (Claims) </a:t>
            </a:r>
            <a:r>
              <a:rPr dirty="0" sz="1800" spc="-10">
                <a:latin typeface="Calibri"/>
                <a:cs typeface="Calibri"/>
              </a:rPr>
              <a:t>Database </a:t>
            </a:r>
            <a:r>
              <a:rPr dirty="0" sz="1800" spc="-5">
                <a:latin typeface="Calibri"/>
                <a:cs typeface="Calibri"/>
              </a:rPr>
              <a:t>in USA, </a:t>
            </a:r>
            <a:r>
              <a:rPr dirty="0" sz="1800" spc="-10">
                <a:latin typeface="Calibri"/>
                <a:cs typeface="Calibri"/>
              </a:rPr>
              <a:t>patients </a:t>
            </a:r>
            <a:r>
              <a:rPr dirty="0" sz="1800">
                <a:latin typeface="Calibri"/>
                <a:cs typeface="Calibri"/>
              </a:rPr>
              <a:t>≥ 18 </a:t>
            </a:r>
            <a:r>
              <a:rPr dirty="0" sz="1800" spc="-15">
                <a:latin typeface="Calibri"/>
                <a:cs typeface="Calibri"/>
              </a:rPr>
              <a:t>years</a:t>
            </a:r>
            <a:r>
              <a:rPr dirty="0" sz="1800" spc="7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of</a:t>
            </a:r>
            <a:endParaRPr sz="180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  <a:spcBef>
                <a:spcPts val="1080"/>
              </a:spcBef>
            </a:pPr>
            <a:r>
              <a:rPr dirty="0" sz="1800" spc="-5">
                <a:latin typeface="Calibri"/>
                <a:cs typeface="Calibri"/>
              </a:rPr>
              <a:t>age </a:t>
            </a:r>
            <a:r>
              <a:rPr dirty="0" sz="1800">
                <a:latin typeface="Calibri"/>
                <a:cs typeface="Calibri"/>
              </a:rPr>
              <a:t>with AS who </a:t>
            </a:r>
            <a:r>
              <a:rPr dirty="0" sz="1800" spc="-10">
                <a:latin typeface="Calibri"/>
                <a:cs typeface="Calibri"/>
              </a:rPr>
              <a:t>received </a:t>
            </a:r>
            <a:r>
              <a:rPr dirty="0" sz="1800" spc="-30">
                <a:latin typeface="Calibri"/>
                <a:cs typeface="Calibri"/>
              </a:rPr>
              <a:t>AVR </a:t>
            </a:r>
            <a:r>
              <a:rPr dirty="0" sz="1800" spc="-10">
                <a:latin typeface="Calibri"/>
                <a:cs typeface="Calibri"/>
              </a:rPr>
              <a:t>were </a:t>
            </a:r>
            <a:r>
              <a:rPr dirty="0" sz="1800" spc="-5">
                <a:latin typeface="Calibri"/>
                <a:cs typeface="Calibri"/>
              </a:rPr>
              <a:t>included in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spc="-5">
                <a:latin typeface="Calibri"/>
                <a:cs typeface="Calibri"/>
              </a:rPr>
              <a:t>study</a:t>
            </a:r>
            <a:r>
              <a:rPr dirty="0" sz="1800" spc="3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sample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dirty="0" sz="1800" spc="-10" b="1">
                <a:latin typeface="Calibri"/>
                <a:cs typeface="Calibri"/>
              </a:rPr>
              <a:t>Categories </a:t>
            </a:r>
            <a:r>
              <a:rPr dirty="0" sz="1800" b="1">
                <a:latin typeface="Calibri"/>
                <a:cs typeface="Calibri"/>
              </a:rPr>
              <a:t>of</a:t>
            </a:r>
            <a:r>
              <a:rPr dirty="0" sz="1800" spc="5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interest:</a:t>
            </a:r>
            <a:endParaRPr sz="1800">
              <a:latin typeface="Calibri"/>
              <a:cs typeface="Calibri"/>
            </a:endParaRPr>
          </a:p>
          <a:p>
            <a:pPr marL="354965" marR="358140" indent="-342900">
              <a:lnSpc>
                <a:spcPct val="150000"/>
              </a:lnSpc>
              <a:spcBef>
                <a:spcPts val="430"/>
              </a:spcBef>
              <a:buSzPct val="102777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1800" spc="-10">
                <a:latin typeface="Calibri"/>
                <a:cs typeface="Calibri"/>
              </a:rPr>
              <a:t>Patients were </a:t>
            </a:r>
            <a:r>
              <a:rPr dirty="0" sz="1800" spc="-15">
                <a:latin typeface="Calibri"/>
                <a:cs typeface="Calibri"/>
              </a:rPr>
              <a:t>categorized into </a:t>
            </a:r>
            <a:r>
              <a:rPr dirty="0" sz="1800">
                <a:latin typeface="Calibri"/>
                <a:cs typeface="Calibri"/>
              </a:rPr>
              <a:t>3 </a:t>
            </a:r>
            <a:r>
              <a:rPr dirty="0" sz="1800" spc="-15">
                <a:latin typeface="Calibri"/>
                <a:cs typeface="Calibri"/>
              </a:rPr>
              <a:t>different </a:t>
            </a:r>
            <a:r>
              <a:rPr dirty="0" sz="1800" spc="-10">
                <a:latin typeface="Calibri"/>
                <a:cs typeface="Calibri"/>
              </a:rPr>
              <a:t>categories </a:t>
            </a:r>
            <a:r>
              <a:rPr dirty="0" sz="1800" spc="-5">
                <a:latin typeface="Calibri"/>
                <a:cs typeface="Calibri"/>
              </a:rPr>
              <a:t>based on </a:t>
            </a:r>
            <a:r>
              <a:rPr dirty="0" sz="1800">
                <a:latin typeface="Calibri"/>
                <a:cs typeface="Calibri"/>
              </a:rPr>
              <a:t>their mode </a:t>
            </a:r>
            <a:r>
              <a:rPr dirty="0" sz="1800" spc="-5">
                <a:latin typeface="Calibri"/>
                <a:cs typeface="Calibri"/>
              </a:rPr>
              <a:t>of  clinical </a:t>
            </a:r>
            <a:r>
              <a:rPr dirty="0" sz="1800" spc="-10">
                <a:latin typeface="Calibri"/>
                <a:cs typeface="Calibri"/>
              </a:rPr>
              <a:t>presentation </a:t>
            </a:r>
            <a:r>
              <a:rPr dirty="0" sz="1800">
                <a:latin typeface="Calibri"/>
                <a:cs typeface="Calibri"/>
              </a:rPr>
              <a:t>12 </a:t>
            </a:r>
            <a:r>
              <a:rPr dirty="0" sz="1800" spc="-5">
                <a:latin typeface="Calibri"/>
                <a:cs typeface="Calibri"/>
              </a:rPr>
              <a:t>months </a:t>
            </a:r>
            <a:r>
              <a:rPr dirty="0" sz="1800" spc="-20">
                <a:latin typeface="Calibri"/>
                <a:cs typeface="Calibri"/>
              </a:rPr>
              <a:t>before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AVR.</a:t>
            </a:r>
            <a:endParaRPr sz="1800">
              <a:latin typeface="Calibri"/>
              <a:cs typeface="Calibri"/>
            </a:endParaRPr>
          </a:p>
          <a:p>
            <a:pPr marL="354965" marR="5080" indent="-342900">
              <a:lnSpc>
                <a:spcPct val="150000"/>
              </a:lnSpc>
              <a:spcBef>
                <a:spcPts val="430"/>
              </a:spcBef>
              <a:buSzPct val="102777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1800" spc="-10">
                <a:latin typeface="Calibri"/>
                <a:cs typeface="Calibri"/>
              </a:rPr>
              <a:t>Patients were </a:t>
            </a:r>
            <a:r>
              <a:rPr dirty="0" sz="1800" spc="-15">
                <a:latin typeface="Calibri"/>
                <a:cs typeface="Calibri"/>
              </a:rPr>
              <a:t>categorized </a:t>
            </a:r>
            <a:r>
              <a:rPr dirty="0" sz="1800">
                <a:latin typeface="Calibri"/>
                <a:cs typeface="Calibri"/>
              </a:rPr>
              <a:t>as either </a:t>
            </a:r>
            <a:r>
              <a:rPr dirty="0" sz="1800" spc="-10">
                <a:latin typeface="Calibri"/>
                <a:cs typeface="Calibri"/>
              </a:rPr>
              <a:t>SVS, PVS,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30">
                <a:latin typeface="Calibri"/>
                <a:cs typeface="Calibri"/>
              </a:rPr>
              <a:t>AVS </a:t>
            </a:r>
            <a:r>
              <a:rPr dirty="0" sz="1800" spc="-5">
                <a:latin typeface="Calibri"/>
                <a:cs typeface="Calibri"/>
              </a:rPr>
              <a:t>based on </a:t>
            </a:r>
            <a:r>
              <a:rPr dirty="0" sz="1800" spc="-10">
                <a:latin typeface="Calibri"/>
                <a:cs typeface="Calibri"/>
              </a:rPr>
              <a:t>coding </a:t>
            </a:r>
            <a:r>
              <a:rPr dirty="0" sz="1800">
                <a:latin typeface="Calibri"/>
                <a:cs typeface="Calibri"/>
              </a:rPr>
              <a:t>claims </a:t>
            </a:r>
            <a:r>
              <a:rPr dirty="0" sz="1800" spc="-10">
                <a:latin typeface="Calibri"/>
                <a:cs typeface="Calibri"/>
              </a:rPr>
              <a:t>to  mirror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spc="-5">
                <a:latin typeface="Calibri"/>
                <a:cs typeface="Calibri"/>
              </a:rPr>
              <a:t>original classification </a:t>
            </a:r>
            <a:r>
              <a:rPr dirty="0" sz="1800">
                <a:latin typeface="Calibri"/>
                <a:cs typeface="Calibri"/>
              </a:rPr>
              <a:t>as </a:t>
            </a:r>
            <a:r>
              <a:rPr dirty="0" sz="1800" spc="-5">
                <a:latin typeface="Calibri"/>
                <a:cs typeface="Calibri"/>
              </a:rPr>
              <a:t>described by Genereux et </a:t>
            </a:r>
            <a:r>
              <a:rPr dirty="0" sz="1800">
                <a:latin typeface="Calibri"/>
                <a:cs typeface="Calibri"/>
              </a:rPr>
              <a:t>al.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2024.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480935" y="116684"/>
            <a:ext cx="212979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What </a:t>
            </a:r>
            <a:r>
              <a:rPr dirty="0" spc="-5"/>
              <a:t>Did </a:t>
            </a:r>
            <a:r>
              <a:rPr dirty="0" spc="-45"/>
              <a:t>We</a:t>
            </a:r>
            <a:r>
              <a:rPr dirty="0" spc="-75"/>
              <a:t> </a:t>
            </a:r>
            <a:r>
              <a:rPr dirty="0" spc="-5"/>
              <a:t>Do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00708" y="4894644"/>
            <a:ext cx="4015740" cy="116839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355600" algn="l"/>
              </a:tabLst>
            </a:pPr>
            <a:r>
              <a:rPr dirty="0" sz="650">
                <a:solidFill>
                  <a:srgbClr val="A6A6A6"/>
                </a:solidFill>
                <a:latin typeface="Calibri"/>
                <a:cs typeface="Calibri"/>
              </a:rPr>
              <a:t>1.	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Genereux P, Pellika P,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Lindman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B, Pibarot P, Garcia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S,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Acute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Valve Syndrome in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Aortic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Stenosis. Structural Heart.</a:t>
            </a:r>
            <a:r>
              <a:rPr dirty="0" sz="600" spc="-6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2024.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0708" y="4986084"/>
            <a:ext cx="7456170" cy="116839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355600" algn="l"/>
              </a:tabLst>
            </a:pPr>
            <a:r>
              <a:rPr dirty="0" sz="650">
                <a:solidFill>
                  <a:srgbClr val="A6A6A6"/>
                </a:solidFill>
                <a:latin typeface="Calibri"/>
                <a:cs typeface="Calibri"/>
              </a:rPr>
              <a:t>2.	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Genereux P,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Schwartz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A,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Oldemeyer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JB, Pibarot P,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Cohen DJ,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Blanke P,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Lindman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BR, Babaliaros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V, Fearon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WF,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Daniels DV,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et al.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Transcatheter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Aortic-Valve Replacement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for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Asymptomatic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Severe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Aortic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Stenosis.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N </a:t>
            </a:r>
            <a:r>
              <a:rPr dirty="0" sz="600" spc="-5">
                <a:solidFill>
                  <a:srgbClr val="A6A6A6"/>
                </a:solidFill>
                <a:latin typeface="Calibri"/>
                <a:cs typeface="Calibri"/>
              </a:rPr>
              <a:t>Engl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J Med.</a:t>
            </a:r>
            <a:r>
              <a:rPr dirty="0" sz="600" spc="-3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dirty="0" sz="600">
                <a:solidFill>
                  <a:srgbClr val="A6A6A6"/>
                </a:solidFill>
                <a:latin typeface="Calibri"/>
                <a:cs typeface="Calibri"/>
              </a:rPr>
              <a:t>2024.</a:t>
            </a:r>
            <a:endParaRPr sz="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62962" y="1112135"/>
            <a:ext cx="7652685" cy="35002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493038" y="116684"/>
            <a:ext cx="410591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Clinical </a:t>
            </a:r>
            <a:r>
              <a:rPr dirty="0" spc="-15"/>
              <a:t>Presentation Before</a:t>
            </a:r>
            <a:r>
              <a:rPr dirty="0" spc="-30"/>
              <a:t> </a:t>
            </a:r>
            <a:r>
              <a:rPr dirty="0" spc="-45"/>
              <a:t>AVR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3332" y="4630353"/>
            <a:ext cx="3995420" cy="188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050" spc="5" i="1">
                <a:solidFill>
                  <a:srgbClr val="0D445E"/>
                </a:solidFill>
                <a:latin typeface="Arial"/>
                <a:cs typeface="Arial"/>
              </a:rPr>
              <a:t>Adapted from Généreux </a:t>
            </a:r>
            <a:r>
              <a:rPr dirty="0" sz="1050" i="1">
                <a:solidFill>
                  <a:srgbClr val="0D445E"/>
                </a:solidFill>
                <a:latin typeface="Arial"/>
                <a:cs typeface="Arial"/>
              </a:rPr>
              <a:t>et al. </a:t>
            </a:r>
            <a:r>
              <a:rPr dirty="0" sz="1050" spc="10" i="1">
                <a:solidFill>
                  <a:srgbClr val="0D445E"/>
                </a:solidFill>
                <a:latin typeface="Arial"/>
                <a:cs typeface="Arial"/>
              </a:rPr>
              <a:t>N </a:t>
            </a:r>
            <a:r>
              <a:rPr dirty="0" sz="1050" spc="5" i="1">
                <a:solidFill>
                  <a:srgbClr val="0D445E"/>
                </a:solidFill>
                <a:latin typeface="Arial"/>
                <a:cs typeface="Arial"/>
              </a:rPr>
              <a:t>Engl J </a:t>
            </a:r>
            <a:r>
              <a:rPr dirty="0" sz="1050" spc="10" i="1">
                <a:solidFill>
                  <a:srgbClr val="0D445E"/>
                </a:solidFill>
                <a:latin typeface="Arial"/>
                <a:cs typeface="Arial"/>
              </a:rPr>
              <a:t>Med</a:t>
            </a:r>
            <a:r>
              <a:rPr dirty="0" sz="1050" spc="45" i="1">
                <a:solidFill>
                  <a:srgbClr val="0D445E"/>
                </a:solidFill>
                <a:latin typeface="Arial"/>
                <a:cs typeface="Arial"/>
              </a:rPr>
              <a:t> </a:t>
            </a:r>
            <a:r>
              <a:rPr dirty="0" sz="1050" i="1">
                <a:solidFill>
                  <a:srgbClr val="0D445E"/>
                </a:solidFill>
                <a:latin typeface="Arial"/>
                <a:cs typeface="Arial"/>
              </a:rPr>
              <a:t>2024;382(2):111-119.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7592" y="116684"/>
            <a:ext cx="618299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Index Procedure </a:t>
            </a:r>
            <a:r>
              <a:rPr dirty="0"/>
              <a:t>and </a:t>
            </a:r>
            <a:r>
              <a:rPr dirty="0" spc="-15"/>
              <a:t>1-year </a:t>
            </a:r>
            <a:r>
              <a:rPr dirty="0" spc="-10"/>
              <a:t>Follow-up</a:t>
            </a:r>
            <a:r>
              <a:rPr dirty="0" spc="10"/>
              <a:t> </a:t>
            </a:r>
            <a:r>
              <a:rPr dirty="0" spc="-10"/>
              <a:t>Outcomes</a:t>
            </a:r>
          </a:p>
        </p:txBody>
      </p:sp>
      <p:sp>
        <p:nvSpPr>
          <p:cNvPr id="3" name="object 3"/>
          <p:cNvSpPr/>
          <p:nvPr/>
        </p:nvSpPr>
        <p:spPr>
          <a:xfrm>
            <a:off x="4425950" y="1016000"/>
            <a:ext cx="4406900" cy="1943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25950" y="1739900"/>
            <a:ext cx="4406900" cy="1943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425950" y="2514600"/>
            <a:ext cx="4406900" cy="1943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2750" y="1016000"/>
            <a:ext cx="4406900" cy="19431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12750" y="1739900"/>
            <a:ext cx="4406900" cy="19431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2750" y="2501900"/>
            <a:ext cx="4406900" cy="19431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2750" y="3276600"/>
            <a:ext cx="4406900" cy="18669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Clinical</a:t>
            </a:r>
            <a:r>
              <a:rPr dirty="0" spc="-10"/>
              <a:t> Outcomes</a:t>
            </a:r>
          </a:p>
          <a:p>
            <a:pPr>
              <a:lnSpc>
                <a:spcPct val="100000"/>
              </a:lnSpc>
            </a:pPr>
          </a:p>
          <a:p>
            <a:pPr marL="1042035">
              <a:lnSpc>
                <a:spcPct val="100000"/>
              </a:lnSpc>
              <a:spcBef>
                <a:spcPts val="1470"/>
              </a:spcBef>
            </a:pPr>
            <a:r>
              <a:rPr dirty="0" spc="-10">
                <a:solidFill>
                  <a:srgbClr val="FFFFFF"/>
                </a:solidFill>
              </a:rPr>
              <a:t>Death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/>
          </a:p>
          <a:p>
            <a:pPr algn="ctr" marL="494665" marR="492759">
              <a:lnSpc>
                <a:spcPct val="100000"/>
              </a:lnSpc>
              <a:spcBef>
                <a:spcPts val="5"/>
              </a:spcBef>
            </a:pPr>
            <a:r>
              <a:rPr dirty="0">
                <a:solidFill>
                  <a:srgbClr val="FFFFFF"/>
                </a:solidFill>
              </a:rPr>
              <a:t>Heart </a:t>
            </a:r>
            <a:r>
              <a:rPr dirty="0" spc="-10">
                <a:solidFill>
                  <a:srgbClr val="FFFFFF"/>
                </a:solidFill>
              </a:rPr>
              <a:t>Failure</a:t>
            </a:r>
            <a:r>
              <a:rPr dirty="0" spc="-10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(HF)  </a:t>
            </a:r>
            <a:r>
              <a:rPr dirty="0" spc="-5">
                <a:solidFill>
                  <a:srgbClr val="FFFFFF"/>
                </a:solidFill>
              </a:rPr>
              <a:t>Hospitalization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/>
          </a:p>
          <a:p>
            <a:pPr algn="ctr">
              <a:lnSpc>
                <a:spcPct val="100000"/>
              </a:lnSpc>
            </a:pPr>
            <a:r>
              <a:rPr dirty="0" spc="-10">
                <a:solidFill>
                  <a:srgbClr val="FFFFFF"/>
                </a:solidFill>
              </a:rPr>
              <a:t>Death </a:t>
            </a:r>
            <a:r>
              <a:rPr dirty="0">
                <a:solidFill>
                  <a:srgbClr val="FFFFFF"/>
                </a:solidFill>
              </a:rPr>
              <a:t>or HF</a:t>
            </a:r>
            <a:r>
              <a:rPr dirty="0" spc="-50">
                <a:solidFill>
                  <a:srgbClr val="FFFFFF"/>
                </a:solidFill>
              </a:rPr>
              <a:t> </a:t>
            </a:r>
            <a:r>
              <a:rPr dirty="0" spc="-5">
                <a:solidFill>
                  <a:srgbClr val="FFFFFF"/>
                </a:solidFill>
              </a:rPr>
              <a:t>Hospitalization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50"/>
          </a:p>
          <a:p>
            <a:pPr algn="ctr" marL="12065" marR="5080">
              <a:lnSpc>
                <a:spcPct val="100000"/>
              </a:lnSpc>
            </a:pPr>
            <a:r>
              <a:rPr dirty="0" spc="-15">
                <a:solidFill>
                  <a:srgbClr val="FFFFFF"/>
                </a:solidFill>
              </a:rPr>
              <a:t>Stroke </a:t>
            </a:r>
            <a:r>
              <a:rPr dirty="0">
                <a:solidFill>
                  <a:srgbClr val="FFFFFF"/>
                </a:solidFill>
              </a:rPr>
              <a:t>or </a:t>
            </a:r>
            <a:r>
              <a:rPr dirty="0" spc="-10">
                <a:solidFill>
                  <a:srgbClr val="FFFFFF"/>
                </a:solidFill>
              </a:rPr>
              <a:t>transient</a:t>
            </a:r>
            <a:r>
              <a:rPr dirty="0" spc="-6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ischemic  </a:t>
            </a:r>
            <a:r>
              <a:rPr dirty="0" spc="-10">
                <a:solidFill>
                  <a:srgbClr val="FFFFFF"/>
                </a:solidFill>
              </a:rPr>
              <a:t>attack </a:t>
            </a:r>
            <a:r>
              <a:rPr dirty="0">
                <a:solidFill>
                  <a:srgbClr val="FFFFFF"/>
                </a:solidFill>
              </a:rPr>
              <a:t>(TIA)</a:t>
            </a:r>
          </a:p>
        </p:txBody>
      </p:sp>
      <p:sp>
        <p:nvSpPr>
          <p:cNvPr id="11" name="object 11"/>
          <p:cNvSpPr/>
          <p:nvPr/>
        </p:nvSpPr>
        <p:spPr>
          <a:xfrm>
            <a:off x="4425950" y="3276600"/>
            <a:ext cx="4406900" cy="18669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Healthcare </a:t>
            </a:r>
            <a:r>
              <a:rPr dirty="0" spc="-10"/>
              <a:t>Cost </a:t>
            </a:r>
            <a:r>
              <a:rPr dirty="0"/>
              <a:t>and</a:t>
            </a:r>
            <a:r>
              <a:rPr dirty="0" spc="-50"/>
              <a:t> </a:t>
            </a:r>
            <a:r>
              <a:rPr dirty="0" spc="-5"/>
              <a:t>Utilization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00"/>
          </a:p>
          <a:p>
            <a:pPr algn="ctr">
              <a:lnSpc>
                <a:spcPct val="100000"/>
              </a:lnSpc>
            </a:pPr>
            <a:r>
              <a:rPr dirty="0" spc="-35">
                <a:solidFill>
                  <a:srgbClr val="000000"/>
                </a:solidFill>
              </a:rPr>
              <a:t>Total</a:t>
            </a:r>
            <a:r>
              <a:rPr dirty="0" spc="-5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Cost</a:t>
            </a:r>
          </a:p>
          <a:p>
            <a:pPr algn="ctr" marR="5715">
              <a:lnSpc>
                <a:spcPct val="100000"/>
              </a:lnSpc>
              <a:spcBef>
                <a:spcPts val="25"/>
              </a:spcBef>
            </a:pPr>
            <a:r>
              <a:rPr dirty="0" sz="1400" spc="-20" b="0">
                <a:solidFill>
                  <a:srgbClr val="000000"/>
                </a:solidFill>
                <a:latin typeface="Calibri"/>
                <a:cs typeface="Calibri"/>
              </a:rPr>
              <a:t>(AVR </a:t>
            </a:r>
            <a:r>
              <a:rPr dirty="0" sz="1400" b="0">
                <a:solidFill>
                  <a:srgbClr val="000000"/>
                </a:solidFill>
                <a:latin typeface="Calibri"/>
                <a:cs typeface="Calibri"/>
              </a:rPr>
              <a:t>+ </a:t>
            </a:r>
            <a:r>
              <a:rPr dirty="0" sz="1400" spc="-10" b="0">
                <a:solidFill>
                  <a:srgbClr val="000000"/>
                </a:solidFill>
                <a:latin typeface="Calibri"/>
                <a:cs typeface="Calibri"/>
              </a:rPr>
              <a:t>1-year healthcare</a:t>
            </a:r>
            <a:r>
              <a:rPr dirty="0" sz="1400" spc="1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Calibri"/>
                <a:cs typeface="Calibri"/>
              </a:rPr>
              <a:t>costs)</a:t>
            </a:r>
            <a:endParaRPr sz="1400">
              <a:latin typeface="Calibri"/>
              <a:cs typeface="Calibri"/>
            </a:endParaRPr>
          </a:p>
          <a:p>
            <a:pPr marL="315595" marR="306070" indent="266700">
              <a:lnSpc>
                <a:spcPts val="5220"/>
              </a:lnSpc>
              <a:spcBef>
                <a:spcPts val="315"/>
              </a:spcBef>
            </a:pPr>
            <a:r>
              <a:rPr dirty="0" spc="-35">
                <a:solidFill>
                  <a:srgbClr val="000000"/>
                </a:solidFill>
              </a:rPr>
              <a:t>AVR </a:t>
            </a:r>
            <a:r>
              <a:rPr dirty="0" spc="-5">
                <a:solidFill>
                  <a:srgbClr val="000000"/>
                </a:solidFill>
              </a:rPr>
              <a:t>Length </a:t>
            </a:r>
            <a:r>
              <a:rPr dirty="0">
                <a:solidFill>
                  <a:srgbClr val="000000"/>
                </a:solidFill>
              </a:rPr>
              <a:t>of </a:t>
            </a:r>
            <a:r>
              <a:rPr dirty="0" spc="-15">
                <a:solidFill>
                  <a:srgbClr val="000000"/>
                </a:solidFill>
              </a:rPr>
              <a:t>Stay  </a:t>
            </a:r>
            <a:r>
              <a:rPr dirty="0" spc="-5">
                <a:solidFill>
                  <a:srgbClr val="000000"/>
                </a:solidFill>
              </a:rPr>
              <a:t>All-cause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 spc="-5">
                <a:solidFill>
                  <a:srgbClr val="000000"/>
                </a:solidFill>
              </a:rPr>
              <a:t>Hospitalization</a:t>
            </a:r>
          </a:p>
          <a:p>
            <a:pPr algn="ctr" marR="3175">
              <a:lnSpc>
                <a:spcPts val="1025"/>
              </a:lnSpc>
            </a:pPr>
            <a:r>
              <a:rPr dirty="0" sz="1400" spc="-10" b="0">
                <a:solidFill>
                  <a:srgbClr val="000000"/>
                </a:solidFill>
                <a:latin typeface="Calibri"/>
                <a:cs typeface="Calibri"/>
              </a:rPr>
              <a:t>(Rate)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>
                <a:solidFill>
                  <a:srgbClr val="000000"/>
                </a:solidFill>
              </a:rPr>
              <a:t>HF</a:t>
            </a:r>
            <a:r>
              <a:rPr dirty="0" spc="-10">
                <a:solidFill>
                  <a:srgbClr val="000000"/>
                </a:solidFill>
              </a:rPr>
              <a:t> </a:t>
            </a:r>
            <a:r>
              <a:rPr dirty="0" spc="-5">
                <a:solidFill>
                  <a:srgbClr val="000000"/>
                </a:solidFill>
              </a:rPr>
              <a:t>Hospitalization</a:t>
            </a:r>
          </a:p>
          <a:p>
            <a:pPr algn="ctr" marR="3175">
              <a:lnSpc>
                <a:spcPct val="100000"/>
              </a:lnSpc>
              <a:spcBef>
                <a:spcPts val="25"/>
              </a:spcBef>
            </a:pPr>
            <a:r>
              <a:rPr dirty="0" sz="1400" spc="-10" b="0">
                <a:solidFill>
                  <a:srgbClr val="000000"/>
                </a:solidFill>
                <a:latin typeface="Calibri"/>
                <a:cs typeface="Calibri"/>
              </a:rPr>
              <a:t>(Rate)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88163" y="116684"/>
            <a:ext cx="591502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Study </a:t>
            </a:r>
            <a:r>
              <a:rPr dirty="0" spc="-5"/>
              <a:t>Cohort: Clinical </a:t>
            </a:r>
            <a:r>
              <a:rPr dirty="0" spc="-15"/>
              <a:t>Presentation Before</a:t>
            </a:r>
            <a:r>
              <a:rPr dirty="0" spc="-25"/>
              <a:t> </a:t>
            </a:r>
            <a:r>
              <a:rPr dirty="0" spc="-45"/>
              <a:t>AVR</a:t>
            </a:r>
          </a:p>
        </p:txBody>
      </p:sp>
      <p:sp>
        <p:nvSpPr>
          <p:cNvPr id="4" name="object 4"/>
          <p:cNvSpPr/>
          <p:nvPr/>
        </p:nvSpPr>
        <p:spPr>
          <a:xfrm>
            <a:off x="482600" y="2844800"/>
            <a:ext cx="2603500" cy="1549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57783" y="2889503"/>
            <a:ext cx="2484120" cy="1426845"/>
          </a:xfrm>
          <a:custGeom>
            <a:avLst/>
            <a:gdLst/>
            <a:ahLst/>
            <a:cxnLst/>
            <a:rect l="l" t="t" r="r" b="b"/>
            <a:pathLst>
              <a:path w="2484120" h="1426845">
                <a:moveTo>
                  <a:pt x="0" y="0"/>
                </a:moveTo>
                <a:lnTo>
                  <a:pt x="2484120" y="0"/>
                </a:lnTo>
                <a:lnTo>
                  <a:pt x="2484120" y="1426463"/>
                </a:lnTo>
                <a:lnTo>
                  <a:pt x="0" y="1426463"/>
                </a:lnTo>
                <a:lnTo>
                  <a:pt x="0" y="0"/>
                </a:lnTo>
                <a:close/>
              </a:path>
            </a:pathLst>
          </a:custGeom>
          <a:solidFill>
            <a:srgbClr val="00AC4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57783" y="3134055"/>
            <a:ext cx="2484120" cy="892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0"/>
              </a:spcBef>
            </a:pPr>
            <a:r>
              <a:rPr dirty="0" sz="3600" spc="-25" b="1">
                <a:solidFill>
                  <a:srgbClr val="FFFFFF"/>
                </a:solidFill>
                <a:latin typeface="Calibri"/>
                <a:cs typeface="Calibri"/>
              </a:rPr>
              <a:t>SVS</a:t>
            </a:r>
            <a:endParaRPr sz="36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N=270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(1.1%)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27400" y="2844800"/>
            <a:ext cx="2603500" cy="1549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98522" y="2889503"/>
            <a:ext cx="2484120" cy="1426845"/>
          </a:xfrm>
          <a:custGeom>
            <a:avLst/>
            <a:gdLst/>
            <a:ahLst/>
            <a:cxnLst/>
            <a:rect l="l" t="t" r="r" b="b"/>
            <a:pathLst>
              <a:path w="2484120" h="1426845">
                <a:moveTo>
                  <a:pt x="0" y="0"/>
                </a:moveTo>
                <a:lnTo>
                  <a:pt x="2484120" y="0"/>
                </a:lnTo>
                <a:lnTo>
                  <a:pt x="2484120" y="1426463"/>
                </a:lnTo>
                <a:lnTo>
                  <a:pt x="0" y="1426463"/>
                </a:lnTo>
                <a:lnTo>
                  <a:pt x="0" y="0"/>
                </a:lnTo>
                <a:close/>
              </a:path>
            </a:pathLst>
          </a:custGeom>
          <a:solidFill>
            <a:srgbClr val="E6A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398522" y="3134055"/>
            <a:ext cx="2484120" cy="892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0"/>
              </a:spcBef>
            </a:pPr>
            <a:r>
              <a:rPr dirty="0" sz="3600" spc="-20" b="1">
                <a:solidFill>
                  <a:srgbClr val="FFFFFF"/>
                </a:solidFill>
                <a:latin typeface="Calibri"/>
                <a:cs typeface="Calibri"/>
              </a:rPr>
              <a:t>PVS</a:t>
            </a:r>
            <a:endParaRPr sz="36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N=10,195</a:t>
            </a:r>
            <a:r>
              <a:rPr dirty="0" sz="20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(42.3%)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72200" y="2844800"/>
            <a:ext cx="2603500" cy="1549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39259" y="2889503"/>
            <a:ext cx="2484120" cy="1426845"/>
          </a:xfrm>
          <a:custGeom>
            <a:avLst/>
            <a:gdLst/>
            <a:ahLst/>
            <a:cxnLst/>
            <a:rect l="l" t="t" r="r" b="b"/>
            <a:pathLst>
              <a:path w="2484120" h="1426845">
                <a:moveTo>
                  <a:pt x="0" y="0"/>
                </a:moveTo>
                <a:lnTo>
                  <a:pt x="2484120" y="0"/>
                </a:lnTo>
                <a:lnTo>
                  <a:pt x="2484120" y="1426463"/>
                </a:lnTo>
                <a:lnTo>
                  <a:pt x="0" y="1426463"/>
                </a:lnTo>
                <a:lnTo>
                  <a:pt x="0" y="0"/>
                </a:lnTo>
                <a:close/>
              </a:path>
            </a:pathLst>
          </a:custGeom>
          <a:solidFill>
            <a:srgbClr val="DF261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239259" y="3134055"/>
            <a:ext cx="2484120" cy="892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600" spc="-75" b="1">
                <a:solidFill>
                  <a:srgbClr val="FFFFFF"/>
                </a:solidFill>
                <a:latin typeface="Calibri"/>
                <a:cs typeface="Calibri"/>
              </a:rPr>
              <a:t>AVS</a:t>
            </a:r>
            <a:endParaRPr sz="36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N=13,610</a:t>
            </a:r>
            <a:r>
              <a:rPr dirty="0" sz="20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(56.5%)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7783" y="1069847"/>
            <a:ext cx="8166100" cy="786765"/>
          </a:xfrm>
          <a:custGeom>
            <a:avLst/>
            <a:gdLst/>
            <a:ahLst/>
            <a:cxnLst/>
            <a:rect l="l" t="t" r="r" b="b"/>
            <a:pathLst>
              <a:path w="8166100" h="786764">
                <a:moveTo>
                  <a:pt x="0" y="0"/>
                </a:moveTo>
                <a:lnTo>
                  <a:pt x="8165596" y="0"/>
                </a:lnTo>
                <a:lnTo>
                  <a:pt x="8165596" y="786384"/>
                </a:lnTo>
                <a:lnTo>
                  <a:pt x="0" y="78638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57783" y="1069847"/>
            <a:ext cx="8166100" cy="786765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224154" rIns="0" bIns="0" rtlCol="0" vert="horz">
            <a:spAutoFit/>
          </a:bodyPr>
          <a:lstStyle/>
          <a:p>
            <a:pPr marL="407670">
              <a:lnSpc>
                <a:spcPct val="100000"/>
              </a:lnSpc>
              <a:spcBef>
                <a:spcPts val="1764"/>
              </a:spcBef>
            </a:pPr>
            <a:r>
              <a:rPr dirty="0" sz="2000">
                <a:latin typeface="Calibri"/>
                <a:cs typeface="Calibri"/>
              </a:rPr>
              <a:t>24,075 </a:t>
            </a:r>
            <a:r>
              <a:rPr dirty="0" sz="2000" spc="-10">
                <a:latin typeface="Calibri"/>
                <a:cs typeface="Calibri"/>
              </a:rPr>
              <a:t>patients undergoing </a:t>
            </a:r>
            <a:r>
              <a:rPr dirty="0" sz="2000" spc="-35">
                <a:latin typeface="Calibri"/>
                <a:cs typeface="Calibri"/>
              </a:rPr>
              <a:t>AVR </a:t>
            </a:r>
            <a:r>
              <a:rPr dirty="0" sz="2000" spc="-20">
                <a:latin typeface="Calibri"/>
                <a:cs typeface="Calibri"/>
              </a:rPr>
              <a:t>for </a:t>
            </a:r>
            <a:r>
              <a:rPr dirty="0" sz="2000">
                <a:latin typeface="Calibri"/>
                <a:cs typeface="Calibri"/>
              </a:rPr>
              <a:t>Aortic </a:t>
            </a:r>
            <a:r>
              <a:rPr dirty="0" sz="2000" spc="-5">
                <a:latin typeface="Calibri"/>
                <a:cs typeface="Calibri"/>
              </a:rPr>
              <a:t>Stenosis in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United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States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765300" y="1778000"/>
            <a:ext cx="177800" cy="1206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56232" y="1856232"/>
            <a:ext cx="0" cy="976630"/>
          </a:xfrm>
          <a:custGeom>
            <a:avLst/>
            <a:gdLst/>
            <a:ahLst/>
            <a:cxnLst/>
            <a:rect l="l" t="t" r="r" b="b"/>
            <a:pathLst>
              <a:path w="0" h="976630">
                <a:moveTo>
                  <a:pt x="0" y="0"/>
                </a:moveTo>
                <a:lnTo>
                  <a:pt x="0" y="97612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18132" y="2813304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100" y="76200"/>
                </a:moveTo>
                <a:lnTo>
                  <a:pt x="0" y="0"/>
                </a:lnTo>
                <a:lnTo>
                  <a:pt x="76199" y="0"/>
                </a:lnTo>
                <a:lnTo>
                  <a:pt x="381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97400" y="1778000"/>
            <a:ext cx="177800" cy="1206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696967" y="1856232"/>
            <a:ext cx="0" cy="976630"/>
          </a:xfrm>
          <a:custGeom>
            <a:avLst/>
            <a:gdLst/>
            <a:ahLst/>
            <a:cxnLst/>
            <a:rect l="l" t="t" r="r" b="b"/>
            <a:pathLst>
              <a:path w="0" h="976630">
                <a:moveTo>
                  <a:pt x="0" y="0"/>
                </a:moveTo>
                <a:lnTo>
                  <a:pt x="0" y="97612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658867" y="2813304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100" y="76200"/>
                </a:moveTo>
                <a:lnTo>
                  <a:pt x="0" y="0"/>
                </a:lnTo>
                <a:lnTo>
                  <a:pt x="76199" y="0"/>
                </a:lnTo>
                <a:lnTo>
                  <a:pt x="381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378700" y="1778000"/>
            <a:ext cx="177800" cy="1206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473695" y="1856232"/>
            <a:ext cx="0" cy="976630"/>
          </a:xfrm>
          <a:custGeom>
            <a:avLst/>
            <a:gdLst/>
            <a:ahLst/>
            <a:cxnLst/>
            <a:rect l="l" t="t" r="r" b="b"/>
            <a:pathLst>
              <a:path w="0" h="976630">
                <a:moveTo>
                  <a:pt x="0" y="0"/>
                </a:moveTo>
                <a:lnTo>
                  <a:pt x="0" y="97612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435595" y="2813304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100" y="76200"/>
                </a:moveTo>
                <a:lnTo>
                  <a:pt x="0" y="0"/>
                </a:lnTo>
                <a:lnTo>
                  <a:pt x="76199" y="0"/>
                </a:lnTo>
                <a:lnTo>
                  <a:pt x="381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2457" y="113385"/>
            <a:ext cx="8286750" cy="345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/>
              <a:t>Baseline </a:t>
            </a:r>
            <a:r>
              <a:rPr dirty="0" sz="2100" spc="-10"/>
              <a:t>Characteristics </a:t>
            </a:r>
            <a:r>
              <a:rPr dirty="0" sz="2100" spc="-5"/>
              <a:t>by </a:t>
            </a:r>
            <a:r>
              <a:rPr dirty="0" sz="2100" spc="-10"/>
              <a:t>Severity </a:t>
            </a:r>
            <a:r>
              <a:rPr dirty="0" sz="2100"/>
              <a:t>of </a:t>
            </a:r>
            <a:r>
              <a:rPr dirty="0" sz="2100" spc="-10"/>
              <a:t>Presentation </a:t>
            </a:r>
            <a:r>
              <a:rPr dirty="0" sz="2100" spc="-15"/>
              <a:t>before </a:t>
            </a:r>
            <a:r>
              <a:rPr dirty="0" sz="2100" spc="-40"/>
              <a:t>AVR </a:t>
            </a:r>
            <a:r>
              <a:rPr dirty="0" sz="2100"/>
              <a:t>(n=</a:t>
            </a:r>
            <a:r>
              <a:rPr dirty="0" sz="2100" spc="65"/>
              <a:t> </a:t>
            </a:r>
            <a:r>
              <a:rPr dirty="0" sz="2100"/>
              <a:t>24,075)</a:t>
            </a:r>
            <a:endParaRPr sz="2100"/>
          </a:p>
        </p:txBody>
      </p:sp>
      <p:sp>
        <p:nvSpPr>
          <p:cNvPr id="5" name="object 5"/>
          <p:cNvSpPr txBox="1"/>
          <p:nvPr/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6193" y="862084"/>
          <a:ext cx="8971915" cy="3978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1620"/>
                <a:gridCol w="1542415"/>
                <a:gridCol w="1542414"/>
                <a:gridCol w="1542415"/>
                <a:gridCol w="1542415"/>
              </a:tblGrid>
              <a:tr h="248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55"/>
                        </a:lnSpc>
                      </a:pPr>
                      <a:r>
                        <a:rPr dirty="0" sz="16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SVS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C4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55"/>
                        </a:lnSpc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PVS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A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AVS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F261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55"/>
                        </a:lnSpc>
                      </a:pPr>
                      <a:r>
                        <a:rPr dirty="0" sz="1600" spc="-15">
                          <a:latin typeface="Calibri"/>
                          <a:cs typeface="Calibri"/>
                        </a:rPr>
                        <a:t>P-value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8640">
                <a:tc>
                  <a:txBody>
                    <a:bodyPr/>
                    <a:lstStyle/>
                    <a:p>
                      <a:pPr marL="4445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23850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270</a:t>
                      </a:r>
                      <a:r>
                        <a:rPr dirty="0" sz="1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10,195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(42.3%)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13,610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(56.5%)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48640">
                <a:tc>
                  <a:txBody>
                    <a:bodyPr/>
                    <a:lstStyle/>
                    <a:p>
                      <a:pPr marL="4445">
                        <a:lnSpc>
                          <a:spcPts val="185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Age,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6705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65.9 ±</a:t>
                      </a:r>
                      <a:r>
                        <a:rPr dirty="0" sz="16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13.5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70.1 ±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11.7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72 ±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11.7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</a:tr>
              <a:tr h="268515">
                <a:tc>
                  <a:txBody>
                    <a:bodyPr/>
                    <a:lstStyle/>
                    <a:p>
                      <a:pPr marL="4445">
                        <a:lnSpc>
                          <a:spcPts val="185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Female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sex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23850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84</a:t>
                      </a:r>
                      <a:r>
                        <a:rPr dirty="0" sz="1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(31.1%)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4,007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(39.3%)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5,280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(38.8%)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0.022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28764">
                <a:tc>
                  <a:txBody>
                    <a:bodyPr/>
                    <a:lstStyle/>
                    <a:p>
                      <a:pPr marL="4445">
                        <a:lnSpc>
                          <a:spcPts val="17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Caucasian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72415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247</a:t>
                      </a:r>
                      <a:r>
                        <a:rPr dirty="0" sz="1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(91.5%)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9,425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(92.4%)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12,245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(90%)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68515">
                <a:tc>
                  <a:txBody>
                    <a:bodyPr/>
                    <a:lstStyle/>
                    <a:p>
                      <a:pPr marL="4445">
                        <a:lnSpc>
                          <a:spcPts val="185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Hypertension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72415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187</a:t>
                      </a:r>
                      <a:r>
                        <a:rPr dirty="0" sz="1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(69.3%)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8,976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(88%)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12,700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(93.3%)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</a:tr>
              <a:tr h="248640">
                <a:tc>
                  <a:txBody>
                    <a:bodyPr/>
                    <a:lstStyle/>
                    <a:p>
                      <a:pPr marL="4445">
                        <a:lnSpc>
                          <a:spcPts val="17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Diabetes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23850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67</a:t>
                      </a:r>
                      <a:r>
                        <a:rPr dirty="0" sz="1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(24.8%)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3,902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(38.3%)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6,269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(46.1%)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</a:tr>
              <a:tr h="248640">
                <a:tc>
                  <a:txBody>
                    <a:bodyPr/>
                    <a:lstStyle/>
                    <a:p>
                      <a:pPr marL="4445">
                        <a:lnSpc>
                          <a:spcPts val="17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Atrial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fibrillation/flutter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35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1,902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(18.7%)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6,708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(49.3%)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</a:tr>
              <a:tr h="248640">
                <a:tc>
                  <a:txBody>
                    <a:bodyPr/>
                    <a:lstStyle/>
                    <a:p>
                      <a:pPr marL="4445">
                        <a:lnSpc>
                          <a:spcPts val="17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Stroke/TIA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15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(5.6%)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847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(8.3%)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1,886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(13.9%)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</a:tr>
              <a:tr h="248640">
                <a:tc>
                  <a:txBody>
                    <a:bodyPr/>
                    <a:lstStyle/>
                    <a:p>
                      <a:pPr marL="4445">
                        <a:lnSpc>
                          <a:spcPts val="17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ESRD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or CKD on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dialysis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128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730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(5.4%)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</a:tr>
              <a:tr h="259448">
                <a:tc>
                  <a:txBody>
                    <a:bodyPr/>
                    <a:lstStyle/>
                    <a:p>
                      <a:pPr marL="4445">
                        <a:lnSpc>
                          <a:spcPts val="17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COPD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with O</a:t>
                      </a:r>
                      <a:r>
                        <a:rPr dirty="0" baseline="-21164" sz="1575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baseline="-21164" sz="1575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dependence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116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724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(5.3%)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</a:tr>
              <a:tr h="237831">
                <a:tc>
                  <a:txBody>
                    <a:bodyPr/>
                    <a:lstStyle/>
                    <a:p>
                      <a:pPr marL="4445">
                        <a:lnSpc>
                          <a:spcPts val="1614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Prior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PCI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3070">
                        <a:lnSpc>
                          <a:spcPts val="1614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(2.6%)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641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(6.3%)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1,692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(12.4%)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28764">
                <a:tc>
                  <a:txBody>
                    <a:bodyPr/>
                    <a:lstStyle/>
                    <a:p>
                      <a:pPr marL="4445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Prior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CABG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23850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31</a:t>
                      </a:r>
                      <a:r>
                        <a:rPr dirty="0" sz="1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(11.5%)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1,721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(16.9%)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1,575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(11.6%)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68515">
                <a:tc>
                  <a:txBody>
                    <a:bodyPr/>
                    <a:lstStyle/>
                    <a:p>
                      <a:pPr marL="4445">
                        <a:lnSpc>
                          <a:spcPts val="185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Elixhauser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score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417195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6.5 ±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2.7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8.1 ±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2.8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10.1 ±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3.3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</a:tr>
              <a:tr h="248640">
                <a:tc>
                  <a:txBody>
                    <a:bodyPr/>
                    <a:lstStyle/>
                    <a:p>
                      <a:pPr marL="4445">
                        <a:lnSpc>
                          <a:spcPts val="17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Frailty score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417195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9.4 ±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5.6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12 ±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18.9 ±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12.2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</a:tr>
              <a:tr h="228764">
                <a:tc>
                  <a:txBody>
                    <a:bodyPr/>
                    <a:lstStyle/>
                    <a:p>
                      <a:pPr marL="4445">
                        <a:lnSpc>
                          <a:spcPts val="1700"/>
                        </a:lnSpc>
                      </a:pPr>
                      <a:r>
                        <a:rPr dirty="0" sz="1600" spc="-55">
                          <a:latin typeface="Calibri"/>
                          <a:cs typeface="Calibri"/>
                        </a:rPr>
                        <a:t>TAVR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72415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115</a:t>
                      </a:r>
                      <a:r>
                        <a:rPr dirty="0" sz="1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(42.6%)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5,035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(49.4%)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8,333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(61.2%)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E6E0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2025-05-22T13:33:15Z</dcterms:created>
  <dcterms:modified xsi:type="dcterms:W3CDTF">2025-05-22T13:33:15Z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2025-05-22T00:00:00Z</vt:filetime>
  </property>
</Properties>
</file>