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980435"/>
            <a:ext cx="12192000" cy="8775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6949" y="132334"/>
            <a:ext cx="97981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4.jpg"/><Relationship Id="rId4" Type="http://schemas.openxmlformats.org/officeDocument/2006/relationships/image" Target="../media/image7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4.jpg"/><Relationship Id="rId4" Type="http://schemas.openxmlformats.org/officeDocument/2006/relationships/image" Target="../media/image8.jpg"/><Relationship Id="rId5" Type="http://schemas.openxmlformats.org/officeDocument/2006/relationships/image" Target="../media/image9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4.jpg"/><Relationship Id="rId4" Type="http://schemas.openxmlformats.org/officeDocument/2006/relationships/image" Target="../media/image10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78898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5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55" y="6266179"/>
              <a:ext cx="80645" cy="8064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2820" y="903874"/>
            <a:ext cx="11045190" cy="2768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25000"/>
              </a:lnSpc>
              <a:spcBef>
                <a:spcPts val="95"/>
              </a:spcBef>
            </a:pPr>
            <a:r>
              <a:rPr dirty="0" sz="4800"/>
              <a:t>Impact</a:t>
            </a:r>
            <a:r>
              <a:rPr dirty="0" sz="4800" spc="-175"/>
              <a:t> </a:t>
            </a:r>
            <a:r>
              <a:rPr dirty="0" sz="4800"/>
              <a:t>of</a:t>
            </a:r>
            <a:r>
              <a:rPr dirty="0" sz="4800" spc="-170"/>
              <a:t> </a:t>
            </a:r>
            <a:r>
              <a:rPr dirty="0" sz="4800">
                <a:solidFill>
                  <a:srgbClr val="006FC0"/>
                </a:solidFill>
              </a:rPr>
              <a:t>Intravascular</a:t>
            </a:r>
            <a:r>
              <a:rPr dirty="0" sz="4800" spc="-145">
                <a:solidFill>
                  <a:srgbClr val="006FC0"/>
                </a:solidFill>
              </a:rPr>
              <a:t> </a:t>
            </a:r>
            <a:r>
              <a:rPr dirty="0" sz="4800" spc="-10">
                <a:solidFill>
                  <a:srgbClr val="006FC0"/>
                </a:solidFill>
              </a:rPr>
              <a:t>Imaging </a:t>
            </a:r>
            <a:r>
              <a:rPr dirty="0" sz="4800">
                <a:solidFill>
                  <a:srgbClr val="006FC0"/>
                </a:solidFill>
              </a:rPr>
              <a:t>Guidance</a:t>
            </a:r>
            <a:r>
              <a:rPr dirty="0" sz="4800" spc="-65">
                <a:solidFill>
                  <a:srgbClr val="006FC0"/>
                </a:solidFill>
              </a:rPr>
              <a:t> </a:t>
            </a:r>
            <a:r>
              <a:rPr dirty="0" sz="4800"/>
              <a:t>on</a:t>
            </a:r>
            <a:r>
              <a:rPr dirty="0" sz="4800" spc="-120"/>
              <a:t> </a:t>
            </a:r>
            <a:r>
              <a:rPr dirty="0" sz="4800"/>
              <a:t>PCI</a:t>
            </a:r>
            <a:r>
              <a:rPr dirty="0" sz="4800" spc="-120"/>
              <a:t> </a:t>
            </a:r>
            <a:r>
              <a:rPr dirty="0" sz="4800"/>
              <a:t>of</a:t>
            </a:r>
            <a:r>
              <a:rPr dirty="0" sz="4800" spc="-114"/>
              <a:t> </a:t>
            </a:r>
            <a:r>
              <a:rPr dirty="0" sz="4800">
                <a:solidFill>
                  <a:srgbClr val="C00000"/>
                </a:solidFill>
              </a:rPr>
              <a:t>Severely</a:t>
            </a:r>
            <a:r>
              <a:rPr dirty="0" sz="4800" spc="-90">
                <a:solidFill>
                  <a:srgbClr val="C00000"/>
                </a:solidFill>
              </a:rPr>
              <a:t> </a:t>
            </a:r>
            <a:r>
              <a:rPr dirty="0" sz="4800" spc="-10">
                <a:solidFill>
                  <a:srgbClr val="C00000"/>
                </a:solidFill>
              </a:rPr>
              <a:t>Calcified </a:t>
            </a:r>
            <a:r>
              <a:rPr dirty="0" sz="4800">
                <a:solidFill>
                  <a:srgbClr val="C00000"/>
                </a:solidFill>
              </a:rPr>
              <a:t>Lesions:</a:t>
            </a:r>
            <a:r>
              <a:rPr dirty="0" sz="4800" spc="-60">
                <a:solidFill>
                  <a:srgbClr val="C00000"/>
                </a:solidFill>
              </a:rPr>
              <a:t> </a:t>
            </a:r>
            <a:r>
              <a:rPr dirty="0" sz="4800">
                <a:solidFill>
                  <a:srgbClr val="00AF50"/>
                </a:solidFill>
              </a:rPr>
              <a:t>The</a:t>
            </a:r>
            <a:r>
              <a:rPr dirty="0" sz="4800" spc="-95">
                <a:solidFill>
                  <a:srgbClr val="00AF50"/>
                </a:solidFill>
              </a:rPr>
              <a:t> </a:t>
            </a:r>
            <a:r>
              <a:rPr dirty="0" sz="4800">
                <a:solidFill>
                  <a:srgbClr val="00AF50"/>
                </a:solidFill>
              </a:rPr>
              <a:t>ECLIPSE</a:t>
            </a:r>
            <a:r>
              <a:rPr dirty="0" sz="4800" spc="-105">
                <a:solidFill>
                  <a:srgbClr val="00AF50"/>
                </a:solidFill>
              </a:rPr>
              <a:t> </a:t>
            </a:r>
            <a:r>
              <a:rPr dirty="0" sz="4800" spc="-10">
                <a:solidFill>
                  <a:srgbClr val="00AF50"/>
                </a:solidFill>
              </a:rPr>
              <a:t>Trial</a:t>
            </a:r>
            <a:endParaRPr sz="4800"/>
          </a:p>
        </p:txBody>
      </p:sp>
      <p:sp>
        <p:nvSpPr>
          <p:cNvPr id="8" name="object 8" descr=""/>
          <p:cNvSpPr txBox="1"/>
          <p:nvPr/>
        </p:nvSpPr>
        <p:spPr>
          <a:xfrm>
            <a:off x="867867" y="3907280"/>
            <a:ext cx="10455910" cy="1741805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55"/>
              </a:spcBef>
            </a:pPr>
            <a:r>
              <a:rPr dirty="0" sz="4000" b="1" i="1">
                <a:solidFill>
                  <a:srgbClr val="002D4A"/>
                </a:solidFill>
                <a:latin typeface="Arial"/>
                <a:cs typeface="Arial"/>
              </a:rPr>
              <a:t>Gregg</a:t>
            </a:r>
            <a:r>
              <a:rPr dirty="0" sz="4000" spc="-65" b="1" i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4000" b="1" i="1">
                <a:solidFill>
                  <a:srgbClr val="002D4A"/>
                </a:solidFill>
                <a:latin typeface="Arial"/>
                <a:cs typeface="Arial"/>
              </a:rPr>
              <a:t>W.</a:t>
            </a:r>
            <a:r>
              <a:rPr dirty="0" sz="4000" spc="-50" b="1" i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4000" b="1" i="1">
                <a:solidFill>
                  <a:srgbClr val="002D4A"/>
                </a:solidFill>
                <a:latin typeface="Arial"/>
                <a:cs typeface="Arial"/>
              </a:rPr>
              <a:t>Stone</a:t>
            </a:r>
            <a:r>
              <a:rPr dirty="0" sz="4000" spc="-70" b="1" i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4000" spc="-25" b="1" i="1">
                <a:solidFill>
                  <a:srgbClr val="002D4A"/>
                </a:solidFill>
                <a:latin typeface="Arial"/>
                <a:cs typeface="Arial"/>
              </a:rPr>
              <a:t>MD</a:t>
            </a:r>
            <a:endParaRPr sz="4000">
              <a:latin typeface="Arial"/>
              <a:cs typeface="Arial"/>
            </a:endParaRPr>
          </a:p>
          <a:p>
            <a:pPr algn="ctr" marL="12700" marR="5080">
              <a:lnSpc>
                <a:spcPct val="110100"/>
              </a:lnSpc>
              <a:spcBef>
                <a:spcPts val="130"/>
              </a:spcBef>
            </a:pP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on</a:t>
            </a:r>
            <a:r>
              <a:rPr dirty="0" sz="3000" spc="-3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behalf</a:t>
            </a:r>
            <a:r>
              <a:rPr dirty="0" sz="3000" spc="-45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of</a:t>
            </a:r>
            <a:r>
              <a:rPr dirty="0" sz="3000" spc="-2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Akiko</a:t>
            </a:r>
            <a:r>
              <a:rPr dirty="0" sz="3000" spc="-35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Mehara,</a:t>
            </a:r>
            <a:r>
              <a:rPr dirty="0" sz="3000" spc="-2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Philippe</a:t>
            </a:r>
            <a:r>
              <a:rPr dirty="0" sz="3000" spc="-35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Genereux,</a:t>
            </a:r>
            <a:r>
              <a:rPr dirty="0" sz="3000" spc="-55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Ajay</a:t>
            </a:r>
            <a:r>
              <a:rPr dirty="0" sz="3000" spc="-35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J.</a:t>
            </a:r>
            <a:r>
              <a:rPr dirty="0" sz="3000" spc="-15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002D4A"/>
                </a:solidFill>
                <a:latin typeface="Arial"/>
                <a:cs typeface="Arial"/>
              </a:rPr>
              <a:t>Kirtane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and</a:t>
            </a:r>
            <a:r>
              <a:rPr dirty="0" sz="3000" spc="-5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002D4A"/>
                </a:solidFill>
                <a:latin typeface="Arial"/>
                <a:cs typeface="Arial"/>
              </a:rPr>
              <a:t>the</a:t>
            </a:r>
            <a:r>
              <a:rPr dirty="0" sz="3000" spc="-40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 b="1">
                <a:solidFill>
                  <a:srgbClr val="002D4A"/>
                </a:solidFill>
                <a:latin typeface="Arial"/>
                <a:cs typeface="Arial"/>
              </a:rPr>
              <a:t>ECLIPSE</a:t>
            </a:r>
            <a:r>
              <a:rPr dirty="0" sz="3000" spc="-3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002D4A"/>
                </a:solidFill>
                <a:latin typeface="Arial"/>
                <a:cs typeface="Arial"/>
              </a:rPr>
              <a:t>investigators</a:t>
            </a:r>
            <a:endParaRPr sz="30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800544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25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-6350" y="5892799"/>
            <a:ext cx="12198350" cy="971550"/>
            <a:chOff x="-6350" y="5892799"/>
            <a:chExt cx="12198350" cy="97155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6161810"/>
              <a:ext cx="1091565" cy="696595"/>
            </a:xfrm>
            <a:custGeom>
              <a:avLst/>
              <a:gdLst/>
              <a:ahLst/>
              <a:cxnLst/>
              <a:rect l="l" t="t" r="r" b="b"/>
              <a:pathLst>
                <a:path w="1091565" h="696595">
                  <a:moveTo>
                    <a:pt x="1091044" y="0"/>
                  </a:moveTo>
                  <a:lnTo>
                    <a:pt x="0" y="0"/>
                  </a:lnTo>
                  <a:lnTo>
                    <a:pt x="0" y="696188"/>
                  </a:lnTo>
                  <a:lnTo>
                    <a:pt x="1091044" y="696188"/>
                  </a:lnTo>
                  <a:lnTo>
                    <a:pt x="10910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6161810"/>
              <a:ext cx="1091565" cy="696595"/>
            </a:xfrm>
            <a:custGeom>
              <a:avLst/>
              <a:gdLst/>
              <a:ahLst/>
              <a:cxnLst/>
              <a:rect l="l" t="t" r="r" b="b"/>
              <a:pathLst>
                <a:path w="1091565" h="696595">
                  <a:moveTo>
                    <a:pt x="0" y="696188"/>
                  </a:moveTo>
                  <a:lnTo>
                    <a:pt x="1091044" y="696188"/>
                  </a:lnTo>
                  <a:lnTo>
                    <a:pt x="1091044" y="0"/>
                  </a:lnTo>
                  <a:lnTo>
                    <a:pt x="0" y="0"/>
                  </a:lnTo>
                  <a:lnTo>
                    <a:pt x="0" y="69618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352038" y="132334"/>
            <a:ext cx="54870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Adverse</a:t>
            </a:r>
            <a:r>
              <a:rPr dirty="0" spc="-25"/>
              <a:t> </a:t>
            </a:r>
            <a:r>
              <a:rPr dirty="0"/>
              <a:t>Events</a:t>
            </a:r>
            <a:r>
              <a:rPr dirty="0" spc="-25"/>
              <a:t> </a:t>
            </a:r>
            <a:r>
              <a:rPr dirty="0"/>
              <a:t>at</a:t>
            </a:r>
            <a:r>
              <a:rPr dirty="0" spc="-10"/>
              <a:t> 1-</a:t>
            </a:r>
            <a:r>
              <a:rPr dirty="0" spc="-25"/>
              <a:t>Year</a:t>
            </a:r>
          </a:p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693305" y="819022"/>
          <a:ext cx="10881995" cy="5860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9230"/>
                <a:gridCol w="1739265"/>
                <a:gridCol w="1656079"/>
                <a:gridCol w="1922779"/>
                <a:gridCol w="1739264"/>
                <a:gridCol w="1007109"/>
              </a:tblGrid>
              <a:tr h="1012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0" marR="127000" indent="635">
                        <a:lnSpc>
                          <a:spcPct val="114999"/>
                        </a:lnSpc>
                        <a:spcBef>
                          <a:spcPts val="50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Intravascular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imaging</a:t>
                      </a:r>
                      <a:r>
                        <a:rPr dirty="0" sz="16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guidance (n=1246)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41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7960" marR="182245" indent="1270">
                        <a:lnSpc>
                          <a:spcPct val="114999"/>
                        </a:lnSpc>
                        <a:spcBef>
                          <a:spcPts val="50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Angiographic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guidance</a:t>
                      </a:r>
                      <a:r>
                        <a:rPr dirty="0" sz="16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alone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(N=759)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41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207645" indent="261620">
                        <a:lnSpc>
                          <a:spcPct val="114999"/>
                        </a:lnSpc>
                        <a:spcBef>
                          <a:spcPts val="50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Unadjusted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Risk</a:t>
                      </a:r>
                      <a:r>
                        <a:rPr dirty="0" sz="16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difference,</a:t>
                      </a:r>
                      <a:r>
                        <a:rPr dirty="0" sz="16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 b="1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191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CI)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41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56235" marR="347345" indent="635">
                        <a:lnSpc>
                          <a:spcPct val="114999"/>
                        </a:lnSpc>
                        <a:spcBef>
                          <a:spcPts val="50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Unadjusted Hazard</a:t>
                      </a:r>
                      <a:r>
                        <a:rPr dirty="0" sz="16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ratio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CI)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41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P-value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7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35" b="1">
                          <a:latin typeface="Calibri"/>
                          <a:cs typeface="Calibri"/>
                        </a:rPr>
                        <a:t>Target-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vessel</a:t>
                      </a:r>
                      <a:r>
                        <a:rPr dirty="0" sz="16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failure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114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96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(13.2%)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-3.9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6.8,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0.70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(0.53,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0.91)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0.009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4495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Cardiac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death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(2.7%)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(4.6%)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-1.9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3.7,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0.57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(0.35,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0.92)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TV-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(4.9%)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38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(5.1%)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-0.2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2.2,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0.95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(0.63,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1.42)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0.80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ID-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TVR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(3.5%)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39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(5.6%)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-2.1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4.1,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0.62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0.40,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0.96)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44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Secondary</a:t>
                      </a:r>
                      <a:r>
                        <a:rPr dirty="0" sz="16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endpoints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All-cause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death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(4.5%)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59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(8.1%)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-3.6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5.9,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0.55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(0.38,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0.79)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85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All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(7.5%)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(8.5%)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-1.0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3.5,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1.5)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0.88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(0.64,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1.22)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0.45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39751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Procedural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46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(3.7%)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29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(3.8%)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-0.1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1.9,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0.96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(0.60,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1.53)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0.87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39751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Non-procedural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47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(3.9%)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34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(4.8%)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-0.9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2.8,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0.81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(0.52,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1.26)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39751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Non-TV-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(2.7%)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26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(3.6%)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-0.9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2.6,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0.75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(0.45,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1.25)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0.27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ID-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TLR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(2.7%)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(4.6%)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-1.9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3.7,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0.58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(0.36,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0.95)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thrombosis,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def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prob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-0.9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1.8,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0.30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(0.10,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0.88)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800544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25">
                <a:latin typeface="Calibri"/>
                <a:cs typeface="Calibri"/>
              </a:rPr>
              <a:t>11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-6350" y="5892799"/>
            <a:ext cx="12198350" cy="971550"/>
            <a:chOff x="-6350" y="5892799"/>
            <a:chExt cx="12198350" cy="97155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6161810"/>
              <a:ext cx="1091565" cy="696595"/>
            </a:xfrm>
            <a:custGeom>
              <a:avLst/>
              <a:gdLst/>
              <a:ahLst/>
              <a:cxnLst/>
              <a:rect l="l" t="t" r="r" b="b"/>
              <a:pathLst>
                <a:path w="1091565" h="696595">
                  <a:moveTo>
                    <a:pt x="1091044" y="0"/>
                  </a:moveTo>
                  <a:lnTo>
                    <a:pt x="0" y="0"/>
                  </a:lnTo>
                  <a:lnTo>
                    <a:pt x="0" y="696188"/>
                  </a:lnTo>
                  <a:lnTo>
                    <a:pt x="1091044" y="696188"/>
                  </a:lnTo>
                  <a:lnTo>
                    <a:pt x="10910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6161810"/>
              <a:ext cx="1091565" cy="696595"/>
            </a:xfrm>
            <a:custGeom>
              <a:avLst/>
              <a:gdLst/>
              <a:ahLst/>
              <a:cxnLst/>
              <a:rect l="l" t="t" r="r" b="b"/>
              <a:pathLst>
                <a:path w="1091565" h="696595">
                  <a:moveTo>
                    <a:pt x="0" y="696188"/>
                  </a:moveTo>
                  <a:lnTo>
                    <a:pt x="1091044" y="696188"/>
                  </a:lnTo>
                  <a:lnTo>
                    <a:pt x="1091044" y="0"/>
                  </a:lnTo>
                  <a:lnTo>
                    <a:pt x="0" y="0"/>
                  </a:lnTo>
                  <a:lnTo>
                    <a:pt x="0" y="69618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797301" y="132334"/>
            <a:ext cx="659638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Target</a:t>
            </a:r>
            <a:r>
              <a:rPr dirty="0" spc="-114"/>
              <a:t> </a:t>
            </a:r>
            <a:r>
              <a:rPr dirty="0"/>
              <a:t>Vessel</a:t>
            </a:r>
            <a:r>
              <a:rPr dirty="0" spc="-114"/>
              <a:t> </a:t>
            </a:r>
            <a:r>
              <a:rPr dirty="0"/>
              <a:t>Failure</a:t>
            </a:r>
            <a:r>
              <a:rPr dirty="0" spc="-114"/>
              <a:t> </a:t>
            </a:r>
            <a:r>
              <a:rPr dirty="0"/>
              <a:t>at</a:t>
            </a:r>
            <a:r>
              <a:rPr dirty="0" spc="-114"/>
              <a:t> </a:t>
            </a:r>
            <a:r>
              <a:rPr dirty="0" spc="-10"/>
              <a:t>1-</a:t>
            </a:r>
            <a:r>
              <a:rPr dirty="0" spc="-25"/>
              <a:t>Year</a:t>
            </a: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8215" y="2436939"/>
            <a:ext cx="10883392" cy="4275582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1239418" y="835847"/>
            <a:ext cx="8342630" cy="1367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95"/>
              </a:spcBef>
            </a:pPr>
            <a:r>
              <a:rPr dirty="0" sz="2000">
                <a:latin typeface="Calibri"/>
                <a:cs typeface="Calibri"/>
              </a:rPr>
              <a:t>OA: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IVI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vs.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angiography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alone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HR,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0.76,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95%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CI,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0.53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20">
                <a:latin typeface="Calibri"/>
                <a:cs typeface="Calibri"/>
              </a:rPr>
              <a:t> 1.11 </a:t>
            </a:r>
            <a:r>
              <a:rPr dirty="0" sz="2000">
                <a:latin typeface="Calibri"/>
                <a:cs typeface="Calibri"/>
              </a:rPr>
              <a:t>CBA: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IVI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vs.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angiography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alone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HR,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0.62,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95%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CI,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0.42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20">
                <a:latin typeface="Calibri"/>
                <a:cs typeface="Calibri"/>
              </a:rPr>
              <a:t> 0.93 </a:t>
            </a:r>
            <a:r>
              <a:rPr dirty="0" sz="2000">
                <a:latin typeface="Calibri"/>
                <a:cs typeface="Calibri"/>
              </a:rPr>
              <a:t>IVI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guidance: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OA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vs.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HR,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1.27,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95%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0.88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20">
                <a:latin typeface="Calibri"/>
                <a:cs typeface="Calibri"/>
              </a:rPr>
              <a:t> 1.84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10">
                <a:latin typeface="Calibri"/>
                <a:cs typeface="Calibri"/>
              </a:rPr>
              <a:t>Angiography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alone: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OA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vs.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HR,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1.04,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95%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0.70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1.56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9691243" y="955294"/>
            <a:ext cx="91440" cy="1188720"/>
          </a:xfrm>
          <a:custGeom>
            <a:avLst/>
            <a:gdLst/>
            <a:ahLst/>
            <a:cxnLst/>
            <a:rect l="l" t="t" r="r" b="b"/>
            <a:pathLst>
              <a:path w="91440" h="1188720">
                <a:moveTo>
                  <a:pt x="0" y="0"/>
                </a:moveTo>
                <a:lnTo>
                  <a:pt x="17805" y="601"/>
                </a:lnTo>
                <a:lnTo>
                  <a:pt x="32337" y="2238"/>
                </a:lnTo>
                <a:lnTo>
                  <a:pt x="42130" y="4661"/>
                </a:lnTo>
                <a:lnTo>
                  <a:pt x="45720" y="7619"/>
                </a:lnTo>
                <a:lnTo>
                  <a:pt x="45720" y="586739"/>
                </a:lnTo>
                <a:lnTo>
                  <a:pt x="49309" y="589698"/>
                </a:lnTo>
                <a:lnTo>
                  <a:pt x="59102" y="592121"/>
                </a:lnTo>
                <a:lnTo>
                  <a:pt x="73634" y="593758"/>
                </a:lnTo>
                <a:lnTo>
                  <a:pt x="91439" y="594359"/>
                </a:lnTo>
                <a:lnTo>
                  <a:pt x="73634" y="594961"/>
                </a:lnTo>
                <a:lnTo>
                  <a:pt x="59102" y="596598"/>
                </a:lnTo>
                <a:lnTo>
                  <a:pt x="49309" y="599021"/>
                </a:lnTo>
                <a:lnTo>
                  <a:pt x="45720" y="601979"/>
                </a:lnTo>
                <a:lnTo>
                  <a:pt x="45720" y="1181100"/>
                </a:lnTo>
                <a:lnTo>
                  <a:pt x="42130" y="1184058"/>
                </a:lnTo>
                <a:lnTo>
                  <a:pt x="32337" y="1186481"/>
                </a:lnTo>
                <a:lnTo>
                  <a:pt x="17805" y="1188118"/>
                </a:lnTo>
                <a:lnTo>
                  <a:pt x="0" y="118871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9829545" y="1362582"/>
            <a:ext cx="16129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0" b="1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9965181" y="1510411"/>
            <a:ext cx="790575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-10" b="1">
                <a:solidFill>
                  <a:srgbClr val="FF0000"/>
                </a:solidFill>
                <a:latin typeface="Calibri"/>
                <a:cs typeface="Calibri"/>
              </a:rPr>
              <a:t>interaction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786998" y="1362582"/>
            <a:ext cx="66611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r>
              <a:rPr dirty="0" sz="2000" spc="-1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20" b="1">
                <a:solidFill>
                  <a:srgbClr val="FF0000"/>
                </a:solidFill>
                <a:latin typeface="Calibri"/>
                <a:cs typeface="Calibri"/>
              </a:rPr>
              <a:t>0.48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800544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25">
                <a:latin typeface="Calibri"/>
                <a:cs typeface="Calibri"/>
              </a:rPr>
              <a:t>12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-6350" y="5892799"/>
            <a:ext cx="12198350" cy="971550"/>
            <a:chOff x="-6350" y="5892799"/>
            <a:chExt cx="12198350" cy="97155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6161810"/>
              <a:ext cx="1091565" cy="696595"/>
            </a:xfrm>
            <a:custGeom>
              <a:avLst/>
              <a:gdLst/>
              <a:ahLst/>
              <a:cxnLst/>
              <a:rect l="l" t="t" r="r" b="b"/>
              <a:pathLst>
                <a:path w="1091565" h="696595">
                  <a:moveTo>
                    <a:pt x="1091044" y="0"/>
                  </a:moveTo>
                  <a:lnTo>
                    <a:pt x="0" y="0"/>
                  </a:lnTo>
                  <a:lnTo>
                    <a:pt x="0" y="696188"/>
                  </a:lnTo>
                  <a:lnTo>
                    <a:pt x="1091044" y="696188"/>
                  </a:lnTo>
                  <a:lnTo>
                    <a:pt x="10910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6161810"/>
              <a:ext cx="1091565" cy="696595"/>
            </a:xfrm>
            <a:custGeom>
              <a:avLst/>
              <a:gdLst/>
              <a:ahLst/>
              <a:cxnLst/>
              <a:rect l="l" t="t" r="r" b="b"/>
              <a:pathLst>
                <a:path w="1091565" h="696595">
                  <a:moveTo>
                    <a:pt x="0" y="696188"/>
                  </a:moveTo>
                  <a:lnTo>
                    <a:pt x="1091044" y="696188"/>
                  </a:lnTo>
                  <a:lnTo>
                    <a:pt x="1091044" y="0"/>
                  </a:lnTo>
                  <a:lnTo>
                    <a:pt x="0" y="0"/>
                  </a:lnTo>
                  <a:lnTo>
                    <a:pt x="0" y="69618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Target</a:t>
            </a:r>
            <a:r>
              <a:rPr dirty="0" spc="-100"/>
              <a:t> </a:t>
            </a:r>
            <a:r>
              <a:rPr dirty="0"/>
              <a:t>Vessel</a:t>
            </a:r>
            <a:r>
              <a:rPr dirty="0" spc="-95"/>
              <a:t> </a:t>
            </a:r>
            <a:r>
              <a:rPr dirty="0"/>
              <a:t>Failure</a:t>
            </a:r>
            <a:r>
              <a:rPr dirty="0" spc="-95"/>
              <a:t> </a:t>
            </a:r>
            <a:r>
              <a:rPr dirty="0"/>
              <a:t>at</a:t>
            </a:r>
            <a:r>
              <a:rPr dirty="0" spc="-95"/>
              <a:t> </a:t>
            </a:r>
            <a:r>
              <a:rPr dirty="0" spc="-10"/>
              <a:t>1-</a:t>
            </a:r>
            <a:r>
              <a:rPr dirty="0"/>
              <a:t>Year:</a:t>
            </a:r>
            <a:r>
              <a:rPr dirty="0" spc="-95"/>
              <a:t> </a:t>
            </a:r>
            <a:r>
              <a:rPr dirty="0"/>
              <a:t>OCT</a:t>
            </a:r>
            <a:r>
              <a:rPr dirty="0" spc="-95"/>
              <a:t> </a:t>
            </a:r>
            <a:r>
              <a:rPr dirty="0"/>
              <a:t>vs.</a:t>
            </a:r>
            <a:r>
              <a:rPr dirty="0" spc="-95"/>
              <a:t> </a:t>
            </a:r>
            <a:r>
              <a:rPr dirty="0" spc="-20"/>
              <a:t>IVUS</a:t>
            </a:r>
          </a:p>
        </p:txBody>
      </p:sp>
      <p:sp>
        <p:nvSpPr>
          <p:cNvPr id="10" name="object 10" descr=""/>
          <p:cNvSpPr txBox="1"/>
          <p:nvPr/>
        </p:nvSpPr>
        <p:spPr>
          <a:xfrm>
            <a:off x="1699514" y="5499163"/>
            <a:ext cx="8792845" cy="554355"/>
          </a:xfrm>
          <a:prstGeom prst="rect">
            <a:avLst/>
          </a:prstGeom>
          <a:solidFill>
            <a:srgbClr val="FF0000">
              <a:alpha val="9803"/>
            </a:srgbClr>
          </a:solidFill>
          <a:ln w="9525">
            <a:solidFill>
              <a:srgbClr val="C00000"/>
            </a:solidFill>
          </a:ln>
        </p:spPr>
        <p:txBody>
          <a:bodyPr wrap="square" lIns="0" tIns="36195" rIns="0" bIns="0" rtlCol="0" vert="horz">
            <a:spAutoFit/>
          </a:bodyPr>
          <a:lstStyle/>
          <a:p>
            <a:pPr marL="447040">
              <a:lnSpc>
                <a:spcPct val="100000"/>
              </a:lnSpc>
              <a:spcBef>
                <a:spcPts val="285"/>
              </a:spcBef>
            </a:pPr>
            <a:r>
              <a:rPr dirty="0" sz="3000">
                <a:latin typeface="Arial"/>
                <a:cs typeface="Arial"/>
              </a:rPr>
              <a:t>Adjusted</a:t>
            </a:r>
            <a:r>
              <a:rPr dirty="0" sz="3000" spc="-25">
                <a:latin typeface="Arial"/>
                <a:cs typeface="Arial"/>
              </a:rPr>
              <a:t> </a:t>
            </a:r>
            <a:r>
              <a:rPr dirty="0" sz="3000">
                <a:latin typeface="Arial"/>
                <a:cs typeface="Arial"/>
              </a:rPr>
              <a:t>HR</a:t>
            </a:r>
            <a:r>
              <a:rPr dirty="0" sz="3000" spc="-15">
                <a:latin typeface="Arial"/>
                <a:cs typeface="Arial"/>
              </a:rPr>
              <a:t> </a:t>
            </a:r>
            <a:r>
              <a:rPr dirty="0" sz="3000">
                <a:latin typeface="Arial"/>
                <a:cs typeface="Arial"/>
              </a:rPr>
              <a:t>0.78,</a:t>
            </a:r>
            <a:r>
              <a:rPr dirty="0" sz="3000" spc="-20">
                <a:latin typeface="Arial"/>
                <a:cs typeface="Arial"/>
              </a:rPr>
              <a:t> </a:t>
            </a:r>
            <a:r>
              <a:rPr dirty="0" sz="3000">
                <a:latin typeface="Arial"/>
                <a:cs typeface="Arial"/>
              </a:rPr>
              <a:t>95% CI,</a:t>
            </a:r>
            <a:r>
              <a:rPr dirty="0" sz="3000" spc="-15">
                <a:latin typeface="Arial"/>
                <a:cs typeface="Arial"/>
              </a:rPr>
              <a:t> </a:t>
            </a:r>
            <a:r>
              <a:rPr dirty="0" sz="3000" spc="-10">
                <a:latin typeface="Arial"/>
                <a:cs typeface="Arial"/>
              </a:rPr>
              <a:t>0.52-</a:t>
            </a:r>
            <a:r>
              <a:rPr dirty="0" sz="3000">
                <a:latin typeface="Arial"/>
                <a:cs typeface="Arial"/>
              </a:rPr>
              <a:t>1.18;</a:t>
            </a:r>
            <a:r>
              <a:rPr dirty="0" sz="3000" spc="-15">
                <a:latin typeface="Arial"/>
                <a:cs typeface="Arial"/>
              </a:rPr>
              <a:t> </a:t>
            </a:r>
            <a:r>
              <a:rPr dirty="0" sz="30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30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0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30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000" spc="-20" b="1">
                <a:solidFill>
                  <a:srgbClr val="FF0000"/>
                </a:solidFill>
                <a:latin typeface="Arial"/>
                <a:cs typeface="Arial"/>
              </a:rPr>
              <a:t>0.24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0" y="6211670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29">
                <a:moveTo>
                  <a:pt x="12192000" y="0"/>
                </a:moveTo>
                <a:lnTo>
                  <a:pt x="0" y="0"/>
                </a:lnTo>
                <a:lnTo>
                  <a:pt x="0" y="646328"/>
                </a:lnTo>
                <a:lnTo>
                  <a:pt x="12192000" y="646328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77113" y="6241491"/>
            <a:ext cx="112356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Adjusted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for</a:t>
            </a:r>
            <a:r>
              <a:rPr dirty="0" sz="1200" spc="-6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baseline</a:t>
            </a:r>
            <a:r>
              <a:rPr dirty="0" sz="1200" spc="-6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clinical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variables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(age,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sex,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diabetes,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current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smoker,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prior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PCI,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prior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CABG,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prior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MI,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h/o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PVD,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eGFR,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hemodialysis,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presentation</a:t>
            </a:r>
            <a:r>
              <a:rPr dirty="0" sz="1200" spc="-6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ACS), </a:t>
            </a:r>
            <a:r>
              <a:rPr dirty="0" sz="1200">
                <a:latin typeface="Arial"/>
                <a:cs typeface="Arial"/>
              </a:rPr>
              <a:t>baseline</a:t>
            </a:r>
            <a:r>
              <a:rPr dirty="0" sz="1200" spc="-6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core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laboratory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angiographic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variables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(#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lesions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treated,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LM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treated,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smallest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RVD,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smallest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MLD,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max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calcium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length),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to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OA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vs.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BA,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using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inverse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propensity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score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weighting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 a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robust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variance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estimator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1288573" y="741426"/>
            <a:ext cx="9903460" cy="4487545"/>
            <a:chOff x="1288573" y="741426"/>
            <a:chExt cx="9903460" cy="4487545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88573" y="891352"/>
              <a:ext cx="9657584" cy="4337419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2874391" y="747776"/>
              <a:ext cx="8311515" cy="3065780"/>
            </a:xfrm>
            <a:custGeom>
              <a:avLst/>
              <a:gdLst/>
              <a:ahLst/>
              <a:cxnLst/>
              <a:rect l="l" t="t" r="r" b="b"/>
              <a:pathLst>
                <a:path w="8311515" h="3065779">
                  <a:moveTo>
                    <a:pt x="0" y="3065780"/>
                  </a:moveTo>
                  <a:lnTo>
                    <a:pt x="8311133" y="3065780"/>
                  </a:lnTo>
                  <a:lnTo>
                    <a:pt x="8311133" y="0"/>
                  </a:lnTo>
                  <a:lnTo>
                    <a:pt x="0" y="0"/>
                  </a:lnTo>
                  <a:lnTo>
                    <a:pt x="0" y="3065780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41700" y="1027811"/>
              <a:ext cx="8129016" cy="2835402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/>
          <p:nvPr/>
        </p:nvSpPr>
        <p:spPr>
          <a:xfrm>
            <a:off x="2880741" y="1084973"/>
            <a:ext cx="4652645" cy="7080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8735" rIns="0" bIns="0" rtlCol="0" vert="horz">
            <a:spAutoFit/>
          </a:bodyPr>
          <a:lstStyle/>
          <a:p>
            <a:pPr marL="45085">
              <a:lnSpc>
                <a:spcPct val="100000"/>
              </a:lnSpc>
              <a:spcBef>
                <a:spcPts val="305"/>
              </a:spcBef>
            </a:pPr>
            <a:r>
              <a:rPr dirty="0" sz="2000">
                <a:latin typeface="Arial"/>
                <a:cs typeface="Arial"/>
              </a:rPr>
              <a:t>Unadjusted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0.61,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95%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CI,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0.42-</a:t>
            </a:r>
            <a:r>
              <a:rPr dirty="0" sz="2000" spc="-20">
                <a:latin typeface="Arial"/>
                <a:cs typeface="Arial"/>
              </a:rPr>
              <a:t>0.89</a:t>
            </a:r>
            <a:endParaRPr sz="2000">
              <a:latin typeface="Arial"/>
              <a:cs typeface="Arial"/>
            </a:endParaRPr>
          </a:p>
          <a:p>
            <a:pPr marL="45085">
              <a:lnSpc>
                <a:spcPct val="100000"/>
              </a:lnSpc>
            </a:pP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20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 0.01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800544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25">
                <a:latin typeface="Calibri"/>
                <a:cs typeface="Calibri"/>
              </a:rPr>
              <a:t>13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-6350" y="6155460"/>
            <a:ext cx="1104265" cy="709295"/>
            <a:chOff x="-6350" y="6155460"/>
            <a:chExt cx="1104265" cy="709295"/>
          </a:xfrm>
        </p:grpSpPr>
        <p:sp>
          <p:nvSpPr>
            <p:cNvPr id="8" name="object 8" descr=""/>
            <p:cNvSpPr/>
            <p:nvPr/>
          </p:nvSpPr>
          <p:spPr>
            <a:xfrm>
              <a:off x="0" y="6161810"/>
              <a:ext cx="1091565" cy="696595"/>
            </a:xfrm>
            <a:custGeom>
              <a:avLst/>
              <a:gdLst/>
              <a:ahLst/>
              <a:cxnLst/>
              <a:rect l="l" t="t" r="r" b="b"/>
              <a:pathLst>
                <a:path w="1091565" h="696595">
                  <a:moveTo>
                    <a:pt x="1091044" y="0"/>
                  </a:moveTo>
                  <a:lnTo>
                    <a:pt x="0" y="0"/>
                  </a:lnTo>
                  <a:lnTo>
                    <a:pt x="0" y="696188"/>
                  </a:lnTo>
                  <a:lnTo>
                    <a:pt x="1091044" y="696188"/>
                  </a:lnTo>
                  <a:lnTo>
                    <a:pt x="10910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6161810"/>
              <a:ext cx="1091565" cy="696595"/>
            </a:xfrm>
            <a:custGeom>
              <a:avLst/>
              <a:gdLst/>
              <a:ahLst/>
              <a:cxnLst/>
              <a:rect l="l" t="t" r="r" b="b"/>
              <a:pathLst>
                <a:path w="1091565" h="696595">
                  <a:moveTo>
                    <a:pt x="0" y="696188"/>
                  </a:moveTo>
                  <a:lnTo>
                    <a:pt x="1091044" y="696188"/>
                  </a:lnTo>
                  <a:lnTo>
                    <a:pt x="1091044" y="0"/>
                  </a:lnTo>
                  <a:lnTo>
                    <a:pt x="0" y="0"/>
                  </a:lnTo>
                  <a:lnTo>
                    <a:pt x="0" y="69618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Target</a:t>
            </a:r>
            <a:r>
              <a:rPr dirty="0" spc="-100"/>
              <a:t> </a:t>
            </a:r>
            <a:r>
              <a:rPr dirty="0"/>
              <a:t>Vessel</a:t>
            </a:r>
            <a:r>
              <a:rPr dirty="0" spc="-95"/>
              <a:t> </a:t>
            </a:r>
            <a:r>
              <a:rPr dirty="0"/>
              <a:t>Failure</a:t>
            </a:r>
            <a:r>
              <a:rPr dirty="0" spc="-95"/>
              <a:t> </a:t>
            </a:r>
            <a:r>
              <a:rPr dirty="0"/>
              <a:t>at</a:t>
            </a:r>
            <a:r>
              <a:rPr dirty="0" spc="-95"/>
              <a:t> </a:t>
            </a:r>
            <a:r>
              <a:rPr dirty="0" spc="-10"/>
              <a:t>1-</a:t>
            </a:r>
            <a:r>
              <a:rPr dirty="0"/>
              <a:t>Year:</a:t>
            </a:r>
            <a:r>
              <a:rPr dirty="0" spc="-95"/>
              <a:t> </a:t>
            </a:r>
            <a:r>
              <a:rPr dirty="0"/>
              <a:t>OCT</a:t>
            </a:r>
            <a:r>
              <a:rPr dirty="0" spc="-95"/>
              <a:t> </a:t>
            </a:r>
            <a:r>
              <a:rPr dirty="0"/>
              <a:t>vs.</a:t>
            </a:r>
            <a:r>
              <a:rPr dirty="0" spc="-95"/>
              <a:t> </a:t>
            </a:r>
            <a:r>
              <a:rPr dirty="0" spc="-20"/>
              <a:t>IVUS</a:t>
            </a:r>
          </a:p>
        </p:txBody>
      </p:sp>
      <p:sp>
        <p:nvSpPr>
          <p:cNvPr id="11" name="object 11" descr=""/>
          <p:cNvSpPr/>
          <p:nvPr/>
        </p:nvSpPr>
        <p:spPr>
          <a:xfrm>
            <a:off x="8963914" y="952627"/>
            <a:ext cx="91440" cy="1188720"/>
          </a:xfrm>
          <a:custGeom>
            <a:avLst/>
            <a:gdLst/>
            <a:ahLst/>
            <a:cxnLst/>
            <a:rect l="l" t="t" r="r" b="b"/>
            <a:pathLst>
              <a:path w="91440" h="1188720">
                <a:moveTo>
                  <a:pt x="0" y="0"/>
                </a:moveTo>
                <a:lnTo>
                  <a:pt x="17752" y="601"/>
                </a:lnTo>
                <a:lnTo>
                  <a:pt x="32289" y="2238"/>
                </a:lnTo>
                <a:lnTo>
                  <a:pt x="42112" y="4661"/>
                </a:lnTo>
                <a:lnTo>
                  <a:pt x="45719" y="7620"/>
                </a:lnTo>
                <a:lnTo>
                  <a:pt x="45719" y="586739"/>
                </a:lnTo>
                <a:lnTo>
                  <a:pt x="49309" y="589698"/>
                </a:lnTo>
                <a:lnTo>
                  <a:pt x="59102" y="592121"/>
                </a:lnTo>
                <a:lnTo>
                  <a:pt x="73634" y="593758"/>
                </a:lnTo>
                <a:lnTo>
                  <a:pt x="91439" y="594360"/>
                </a:lnTo>
                <a:lnTo>
                  <a:pt x="73634" y="594961"/>
                </a:lnTo>
                <a:lnTo>
                  <a:pt x="59102" y="596598"/>
                </a:lnTo>
                <a:lnTo>
                  <a:pt x="49309" y="599021"/>
                </a:lnTo>
                <a:lnTo>
                  <a:pt x="45719" y="601980"/>
                </a:lnTo>
                <a:lnTo>
                  <a:pt x="45719" y="1181100"/>
                </a:lnTo>
                <a:lnTo>
                  <a:pt x="42112" y="1184058"/>
                </a:lnTo>
                <a:lnTo>
                  <a:pt x="32289" y="1186481"/>
                </a:lnTo>
                <a:lnTo>
                  <a:pt x="17752" y="1188118"/>
                </a:lnTo>
                <a:lnTo>
                  <a:pt x="0" y="118872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9102090" y="1359483"/>
            <a:ext cx="16129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0" b="1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237980" y="1507312"/>
            <a:ext cx="789940" cy="2292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 spc="-10" b="1">
                <a:solidFill>
                  <a:srgbClr val="FF0000"/>
                </a:solidFill>
                <a:latin typeface="Calibri"/>
                <a:cs typeface="Calibri"/>
              </a:rPr>
              <a:t>interaction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059416" y="1359483"/>
            <a:ext cx="66611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r>
              <a:rPr dirty="0" sz="2000" spc="-1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20" b="1">
                <a:solidFill>
                  <a:srgbClr val="FF0000"/>
                </a:solidFill>
                <a:latin typeface="Calibri"/>
                <a:cs typeface="Calibri"/>
              </a:rPr>
              <a:t>0.89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853945" y="833094"/>
            <a:ext cx="6982459" cy="1366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2000">
                <a:latin typeface="Calibri"/>
                <a:cs typeface="Calibri"/>
              </a:rPr>
              <a:t>OA: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OCT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vs.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IVUS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HR,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0.59,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95%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0.36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0.99 </a:t>
            </a:r>
            <a:r>
              <a:rPr dirty="0" sz="2000">
                <a:latin typeface="Calibri"/>
                <a:cs typeface="Calibri"/>
              </a:rPr>
              <a:t>BA: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OCT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vs.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IVUS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HR,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0.63,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95%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CI,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0.35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20">
                <a:latin typeface="Calibri"/>
                <a:cs typeface="Calibri"/>
              </a:rPr>
              <a:t> 1.11 </a:t>
            </a:r>
            <a:r>
              <a:rPr dirty="0" sz="2000">
                <a:latin typeface="Calibri"/>
                <a:cs typeface="Calibri"/>
              </a:rPr>
              <a:t>OCT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guidance: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OA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vs.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HR,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1.19,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95%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0.70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2.03</a:t>
            </a:r>
            <a:endParaRPr sz="20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240"/>
              </a:spcBef>
            </a:pPr>
            <a:r>
              <a:rPr dirty="0" sz="2000">
                <a:latin typeface="Calibri"/>
                <a:cs typeface="Calibri"/>
              </a:rPr>
              <a:t>IVUS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guidance: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OA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vs.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HR,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1.26,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95%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CI,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0.72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2.19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7922" y="2386939"/>
            <a:ext cx="10213467" cy="425284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800544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25">
                <a:latin typeface="Calibri"/>
                <a:cs typeface="Calibri"/>
              </a:rPr>
              <a:t>14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55" y="6266179"/>
              <a:ext cx="80645" cy="80645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1427225" y="960246"/>
            <a:ext cx="9333230" cy="55029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marR="662305" indent="-228600">
              <a:lnSpc>
                <a:spcPct val="100000"/>
              </a:lnSpc>
              <a:spcBef>
                <a:spcPts val="105"/>
              </a:spcBef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Given</a:t>
            </a:r>
            <a:r>
              <a:rPr dirty="0" sz="2600" spc="-7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the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non-</a:t>
            </a:r>
            <a:r>
              <a:rPr dirty="0" sz="2600">
                <a:latin typeface="Arial"/>
                <a:cs typeface="Arial"/>
              </a:rPr>
              <a:t>randomized</a:t>
            </a:r>
            <a:r>
              <a:rPr dirty="0" sz="2600" spc="-7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nature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of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the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present</a:t>
            </a:r>
            <a:r>
              <a:rPr dirty="0" sz="2600" spc="-70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analysis, </a:t>
            </a:r>
            <a:r>
              <a:rPr dirty="0" sz="2600">
                <a:latin typeface="Arial"/>
                <a:cs typeface="Arial"/>
              </a:rPr>
              <a:t>residual</a:t>
            </a:r>
            <a:r>
              <a:rPr dirty="0" sz="2600" spc="-10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confounding</a:t>
            </a:r>
            <a:r>
              <a:rPr dirty="0" sz="2600" spc="-9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cannot</a:t>
            </a:r>
            <a:r>
              <a:rPr dirty="0" sz="2600" spc="-9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be</a:t>
            </a:r>
            <a:r>
              <a:rPr dirty="0" sz="2600" spc="-7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excluded</a:t>
            </a:r>
            <a:endParaRPr sz="2600">
              <a:latin typeface="Arial"/>
              <a:cs typeface="Arial"/>
            </a:endParaRPr>
          </a:p>
          <a:p>
            <a:pPr marL="241300" marR="131445" indent="-228600">
              <a:lnSpc>
                <a:spcPct val="100000"/>
              </a:lnSpc>
              <a:spcBef>
                <a:spcPts val="2195"/>
              </a:spcBef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Operators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in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ECLIPSE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were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not</a:t>
            </a:r>
            <a:r>
              <a:rPr dirty="0" sz="2600" spc="-1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instructed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how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to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use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IVI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 spc="-25">
                <a:latin typeface="Arial"/>
                <a:cs typeface="Arial"/>
              </a:rPr>
              <a:t>nor </a:t>
            </a:r>
            <a:r>
              <a:rPr dirty="0" sz="2600">
                <a:latin typeface="Arial"/>
                <a:cs typeface="Arial"/>
              </a:rPr>
              <a:t>were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provided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imaging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goals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for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optimization</a:t>
            </a:r>
            <a:endParaRPr sz="2600">
              <a:latin typeface="Arial"/>
              <a:cs typeface="Arial"/>
            </a:endParaRPr>
          </a:p>
          <a:p>
            <a:pPr algn="just" marL="241300" marR="629285" indent="-228600">
              <a:lnSpc>
                <a:spcPct val="100000"/>
              </a:lnSpc>
              <a:spcBef>
                <a:spcPts val="2195"/>
              </a:spcBef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The</a:t>
            </a:r>
            <a:r>
              <a:rPr dirty="0" sz="2600" spc="-6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present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study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was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not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designed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to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determine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how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 spc="-25">
                <a:latin typeface="Arial"/>
                <a:cs typeface="Arial"/>
              </a:rPr>
              <a:t>IVI </a:t>
            </a:r>
            <a:r>
              <a:rPr dirty="0" sz="2600">
                <a:latin typeface="Arial"/>
                <a:cs typeface="Arial"/>
              </a:rPr>
              <a:t>guidance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improves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outcomes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compared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with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angiography </a:t>
            </a:r>
            <a:r>
              <a:rPr dirty="0" sz="2600">
                <a:latin typeface="Arial"/>
                <a:cs typeface="Arial"/>
              </a:rPr>
              <a:t>guidance</a:t>
            </a:r>
            <a:r>
              <a:rPr dirty="0" sz="2600" spc="-6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alone</a:t>
            </a:r>
            <a:r>
              <a:rPr dirty="0" sz="2600" spc="-6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in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calcified</a:t>
            </a:r>
            <a:r>
              <a:rPr dirty="0" sz="2600" spc="-7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lesions</a:t>
            </a:r>
            <a:endParaRPr sz="2600">
              <a:latin typeface="Arial"/>
              <a:cs typeface="Arial"/>
            </a:endParaRPr>
          </a:p>
          <a:p>
            <a:pPr marL="241300" marR="195580" indent="-228600">
              <a:lnSpc>
                <a:spcPct val="100000"/>
              </a:lnSpc>
              <a:spcBef>
                <a:spcPts val="2215"/>
              </a:spcBef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The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OCT</a:t>
            </a:r>
            <a:r>
              <a:rPr dirty="0" sz="2600" spc="-7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vs.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IVUS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comparison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was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under-</a:t>
            </a:r>
            <a:r>
              <a:rPr dirty="0" sz="2600">
                <a:latin typeface="Arial"/>
                <a:cs typeface="Arial"/>
              </a:rPr>
              <a:t>powered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to</a:t>
            </a:r>
            <a:r>
              <a:rPr dirty="0" sz="2600" spc="-10">
                <a:latin typeface="Arial"/>
                <a:cs typeface="Arial"/>
              </a:rPr>
              <a:t> detect </a:t>
            </a:r>
            <a:r>
              <a:rPr dirty="0" sz="2600">
                <a:latin typeface="Arial"/>
                <a:cs typeface="Arial"/>
              </a:rPr>
              <a:t>differences</a:t>
            </a:r>
            <a:r>
              <a:rPr dirty="0" sz="2600" spc="-7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in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outcomes</a:t>
            </a:r>
            <a:r>
              <a:rPr dirty="0" sz="2600" spc="-7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between</a:t>
            </a:r>
            <a:r>
              <a:rPr dirty="0" sz="2600" spc="-7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the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imaging</a:t>
            </a:r>
            <a:r>
              <a:rPr dirty="0" sz="2600" spc="-7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modalities</a:t>
            </a:r>
            <a:endParaRPr sz="26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2195"/>
              </a:spcBef>
              <a:buChar char="•"/>
              <a:tabLst>
                <a:tab pos="241300" algn="l"/>
              </a:tabLst>
            </a:pPr>
            <a:r>
              <a:rPr dirty="0" sz="2600" spc="-20">
                <a:latin typeface="Arial"/>
                <a:cs typeface="Arial"/>
              </a:rPr>
              <a:t>Longer-</a:t>
            </a:r>
            <a:r>
              <a:rPr dirty="0" sz="2600">
                <a:latin typeface="Arial"/>
                <a:cs typeface="Arial"/>
              </a:rPr>
              <a:t>term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follow-</a:t>
            </a:r>
            <a:r>
              <a:rPr dirty="0" sz="2600">
                <a:latin typeface="Arial"/>
                <a:cs typeface="Arial"/>
              </a:rPr>
              <a:t>up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is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necessary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to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determine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if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 spc="-25">
                <a:latin typeface="Arial"/>
                <a:cs typeface="Arial"/>
              </a:rPr>
              <a:t>the</a:t>
            </a:r>
            <a:r>
              <a:rPr dirty="0" sz="2600" spc="6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benefits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of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IVI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guidance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observed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at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1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year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increase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over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 spc="-20">
                <a:latin typeface="Arial"/>
                <a:cs typeface="Arial"/>
              </a:rPr>
              <a:t>time</a:t>
            </a:r>
            <a:endParaRPr sz="26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865370" y="215646"/>
            <a:ext cx="24631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Limitations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800544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25">
                <a:latin typeface="Calibri"/>
                <a:cs typeface="Calibri"/>
              </a:rPr>
              <a:t>15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55" y="6266179"/>
              <a:ext cx="80645" cy="80645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878230" y="922985"/>
            <a:ext cx="10385425" cy="5450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91235" marR="139065" indent="-802005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In</a:t>
            </a:r>
            <a:r>
              <a:rPr dirty="0" sz="2800" spc="-6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the</a:t>
            </a:r>
            <a:r>
              <a:rPr dirty="0" sz="2800" spc="-6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006FC0"/>
                </a:solidFill>
                <a:latin typeface="Arial"/>
                <a:cs typeface="Arial"/>
              </a:rPr>
              <a:t>large-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scale</a:t>
            </a:r>
            <a:r>
              <a:rPr dirty="0" sz="28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ECLIPSE</a:t>
            </a:r>
            <a:r>
              <a:rPr dirty="0" sz="28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trial</a:t>
            </a:r>
            <a:r>
              <a:rPr dirty="0" sz="28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of</a:t>
            </a:r>
            <a:r>
              <a:rPr dirty="0" sz="28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vessel</a:t>
            </a:r>
            <a:r>
              <a:rPr dirty="0" sz="2800" spc="-6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preparation</a:t>
            </a:r>
            <a:r>
              <a:rPr dirty="0" sz="2800" spc="-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Arial"/>
                <a:cs typeface="Arial"/>
              </a:rPr>
              <a:t>strategies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in</a:t>
            </a:r>
            <a:r>
              <a:rPr dirty="0" sz="2800" spc="-6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severely</a:t>
            </a:r>
            <a:r>
              <a:rPr dirty="0" sz="2800" spc="-6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calcified</a:t>
            </a:r>
            <a:r>
              <a:rPr dirty="0" sz="2800" spc="-6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lesions</a:t>
            </a:r>
            <a:r>
              <a:rPr dirty="0" sz="2800" spc="-7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prior</a:t>
            </a:r>
            <a:r>
              <a:rPr dirty="0" sz="2800" spc="-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to</a:t>
            </a:r>
            <a:r>
              <a:rPr dirty="0" sz="2800" spc="-7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FC0"/>
                </a:solidFill>
                <a:latin typeface="Arial"/>
                <a:cs typeface="Arial"/>
              </a:rPr>
              <a:t>DES</a:t>
            </a:r>
            <a:r>
              <a:rPr dirty="0" sz="28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006FC0"/>
                </a:solidFill>
                <a:latin typeface="Arial"/>
                <a:cs typeface="Arial"/>
              </a:rPr>
              <a:t>implantation:</a:t>
            </a:r>
            <a:endParaRPr sz="2800">
              <a:latin typeface="Arial"/>
              <a:cs typeface="Arial"/>
            </a:endParaRPr>
          </a:p>
          <a:p>
            <a:pPr marL="240029" marR="69215" indent="-227965">
              <a:lnSpc>
                <a:spcPct val="100000"/>
              </a:lnSpc>
              <a:spcBef>
                <a:spcPts val="1600"/>
              </a:spcBef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IVI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guidance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during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PCI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was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associated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with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26%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reduction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in </a:t>
            </a:r>
            <a:r>
              <a:rPr dirty="0" sz="2800" spc="-25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1-</a:t>
            </a:r>
            <a:r>
              <a:rPr dirty="0" sz="2800">
                <a:latin typeface="Arial"/>
                <a:cs typeface="Arial"/>
              </a:rPr>
              <a:t>year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risk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1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TVF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compared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with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angiography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guidance </a:t>
            </a: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alone,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with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consistent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results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in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patients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treated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with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OA</a:t>
            </a:r>
            <a:r>
              <a:rPr dirty="0" sz="2800" spc="-1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BA</a:t>
            </a:r>
            <a:endParaRPr sz="2800">
              <a:latin typeface="Arial"/>
              <a:cs typeface="Arial"/>
            </a:endParaRPr>
          </a:p>
          <a:p>
            <a:pPr marL="240029" marR="5080" indent="-227965">
              <a:lnSpc>
                <a:spcPct val="100000"/>
              </a:lnSpc>
              <a:spcBef>
                <a:spcPts val="1610"/>
              </a:spcBef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-1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lower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rate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11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TVF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was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observed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with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OCT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guidance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compared </a:t>
            </a: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with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IVUS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guidance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although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this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difference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was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no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longer </a:t>
            </a: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significant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after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adjustment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for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differences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in</a:t>
            </a:r>
            <a:r>
              <a:rPr dirty="0" sz="2800" spc="-9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baseline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clinical </a:t>
            </a:r>
            <a:r>
              <a:rPr dirty="0" sz="2800" spc="-10">
                <a:latin typeface="Arial"/>
                <a:cs typeface="Arial"/>
              </a:rPr>
              <a:t>	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11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angiographic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characteristics</a:t>
            </a:r>
            <a:r>
              <a:rPr dirty="0" sz="2800" spc="-10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between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groups</a:t>
            </a:r>
            <a:endParaRPr sz="2800">
              <a:latin typeface="Arial"/>
              <a:cs typeface="Arial"/>
            </a:endParaRPr>
          </a:p>
          <a:p>
            <a:pPr marL="1451610" marR="277495" indent="-1114425">
              <a:lnSpc>
                <a:spcPct val="100000"/>
              </a:lnSpc>
              <a:spcBef>
                <a:spcPts val="1585"/>
              </a:spcBef>
            </a:pP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These</a:t>
            </a:r>
            <a:r>
              <a:rPr dirty="0" sz="3200" spc="-5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data</a:t>
            </a:r>
            <a:r>
              <a:rPr dirty="0" sz="3200" spc="-40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support</a:t>
            </a:r>
            <a:r>
              <a:rPr dirty="0" sz="3200" spc="-60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the</a:t>
            </a:r>
            <a:r>
              <a:rPr dirty="0" sz="3200" spc="-3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routine</a:t>
            </a:r>
            <a:r>
              <a:rPr dirty="0" sz="3200" spc="-50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use</a:t>
            </a:r>
            <a:r>
              <a:rPr dirty="0" sz="3200" spc="-30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of</a:t>
            </a:r>
            <a:r>
              <a:rPr dirty="0" sz="3200" spc="-3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IVI</a:t>
            </a:r>
            <a:r>
              <a:rPr dirty="0" sz="3200" spc="-2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00AF50"/>
                </a:solidFill>
                <a:latin typeface="Arial"/>
                <a:cs typeface="Arial"/>
              </a:rPr>
              <a:t>guidance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during</a:t>
            </a:r>
            <a:r>
              <a:rPr dirty="0" sz="3200" spc="-6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PCI</a:t>
            </a:r>
            <a:r>
              <a:rPr dirty="0" sz="3200" spc="-1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of</a:t>
            </a:r>
            <a:r>
              <a:rPr dirty="0" sz="3200" spc="-40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severely</a:t>
            </a:r>
            <a:r>
              <a:rPr dirty="0" sz="3200" spc="-45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AF50"/>
                </a:solidFill>
                <a:latin typeface="Arial"/>
                <a:cs typeface="Arial"/>
              </a:rPr>
              <a:t>calcified</a:t>
            </a:r>
            <a:r>
              <a:rPr dirty="0" sz="3200" spc="-40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00AF50"/>
                </a:solidFill>
                <a:latin typeface="Arial"/>
                <a:cs typeface="Arial"/>
              </a:rPr>
              <a:t>lesions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712970" y="199085"/>
            <a:ext cx="276796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Conclusions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78898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5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55" y="6266179"/>
              <a:ext cx="80645" cy="8064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604765" y="247015"/>
            <a:ext cx="298513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0"/>
              <a:t>Background</a:t>
            </a:r>
            <a:endParaRPr sz="4000"/>
          </a:p>
        </p:txBody>
      </p:sp>
      <p:sp>
        <p:nvSpPr>
          <p:cNvPr id="8" name="object 8" descr=""/>
          <p:cNvSpPr txBox="1"/>
          <p:nvPr/>
        </p:nvSpPr>
        <p:spPr>
          <a:xfrm>
            <a:off x="882497" y="1036777"/>
            <a:ext cx="10302240" cy="504825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241300" marR="444500" indent="-228600">
              <a:lnSpc>
                <a:spcPts val="2810"/>
              </a:lnSpc>
              <a:spcBef>
                <a:spcPts val="455"/>
              </a:spcBef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Few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studies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have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examined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whether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intravascular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imaging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(IVI) </a:t>
            </a:r>
            <a:r>
              <a:rPr dirty="0" sz="2600">
                <a:latin typeface="Arial"/>
                <a:cs typeface="Arial"/>
              </a:rPr>
              <a:t>guidance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during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PCI</a:t>
            </a:r>
            <a:r>
              <a:rPr dirty="0" sz="2600" spc="-2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of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severely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calcified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lesions</a:t>
            </a:r>
            <a:r>
              <a:rPr dirty="0" sz="2600" spc="-2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improves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clinical outcomes</a:t>
            </a:r>
            <a:endParaRPr sz="2600">
              <a:latin typeface="Arial"/>
              <a:cs typeface="Arial"/>
            </a:endParaRPr>
          </a:p>
          <a:p>
            <a:pPr lvl="1" marL="697230" marR="127000" indent="-227329">
              <a:lnSpc>
                <a:spcPts val="2590"/>
              </a:lnSpc>
              <a:spcBef>
                <a:spcPts val="2200"/>
              </a:spcBef>
              <a:buChar char="•"/>
              <a:tabLst>
                <a:tab pos="698500" algn="l"/>
              </a:tabLst>
            </a:pP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The</a:t>
            </a:r>
            <a:r>
              <a:rPr dirty="0" sz="2400" spc="-8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recent</a:t>
            </a:r>
            <a:r>
              <a:rPr dirty="0" sz="24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class</a:t>
            </a:r>
            <a:r>
              <a:rPr dirty="0" sz="2400" spc="-4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6FC0"/>
                </a:solidFill>
                <a:latin typeface="Arial"/>
                <a:cs typeface="Arial"/>
              </a:rPr>
              <a:t>1A</a:t>
            </a:r>
            <a:r>
              <a:rPr dirty="0" sz="2400" spc="-1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guideline</a:t>
            </a:r>
            <a:r>
              <a:rPr dirty="0" sz="2400" spc="-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from</a:t>
            </a:r>
            <a:r>
              <a:rPr dirty="0" sz="2400" spc="-6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the</a:t>
            </a:r>
            <a:r>
              <a:rPr dirty="0" sz="2400" spc="-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ESC</a:t>
            </a:r>
            <a:r>
              <a:rPr dirty="0" sz="24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for</a:t>
            </a:r>
            <a:r>
              <a:rPr dirty="0" sz="2400" spc="-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IVI</a:t>
            </a:r>
            <a:r>
              <a:rPr dirty="0" sz="2400" spc="-7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use</a:t>
            </a:r>
            <a:r>
              <a:rPr dirty="0" sz="2400" spc="-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to</a:t>
            </a:r>
            <a:r>
              <a:rPr dirty="0" sz="2400" spc="-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guide</a:t>
            </a:r>
            <a:r>
              <a:rPr dirty="0" sz="2400" spc="-3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PCI</a:t>
            </a:r>
            <a:r>
              <a:rPr dirty="0" sz="2400" spc="-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006FC0"/>
                </a:solidFill>
                <a:latin typeface="Arial"/>
                <a:cs typeface="Arial"/>
              </a:rPr>
              <a:t>of </a:t>
            </a:r>
            <a:r>
              <a:rPr dirty="0" sz="2400" spc="-25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complex</a:t>
            </a:r>
            <a:r>
              <a:rPr dirty="0" sz="2400" spc="-10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lesions</a:t>
            </a:r>
            <a:r>
              <a:rPr dirty="0" sz="2400" spc="-9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does</a:t>
            </a:r>
            <a:r>
              <a:rPr dirty="0" sz="2400" spc="-10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not</a:t>
            </a:r>
            <a:r>
              <a:rPr dirty="0" sz="2400" spc="-10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explicitly</a:t>
            </a:r>
            <a:r>
              <a:rPr dirty="0" sz="2400" spc="-6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include</a:t>
            </a:r>
            <a:r>
              <a:rPr dirty="0" sz="2400" spc="-8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calcified</a:t>
            </a:r>
            <a:r>
              <a:rPr dirty="0" sz="2400" spc="-9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6FC0"/>
                </a:solidFill>
                <a:latin typeface="Arial"/>
                <a:cs typeface="Arial"/>
              </a:rPr>
              <a:t>lesions*</a:t>
            </a:r>
            <a:endParaRPr sz="2400">
              <a:latin typeface="Arial"/>
              <a:cs typeface="Arial"/>
            </a:endParaRPr>
          </a:p>
          <a:p>
            <a:pPr marL="241300" marR="5080" indent="-228600">
              <a:lnSpc>
                <a:spcPct val="90000"/>
              </a:lnSpc>
              <a:spcBef>
                <a:spcPts val="2155"/>
              </a:spcBef>
              <a:buChar char="•"/>
              <a:tabLst>
                <a:tab pos="241300" algn="l"/>
              </a:tabLst>
            </a:pPr>
            <a:r>
              <a:rPr dirty="0" sz="2600">
                <a:latin typeface="Arial"/>
                <a:cs typeface="Arial"/>
              </a:rPr>
              <a:t>We</a:t>
            </a:r>
            <a:r>
              <a:rPr dirty="0" sz="2600" spc="-6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therefore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examined</a:t>
            </a:r>
            <a:r>
              <a:rPr dirty="0" sz="2600" spc="-6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outcomes</a:t>
            </a:r>
            <a:r>
              <a:rPr dirty="0" sz="2600" spc="-6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from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the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ECLIPSE</a:t>
            </a:r>
            <a:r>
              <a:rPr dirty="0" sz="2600" spc="-6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trial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in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which </a:t>
            </a:r>
            <a:r>
              <a:rPr dirty="0" sz="2600">
                <a:latin typeface="Arial"/>
                <a:cs typeface="Arial"/>
              </a:rPr>
              <a:t>2005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pts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with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severely</a:t>
            </a:r>
            <a:r>
              <a:rPr dirty="0" sz="2600" spc="-6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calcified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coronary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lesions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were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randomized</a:t>
            </a:r>
            <a:r>
              <a:rPr dirty="0" sz="2600" spc="-55">
                <a:latin typeface="Arial"/>
                <a:cs typeface="Arial"/>
              </a:rPr>
              <a:t> </a:t>
            </a:r>
            <a:r>
              <a:rPr dirty="0" sz="2600" spc="-25">
                <a:latin typeface="Arial"/>
                <a:cs typeface="Arial"/>
              </a:rPr>
              <a:t>at </a:t>
            </a:r>
            <a:r>
              <a:rPr dirty="0" sz="2600">
                <a:latin typeface="Arial"/>
                <a:cs typeface="Arial"/>
              </a:rPr>
              <a:t>104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US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sites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to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vessel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preparation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with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orbital</a:t>
            </a:r>
            <a:r>
              <a:rPr dirty="0" sz="2600" spc="-1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atherectomy</a:t>
            </a:r>
            <a:r>
              <a:rPr dirty="0" sz="2600" spc="-4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(OA)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 spc="-25">
                <a:latin typeface="Arial"/>
                <a:cs typeface="Arial"/>
              </a:rPr>
              <a:t>vs. </a:t>
            </a:r>
            <a:r>
              <a:rPr dirty="0" sz="2600">
                <a:latin typeface="Arial"/>
                <a:cs typeface="Arial"/>
              </a:rPr>
              <a:t>balloon</a:t>
            </a:r>
            <a:r>
              <a:rPr dirty="0" sz="2600" spc="-4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angioplasty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(BA)</a:t>
            </a:r>
            <a:r>
              <a:rPr dirty="0" sz="2600" spc="-3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prior</a:t>
            </a:r>
            <a:r>
              <a:rPr dirty="0" sz="2600" spc="-5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to</a:t>
            </a:r>
            <a:r>
              <a:rPr dirty="0" sz="2600" spc="-30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DES**</a:t>
            </a:r>
            <a:endParaRPr sz="2600">
              <a:latin typeface="Arial"/>
              <a:cs typeface="Arial"/>
            </a:endParaRPr>
          </a:p>
          <a:p>
            <a:pPr lvl="1" marL="697230" marR="112395" indent="-227329">
              <a:lnSpc>
                <a:spcPts val="2590"/>
              </a:lnSpc>
              <a:spcBef>
                <a:spcPts val="2255"/>
              </a:spcBef>
              <a:buChar char="•"/>
              <a:tabLst>
                <a:tab pos="698500" algn="l"/>
              </a:tabLst>
            </a:pP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IVI</a:t>
            </a:r>
            <a:r>
              <a:rPr dirty="0" sz="2400" spc="-7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guidance</a:t>
            </a:r>
            <a:r>
              <a:rPr dirty="0" sz="2400" spc="-2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was</a:t>
            </a:r>
            <a:r>
              <a:rPr dirty="0" sz="24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allowed</a:t>
            </a:r>
            <a:r>
              <a:rPr dirty="0" sz="2400" spc="-1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either</a:t>
            </a:r>
            <a:r>
              <a:rPr dirty="0" sz="2400" spc="-5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in</a:t>
            </a:r>
            <a:r>
              <a:rPr dirty="0" sz="2400" spc="-7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a</a:t>
            </a:r>
            <a:r>
              <a:rPr dirty="0" sz="24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formal</a:t>
            </a:r>
            <a:r>
              <a:rPr dirty="0" sz="2400" spc="-6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OCT</a:t>
            </a:r>
            <a:r>
              <a:rPr dirty="0" sz="2400" spc="-10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substudy</a:t>
            </a:r>
            <a:r>
              <a:rPr dirty="0" sz="2400" spc="-5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006FC0"/>
                </a:solidFill>
                <a:latin typeface="Arial"/>
                <a:cs typeface="Arial"/>
              </a:rPr>
              <a:t>of </a:t>
            </a:r>
            <a:r>
              <a:rPr dirty="0" sz="2400" spc="-25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consecutive</a:t>
            </a:r>
            <a:r>
              <a:rPr dirty="0" sz="2400" spc="-6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randomized</a:t>
            </a:r>
            <a:r>
              <a:rPr dirty="0" sz="2400" spc="-6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pts</a:t>
            </a:r>
            <a:r>
              <a:rPr dirty="0" sz="2400" spc="-10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(OCT</a:t>
            </a:r>
            <a:r>
              <a:rPr dirty="0" sz="2400" spc="-12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only)</a:t>
            </a:r>
            <a:r>
              <a:rPr dirty="0" sz="2400" spc="-8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or</a:t>
            </a:r>
            <a:r>
              <a:rPr dirty="0" sz="2400" spc="-7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at</a:t>
            </a:r>
            <a:r>
              <a:rPr dirty="0" sz="2400" spc="-9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operator</a:t>
            </a:r>
            <a:r>
              <a:rPr dirty="0" sz="2400" spc="-7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discretion</a:t>
            </a:r>
            <a:r>
              <a:rPr dirty="0" sz="2400" spc="-6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006FC0"/>
                </a:solidFill>
                <a:latin typeface="Arial"/>
                <a:cs typeface="Arial"/>
              </a:rPr>
              <a:t>(OCT </a:t>
            </a:r>
            <a:r>
              <a:rPr dirty="0" sz="2400" spc="-20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006FC0"/>
                </a:solidFill>
                <a:latin typeface="Arial"/>
                <a:cs typeface="Arial"/>
              </a:rPr>
              <a:t>or</a:t>
            </a:r>
            <a:r>
              <a:rPr dirty="0" sz="2400" spc="-3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006FC0"/>
                </a:solidFill>
                <a:latin typeface="Arial"/>
                <a:cs typeface="Arial"/>
              </a:rPr>
              <a:t>IVUS)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2560447" y="6473748"/>
            <a:ext cx="70719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Arial"/>
                <a:cs typeface="Arial"/>
              </a:rPr>
              <a:t>*Vrints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et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al.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EHJ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2024.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On-</a:t>
            </a:r>
            <a:r>
              <a:rPr dirty="0" sz="1600" b="1">
                <a:latin typeface="Arial"/>
                <a:cs typeface="Arial"/>
              </a:rPr>
              <a:t>line;</a:t>
            </a:r>
            <a:r>
              <a:rPr dirty="0" sz="1600" spc="2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**Kirtane</a:t>
            </a:r>
            <a:r>
              <a:rPr dirty="0" sz="1600" spc="-6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AJ</a:t>
            </a:r>
            <a:r>
              <a:rPr dirty="0" sz="1600" spc="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et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al.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Lancet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2025.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On-</a:t>
            </a:r>
            <a:r>
              <a:rPr dirty="0" sz="1600" spc="-10" b="1">
                <a:latin typeface="Arial"/>
                <a:cs typeface="Arial"/>
              </a:rPr>
              <a:t>line.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78898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5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179" y="35432"/>
            <a:ext cx="2416810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Patient</a:t>
            </a:r>
            <a:r>
              <a:rPr dirty="0" sz="3200" spc="-65"/>
              <a:t> </a:t>
            </a:r>
            <a:r>
              <a:rPr dirty="0" sz="3200" spc="-20"/>
              <a:t>Flow</a:t>
            </a:r>
            <a:endParaRPr sz="32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0" y="1219072"/>
            <a:ext cx="12192000" cy="5639435"/>
            <a:chOff x="0" y="1219072"/>
            <a:chExt cx="12192000" cy="5639435"/>
          </a:xfrm>
        </p:grpSpPr>
        <p:sp>
          <p:nvSpPr>
            <p:cNvPr id="6" name="object 6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4655" y="6266180"/>
              <a:ext cx="80645" cy="80645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2960877" y="1225422"/>
              <a:ext cx="7732395" cy="3311525"/>
            </a:xfrm>
            <a:custGeom>
              <a:avLst/>
              <a:gdLst/>
              <a:ahLst/>
              <a:cxnLst/>
              <a:rect l="l" t="t" r="r" b="b"/>
              <a:pathLst>
                <a:path w="7732395" h="3311525">
                  <a:moveTo>
                    <a:pt x="1435354" y="2646553"/>
                  </a:moveTo>
                  <a:lnTo>
                    <a:pt x="1435354" y="2857398"/>
                  </a:lnTo>
                </a:path>
                <a:path w="7732395" h="3311525">
                  <a:moveTo>
                    <a:pt x="2242439" y="0"/>
                  </a:moveTo>
                  <a:lnTo>
                    <a:pt x="2242439" y="189102"/>
                  </a:lnTo>
                </a:path>
                <a:path w="7732395" h="3311525">
                  <a:moveTo>
                    <a:pt x="7282561" y="0"/>
                  </a:moveTo>
                  <a:lnTo>
                    <a:pt x="7282561" y="189102"/>
                  </a:lnTo>
                </a:path>
                <a:path w="7732395" h="3311525">
                  <a:moveTo>
                    <a:pt x="0" y="2406269"/>
                  </a:moveTo>
                  <a:lnTo>
                    <a:pt x="0" y="2650109"/>
                  </a:lnTo>
                </a:path>
                <a:path w="7732395" h="3311525">
                  <a:moveTo>
                    <a:pt x="0" y="0"/>
                  </a:moveTo>
                  <a:lnTo>
                    <a:pt x="0" y="189204"/>
                  </a:lnTo>
                </a:path>
                <a:path w="7732395" h="3311525">
                  <a:moveTo>
                    <a:pt x="0" y="835532"/>
                  </a:moveTo>
                  <a:lnTo>
                    <a:pt x="0" y="1082802"/>
                  </a:lnTo>
                </a:path>
                <a:path w="7732395" h="3311525">
                  <a:moveTo>
                    <a:pt x="5051044" y="2437003"/>
                  </a:moveTo>
                  <a:lnTo>
                    <a:pt x="5051044" y="2646553"/>
                  </a:lnTo>
                </a:path>
                <a:path w="7732395" h="3311525">
                  <a:moveTo>
                    <a:pt x="5051044" y="0"/>
                  </a:moveTo>
                  <a:lnTo>
                    <a:pt x="5051044" y="189204"/>
                  </a:lnTo>
                </a:path>
                <a:path w="7732395" h="3311525">
                  <a:moveTo>
                    <a:pt x="5051044" y="835532"/>
                  </a:moveTo>
                  <a:lnTo>
                    <a:pt x="5051044" y="1082802"/>
                  </a:lnTo>
                </a:path>
                <a:path w="7732395" h="3311525">
                  <a:moveTo>
                    <a:pt x="0" y="2646553"/>
                  </a:moveTo>
                  <a:lnTo>
                    <a:pt x="5047488" y="2646553"/>
                  </a:lnTo>
                </a:path>
                <a:path w="7732395" h="3311525">
                  <a:moveTo>
                    <a:pt x="7730236" y="835532"/>
                  </a:moveTo>
                  <a:lnTo>
                    <a:pt x="7730236" y="3311016"/>
                  </a:lnTo>
                </a:path>
                <a:path w="7732395" h="3311525">
                  <a:moveTo>
                    <a:pt x="3015615" y="835532"/>
                  </a:moveTo>
                  <a:lnTo>
                    <a:pt x="3015615" y="3311016"/>
                  </a:lnTo>
                </a:path>
                <a:path w="7732395" h="3311525">
                  <a:moveTo>
                    <a:pt x="3015615" y="3310763"/>
                  </a:moveTo>
                  <a:lnTo>
                    <a:pt x="4223512" y="3310763"/>
                  </a:lnTo>
                </a:path>
                <a:path w="7732395" h="3311525">
                  <a:moveTo>
                    <a:pt x="6524498" y="3310763"/>
                  </a:moveTo>
                  <a:lnTo>
                    <a:pt x="7732395" y="331076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055745" y="6112789"/>
              <a:ext cx="0" cy="237490"/>
            </a:xfrm>
            <a:custGeom>
              <a:avLst/>
              <a:gdLst/>
              <a:ahLst/>
              <a:cxnLst/>
              <a:rect l="l" t="t" r="r" b="b"/>
              <a:pathLst>
                <a:path w="0" h="237489">
                  <a:moveTo>
                    <a:pt x="0" y="0"/>
                  </a:moveTo>
                  <a:lnTo>
                    <a:pt x="0" y="237324"/>
                  </a:lnTo>
                </a:path>
              </a:pathLst>
            </a:custGeom>
            <a:ln w="172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3889565" y="184708"/>
            <a:ext cx="5915025" cy="379095"/>
          </a:xfrm>
          <a:prstGeom prst="rect">
            <a:avLst/>
          </a:prstGeom>
          <a:solidFill>
            <a:srgbClr val="000000"/>
          </a:solidFill>
          <a:ln w="3175">
            <a:solidFill>
              <a:srgbClr val="000000"/>
            </a:solidFill>
          </a:ln>
        </p:spPr>
        <p:txBody>
          <a:bodyPr wrap="square" lIns="0" tIns="34925" rIns="0" bIns="0" rtlCol="0" vert="horz">
            <a:spAutoFit/>
          </a:bodyPr>
          <a:lstStyle/>
          <a:p>
            <a:pPr marL="167005">
              <a:lnSpc>
                <a:spcPct val="100000"/>
              </a:lnSpc>
              <a:spcBef>
                <a:spcPts val="275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2005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patients</a:t>
            </a:r>
            <a:r>
              <a:rPr dirty="0" sz="1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undergoing</a:t>
            </a:r>
            <a:r>
              <a:rPr dirty="0" sz="18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PCI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≥1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severely</a:t>
            </a:r>
            <a:r>
              <a:rPr dirty="0" sz="18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calcified</a:t>
            </a:r>
            <a:r>
              <a:rPr dirty="0" sz="18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lesion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2460688" y="851331"/>
            <a:ext cx="8608695" cy="379095"/>
            <a:chOff x="2460688" y="851331"/>
            <a:chExt cx="8608695" cy="379095"/>
          </a:xfrm>
        </p:grpSpPr>
        <p:sp>
          <p:nvSpPr>
            <p:cNvPr id="13" name="object 13" descr=""/>
            <p:cNvSpPr/>
            <p:nvPr/>
          </p:nvSpPr>
          <p:spPr>
            <a:xfrm>
              <a:off x="2465451" y="856094"/>
              <a:ext cx="3943985" cy="369570"/>
            </a:xfrm>
            <a:custGeom>
              <a:avLst/>
              <a:gdLst/>
              <a:ahLst/>
              <a:cxnLst/>
              <a:rect l="l" t="t" r="r" b="b"/>
              <a:pathLst>
                <a:path w="3943985" h="369569">
                  <a:moveTo>
                    <a:pt x="3943730" y="0"/>
                  </a:moveTo>
                  <a:lnTo>
                    <a:pt x="0" y="0"/>
                  </a:lnTo>
                  <a:lnTo>
                    <a:pt x="0" y="369328"/>
                  </a:lnTo>
                  <a:lnTo>
                    <a:pt x="3943730" y="369328"/>
                  </a:lnTo>
                  <a:lnTo>
                    <a:pt x="394373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465451" y="856094"/>
              <a:ext cx="3943985" cy="369570"/>
            </a:xfrm>
            <a:custGeom>
              <a:avLst/>
              <a:gdLst/>
              <a:ahLst/>
              <a:cxnLst/>
              <a:rect l="l" t="t" r="r" b="b"/>
              <a:pathLst>
                <a:path w="3943985" h="369569">
                  <a:moveTo>
                    <a:pt x="0" y="369328"/>
                  </a:moveTo>
                  <a:lnTo>
                    <a:pt x="3943730" y="369328"/>
                  </a:lnTo>
                  <a:lnTo>
                    <a:pt x="3943730" y="0"/>
                  </a:lnTo>
                  <a:lnTo>
                    <a:pt x="0" y="0"/>
                  </a:lnTo>
                  <a:lnTo>
                    <a:pt x="0" y="36932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273416" y="856094"/>
              <a:ext cx="3790950" cy="369570"/>
            </a:xfrm>
            <a:custGeom>
              <a:avLst/>
              <a:gdLst/>
              <a:ahLst/>
              <a:cxnLst/>
              <a:rect l="l" t="t" r="r" b="b"/>
              <a:pathLst>
                <a:path w="3790950" h="369569">
                  <a:moveTo>
                    <a:pt x="3790823" y="0"/>
                  </a:moveTo>
                  <a:lnTo>
                    <a:pt x="0" y="0"/>
                  </a:lnTo>
                  <a:lnTo>
                    <a:pt x="0" y="369328"/>
                  </a:lnTo>
                  <a:lnTo>
                    <a:pt x="3790823" y="369328"/>
                  </a:lnTo>
                  <a:lnTo>
                    <a:pt x="3790823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273416" y="856094"/>
              <a:ext cx="3790950" cy="369570"/>
            </a:xfrm>
            <a:custGeom>
              <a:avLst/>
              <a:gdLst/>
              <a:ahLst/>
              <a:cxnLst/>
              <a:rect l="l" t="t" r="r" b="b"/>
              <a:pathLst>
                <a:path w="3790950" h="369569">
                  <a:moveTo>
                    <a:pt x="0" y="369328"/>
                  </a:moveTo>
                  <a:lnTo>
                    <a:pt x="3790823" y="369328"/>
                  </a:lnTo>
                  <a:lnTo>
                    <a:pt x="3790823" y="0"/>
                  </a:lnTo>
                  <a:lnTo>
                    <a:pt x="0" y="0"/>
                  </a:lnTo>
                  <a:lnTo>
                    <a:pt x="0" y="369328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2550667" y="873709"/>
            <a:ext cx="843534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15205" algn="l"/>
              </a:tabLst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Randomized</a:t>
            </a:r>
            <a:r>
              <a:rPr dirty="0" sz="18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OA</a:t>
            </a: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before</a:t>
            </a:r>
            <a:r>
              <a:rPr dirty="0" sz="18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dirty="0" sz="18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(n=1008)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Randomized</a:t>
            </a:r>
            <a:r>
              <a:rPr dirty="0" sz="180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BA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 before</a:t>
            </a:r>
            <a:r>
              <a:rPr dirty="0" sz="18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 (n=997)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4052823" y="1414627"/>
            <a:ext cx="2301240" cy="646430"/>
          </a:xfrm>
          <a:custGeom>
            <a:avLst/>
            <a:gdLst/>
            <a:ahLst/>
            <a:cxnLst/>
            <a:rect l="l" t="t" r="r" b="b"/>
            <a:pathLst>
              <a:path w="2301240" h="646430">
                <a:moveTo>
                  <a:pt x="0" y="646328"/>
                </a:moveTo>
                <a:lnTo>
                  <a:pt x="2300986" y="646328"/>
                </a:lnTo>
                <a:lnTo>
                  <a:pt x="2300986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4141470" y="1432686"/>
            <a:ext cx="212598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4135" marR="5080" indent="-52069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602B8A"/>
                </a:solidFill>
                <a:latin typeface="Calibri"/>
                <a:cs typeface="Calibri"/>
              </a:rPr>
              <a:t>Angiography</a:t>
            </a:r>
            <a:r>
              <a:rPr dirty="0" sz="1800" b="1">
                <a:solidFill>
                  <a:srgbClr val="602B8A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602B8A"/>
                </a:solidFill>
                <a:latin typeface="Calibri"/>
                <a:cs typeface="Calibri"/>
              </a:rPr>
              <a:t>guidance </a:t>
            </a:r>
            <a:r>
              <a:rPr dirty="0" sz="1800" b="1">
                <a:solidFill>
                  <a:srgbClr val="602B8A"/>
                </a:solidFill>
                <a:latin typeface="Calibri"/>
                <a:cs typeface="Calibri"/>
              </a:rPr>
              <a:t>alone</a:t>
            </a:r>
            <a:r>
              <a:rPr dirty="0" sz="1800" spc="-50" b="1">
                <a:solidFill>
                  <a:srgbClr val="602B8A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602B8A"/>
                </a:solidFill>
                <a:latin typeface="Calibri"/>
                <a:cs typeface="Calibri"/>
              </a:rPr>
              <a:t>(n=381;</a:t>
            </a:r>
            <a:r>
              <a:rPr dirty="0" sz="1800" spc="-15" b="1">
                <a:solidFill>
                  <a:srgbClr val="602B8A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602B8A"/>
                </a:solidFill>
                <a:latin typeface="Calibri"/>
                <a:cs typeface="Calibri"/>
              </a:rPr>
              <a:t>37.8%)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2118741" y="1414627"/>
            <a:ext cx="1694814" cy="646430"/>
          </a:xfrm>
          <a:custGeom>
            <a:avLst/>
            <a:gdLst/>
            <a:ahLst/>
            <a:cxnLst/>
            <a:rect l="l" t="t" r="r" b="b"/>
            <a:pathLst>
              <a:path w="1694814" h="646430">
                <a:moveTo>
                  <a:pt x="0" y="646328"/>
                </a:moveTo>
                <a:lnTo>
                  <a:pt x="1694687" y="646328"/>
                </a:lnTo>
                <a:lnTo>
                  <a:pt x="1694687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2245232" y="1432686"/>
            <a:ext cx="144208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538235"/>
                </a:solidFill>
                <a:latin typeface="Calibri"/>
                <a:cs typeface="Calibri"/>
              </a:rPr>
              <a:t>IVI</a:t>
            </a:r>
            <a:r>
              <a:rPr dirty="0" sz="1800" spc="-10" b="1">
                <a:solidFill>
                  <a:srgbClr val="538235"/>
                </a:solidFill>
                <a:latin typeface="Calibri"/>
                <a:cs typeface="Calibri"/>
              </a:rPr>
              <a:t> guidance </a:t>
            </a:r>
            <a:r>
              <a:rPr dirty="0" sz="1800" b="1">
                <a:solidFill>
                  <a:srgbClr val="538235"/>
                </a:solidFill>
                <a:latin typeface="Calibri"/>
                <a:cs typeface="Calibri"/>
              </a:rPr>
              <a:t>(n=627;</a:t>
            </a:r>
            <a:r>
              <a:rPr dirty="0" sz="1800" spc="-40" b="1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538235"/>
                </a:solidFill>
                <a:latin typeface="Calibri"/>
                <a:cs typeface="Calibri"/>
              </a:rPr>
              <a:t>62.2%)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9088183" y="1409865"/>
            <a:ext cx="2310765" cy="655955"/>
            <a:chOff x="9088183" y="1409865"/>
            <a:chExt cx="2310765" cy="655955"/>
          </a:xfrm>
        </p:grpSpPr>
        <p:sp>
          <p:nvSpPr>
            <p:cNvPr id="23" name="object 23" descr=""/>
            <p:cNvSpPr/>
            <p:nvPr/>
          </p:nvSpPr>
          <p:spPr>
            <a:xfrm>
              <a:off x="9092945" y="1414627"/>
              <a:ext cx="2301240" cy="646430"/>
            </a:xfrm>
            <a:custGeom>
              <a:avLst/>
              <a:gdLst/>
              <a:ahLst/>
              <a:cxnLst/>
              <a:rect l="l" t="t" r="r" b="b"/>
              <a:pathLst>
                <a:path w="2301240" h="646430">
                  <a:moveTo>
                    <a:pt x="2300986" y="0"/>
                  </a:moveTo>
                  <a:lnTo>
                    <a:pt x="0" y="0"/>
                  </a:lnTo>
                  <a:lnTo>
                    <a:pt x="0" y="646328"/>
                  </a:lnTo>
                  <a:lnTo>
                    <a:pt x="2300986" y="646328"/>
                  </a:lnTo>
                  <a:lnTo>
                    <a:pt x="23009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9092945" y="1414627"/>
              <a:ext cx="2301240" cy="646430"/>
            </a:xfrm>
            <a:custGeom>
              <a:avLst/>
              <a:gdLst/>
              <a:ahLst/>
              <a:cxnLst/>
              <a:rect l="l" t="t" r="r" b="b"/>
              <a:pathLst>
                <a:path w="2301240" h="646430">
                  <a:moveTo>
                    <a:pt x="0" y="646328"/>
                  </a:moveTo>
                  <a:lnTo>
                    <a:pt x="2300986" y="646328"/>
                  </a:lnTo>
                  <a:lnTo>
                    <a:pt x="2300986" y="0"/>
                  </a:lnTo>
                  <a:lnTo>
                    <a:pt x="0" y="0"/>
                  </a:lnTo>
                  <a:lnTo>
                    <a:pt x="0" y="646328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9182227" y="1432686"/>
            <a:ext cx="212598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4135" marR="5080" indent="-52069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602B8A"/>
                </a:solidFill>
                <a:latin typeface="Calibri"/>
                <a:cs typeface="Calibri"/>
              </a:rPr>
              <a:t>Angiography</a:t>
            </a:r>
            <a:r>
              <a:rPr dirty="0" sz="1800" b="1">
                <a:solidFill>
                  <a:srgbClr val="602B8A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602B8A"/>
                </a:solidFill>
                <a:latin typeface="Calibri"/>
                <a:cs typeface="Calibri"/>
              </a:rPr>
              <a:t>guidance </a:t>
            </a:r>
            <a:r>
              <a:rPr dirty="0" sz="1800" b="1">
                <a:solidFill>
                  <a:srgbClr val="602B8A"/>
                </a:solidFill>
                <a:latin typeface="Calibri"/>
                <a:cs typeface="Calibri"/>
              </a:rPr>
              <a:t>alone</a:t>
            </a:r>
            <a:r>
              <a:rPr dirty="0" sz="1800" spc="-50" b="1">
                <a:solidFill>
                  <a:srgbClr val="602B8A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602B8A"/>
                </a:solidFill>
                <a:latin typeface="Calibri"/>
                <a:cs typeface="Calibri"/>
              </a:rPr>
              <a:t>(n=378;</a:t>
            </a:r>
            <a:r>
              <a:rPr dirty="0" sz="1800" spc="-15" b="1">
                <a:solidFill>
                  <a:srgbClr val="602B8A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602B8A"/>
                </a:solidFill>
                <a:latin typeface="Calibri"/>
                <a:cs typeface="Calibri"/>
              </a:rPr>
              <a:t>37.9%)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7125207" y="1414627"/>
            <a:ext cx="1762125" cy="646430"/>
          </a:xfrm>
          <a:custGeom>
            <a:avLst/>
            <a:gdLst/>
            <a:ahLst/>
            <a:cxnLst/>
            <a:rect l="l" t="t" r="r" b="b"/>
            <a:pathLst>
              <a:path w="1762125" h="646430">
                <a:moveTo>
                  <a:pt x="0" y="646328"/>
                </a:moveTo>
                <a:lnTo>
                  <a:pt x="1761998" y="646328"/>
                </a:lnTo>
                <a:lnTo>
                  <a:pt x="1761998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7284846" y="1432686"/>
            <a:ext cx="144208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538235"/>
                </a:solidFill>
                <a:latin typeface="Calibri"/>
                <a:cs typeface="Calibri"/>
              </a:rPr>
              <a:t>IVI</a:t>
            </a:r>
            <a:r>
              <a:rPr dirty="0" sz="1800" spc="-10" b="1">
                <a:solidFill>
                  <a:srgbClr val="538235"/>
                </a:solidFill>
                <a:latin typeface="Calibri"/>
                <a:cs typeface="Calibri"/>
              </a:rPr>
              <a:t> guidance </a:t>
            </a:r>
            <a:r>
              <a:rPr dirty="0" sz="1800" b="1">
                <a:solidFill>
                  <a:srgbClr val="538235"/>
                </a:solidFill>
                <a:latin typeface="Calibri"/>
                <a:cs typeface="Calibri"/>
              </a:rPr>
              <a:t>(n=619;</a:t>
            </a:r>
            <a:r>
              <a:rPr dirty="0" sz="1800" spc="-40" b="1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538235"/>
                </a:solidFill>
                <a:latin typeface="Calibri"/>
                <a:cs typeface="Calibri"/>
              </a:rPr>
              <a:t>62.1%)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1213751" y="4078058"/>
            <a:ext cx="4510405" cy="2039620"/>
            <a:chOff x="1213751" y="4078058"/>
            <a:chExt cx="4510405" cy="2039620"/>
          </a:xfrm>
        </p:grpSpPr>
        <p:sp>
          <p:nvSpPr>
            <p:cNvPr id="29" name="object 29" descr=""/>
            <p:cNvSpPr/>
            <p:nvPr/>
          </p:nvSpPr>
          <p:spPr>
            <a:xfrm>
              <a:off x="1218514" y="4082821"/>
              <a:ext cx="4500880" cy="2030095"/>
            </a:xfrm>
            <a:custGeom>
              <a:avLst/>
              <a:gdLst/>
              <a:ahLst/>
              <a:cxnLst/>
              <a:rect l="l" t="t" r="r" b="b"/>
              <a:pathLst>
                <a:path w="4500880" h="2030095">
                  <a:moveTo>
                    <a:pt x="4500626" y="0"/>
                  </a:moveTo>
                  <a:lnTo>
                    <a:pt x="0" y="0"/>
                  </a:lnTo>
                  <a:lnTo>
                    <a:pt x="0" y="2029968"/>
                  </a:lnTo>
                  <a:lnTo>
                    <a:pt x="4500626" y="2029968"/>
                  </a:lnTo>
                  <a:lnTo>
                    <a:pt x="4500626" y="0"/>
                  </a:lnTo>
                  <a:close/>
                </a:path>
              </a:pathLst>
            </a:custGeom>
            <a:solidFill>
              <a:srgbClr val="EDF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218514" y="4082821"/>
              <a:ext cx="4500880" cy="2030095"/>
            </a:xfrm>
            <a:custGeom>
              <a:avLst/>
              <a:gdLst/>
              <a:ahLst/>
              <a:cxnLst/>
              <a:rect l="l" t="t" r="r" b="b"/>
              <a:pathLst>
                <a:path w="4500880" h="2030095">
                  <a:moveTo>
                    <a:pt x="0" y="2029968"/>
                  </a:moveTo>
                  <a:lnTo>
                    <a:pt x="4500626" y="2029968"/>
                  </a:lnTo>
                  <a:lnTo>
                    <a:pt x="4500626" y="0"/>
                  </a:lnTo>
                  <a:lnTo>
                    <a:pt x="0" y="0"/>
                  </a:lnTo>
                  <a:lnTo>
                    <a:pt x="0" y="2029968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1297305" y="4101465"/>
            <a:ext cx="4338320" cy="1946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236345" indent="123317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All</a:t>
            </a:r>
            <a:r>
              <a:rPr dirty="0" sz="1800" spc="-3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patients,</a:t>
            </a:r>
            <a:r>
              <a:rPr dirty="0" sz="1800" spc="-6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pooled </a:t>
            </a:r>
            <a:r>
              <a:rPr dirty="0" sz="1800" b="1">
                <a:solidFill>
                  <a:srgbClr val="538235"/>
                </a:solidFill>
                <a:latin typeface="Calibri"/>
                <a:cs typeface="Calibri"/>
              </a:rPr>
              <a:t>IVI</a:t>
            </a:r>
            <a:r>
              <a:rPr dirty="0" sz="1800" spc="-30" b="1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538235"/>
                </a:solidFill>
                <a:latin typeface="Calibri"/>
                <a:cs typeface="Calibri"/>
              </a:rPr>
              <a:t>guidance</a:t>
            </a:r>
            <a:r>
              <a:rPr dirty="0" sz="1800" spc="-25" b="1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538235"/>
                </a:solidFill>
                <a:latin typeface="Calibri"/>
                <a:cs typeface="Calibri"/>
              </a:rPr>
              <a:t>(n=1246</a:t>
            </a:r>
            <a:r>
              <a:rPr dirty="0" sz="1800" spc="-55" b="1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538235"/>
                </a:solidFill>
                <a:latin typeface="Calibri"/>
                <a:cs typeface="Calibri"/>
              </a:rPr>
              <a:t>[62.1%])</a:t>
            </a:r>
            <a:endParaRPr sz="1800">
              <a:latin typeface="Calibri"/>
              <a:cs typeface="Calibri"/>
            </a:endParaRPr>
          </a:p>
          <a:p>
            <a:pPr algn="r" marR="1223010">
              <a:lnSpc>
                <a:spcPct val="100000"/>
              </a:lnSpc>
            </a:pP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-</a:t>
            </a:r>
            <a:r>
              <a:rPr dirty="0" sz="1800" spc="-3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OCT</a:t>
            </a:r>
            <a:r>
              <a:rPr dirty="0" sz="1800" spc="-3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guidance</a:t>
            </a:r>
            <a:r>
              <a:rPr dirty="0" sz="1800" spc="-2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(n=819</a:t>
            </a:r>
            <a:r>
              <a:rPr dirty="0" sz="1800" spc="-1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538235"/>
                </a:solidFill>
                <a:latin typeface="Calibri"/>
                <a:cs typeface="Calibri"/>
              </a:rPr>
              <a:t>[40.8%])</a:t>
            </a:r>
            <a:endParaRPr sz="1800">
              <a:latin typeface="Calibri"/>
              <a:cs typeface="Calibri"/>
            </a:endParaRPr>
          </a:p>
          <a:p>
            <a:pPr algn="r" marR="1187450">
              <a:lnSpc>
                <a:spcPct val="100000"/>
              </a:lnSpc>
            </a:pP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-</a:t>
            </a:r>
            <a:r>
              <a:rPr dirty="0" sz="1800" spc="-1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In</a:t>
            </a:r>
            <a:r>
              <a:rPr dirty="0" sz="1800" spc="-2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the</a:t>
            </a:r>
            <a:r>
              <a:rPr dirty="0" sz="1800" spc="-1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OCT</a:t>
            </a:r>
            <a:r>
              <a:rPr dirty="0" sz="1800" spc="-1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substudy</a:t>
            </a:r>
            <a:r>
              <a:rPr dirty="0" sz="1800" spc="-1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538235"/>
                </a:solidFill>
                <a:latin typeface="Calibri"/>
                <a:cs typeface="Calibri"/>
              </a:rPr>
              <a:t>(n=555)</a:t>
            </a:r>
            <a:endParaRPr sz="1800">
              <a:latin typeface="Calibri"/>
              <a:cs typeface="Calibri"/>
            </a:endParaRPr>
          </a:p>
          <a:p>
            <a:pPr marL="326390">
              <a:lnSpc>
                <a:spcPct val="100000"/>
              </a:lnSpc>
            </a:pP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-</a:t>
            </a:r>
            <a:r>
              <a:rPr dirty="0" sz="1800" spc="-2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Not</a:t>
            </a:r>
            <a:r>
              <a:rPr dirty="0" sz="1800" spc="-1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in</a:t>
            </a:r>
            <a:r>
              <a:rPr dirty="0" sz="1800" spc="-1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the</a:t>
            </a:r>
            <a:r>
              <a:rPr dirty="0" sz="1800" spc="-2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OCT</a:t>
            </a:r>
            <a:r>
              <a:rPr dirty="0" sz="1800" spc="-1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substudy</a:t>
            </a:r>
            <a:r>
              <a:rPr dirty="0" sz="1800" spc="-2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538235"/>
                </a:solidFill>
                <a:latin typeface="Calibri"/>
                <a:cs typeface="Calibri"/>
              </a:rPr>
              <a:t>(n=264)</a:t>
            </a:r>
            <a:endParaRPr sz="1800">
              <a:latin typeface="Calibri"/>
              <a:cs typeface="Calibri"/>
            </a:endParaRPr>
          </a:p>
          <a:p>
            <a:pPr marL="291465" indent="-121920">
              <a:lnSpc>
                <a:spcPct val="100000"/>
              </a:lnSpc>
              <a:buChar char="-"/>
              <a:tabLst>
                <a:tab pos="291465" algn="l"/>
              </a:tabLst>
            </a:pP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IVUS</a:t>
            </a:r>
            <a:r>
              <a:rPr dirty="0" sz="1800" spc="-5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guidance</a:t>
            </a:r>
            <a:r>
              <a:rPr dirty="0" sz="1800" spc="-2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(n=513</a:t>
            </a:r>
            <a:r>
              <a:rPr dirty="0" sz="1800" spc="-3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538235"/>
                </a:solidFill>
                <a:latin typeface="Calibri"/>
                <a:cs typeface="Calibri"/>
              </a:rPr>
              <a:t>[25.6%])</a:t>
            </a:r>
            <a:endParaRPr sz="1800">
              <a:latin typeface="Calibri"/>
              <a:cs typeface="Calibri"/>
            </a:endParaRPr>
          </a:p>
          <a:p>
            <a:pPr marL="291465" indent="-121920">
              <a:lnSpc>
                <a:spcPct val="100000"/>
              </a:lnSpc>
              <a:buChar char="-"/>
              <a:tabLst>
                <a:tab pos="291465" algn="l"/>
              </a:tabLst>
            </a:pP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Both</a:t>
            </a:r>
            <a:r>
              <a:rPr dirty="0" sz="1800" spc="-3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OCT</a:t>
            </a:r>
            <a:r>
              <a:rPr dirty="0" sz="1800" spc="-3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and</a:t>
            </a:r>
            <a:r>
              <a:rPr dirty="0" sz="1800" spc="-1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IVUS</a:t>
            </a:r>
            <a:r>
              <a:rPr dirty="0" sz="1800" spc="-3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guidance</a:t>
            </a:r>
            <a:r>
              <a:rPr dirty="0" sz="1800" spc="-1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538235"/>
                </a:solidFill>
                <a:latin typeface="Calibri"/>
                <a:cs typeface="Calibri"/>
              </a:rPr>
              <a:t>(n=86; </a:t>
            </a:r>
            <a:r>
              <a:rPr dirty="0" sz="1800" spc="-10">
                <a:solidFill>
                  <a:srgbClr val="538235"/>
                </a:solidFill>
                <a:latin typeface="Calibri"/>
                <a:cs typeface="Calibri"/>
              </a:rPr>
              <a:t>[4.3%])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1372933" y="553593"/>
            <a:ext cx="5478145" cy="3082925"/>
            <a:chOff x="1372933" y="553593"/>
            <a:chExt cx="5478145" cy="3082925"/>
          </a:xfrm>
        </p:grpSpPr>
        <p:sp>
          <p:nvSpPr>
            <p:cNvPr id="33" name="object 33" descr=""/>
            <p:cNvSpPr/>
            <p:nvPr/>
          </p:nvSpPr>
          <p:spPr>
            <a:xfrm>
              <a:off x="6417436" y="553593"/>
              <a:ext cx="433705" cy="296545"/>
            </a:xfrm>
            <a:custGeom>
              <a:avLst/>
              <a:gdLst/>
              <a:ahLst/>
              <a:cxnLst/>
              <a:rect l="l" t="t" r="r" b="b"/>
              <a:pathLst>
                <a:path w="433704" h="296544">
                  <a:moveTo>
                    <a:pt x="48133" y="202565"/>
                  </a:moveTo>
                  <a:lnTo>
                    <a:pt x="44323" y="203835"/>
                  </a:lnTo>
                  <a:lnTo>
                    <a:pt x="0" y="296418"/>
                  </a:lnTo>
                  <a:lnTo>
                    <a:pt x="26055" y="294640"/>
                  </a:lnTo>
                  <a:lnTo>
                    <a:pt x="13970" y="294640"/>
                  </a:lnTo>
                  <a:lnTo>
                    <a:pt x="6858" y="284099"/>
                  </a:lnTo>
                  <a:lnTo>
                    <a:pt x="26267" y="270945"/>
                  </a:lnTo>
                  <a:lnTo>
                    <a:pt x="55752" y="209423"/>
                  </a:lnTo>
                  <a:lnTo>
                    <a:pt x="54483" y="205612"/>
                  </a:lnTo>
                  <a:lnTo>
                    <a:pt x="48133" y="202565"/>
                  </a:lnTo>
                  <a:close/>
                </a:path>
                <a:path w="433704" h="296544">
                  <a:moveTo>
                    <a:pt x="26267" y="270945"/>
                  </a:moveTo>
                  <a:lnTo>
                    <a:pt x="6858" y="284099"/>
                  </a:lnTo>
                  <a:lnTo>
                    <a:pt x="13970" y="294640"/>
                  </a:lnTo>
                  <a:lnTo>
                    <a:pt x="17718" y="292100"/>
                  </a:lnTo>
                  <a:lnTo>
                    <a:pt x="16128" y="292100"/>
                  </a:lnTo>
                  <a:lnTo>
                    <a:pt x="9905" y="282956"/>
                  </a:lnTo>
                  <a:lnTo>
                    <a:pt x="20859" y="282229"/>
                  </a:lnTo>
                  <a:lnTo>
                    <a:pt x="26267" y="270945"/>
                  </a:lnTo>
                  <a:close/>
                </a:path>
                <a:path w="433704" h="296544">
                  <a:moveTo>
                    <a:pt x="101472" y="276860"/>
                  </a:moveTo>
                  <a:lnTo>
                    <a:pt x="33521" y="281390"/>
                  </a:lnTo>
                  <a:lnTo>
                    <a:pt x="13970" y="294640"/>
                  </a:lnTo>
                  <a:lnTo>
                    <a:pt x="26055" y="294640"/>
                  </a:lnTo>
                  <a:lnTo>
                    <a:pt x="102362" y="289433"/>
                  </a:lnTo>
                  <a:lnTo>
                    <a:pt x="105029" y="286512"/>
                  </a:lnTo>
                  <a:lnTo>
                    <a:pt x="104520" y="279400"/>
                  </a:lnTo>
                  <a:lnTo>
                    <a:pt x="101472" y="276860"/>
                  </a:lnTo>
                  <a:close/>
                </a:path>
                <a:path w="433704" h="296544">
                  <a:moveTo>
                    <a:pt x="20859" y="282229"/>
                  </a:moveTo>
                  <a:lnTo>
                    <a:pt x="9905" y="282956"/>
                  </a:lnTo>
                  <a:lnTo>
                    <a:pt x="16128" y="292100"/>
                  </a:lnTo>
                  <a:lnTo>
                    <a:pt x="20859" y="282229"/>
                  </a:lnTo>
                  <a:close/>
                </a:path>
                <a:path w="433704" h="296544">
                  <a:moveTo>
                    <a:pt x="33521" y="281390"/>
                  </a:moveTo>
                  <a:lnTo>
                    <a:pt x="20859" y="282229"/>
                  </a:lnTo>
                  <a:lnTo>
                    <a:pt x="16128" y="292100"/>
                  </a:lnTo>
                  <a:lnTo>
                    <a:pt x="17718" y="292100"/>
                  </a:lnTo>
                  <a:lnTo>
                    <a:pt x="33521" y="281390"/>
                  </a:lnTo>
                  <a:close/>
                </a:path>
                <a:path w="433704" h="296544">
                  <a:moveTo>
                    <a:pt x="426085" y="0"/>
                  </a:moveTo>
                  <a:lnTo>
                    <a:pt x="26267" y="270945"/>
                  </a:lnTo>
                  <a:lnTo>
                    <a:pt x="20859" y="282229"/>
                  </a:lnTo>
                  <a:lnTo>
                    <a:pt x="33521" y="281390"/>
                  </a:lnTo>
                  <a:lnTo>
                    <a:pt x="433196" y="10541"/>
                  </a:lnTo>
                  <a:lnTo>
                    <a:pt x="4260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377696" y="2308225"/>
              <a:ext cx="3169285" cy="1323975"/>
            </a:xfrm>
            <a:custGeom>
              <a:avLst/>
              <a:gdLst/>
              <a:ahLst/>
              <a:cxnLst/>
              <a:rect l="l" t="t" r="r" b="b"/>
              <a:pathLst>
                <a:path w="3169285" h="1323975">
                  <a:moveTo>
                    <a:pt x="0" y="1323467"/>
                  </a:moveTo>
                  <a:lnTo>
                    <a:pt x="3169285" y="1323467"/>
                  </a:lnTo>
                  <a:lnTo>
                    <a:pt x="3169285" y="0"/>
                  </a:lnTo>
                  <a:lnTo>
                    <a:pt x="0" y="0"/>
                  </a:lnTo>
                  <a:lnTo>
                    <a:pt x="0" y="132346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1456689" y="2329687"/>
            <a:ext cx="2969260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Calibri"/>
                <a:cs typeface="Calibri"/>
              </a:rPr>
              <a:t>OCT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guidance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(n=408)</a:t>
            </a:r>
            <a:endParaRPr sz="1600">
              <a:latin typeface="Calibri"/>
              <a:cs typeface="Calibri"/>
            </a:endParaRPr>
          </a:p>
          <a:p>
            <a:pPr marL="257175" indent="-106045">
              <a:lnSpc>
                <a:spcPct val="100000"/>
              </a:lnSpc>
              <a:buChar char="-"/>
              <a:tabLst>
                <a:tab pos="257175" algn="l"/>
              </a:tabLst>
            </a:pP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OCT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substudy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(n=276)</a:t>
            </a:r>
            <a:endParaRPr sz="1600">
              <a:latin typeface="Calibri"/>
              <a:cs typeface="Calibri"/>
            </a:endParaRPr>
          </a:p>
          <a:p>
            <a:pPr marL="12700" marR="16510" indent="244475">
              <a:lnSpc>
                <a:spcPct val="100000"/>
              </a:lnSpc>
              <a:buChar char="-"/>
              <a:tabLst>
                <a:tab pos="257175" algn="l"/>
              </a:tabLst>
            </a:pPr>
            <a:r>
              <a:rPr dirty="0" sz="1600">
                <a:latin typeface="Calibri"/>
                <a:cs typeface="Calibri"/>
              </a:rPr>
              <a:t>Not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OCT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substudy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(n=132) </a:t>
            </a:r>
            <a:r>
              <a:rPr dirty="0" sz="1600">
                <a:latin typeface="Calibri"/>
                <a:cs typeface="Calibri"/>
              </a:rPr>
              <a:t>IVUS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guidance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(n=258)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Both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OCT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IVUS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guidance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(n=39)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6" name="object 36" descr=""/>
          <p:cNvSpPr/>
          <p:nvPr/>
        </p:nvSpPr>
        <p:spPr>
          <a:xfrm>
            <a:off x="6900036" y="2308225"/>
            <a:ext cx="3133725" cy="1354455"/>
          </a:xfrm>
          <a:custGeom>
            <a:avLst/>
            <a:gdLst/>
            <a:ahLst/>
            <a:cxnLst/>
            <a:rect l="l" t="t" r="r" b="b"/>
            <a:pathLst>
              <a:path w="3133725" h="1354454">
                <a:moveTo>
                  <a:pt x="0" y="1354201"/>
                </a:moveTo>
                <a:lnTo>
                  <a:pt x="3133471" y="1354201"/>
                </a:lnTo>
                <a:lnTo>
                  <a:pt x="3133471" y="0"/>
                </a:lnTo>
                <a:lnTo>
                  <a:pt x="0" y="0"/>
                </a:lnTo>
                <a:lnTo>
                  <a:pt x="0" y="135420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 txBox="1"/>
          <p:nvPr/>
        </p:nvSpPr>
        <p:spPr>
          <a:xfrm>
            <a:off x="6979666" y="2329687"/>
            <a:ext cx="2969260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Calibri"/>
                <a:cs typeface="Calibri"/>
              </a:rPr>
              <a:t>OCT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guidance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(n=411)</a:t>
            </a:r>
            <a:endParaRPr sz="1600">
              <a:latin typeface="Calibri"/>
              <a:cs typeface="Calibri"/>
            </a:endParaRPr>
          </a:p>
          <a:p>
            <a:pPr marL="257175" indent="-106045">
              <a:lnSpc>
                <a:spcPct val="100000"/>
              </a:lnSpc>
              <a:buChar char="-"/>
              <a:tabLst>
                <a:tab pos="257175" algn="l"/>
              </a:tabLst>
            </a:pP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OCT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substudy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(n=279)</a:t>
            </a:r>
            <a:endParaRPr sz="1600">
              <a:latin typeface="Calibri"/>
              <a:cs typeface="Calibri"/>
            </a:endParaRPr>
          </a:p>
          <a:p>
            <a:pPr marL="12700" marR="16510" indent="244475">
              <a:lnSpc>
                <a:spcPct val="100000"/>
              </a:lnSpc>
              <a:buChar char="-"/>
              <a:tabLst>
                <a:tab pos="257175" algn="l"/>
              </a:tabLst>
            </a:pPr>
            <a:r>
              <a:rPr dirty="0" sz="1600">
                <a:latin typeface="Calibri"/>
                <a:cs typeface="Calibri"/>
              </a:rPr>
              <a:t>Not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OCT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substudy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(n=132) </a:t>
            </a:r>
            <a:r>
              <a:rPr dirty="0" sz="1600">
                <a:latin typeface="Calibri"/>
                <a:cs typeface="Calibri"/>
              </a:rPr>
              <a:t>IVUS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guidance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(n=255)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Both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OCT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IVUS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guidance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(n=47)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7179627" y="4069740"/>
            <a:ext cx="2310765" cy="2292985"/>
            <a:chOff x="7179627" y="4069740"/>
            <a:chExt cx="2310765" cy="2292985"/>
          </a:xfrm>
        </p:grpSpPr>
        <p:sp>
          <p:nvSpPr>
            <p:cNvPr id="39" name="object 39" descr=""/>
            <p:cNvSpPr/>
            <p:nvPr/>
          </p:nvSpPr>
          <p:spPr>
            <a:xfrm>
              <a:off x="8338629" y="4997830"/>
              <a:ext cx="0" cy="1352550"/>
            </a:xfrm>
            <a:custGeom>
              <a:avLst/>
              <a:gdLst/>
              <a:ahLst/>
              <a:cxnLst/>
              <a:rect l="l" t="t" r="r" b="b"/>
              <a:pathLst>
                <a:path w="0" h="1352550">
                  <a:moveTo>
                    <a:pt x="0" y="0"/>
                  </a:moveTo>
                  <a:lnTo>
                    <a:pt x="0" y="1352283"/>
                  </a:lnTo>
                </a:path>
              </a:pathLst>
            </a:custGeom>
            <a:ln w="242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184390" y="4074502"/>
              <a:ext cx="2301240" cy="923925"/>
            </a:xfrm>
            <a:custGeom>
              <a:avLst/>
              <a:gdLst/>
              <a:ahLst/>
              <a:cxnLst/>
              <a:rect l="l" t="t" r="r" b="b"/>
              <a:pathLst>
                <a:path w="2301240" h="923925">
                  <a:moveTo>
                    <a:pt x="2300986" y="0"/>
                  </a:moveTo>
                  <a:lnTo>
                    <a:pt x="0" y="0"/>
                  </a:lnTo>
                  <a:lnTo>
                    <a:pt x="0" y="923328"/>
                  </a:lnTo>
                  <a:lnTo>
                    <a:pt x="2300986" y="923328"/>
                  </a:lnTo>
                  <a:lnTo>
                    <a:pt x="2300986" y="0"/>
                  </a:lnTo>
                  <a:close/>
                </a:path>
              </a:pathLst>
            </a:custGeom>
            <a:solidFill>
              <a:srgbClr val="EB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7184390" y="4074502"/>
              <a:ext cx="2301240" cy="923925"/>
            </a:xfrm>
            <a:custGeom>
              <a:avLst/>
              <a:gdLst/>
              <a:ahLst/>
              <a:cxnLst/>
              <a:rect l="l" t="t" r="r" b="b"/>
              <a:pathLst>
                <a:path w="2301240" h="923925">
                  <a:moveTo>
                    <a:pt x="0" y="923328"/>
                  </a:moveTo>
                  <a:lnTo>
                    <a:pt x="2300986" y="923328"/>
                  </a:lnTo>
                  <a:lnTo>
                    <a:pt x="2300986" y="0"/>
                  </a:lnTo>
                  <a:lnTo>
                    <a:pt x="0" y="0"/>
                  </a:lnTo>
                  <a:lnTo>
                    <a:pt x="0" y="92332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 descr=""/>
          <p:cNvSpPr txBox="1"/>
          <p:nvPr/>
        </p:nvSpPr>
        <p:spPr>
          <a:xfrm>
            <a:off x="7273543" y="4093209"/>
            <a:ext cx="212598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446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All</a:t>
            </a:r>
            <a:r>
              <a:rPr dirty="0" sz="1800" spc="-3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patients,</a:t>
            </a:r>
            <a:r>
              <a:rPr dirty="0" sz="1800" spc="-6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pooled </a:t>
            </a:r>
            <a:r>
              <a:rPr dirty="0" sz="1800" spc="-10" b="1">
                <a:solidFill>
                  <a:srgbClr val="602B8A"/>
                </a:solidFill>
                <a:latin typeface="Calibri"/>
                <a:cs typeface="Calibri"/>
              </a:rPr>
              <a:t>Angiography</a:t>
            </a:r>
            <a:r>
              <a:rPr dirty="0" sz="1800" b="1">
                <a:solidFill>
                  <a:srgbClr val="602B8A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602B8A"/>
                </a:solidFill>
                <a:latin typeface="Calibri"/>
                <a:cs typeface="Calibri"/>
              </a:rPr>
              <a:t>guidance </a:t>
            </a:r>
            <a:r>
              <a:rPr dirty="0" sz="1800" b="1">
                <a:solidFill>
                  <a:srgbClr val="602B8A"/>
                </a:solidFill>
                <a:latin typeface="Calibri"/>
                <a:cs typeface="Calibri"/>
              </a:rPr>
              <a:t>alone</a:t>
            </a:r>
            <a:r>
              <a:rPr dirty="0" sz="1800" spc="-45" b="1">
                <a:solidFill>
                  <a:srgbClr val="602B8A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602B8A"/>
                </a:solidFill>
                <a:latin typeface="Calibri"/>
                <a:cs typeface="Calibri"/>
              </a:rPr>
              <a:t>(n=759</a:t>
            </a:r>
            <a:r>
              <a:rPr dirty="0" sz="1800" spc="-15" b="1">
                <a:solidFill>
                  <a:srgbClr val="602B8A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602B8A"/>
                </a:solidFill>
                <a:latin typeface="Calibri"/>
                <a:cs typeface="Calibri"/>
              </a:rPr>
              <a:t>[37.9%])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3079495" y="553593"/>
            <a:ext cx="6033135" cy="6138545"/>
            <a:chOff x="3079495" y="553593"/>
            <a:chExt cx="6033135" cy="6138545"/>
          </a:xfrm>
        </p:grpSpPr>
        <p:sp>
          <p:nvSpPr>
            <p:cNvPr id="44" name="object 44" descr=""/>
            <p:cNvSpPr/>
            <p:nvPr/>
          </p:nvSpPr>
          <p:spPr>
            <a:xfrm>
              <a:off x="6840600" y="553593"/>
              <a:ext cx="433705" cy="296545"/>
            </a:xfrm>
            <a:custGeom>
              <a:avLst/>
              <a:gdLst/>
              <a:ahLst/>
              <a:cxnLst/>
              <a:rect l="l" t="t" r="r" b="b"/>
              <a:pathLst>
                <a:path w="433704" h="296544">
                  <a:moveTo>
                    <a:pt x="331724" y="276860"/>
                  </a:moveTo>
                  <a:lnTo>
                    <a:pt x="328675" y="279400"/>
                  </a:lnTo>
                  <a:lnTo>
                    <a:pt x="328533" y="281388"/>
                  </a:lnTo>
                  <a:lnTo>
                    <a:pt x="328422" y="282956"/>
                  </a:lnTo>
                  <a:lnTo>
                    <a:pt x="328295" y="286512"/>
                  </a:lnTo>
                  <a:lnTo>
                    <a:pt x="330834" y="289433"/>
                  </a:lnTo>
                  <a:lnTo>
                    <a:pt x="433197" y="296418"/>
                  </a:lnTo>
                  <a:lnTo>
                    <a:pt x="432345" y="294640"/>
                  </a:lnTo>
                  <a:lnTo>
                    <a:pt x="419226" y="294640"/>
                  </a:lnTo>
                  <a:lnTo>
                    <a:pt x="399672" y="281388"/>
                  </a:lnTo>
                  <a:lnTo>
                    <a:pt x="331724" y="276860"/>
                  </a:lnTo>
                  <a:close/>
                </a:path>
                <a:path w="433704" h="296544">
                  <a:moveTo>
                    <a:pt x="399672" y="281388"/>
                  </a:moveTo>
                  <a:lnTo>
                    <a:pt x="419226" y="294640"/>
                  </a:lnTo>
                  <a:lnTo>
                    <a:pt x="420940" y="292100"/>
                  </a:lnTo>
                  <a:lnTo>
                    <a:pt x="417068" y="292100"/>
                  </a:lnTo>
                  <a:lnTo>
                    <a:pt x="412337" y="282228"/>
                  </a:lnTo>
                  <a:lnTo>
                    <a:pt x="399672" y="281388"/>
                  </a:lnTo>
                  <a:close/>
                </a:path>
                <a:path w="433704" h="296544">
                  <a:moveTo>
                    <a:pt x="385064" y="202565"/>
                  </a:moveTo>
                  <a:lnTo>
                    <a:pt x="378714" y="205612"/>
                  </a:lnTo>
                  <a:lnTo>
                    <a:pt x="377444" y="209423"/>
                  </a:lnTo>
                  <a:lnTo>
                    <a:pt x="406929" y="270945"/>
                  </a:lnTo>
                  <a:lnTo>
                    <a:pt x="426339" y="284099"/>
                  </a:lnTo>
                  <a:lnTo>
                    <a:pt x="419226" y="294640"/>
                  </a:lnTo>
                  <a:lnTo>
                    <a:pt x="432345" y="294640"/>
                  </a:lnTo>
                  <a:lnTo>
                    <a:pt x="388874" y="203835"/>
                  </a:lnTo>
                  <a:lnTo>
                    <a:pt x="385064" y="202565"/>
                  </a:lnTo>
                  <a:close/>
                </a:path>
                <a:path w="433704" h="296544">
                  <a:moveTo>
                    <a:pt x="412337" y="282228"/>
                  </a:moveTo>
                  <a:lnTo>
                    <a:pt x="417068" y="292100"/>
                  </a:lnTo>
                  <a:lnTo>
                    <a:pt x="423291" y="282956"/>
                  </a:lnTo>
                  <a:lnTo>
                    <a:pt x="412337" y="282228"/>
                  </a:lnTo>
                  <a:close/>
                </a:path>
                <a:path w="433704" h="296544">
                  <a:moveTo>
                    <a:pt x="406929" y="270945"/>
                  </a:moveTo>
                  <a:lnTo>
                    <a:pt x="412337" y="282228"/>
                  </a:lnTo>
                  <a:lnTo>
                    <a:pt x="423291" y="282956"/>
                  </a:lnTo>
                  <a:lnTo>
                    <a:pt x="417068" y="292100"/>
                  </a:lnTo>
                  <a:lnTo>
                    <a:pt x="420940" y="292100"/>
                  </a:lnTo>
                  <a:lnTo>
                    <a:pt x="426339" y="284099"/>
                  </a:lnTo>
                  <a:lnTo>
                    <a:pt x="406929" y="270945"/>
                  </a:lnTo>
                  <a:close/>
                </a:path>
                <a:path w="433704" h="296544">
                  <a:moveTo>
                    <a:pt x="7112" y="0"/>
                  </a:moveTo>
                  <a:lnTo>
                    <a:pt x="0" y="10541"/>
                  </a:lnTo>
                  <a:lnTo>
                    <a:pt x="399672" y="281388"/>
                  </a:lnTo>
                  <a:lnTo>
                    <a:pt x="412337" y="282228"/>
                  </a:lnTo>
                  <a:lnTo>
                    <a:pt x="406929" y="270945"/>
                  </a:lnTo>
                  <a:lnTo>
                    <a:pt x="71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3082670" y="6350114"/>
              <a:ext cx="6026785" cy="339090"/>
            </a:xfrm>
            <a:custGeom>
              <a:avLst/>
              <a:gdLst/>
              <a:ahLst/>
              <a:cxnLst/>
              <a:rect l="l" t="t" r="r" b="b"/>
              <a:pathLst>
                <a:path w="6026784" h="339090">
                  <a:moveTo>
                    <a:pt x="6026784" y="0"/>
                  </a:moveTo>
                  <a:lnTo>
                    <a:pt x="0" y="0"/>
                  </a:lnTo>
                  <a:lnTo>
                    <a:pt x="0" y="338556"/>
                  </a:lnTo>
                  <a:lnTo>
                    <a:pt x="6026784" y="338556"/>
                  </a:lnTo>
                  <a:lnTo>
                    <a:pt x="6026784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3082670" y="6350114"/>
              <a:ext cx="6026785" cy="339090"/>
            </a:xfrm>
            <a:custGeom>
              <a:avLst/>
              <a:gdLst/>
              <a:ahLst/>
              <a:cxnLst/>
              <a:rect l="l" t="t" r="r" b="b"/>
              <a:pathLst>
                <a:path w="6026784" h="339090">
                  <a:moveTo>
                    <a:pt x="0" y="338556"/>
                  </a:moveTo>
                  <a:lnTo>
                    <a:pt x="6026784" y="338556"/>
                  </a:lnTo>
                  <a:lnTo>
                    <a:pt x="6026784" y="0"/>
                  </a:lnTo>
                  <a:lnTo>
                    <a:pt x="0" y="0"/>
                  </a:lnTo>
                  <a:lnTo>
                    <a:pt x="0" y="338556"/>
                  </a:lnTo>
                  <a:close/>
                </a:path>
              </a:pathLst>
            </a:custGeom>
            <a:ln w="635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4291329" y="6379870"/>
            <a:ext cx="36093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Arial"/>
                <a:cs typeface="Arial"/>
              </a:rPr>
              <a:t>Primary</a:t>
            </a:r>
            <a:r>
              <a:rPr dirty="0" sz="1600" spc="-6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clinical</a:t>
            </a:r>
            <a:r>
              <a:rPr dirty="0" sz="1600" spc="-4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endpoint: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1-</a:t>
            </a:r>
            <a:r>
              <a:rPr dirty="0" sz="1600" b="1">
                <a:latin typeface="Arial"/>
                <a:cs typeface="Arial"/>
              </a:rPr>
              <a:t>year</a:t>
            </a:r>
            <a:r>
              <a:rPr dirty="0" sz="1600" spc="-25" b="1">
                <a:latin typeface="Arial"/>
                <a:cs typeface="Arial"/>
              </a:rPr>
              <a:t> TVF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78898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50"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55" y="6266179"/>
              <a:ext cx="80645" cy="8064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95985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-80"/>
              <a:t> </a:t>
            </a:r>
            <a:r>
              <a:rPr dirty="0"/>
              <a:t>Clinical/Lab</a:t>
            </a:r>
            <a:r>
              <a:rPr dirty="0" spc="-80"/>
              <a:t> </a:t>
            </a:r>
            <a:r>
              <a:rPr dirty="0" spc="-10"/>
              <a:t>Characteristics</a:t>
            </a: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458467" y="787908"/>
          <a:ext cx="9351645" cy="5911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7779"/>
                <a:gridCol w="2181860"/>
                <a:gridCol w="2282825"/>
                <a:gridCol w="969009"/>
              </a:tblGrid>
              <a:tr h="5530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Patient</a:t>
                      </a:r>
                      <a:r>
                        <a:rPr dirty="0" sz="16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level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0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Intravascular</a:t>
                      </a:r>
                      <a:r>
                        <a:rPr dirty="0" sz="16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imaging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guidance</a:t>
                      </a:r>
                      <a:r>
                        <a:rPr dirty="0" sz="16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(n=1246)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Angiographic guidance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alone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(N=759)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P-value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0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Age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(years)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70.0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[64.0,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75.0]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71.0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[64.0,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77.0]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0.16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Sex,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male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933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(74.9%)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531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(70.0%)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Body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mass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index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(kg/m</a:t>
                      </a:r>
                      <a:r>
                        <a:rPr dirty="0" baseline="26455" sz="1575" spc="-15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29.1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[25.6,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33.3]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29.7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[25.9,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33.4]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0.17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Diabetes</a:t>
                      </a:r>
                      <a:r>
                        <a:rPr dirty="0" sz="1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mellitus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536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(43.0%)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345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(45.5%)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0.29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Smoking,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current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(within</a:t>
                      </a:r>
                      <a:r>
                        <a:rPr dirty="0" sz="1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month)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139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(11.2%)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(15.2%)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History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chronic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kidney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disease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265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(21.3%)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214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(28.2%)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0.0004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History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hypercholesterolemia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1102/1245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(88.5%)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653/758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(86.1%)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0.12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History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hypertension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1117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(89.6%)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693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(91.3%)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0.22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Prior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infarction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333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(26.7%)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201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(26.5%)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0.90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Prior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stroke/TIA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127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(10.2%)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(9.6%)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0.68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Prior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PCI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550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(44.1%)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356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(46.9%)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0.23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Prior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CABG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118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(10.9%)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0.29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Clinical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presentation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7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7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Recent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MI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biomarker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positive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ACS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7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238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(19.1%)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7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180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(23.7%)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7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4960"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Stable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angina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biomarker negative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ACS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1008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(80.9%)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579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(76.3%)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eGFR,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mL/min/1.73mm</a:t>
                      </a:r>
                      <a:r>
                        <a:rPr dirty="0" baseline="26455" sz="1575" spc="-15">
                          <a:latin typeface="Calibri"/>
                          <a:cs typeface="Calibri"/>
                        </a:rPr>
                        <a:t>2</a:t>
                      </a:r>
                      <a:endParaRPr baseline="26455" sz="1575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71.3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[55.8,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84.2]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65.3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[49.2,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81.0]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15595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Hemoglobin,</a:t>
                      </a:r>
                      <a:r>
                        <a:rPr dirty="0" sz="1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g/dL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13.4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[12.1,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14.5]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13.3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[11.8,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14.6]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78898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50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55" y="6266179"/>
              <a:ext cx="80645" cy="8064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40815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-30"/>
              <a:t> </a:t>
            </a:r>
            <a:r>
              <a:rPr dirty="0"/>
              <a:t>Core</a:t>
            </a:r>
            <a:r>
              <a:rPr dirty="0" spc="-45"/>
              <a:t> </a:t>
            </a:r>
            <a:r>
              <a:rPr dirty="0"/>
              <a:t>Lab</a:t>
            </a:r>
            <a:r>
              <a:rPr dirty="0" spc="-155"/>
              <a:t> </a:t>
            </a:r>
            <a:r>
              <a:rPr dirty="0" spc="-10"/>
              <a:t>Angiography</a:t>
            </a:r>
          </a:p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896872" y="814577"/>
          <a:ext cx="8474710" cy="5875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0845"/>
                <a:gridCol w="2150745"/>
                <a:gridCol w="2254885"/>
                <a:gridCol w="1028700"/>
              </a:tblGrid>
              <a:tr h="6216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60"/>
                        </a:spcBef>
                      </a:pPr>
                      <a:r>
                        <a:rPr dirty="0" sz="1600" spc="-25" b="1"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6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lesions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854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99720" marR="167640" indent="-125095">
                        <a:lnSpc>
                          <a:spcPct val="114999"/>
                        </a:lnSpc>
                        <a:spcBef>
                          <a:spcPts val="6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Intravascular</a:t>
                      </a:r>
                      <a:r>
                        <a:rPr dirty="0" sz="16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imaging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guidance</a:t>
                      </a:r>
                      <a:r>
                        <a:rPr dirty="0" sz="16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(n=1378)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35940" marR="163830" indent="-364490">
                        <a:lnSpc>
                          <a:spcPct val="114999"/>
                        </a:lnSpc>
                        <a:spcBef>
                          <a:spcPts val="6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Angiographic guidance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alone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(N=844)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46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P-value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854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Calcification,</a:t>
                      </a:r>
                      <a:r>
                        <a:rPr dirty="0" sz="1600" spc="-85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severe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1335</a:t>
                      </a:r>
                      <a:r>
                        <a:rPr dirty="0" sz="1600" spc="-25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(96.9%)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600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821</a:t>
                      </a:r>
                      <a:r>
                        <a:rPr dirty="0" sz="1600" spc="-20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(97.4%)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600" spc="-20" b="1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0.50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vessel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Right</a:t>
                      </a:r>
                      <a:r>
                        <a:rPr dirty="0" sz="1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coronary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artery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340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(24.7%)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247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(29.3%)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Left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main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artery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Left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anterior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descending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artery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860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(62.4%)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489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(57.9%)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Circumflex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artery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168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(12.2%)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97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(11.5%)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Bifurcation/trifurcation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445/1376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(32.3%)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247/842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(29.3%)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0.14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Bend,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degrees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20.0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[10.0,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30.0]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20.0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[10.0,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32.0]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0.29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Thrombus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7/1375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(0.5%)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4/841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(0.5%)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0.91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length,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27.9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[18.5,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37.5]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23.5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[15.6,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33.1]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Calcification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length,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39.6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[27.9,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53.4]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37.0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[26.9,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51.9]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0.08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Reference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vessel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diameter,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2.95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[2.67,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3.30]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2.86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[2.55,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3.19]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Minimal</a:t>
                      </a:r>
                      <a:r>
                        <a:rPr dirty="0" sz="1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lumen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diameter,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0.95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[0.70,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1.19]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0.94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[0.68,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1.19]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0.87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Diameter</a:t>
                      </a:r>
                      <a:r>
                        <a:rPr dirty="0" sz="1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stenosis,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67.5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[59.0,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75.6]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66.5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[57.7,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75.2]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0.06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78898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50"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55" y="6266179"/>
              <a:ext cx="80645" cy="8064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019425">
              <a:lnSpc>
                <a:spcPct val="100000"/>
              </a:lnSpc>
              <a:spcBef>
                <a:spcPts val="100"/>
              </a:spcBef>
            </a:pPr>
            <a:r>
              <a:rPr dirty="0"/>
              <a:t>Procedural</a:t>
            </a:r>
            <a:r>
              <a:rPr dirty="0" spc="-10"/>
              <a:t> </a:t>
            </a:r>
            <a:r>
              <a:rPr dirty="0"/>
              <a:t>Data</a:t>
            </a:r>
            <a:r>
              <a:rPr dirty="0" spc="-20"/>
              <a:t> </a:t>
            </a:r>
            <a:r>
              <a:rPr dirty="0" spc="-50"/>
              <a:t>I</a:t>
            </a: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349628" y="814197"/>
          <a:ext cx="9569450" cy="5774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1000"/>
                <a:gridCol w="2047239"/>
                <a:gridCol w="2182494"/>
                <a:gridCol w="1060450"/>
              </a:tblGrid>
              <a:tr h="6521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8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Patient</a:t>
                      </a:r>
                      <a:r>
                        <a:rPr dirty="0" sz="1600" spc="-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level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006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Intravascular</a:t>
                      </a:r>
                      <a:r>
                        <a:rPr dirty="0" sz="16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imaging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guidance</a:t>
                      </a:r>
                      <a:r>
                        <a:rPr dirty="0" sz="16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(n=1246)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03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Angiographic guidance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alone</a:t>
                      </a:r>
                      <a:r>
                        <a:rPr dirty="0" sz="16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(N=759)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03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8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P-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006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lesions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treated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05459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[1.0,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277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[1.0,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0.53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vessels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treated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05459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[1.0,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1.0]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277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[1.0,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1.0]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0.98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Non-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vessels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treated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(12.0%)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(12.3%)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0.89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Hemodynamic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support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Temporary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pacemaker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(2.6%)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(4.1%)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0.08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Guide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extension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catheter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used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281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(22.6%)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157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(20.7%)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0.33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Buddy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wire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used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89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(7.1%)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(7.0%)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0.89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wires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used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6992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1.5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73723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1.4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0.003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Microcatheter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OTW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balloon</a:t>
                      </a:r>
                      <a:r>
                        <a:rPr dirty="0" sz="1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used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support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407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(32.7%)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182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(24.0%)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contrast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volume,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160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[120,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220]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140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[97,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200]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fluoroscopy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time,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minutes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20.6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[13.9,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29.5]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16.6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[11.5,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25.0]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Radiation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dose,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mGy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1276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[741,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2049]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1256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[679,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2198]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0.92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procedure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time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(minutes)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66.0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[47.0,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90.0]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50.0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[35.0,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72.0]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78898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50">
                <a:latin typeface="Calibri"/>
                <a:cs typeface="Calibri"/>
              </a:rPr>
              <a:t>7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55" y="6266179"/>
              <a:ext cx="80645" cy="8064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57195">
              <a:lnSpc>
                <a:spcPct val="100000"/>
              </a:lnSpc>
              <a:spcBef>
                <a:spcPts val="100"/>
              </a:spcBef>
            </a:pPr>
            <a:r>
              <a:rPr dirty="0"/>
              <a:t>Procedural</a:t>
            </a:r>
            <a:r>
              <a:rPr dirty="0" spc="-10"/>
              <a:t> </a:t>
            </a:r>
            <a:r>
              <a:rPr dirty="0"/>
              <a:t>Data</a:t>
            </a:r>
            <a:r>
              <a:rPr dirty="0" spc="-20"/>
              <a:t> </a:t>
            </a:r>
            <a:r>
              <a:rPr dirty="0" spc="-25"/>
              <a:t>II</a:t>
            </a:r>
          </a:p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580007" y="803783"/>
          <a:ext cx="9108440" cy="58445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7600"/>
                <a:gridCol w="2078354"/>
                <a:gridCol w="2213610"/>
                <a:gridCol w="1070609"/>
              </a:tblGrid>
              <a:tr h="660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dirty="0" sz="1600" spc="-25" b="1"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6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lesions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044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62890" marR="131445" indent="-125095">
                        <a:lnSpc>
                          <a:spcPct val="114999"/>
                        </a:lnSpc>
                        <a:spcBef>
                          <a:spcPts val="22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Intravascular</a:t>
                      </a:r>
                      <a:r>
                        <a:rPr dirty="0" sz="16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imaging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guidance</a:t>
                      </a:r>
                      <a:r>
                        <a:rPr dirty="0" sz="16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(n=1549)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16255" marR="143510" indent="-365760">
                        <a:lnSpc>
                          <a:spcPct val="114999"/>
                        </a:lnSpc>
                        <a:spcBef>
                          <a:spcPts val="22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Angiographic guidance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alone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(N=943)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P-value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044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OA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used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751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(48.5%)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460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(48.8%)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0.94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OA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passes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8516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4.0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2.3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75374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3.4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1.8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OA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pass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time,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seconds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8293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94.8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64.2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80.3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55.0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0.002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pre-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dilation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balloons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8516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1.9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1.7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75374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1.3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Cutting,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scoring,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specialty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balloon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used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284/1549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(18.3%)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57/943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(6.0%)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Stent(s)</a:t>
                      </a:r>
                      <a:r>
                        <a:rPr dirty="0" sz="1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implanted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1535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(99.1%)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926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(98.2%)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0.06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0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Drug-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eluting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1532/1534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(99.9%)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924/925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(99.9%)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1.0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stents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implanted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8516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0.6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75374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0.6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length,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33.0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[23.0,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48.0]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3370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28.0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[20.0,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38.0]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Maximum</a:t>
                      </a:r>
                      <a:r>
                        <a:rPr dirty="0" sz="1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diameter,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8516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3.6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0.6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75374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3.3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0.5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25">
                          <a:latin typeface="Calibri"/>
                          <a:cs typeface="Calibri"/>
                        </a:rPr>
                        <a:t>Post-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dilatation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done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1426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(92.1%)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803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(85.2%)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Maximum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pressure,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atm.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3309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19.0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3.7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70231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18.8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3.5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0.21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Crossover</a:t>
                      </a:r>
                      <a:r>
                        <a:rPr dirty="0" sz="16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alternative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treatment*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52/1549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(3.4%)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38/943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(4.0%)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0.23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78898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50"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5892799"/>
            <a:ext cx="12192000" cy="965200"/>
            <a:chOff x="0" y="5892799"/>
            <a:chExt cx="12192000" cy="96520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55" y="6266179"/>
              <a:ext cx="80645" cy="8064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70309" y="-63"/>
            <a:ext cx="821639" cy="768762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762125" y="132334"/>
            <a:ext cx="86683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46500" algn="l"/>
              </a:tabLst>
            </a:pPr>
            <a:r>
              <a:rPr dirty="0"/>
              <a:t>Final</a:t>
            </a:r>
            <a:r>
              <a:rPr dirty="0" spc="-35"/>
              <a:t> </a:t>
            </a:r>
            <a:r>
              <a:rPr dirty="0" spc="-10"/>
              <a:t>Post-Stent</a:t>
            </a:r>
            <a:r>
              <a:rPr dirty="0"/>
              <a:t>	Core</a:t>
            </a:r>
            <a:r>
              <a:rPr dirty="0" spc="-10"/>
              <a:t> </a:t>
            </a:r>
            <a:r>
              <a:rPr dirty="0"/>
              <a:t>Lab</a:t>
            </a:r>
            <a:r>
              <a:rPr dirty="0" spc="-145"/>
              <a:t> </a:t>
            </a:r>
            <a:r>
              <a:rPr dirty="0" spc="-10"/>
              <a:t>Angiography</a:t>
            </a:r>
          </a:p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938527" y="812419"/>
          <a:ext cx="8391525" cy="587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7500"/>
                <a:gridCol w="2192654"/>
                <a:gridCol w="2234564"/>
                <a:gridCol w="1018540"/>
              </a:tblGrid>
              <a:tr h="5511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600" spc="-25" b="1">
                          <a:latin typeface="Calibri"/>
                          <a:cs typeface="Calibri"/>
                        </a:rPr>
                        <a:t>Target</a:t>
                      </a:r>
                      <a:r>
                        <a:rPr dirty="0" sz="16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lesions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Intravascular</a:t>
                      </a:r>
                      <a:r>
                        <a:rPr dirty="0" sz="16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imaging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guidance</a:t>
                      </a:r>
                      <a:r>
                        <a:rPr dirty="0" sz="16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(n=1378)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Angiographic guidance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alone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(N=844)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P-value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Reference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vessel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diameter,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2.90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[2.57,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3.26]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3560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2.81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[2.53,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3.10]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Acute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gain,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In-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1.71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[1.42,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2.03]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3560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1.63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[1.36,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1.93]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In-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segment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1.47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[1.16,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1.82]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3560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1.38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[1.10,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1.71]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Minimal</a:t>
                      </a:r>
                      <a:r>
                        <a:rPr dirty="0" sz="1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lumen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diameter,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In-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2.66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[2.41,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2.99]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3560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2.58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[2.33,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2.88]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In-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segment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2.43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[2.15,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2.74]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3560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2.35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[2.09,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2.63]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Diameter</a:t>
                      </a:r>
                      <a:r>
                        <a:rPr dirty="0" sz="1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stenosis,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In-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270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6.9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[1.8,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13.2]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7.0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[2.3,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13.7]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0.31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In-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segment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15.4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[10.9,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21.2]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362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15.8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[10.8,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21.2]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0.03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Final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morphology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N=1366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N=833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TIMI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3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flow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1349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(98.8%)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6280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820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(98.4%)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0.54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Dissection,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any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19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7296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(1.3%)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0.92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Perforation,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any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0.26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Type</a:t>
                      </a:r>
                      <a:r>
                        <a:rPr dirty="0" sz="1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50">
                          <a:latin typeface="Calibri"/>
                          <a:cs typeface="Calibri"/>
                        </a:rPr>
                        <a:t>-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Type</a:t>
                      </a:r>
                      <a:r>
                        <a:rPr dirty="0" sz="1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II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50">
                          <a:latin typeface="Calibri"/>
                          <a:cs typeface="Calibri"/>
                        </a:rPr>
                        <a:t>-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Type</a:t>
                      </a:r>
                      <a:r>
                        <a:rPr dirty="0" sz="1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III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(0.2%)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50">
                          <a:latin typeface="Calibri"/>
                          <a:cs typeface="Calibri"/>
                        </a:rPr>
                        <a:t>-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Side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branch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treated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84/440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(19.1%)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756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51/242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(21.1%)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0.55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9639" y="6444919"/>
            <a:ext cx="78898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10"/>
              </a:lnSpc>
              <a:tabLst>
                <a:tab pos="7773034" algn="l"/>
              </a:tabLst>
            </a:pPr>
            <a:r>
              <a:rPr dirty="0" sz="1800" spc="-10">
                <a:latin typeface="Calibri"/>
                <a:cs typeface="Calibri"/>
              </a:rPr>
              <a:t>3/30/2025</a:t>
            </a:r>
            <a:r>
              <a:rPr dirty="0" sz="1800">
                <a:latin typeface="Calibri"/>
                <a:cs typeface="Calibri"/>
              </a:rPr>
              <a:t>	</a:t>
            </a:r>
            <a:r>
              <a:rPr dirty="0" sz="1800" spc="-50">
                <a:latin typeface="Calibri"/>
                <a:cs typeface="Calibri"/>
              </a:rPr>
              <a:t>9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-6350" y="5892799"/>
            <a:ext cx="12198350" cy="971550"/>
            <a:chOff x="-6350" y="5892799"/>
            <a:chExt cx="12198350" cy="971550"/>
          </a:xfrm>
        </p:grpSpPr>
        <p:sp>
          <p:nvSpPr>
            <p:cNvPr id="4" name="object 4" descr=""/>
            <p:cNvSpPr/>
            <p:nvPr/>
          </p:nvSpPr>
          <p:spPr>
            <a:xfrm>
              <a:off x="0" y="5892799"/>
              <a:ext cx="12192000" cy="965200"/>
            </a:xfrm>
            <a:custGeom>
              <a:avLst/>
              <a:gdLst/>
              <a:ahLst/>
              <a:cxnLst/>
              <a:rect l="l" t="t" r="r" b="b"/>
              <a:pathLst>
                <a:path w="12192000" h="965200">
                  <a:moveTo>
                    <a:pt x="12192000" y="0"/>
                  </a:moveTo>
                  <a:lnTo>
                    <a:pt x="0" y="0"/>
                  </a:lnTo>
                  <a:lnTo>
                    <a:pt x="0" y="965199"/>
                  </a:lnTo>
                  <a:lnTo>
                    <a:pt x="12192000" y="965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00" y="6289038"/>
              <a:ext cx="1132662" cy="528320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6161810"/>
              <a:ext cx="1290320" cy="696595"/>
            </a:xfrm>
            <a:custGeom>
              <a:avLst/>
              <a:gdLst/>
              <a:ahLst/>
              <a:cxnLst/>
              <a:rect l="l" t="t" r="r" b="b"/>
              <a:pathLst>
                <a:path w="1290320" h="696595">
                  <a:moveTo>
                    <a:pt x="1290066" y="0"/>
                  </a:moveTo>
                  <a:lnTo>
                    <a:pt x="0" y="0"/>
                  </a:lnTo>
                  <a:lnTo>
                    <a:pt x="0" y="696188"/>
                  </a:lnTo>
                  <a:lnTo>
                    <a:pt x="1290066" y="696188"/>
                  </a:lnTo>
                  <a:lnTo>
                    <a:pt x="12900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6161810"/>
              <a:ext cx="1290320" cy="696595"/>
            </a:xfrm>
            <a:custGeom>
              <a:avLst/>
              <a:gdLst/>
              <a:ahLst/>
              <a:cxnLst/>
              <a:rect l="l" t="t" r="r" b="b"/>
              <a:pathLst>
                <a:path w="1290320" h="696595">
                  <a:moveTo>
                    <a:pt x="0" y="696188"/>
                  </a:moveTo>
                  <a:lnTo>
                    <a:pt x="1290066" y="696188"/>
                  </a:lnTo>
                  <a:lnTo>
                    <a:pt x="1290066" y="0"/>
                  </a:lnTo>
                  <a:lnTo>
                    <a:pt x="0" y="0"/>
                  </a:lnTo>
                  <a:lnTo>
                    <a:pt x="0" y="69618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412464" y="-63"/>
            <a:ext cx="11779885" cy="5199380"/>
            <a:chOff x="412464" y="-63"/>
            <a:chExt cx="11779885" cy="519938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70309" y="-63"/>
              <a:ext cx="821639" cy="76876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2464" y="1045155"/>
              <a:ext cx="11283912" cy="4153781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3459733" y="807974"/>
              <a:ext cx="8449310" cy="2977515"/>
            </a:xfrm>
            <a:custGeom>
              <a:avLst/>
              <a:gdLst/>
              <a:ahLst/>
              <a:cxnLst/>
              <a:rect l="l" t="t" r="r" b="b"/>
              <a:pathLst>
                <a:path w="8449310" h="2977515">
                  <a:moveTo>
                    <a:pt x="8448802" y="0"/>
                  </a:moveTo>
                  <a:lnTo>
                    <a:pt x="0" y="0"/>
                  </a:lnTo>
                  <a:lnTo>
                    <a:pt x="0" y="2977261"/>
                  </a:lnTo>
                  <a:lnTo>
                    <a:pt x="8448802" y="2977261"/>
                  </a:lnTo>
                  <a:lnTo>
                    <a:pt x="84488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459733" y="807974"/>
              <a:ext cx="8449310" cy="2977515"/>
            </a:xfrm>
            <a:custGeom>
              <a:avLst/>
              <a:gdLst/>
              <a:ahLst/>
              <a:cxnLst/>
              <a:rect l="l" t="t" r="r" b="b"/>
              <a:pathLst>
                <a:path w="8449310" h="2977515">
                  <a:moveTo>
                    <a:pt x="0" y="2977261"/>
                  </a:moveTo>
                  <a:lnTo>
                    <a:pt x="8448802" y="2977261"/>
                  </a:lnTo>
                  <a:lnTo>
                    <a:pt x="8448802" y="0"/>
                  </a:lnTo>
                  <a:lnTo>
                    <a:pt x="0" y="0"/>
                  </a:lnTo>
                  <a:lnTo>
                    <a:pt x="0" y="2977261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61206" y="956945"/>
              <a:ext cx="8275065" cy="2825368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3592321" y="1246936"/>
              <a:ext cx="3740785" cy="540385"/>
            </a:xfrm>
            <a:custGeom>
              <a:avLst/>
              <a:gdLst/>
              <a:ahLst/>
              <a:cxnLst/>
              <a:rect l="l" t="t" r="r" b="b"/>
              <a:pathLst>
                <a:path w="3740784" h="540385">
                  <a:moveTo>
                    <a:pt x="3740785" y="0"/>
                  </a:moveTo>
                  <a:lnTo>
                    <a:pt x="0" y="0"/>
                  </a:lnTo>
                  <a:lnTo>
                    <a:pt x="0" y="540334"/>
                  </a:lnTo>
                  <a:lnTo>
                    <a:pt x="3740785" y="540334"/>
                  </a:lnTo>
                  <a:lnTo>
                    <a:pt x="37407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592321" y="1246936"/>
              <a:ext cx="3740785" cy="540385"/>
            </a:xfrm>
            <a:custGeom>
              <a:avLst/>
              <a:gdLst/>
              <a:ahLst/>
              <a:cxnLst/>
              <a:rect l="l" t="t" r="r" b="b"/>
              <a:pathLst>
                <a:path w="3740784" h="540385">
                  <a:moveTo>
                    <a:pt x="0" y="540334"/>
                  </a:moveTo>
                  <a:lnTo>
                    <a:pt x="3740785" y="540334"/>
                  </a:lnTo>
                  <a:lnTo>
                    <a:pt x="3740785" y="0"/>
                  </a:lnTo>
                  <a:lnTo>
                    <a:pt x="0" y="0"/>
                  </a:lnTo>
                  <a:lnTo>
                    <a:pt x="0" y="54033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425443" y="1290586"/>
              <a:ext cx="4699000" cy="708025"/>
            </a:xfrm>
            <a:custGeom>
              <a:avLst/>
              <a:gdLst/>
              <a:ahLst/>
              <a:cxnLst/>
              <a:rect l="l" t="t" r="r" b="b"/>
              <a:pathLst>
                <a:path w="4699000" h="708025">
                  <a:moveTo>
                    <a:pt x="4698746" y="0"/>
                  </a:moveTo>
                  <a:lnTo>
                    <a:pt x="0" y="0"/>
                  </a:lnTo>
                  <a:lnTo>
                    <a:pt x="0" y="707885"/>
                  </a:lnTo>
                  <a:lnTo>
                    <a:pt x="4698746" y="707885"/>
                  </a:lnTo>
                  <a:lnTo>
                    <a:pt x="46987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2797301" y="132334"/>
            <a:ext cx="659638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Target</a:t>
            </a:r>
            <a:r>
              <a:rPr dirty="0" spc="-114"/>
              <a:t> </a:t>
            </a:r>
            <a:r>
              <a:rPr dirty="0"/>
              <a:t>Vessel</a:t>
            </a:r>
            <a:r>
              <a:rPr dirty="0" spc="-114"/>
              <a:t> </a:t>
            </a:r>
            <a:r>
              <a:rPr dirty="0"/>
              <a:t>Failure</a:t>
            </a:r>
            <a:r>
              <a:rPr dirty="0" spc="-114"/>
              <a:t> </a:t>
            </a:r>
            <a:r>
              <a:rPr dirty="0"/>
              <a:t>at</a:t>
            </a:r>
            <a:r>
              <a:rPr dirty="0" spc="-114"/>
              <a:t> </a:t>
            </a:r>
            <a:r>
              <a:rPr dirty="0" spc="-10"/>
              <a:t>1-</a:t>
            </a:r>
            <a:r>
              <a:rPr dirty="0" spc="-25"/>
              <a:t>Year</a:t>
            </a:r>
          </a:p>
        </p:txBody>
      </p:sp>
      <p:sp>
        <p:nvSpPr>
          <p:cNvPr id="18" name="object 18" descr=""/>
          <p:cNvSpPr txBox="1"/>
          <p:nvPr/>
        </p:nvSpPr>
        <p:spPr>
          <a:xfrm>
            <a:off x="1699514" y="5499163"/>
            <a:ext cx="8792845" cy="554355"/>
          </a:xfrm>
          <a:prstGeom prst="rect">
            <a:avLst/>
          </a:prstGeom>
          <a:solidFill>
            <a:srgbClr val="FF0000">
              <a:alpha val="9803"/>
            </a:srgbClr>
          </a:solidFill>
          <a:ln w="9525">
            <a:solidFill>
              <a:srgbClr val="C00000"/>
            </a:solidFill>
          </a:ln>
        </p:spPr>
        <p:txBody>
          <a:bodyPr wrap="square" lIns="0" tIns="36195" rIns="0" bIns="0" rtlCol="0" vert="horz">
            <a:spAutoFit/>
          </a:bodyPr>
          <a:lstStyle/>
          <a:p>
            <a:pPr marL="447040">
              <a:lnSpc>
                <a:spcPct val="100000"/>
              </a:lnSpc>
              <a:spcBef>
                <a:spcPts val="285"/>
              </a:spcBef>
            </a:pPr>
            <a:r>
              <a:rPr dirty="0" sz="3000">
                <a:latin typeface="Arial"/>
                <a:cs typeface="Arial"/>
              </a:rPr>
              <a:t>Adjusted</a:t>
            </a:r>
            <a:r>
              <a:rPr dirty="0" sz="3000" spc="-25">
                <a:latin typeface="Arial"/>
                <a:cs typeface="Arial"/>
              </a:rPr>
              <a:t> </a:t>
            </a:r>
            <a:r>
              <a:rPr dirty="0" sz="3000">
                <a:latin typeface="Arial"/>
                <a:cs typeface="Arial"/>
              </a:rPr>
              <a:t>HR</a:t>
            </a:r>
            <a:r>
              <a:rPr dirty="0" sz="3000" spc="-15">
                <a:latin typeface="Arial"/>
                <a:cs typeface="Arial"/>
              </a:rPr>
              <a:t> </a:t>
            </a:r>
            <a:r>
              <a:rPr dirty="0" sz="3000">
                <a:latin typeface="Arial"/>
                <a:cs typeface="Arial"/>
              </a:rPr>
              <a:t>0.74,</a:t>
            </a:r>
            <a:r>
              <a:rPr dirty="0" sz="3000" spc="-20">
                <a:latin typeface="Arial"/>
                <a:cs typeface="Arial"/>
              </a:rPr>
              <a:t> </a:t>
            </a:r>
            <a:r>
              <a:rPr dirty="0" sz="3000">
                <a:latin typeface="Arial"/>
                <a:cs typeface="Arial"/>
              </a:rPr>
              <a:t>95% CI,</a:t>
            </a:r>
            <a:r>
              <a:rPr dirty="0" sz="3000" spc="-15">
                <a:latin typeface="Arial"/>
                <a:cs typeface="Arial"/>
              </a:rPr>
              <a:t> </a:t>
            </a:r>
            <a:r>
              <a:rPr dirty="0" sz="3000" spc="-10">
                <a:latin typeface="Arial"/>
                <a:cs typeface="Arial"/>
              </a:rPr>
              <a:t>0.56-</a:t>
            </a:r>
            <a:r>
              <a:rPr dirty="0" sz="3000">
                <a:latin typeface="Arial"/>
                <a:cs typeface="Arial"/>
              </a:rPr>
              <a:t>0.97;</a:t>
            </a:r>
            <a:r>
              <a:rPr dirty="0" sz="3000" spc="-15">
                <a:latin typeface="Arial"/>
                <a:cs typeface="Arial"/>
              </a:rPr>
              <a:t> </a:t>
            </a:r>
            <a:r>
              <a:rPr dirty="0" sz="30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30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0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3000" spc="-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000" spc="-20" b="1">
                <a:solidFill>
                  <a:srgbClr val="FF0000"/>
                </a:solidFill>
                <a:latin typeface="Arial"/>
                <a:cs typeface="Arial"/>
              </a:rPr>
              <a:t>0.03</a:t>
            </a:r>
            <a:endParaRPr sz="3000">
              <a:latin typeface="Arial"/>
              <a:cs typeface="Arial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0" y="6211670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29">
                <a:moveTo>
                  <a:pt x="12192000" y="0"/>
                </a:moveTo>
                <a:lnTo>
                  <a:pt x="0" y="0"/>
                </a:lnTo>
                <a:lnTo>
                  <a:pt x="0" y="646328"/>
                </a:lnTo>
                <a:lnTo>
                  <a:pt x="12192000" y="646328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224129" y="6241491"/>
            <a:ext cx="1174115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930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Adjusted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for</a:t>
            </a:r>
            <a:r>
              <a:rPr dirty="0" sz="1200" spc="-6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IVI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vs. angiography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guidance,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baseline</a:t>
            </a:r>
            <a:r>
              <a:rPr dirty="0" sz="1200" spc="-6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clinical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variables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(age,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sex,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diabetes,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current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smoker,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prior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PCI,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prior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CABG,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prior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MI,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h/o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PVD,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eGFR,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hemodialysis,</a:t>
            </a:r>
            <a:r>
              <a:rPr dirty="0" sz="1200" spc="5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presentation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with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ACS),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baseline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core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laboratory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angiographic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variables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(#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lesions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treated,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any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LM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or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treated,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smallest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RVD,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smallest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MLD,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max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calcium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length),</a:t>
            </a:r>
            <a:endParaRPr sz="1200">
              <a:latin typeface="Arial"/>
              <a:cs typeface="Arial"/>
            </a:endParaRPr>
          </a:p>
          <a:p>
            <a:pPr marL="2286635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randomization</a:t>
            </a:r>
            <a:r>
              <a:rPr dirty="0" sz="1200" spc="-5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to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OA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vs.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BA,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using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inverse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propensity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score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weighting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with a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robust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variance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estimator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504691" y="1316227"/>
            <a:ext cx="4500880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"/>
                <a:cs typeface="Arial"/>
              </a:rPr>
              <a:t>Unadjusted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0.70,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95%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CI,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0.53-</a:t>
            </a:r>
            <a:r>
              <a:rPr dirty="0" sz="2000" spc="-20">
                <a:latin typeface="Arial"/>
                <a:cs typeface="Arial"/>
              </a:rPr>
              <a:t>0.91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dirty="0" sz="20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dirty="0" sz="2000" spc="-2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0000"/>
                </a:solidFill>
                <a:latin typeface="Arial"/>
                <a:cs typeface="Arial"/>
              </a:rPr>
              <a:t>0.009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Gregg Stone</dc:creator>
  <dcterms:created xsi:type="dcterms:W3CDTF">2025-03-31T15:02:23Z</dcterms:created>
  <dcterms:modified xsi:type="dcterms:W3CDTF">2025-03-31T15:02:23Z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2025-03-30T00:00:00Z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2025-03-31T00:00:00Z</vt:filetime>
  </property>
  <property fmtid="{D5CDD505-2E9C-101B-9397-08002B2CF9AE}" pid="5" name="Producer">
    <vt:lpwstr>Microsoft® PowerPoint® for Microsoft 365</vt:lpwstr>
  </property>
</Properties>
</file>