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6445454" y="4603157"/>
            <a:ext cx="1988826" cy="3880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8460444" y="4516737"/>
            <a:ext cx="576063" cy="5609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2590" y="113283"/>
            <a:ext cx="8338819" cy="759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8010272" y="771550"/>
            <a:ext cx="570865" cy="3970020"/>
          </a:xfrm>
          <a:custGeom>
            <a:avLst/>
            <a:gdLst/>
            <a:ahLst/>
            <a:cxnLst/>
            <a:rect l="l" t="t" r="r" b="b"/>
            <a:pathLst>
              <a:path w="570865" h="3970020">
                <a:moveTo>
                  <a:pt x="0" y="3969624"/>
                </a:moveTo>
                <a:lnTo>
                  <a:pt x="570738" y="3969624"/>
                </a:lnTo>
                <a:lnTo>
                  <a:pt x="570738" y="0"/>
                </a:lnTo>
                <a:lnTo>
                  <a:pt x="0" y="0"/>
                </a:lnTo>
                <a:lnTo>
                  <a:pt x="0" y="3969624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3357" y="113283"/>
            <a:ext cx="8337284" cy="7696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6323" y="916940"/>
            <a:ext cx="7331352" cy="2985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2.png"/><Relationship Id="rId14" Type="http://schemas.openxmlformats.org/officeDocument/2006/relationships/image" Target="../media/image3.jp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openxmlformats.org/officeDocument/2006/relationships/image" Target="../media/image31.png"/><Relationship Id="rId32" Type="http://schemas.openxmlformats.org/officeDocument/2006/relationships/image" Target="../media/image32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jpg"/><Relationship Id="rId3" Type="http://schemas.openxmlformats.org/officeDocument/2006/relationships/image" Target="../media/image34.png"/><Relationship Id="rId4" Type="http://schemas.openxmlformats.org/officeDocument/2006/relationships/image" Target="../media/image35.jpg"/><Relationship Id="rId5" Type="http://schemas.openxmlformats.org/officeDocument/2006/relationships/image" Target="../media/image36.jpg"/><Relationship Id="rId6" Type="http://schemas.openxmlformats.org/officeDocument/2006/relationships/image" Target="../media/image2.png"/><Relationship Id="rId7" Type="http://schemas.openxmlformats.org/officeDocument/2006/relationships/image" Target="../media/image3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2.png"/><Relationship Id="rId4" Type="http://schemas.openxmlformats.org/officeDocument/2006/relationships/image" Target="../media/image3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2.png"/><Relationship Id="rId7" Type="http://schemas.openxmlformats.org/officeDocument/2006/relationships/image" Target="../media/image3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4929" y="3746500"/>
            <a:ext cx="2983230" cy="793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57500"/>
              </a:lnSpc>
              <a:spcBef>
                <a:spcPts val="100"/>
              </a:spcBef>
            </a:pPr>
            <a:r>
              <a:rPr dirty="0" sz="1600" spc="-10">
                <a:latin typeface="Calibri"/>
                <a:cs typeface="Calibri"/>
              </a:rPr>
              <a:t>Professor Kristin </a:t>
            </a:r>
            <a:r>
              <a:rPr dirty="0" sz="1600">
                <a:latin typeface="Calibri"/>
                <a:cs typeface="Calibri"/>
              </a:rPr>
              <a:t>M </a:t>
            </a:r>
            <a:r>
              <a:rPr dirty="0" sz="1600" spc="-10">
                <a:latin typeface="Calibri"/>
                <a:cs typeface="Calibri"/>
              </a:rPr>
              <a:t>Aakre, </a:t>
            </a:r>
            <a:r>
              <a:rPr dirty="0" sz="1600" spc="-20">
                <a:latin typeface="Calibri"/>
                <a:cs typeface="Calibri"/>
              </a:rPr>
              <a:t>MD, </a:t>
            </a:r>
            <a:r>
              <a:rPr dirty="0" sz="1600" spc="-5">
                <a:latin typeface="Calibri"/>
                <a:cs typeface="Calibri"/>
              </a:rPr>
              <a:t>PhD  </a:t>
            </a:r>
            <a:r>
              <a:rPr dirty="0" sz="1600" spc="-10">
                <a:solidFill>
                  <a:srgbClr val="AE1022"/>
                </a:solidFill>
                <a:latin typeface="Calibri"/>
                <a:cs typeface="Calibri"/>
              </a:rPr>
              <a:t>1</a:t>
            </a:r>
            <a:r>
              <a:rPr dirty="0" baseline="25252" sz="1650" spc="-15">
                <a:solidFill>
                  <a:srgbClr val="AE1022"/>
                </a:solidFill>
                <a:latin typeface="Calibri"/>
                <a:cs typeface="Calibri"/>
              </a:rPr>
              <a:t>st </a:t>
            </a:r>
            <a:r>
              <a:rPr dirty="0" sz="1600" spc="-5">
                <a:solidFill>
                  <a:srgbClr val="AE1022"/>
                </a:solidFill>
                <a:latin typeface="Calibri"/>
                <a:cs typeface="Calibri"/>
              </a:rPr>
              <a:t>September </a:t>
            </a:r>
            <a:r>
              <a:rPr dirty="0" sz="1600">
                <a:solidFill>
                  <a:srgbClr val="AE1022"/>
                </a:solidFill>
                <a:latin typeface="Calibri"/>
                <a:cs typeface="Calibri"/>
              </a:rPr>
              <a:t>2024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9655" y="484123"/>
            <a:ext cx="6846570" cy="2214245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14"/>
              </a:spcBef>
            </a:pPr>
            <a:r>
              <a:rPr dirty="0" sz="3600" spc="-10" b="1">
                <a:solidFill>
                  <a:srgbClr val="AE1022"/>
                </a:solidFill>
                <a:latin typeface="Calibri"/>
                <a:cs typeface="Calibri"/>
              </a:rPr>
              <a:t>Randomized </a:t>
            </a:r>
            <a:r>
              <a:rPr dirty="0" sz="3600" spc="-5" b="1">
                <a:solidFill>
                  <a:srgbClr val="AE1022"/>
                </a:solidFill>
                <a:latin typeface="Calibri"/>
                <a:cs typeface="Calibri"/>
              </a:rPr>
              <a:t>clinical trial shows </a:t>
            </a:r>
            <a:r>
              <a:rPr dirty="0" sz="3600" b="1">
                <a:solidFill>
                  <a:srgbClr val="AE1022"/>
                </a:solidFill>
                <a:latin typeface="Calibri"/>
                <a:cs typeface="Calibri"/>
              </a:rPr>
              <a:t>a  </a:t>
            </a:r>
            <a:r>
              <a:rPr dirty="0" sz="3600" spc="-10" b="1">
                <a:solidFill>
                  <a:srgbClr val="AE1022"/>
                </a:solidFill>
                <a:latin typeface="Calibri"/>
                <a:cs typeface="Calibri"/>
              </a:rPr>
              <a:t>novel </a:t>
            </a:r>
            <a:r>
              <a:rPr dirty="0" sz="3600" spc="-25" b="1">
                <a:solidFill>
                  <a:srgbClr val="AE1022"/>
                </a:solidFill>
                <a:latin typeface="Calibri"/>
                <a:cs typeface="Calibri"/>
              </a:rPr>
              <a:t>point-of-care </a:t>
            </a:r>
            <a:r>
              <a:rPr dirty="0" sz="3600" spc="-5" b="1">
                <a:solidFill>
                  <a:srgbClr val="AE1022"/>
                </a:solidFill>
                <a:latin typeface="Calibri"/>
                <a:cs typeface="Calibri"/>
              </a:rPr>
              <a:t>heart </a:t>
            </a:r>
            <a:r>
              <a:rPr dirty="0" sz="3600" spc="-20" b="1">
                <a:solidFill>
                  <a:srgbClr val="AE1022"/>
                </a:solidFill>
                <a:latin typeface="Calibri"/>
                <a:cs typeface="Calibri"/>
              </a:rPr>
              <a:t>attack </a:t>
            </a:r>
            <a:r>
              <a:rPr dirty="0" sz="3600" spc="-25" b="1">
                <a:solidFill>
                  <a:srgbClr val="AE1022"/>
                </a:solidFill>
                <a:latin typeface="Calibri"/>
                <a:cs typeface="Calibri"/>
              </a:rPr>
              <a:t>test  </a:t>
            </a:r>
            <a:r>
              <a:rPr dirty="0" sz="3600" b="1">
                <a:solidFill>
                  <a:srgbClr val="AE1022"/>
                </a:solidFill>
                <a:latin typeface="Calibri"/>
                <a:cs typeface="Calibri"/>
              </a:rPr>
              <a:t>leads </a:t>
            </a:r>
            <a:r>
              <a:rPr dirty="0" sz="3600" spc="-20" b="1">
                <a:solidFill>
                  <a:srgbClr val="AE1022"/>
                </a:solidFill>
                <a:latin typeface="Calibri"/>
                <a:cs typeface="Calibri"/>
              </a:rPr>
              <a:t>to </a:t>
            </a:r>
            <a:r>
              <a:rPr dirty="0" sz="3600" spc="-10" b="1">
                <a:solidFill>
                  <a:srgbClr val="AE1022"/>
                </a:solidFill>
                <a:latin typeface="Calibri"/>
                <a:cs typeface="Calibri"/>
              </a:rPr>
              <a:t>shorter Emergency  </a:t>
            </a:r>
            <a:r>
              <a:rPr dirty="0" sz="3600" spc="-5" b="1">
                <a:solidFill>
                  <a:srgbClr val="AE1022"/>
                </a:solidFill>
                <a:latin typeface="Calibri"/>
                <a:cs typeface="Calibri"/>
              </a:rPr>
              <a:t>Department </a:t>
            </a:r>
            <a:r>
              <a:rPr dirty="0" sz="3600" spc="-35" b="1">
                <a:solidFill>
                  <a:srgbClr val="AE1022"/>
                </a:solidFill>
                <a:latin typeface="Calibri"/>
                <a:cs typeface="Calibri"/>
              </a:rPr>
              <a:t>stays </a:t>
            </a:r>
            <a:r>
              <a:rPr dirty="0" sz="3600" spc="-20" b="1">
                <a:solidFill>
                  <a:srgbClr val="AE1022"/>
                </a:solidFill>
                <a:latin typeface="Calibri"/>
                <a:cs typeface="Calibri"/>
              </a:rPr>
              <a:t>for </a:t>
            </a:r>
            <a:r>
              <a:rPr dirty="0" sz="3600" spc="-5" b="1">
                <a:solidFill>
                  <a:srgbClr val="AE1022"/>
                </a:solidFill>
                <a:latin typeface="Calibri"/>
                <a:cs typeface="Calibri"/>
              </a:rPr>
              <a:t>some</a:t>
            </a:r>
            <a:r>
              <a:rPr dirty="0" sz="3600" spc="-25" b="1">
                <a:solidFill>
                  <a:srgbClr val="AE1022"/>
                </a:solidFill>
                <a:latin typeface="Calibri"/>
                <a:cs typeface="Calibri"/>
              </a:rPr>
              <a:t> </a:t>
            </a:r>
            <a:r>
              <a:rPr dirty="0" sz="3600" spc="-10" b="1">
                <a:solidFill>
                  <a:srgbClr val="AE1022"/>
                </a:solidFill>
                <a:latin typeface="Calibri"/>
                <a:cs typeface="Calibri"/>
              </a:rPr>
              <a:t>patients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45454" y="4603157"/>
            <a:ext cx="1988826" cy="3880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60444" y="4516737"/>
            <a:ext cx="576063" cy="5609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050488" y="2823464"/>
            <a:ext cx="7392034" cy="96456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2700" marR="92710">
              <a:lnSpc>
                <a:spcPts val="1010"/>
              </a:lnSpc>
              <a:spcBef>
                <a:spcPts val="190"/>
              </a:spcBef>
            </a:pPr>
            <a:r>
              <a:rPr dirty="0" sz="900" spc="-5" b="1">
                <a:latin typeface="Calibri"/>
                <a:cs typeface="Calibri"/>
              </a:rPr>
              <a:t>Funding: </a:t>
            </a:r>
            <a:r>
              <a:rPr dirty="0" sz="900" spc="-5">
                <a:latin typeface="Calibri"/>
                <a:cs typeface="Calibri"/>
              </a:rPr>
              <a:t>The study </a:t>
            </a:r>
            <a:r>
              <a:rPr dirty="0" sz="900" spc="-10">
                <a:latin typeface="Calibri"/>
                <a:cs typeface="Calibri"/>
              </a:rPr>
              <a:t>was </a:t>
            </a:r>
            <a:r>
              <a:rPr dirty="0" sz="900" spc="-5">
                <a:latin typeface="Calibri"/>
                <a:cs typeface="Calibri"/>
              </a:rPr>
              <a:t>financed </a:t>
            </a:r>
            <a:r>
              <a:rPr dirty="0" sz="900">
                <a:latin typeface="Calibri"/>
                <a:cs typeface="Calibri"/>
              </a:rPr>
              <a:t>by </a:t>
            </a:r>
            <a:r>
              <a:rPr dirty="0" sz="900" spc="-5">
                <a:latin typeface="Calibri"/>
                <a:cs typeface="Calibri"/>
              </a:rPr>
              <a:t>grants from the Western </a:t>
            </a:r>
            <a:r>
              <a:rPr dirty="0" sz="900" spc="-10">
                <a:latin typeface="Calibri"/>
                <a:cs typeface="Calibri"/>
              </a:rPr>
              <a:t>Norway </a:t>
            </a:r>
            <a:r>
              <a:rPr dirty="0" sz="900" spc="-5">
                <a:latin typeface="Calibri"/>
                <a:cs typeface="Calibri"/>
              </a:rPr>
              <a:t>Regional Health Authority; grant </a:t>
            </a:r>
            <a:r>
              <a:rPr dirty="0" sz="900">
                <a:latin typeface="Calibri"/>
                <a:cs typeface="Calibri"/>
              </a:rPr>
              <a:t>number: </a:t>
            </a:r>
            <a:r>
              <a:rPr dirty="0" sz="900" spc="-10">
                <a:latin typeface="Calibri"/>
                <a:cs typeface="Calibri"/>
              </a:rPr>
              <a:t>F-10440 </a:t>
            </a:r>
            <a:r>
              <a:rPr dirty="0" sz="900" spc="-5">
                <a:latin typeface="Calibri"/>
                <a:cs typeface="Calibri"/>
              </a:rPr>
              <a:t>and </a:t>
            </a:r>
            <a:r>
              <a:rPr dirty="0" sz="900" spc="-10">
                <a:latin typeface="Calibri"/>
                <a:cs typeface="Calibri"/>
              </a:rPr>
              <a:t>F-12852. </a:t>
            </a:r>
            <a:r>
              <a:rPr dirty="0" sz="900" spc="-5">
                <a:latin typeface="Calibri"/>
                <a:cs typeface="Calibri"/>
              </a:rPr>
              <a:t>I.V.L </a:t>
            </a:r>
            <a:r>
              <a:rPr dirty="0" sz="900">
                <a:latin typeface="Calibri"/>
                <a:cs typeface="Calibri"/>
              </a:rPr>
              <a:t>Thulin </a:t>
            </a:r>
            <a:r>
              <a:rPr dirty="0" sz="900" spc="-5">
                <a:latin typeface="Calibri"/>
                <a:cs typeface="Calibri"/>
              </a:rPr>
              <a:t>has </a:t>
            </a:r>
            <a:r>
              <a:rPr dirty="0" sz="900">
                <a:latin typeface="Calibri"/>
                <a:cs typeface="Calibri"/>
              </a:rPr>
              <a:t>a </a:t>
            </a:r>
            <a:r>
              <a:rPr dirty="0" sz="900" spc="-5">
                <a:latin typeface="Calibri"/>
                <a:cs typeface="Calibri"/>
              </a:rPr>
              <a:t>Ph.D.  grant from the Western </a:t>
            </a:r>
            <a:r>
              <a:rPr dirty="0" sz="900" spc="-10">
                <a:latin typeface="Calibri"/>
                <a:cs typeface="Calibri"/>
              </a:rPr>
              <a:t>Norway </a:t>
            </a:r>
            <a:r>
              <a:rPr dirty="0" sz="900" spc="-5">
                <a:latin typeface="Calibri"/>
                <a:cs typeface="Calibri"/>
              </a:rPr>
              <a:t>Regional Health Authority (grant </a:t>
            </a:r>
            <a:r>
              <a:rPr dirty="0" sz="900">
                <a:latin typeface="Calibri"/>
                <a:cs typeface="Calibri"/>
              </a:rPr>
              <a:t>number: </a:t>
            </a:r>
            <a:r>
              <a:rPr dirty="0" sz="900" spc="-10">
                <a:latin typeface="Calibri"/>
                <a:cs typeface="Calibri"/>
              </a:rPr>
              <a:t>F-13074). </a:t>
            </a:r>
            <a:r>
              <a:rPr dirty="0" sz="900" spc="-5">
                <a:latin typeface="Calibri"/>
                <a:cs typeface="Calibri"/>
              </a:rPr>
              <a:t>The </a:t>
            </a:r>
            <a:r>
              <a:rPr dirty="0" sz="900">
                <a:latin typeface="Calibri"/>
                <a:cs typeface="Calibri"/>
              </a:rPr>
              <a:t>Atellica </a:t>
            </a:r>
            <a:r>
              <a:rPr dirty="0" sz="900" spc="-5">
                <a:latin typeface="Calibri"/>
                <a:cs typeface="Calibri"/>
              </a:rPr>
              <a:t>VTLi analyzers and reagent costs were covered </a:t>
            </a:r>
            <a:r>
              <a:rPr dirty="0" sz="900">
                <a:latin typeface="Calibri"/>
                <a:cs typeface="Calibri"/>
              </a:rPr>
              <a:t>by Siemens  </a:t>
            </a:r>
            <a:r>
              <a:rPr dirty="0" sz="900" spc="-5">
                <a:latin typeface="Calibri"/>
                <a:cs typeface="Calibri"/>
              </a:rPr>
              <a:t>Healthineers. The sponsor had </a:t>
            </a:r>
            <a:r>
              <a:rPr dirty="0" sz="900">
                <a:latin typeface="Calibri"/>
                <a:cs typeface="Calibri"/>
              </a:rPr>
              <a:t>no influence on </a:t>
            </a:r>
            <a:r>
              <a:rPr dirty="0" sz="900" spc="-5">
                <a:latin typeface="Calibri"/>
                <a:cs typeface="Calibri"/>
              </a:rPr>
              <a:t>the analyzing </a:t>
            </a:r>
            <a:r>
              <a:rPr dirty="0" sz="900">
                <a:latin typeface="Calibri"/>
                <a:cs typeface="Calibri"/>
              </a:rPr>
              <a:t>or </a:t>
            </a:r>
            <a:r>
              <a:rPr dirty="0" sz="900" spc="-5">
                <a:latin typeface="Calibri"/>
                <a:cs typeface="Calibri"/>
              </a:rPr>
              <a:t>interpretation </a:t>
            </a:r>
            <a:r>
              <a:rPr dirty="0" sz="900">
                <a:latin typeface="Calibri"/>
                <a:cs typeface="Calibri"/>
              </a:rPr>
              <a:t>of </a:t>
            </a:r>
            <a:r>
              <a:rPr dirty="0" sz="900" spc="-5">
                <a:latin typeface="Calibri"/>
                <a:cs typeface="Calibri"/>
              </a:rPr>
              <a:t>the data, </a:t>
            </a:r>
            <a:r>
              <a:rPr dirty="0" sz="900">
                <a:latin typeface="Calibri"/>
                <a:cs typeface="Calibri"/>
              </a:rPr>
              <a:t>nor on </a:t>
            </a:r>
            <a:r>
              <a:rPr dirty="0" sz="900" spc="-5">
                <a:latin typeface="Calibri"/>
                <a:cs typeface="Calibri"/>
              </a:rPr>
              <a:t>the writing </a:t>
            </a:r>
            <a:r>
              <a:rPr dirty="0" sz="900">
                <a:latin typeface="Calibri"/>
                <a:cs typeface="Calibri"/>
              </a:rPr>
              <a:t>of </a:t>
            </a:r>
            <a:r>
              <a:rPr dirty="0" sz="900" spc="-5">
                <a:latin typeface="Calibri"/>
                <a:cs typeface="Calibri"/>
              </a:rPr>
              <a:t>the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manuscript.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Calibri"/>
              <a:cs typeface="Calibri"/>
            </a:endParaRPr>
          </a:p>
          <a:p>
            <a:pPr marL="12700" marR="5080">
              <a:lnSpc>
                <a:spcPct val="87800"/>
              </a:lnSpc>
            </a:pPr>
            <a:r>
              <a:rPr dirty="0" sz="900" spc="-5" b="1">
                <a:latin typeface="Calibri"/>
                <a:cs typeface="Calibri"/>
              </a:rPr>
              <a:t>Conflicts </a:t>
            </a:r>
            <a:r>
              <a:rPr dirty="0" sz="900" b="1">
                <a:latin typeface="Calibri"/>
                <a:cs typeface="Calibri"/>
              </a:rPr>
              <a:t>of </a:t>
            </a:r>
            <a:r>
              <a:rPr dirty="0" sz="900" spc="-5" b="1">
                <a:latin typeface="Calibri"/>
                <a:cs typeface="Calibri"/>
              </a:rPr>
              <a:t>interest: </a:t>
            </a:r>
            <a:r>
              <a:rPr dirty="0" sz="900" spc="-5">
                <a:latin typeface="Calibri"/>
                <a:cs typeface="Calibri"/>
              </a:rPr>
              <a:t>K.M.A. has served </a:t>
            </a:r>
            <a:r>
              <a:rPr dirty="0" sz="900">
                <a:latin typeface="Calibri"/>
                <a:cs typeface="Calibri"/>
              </a:rPr>
              <a:t>on </a:t>
            </a:r>
            <a:r>
              <a:rPr dirty="0" sz="900" spc="-5">
                <a:latin typeface="Calibri"/>
                <a:cs typeface="Calibri"/>
              </a:rPr>
              <a:t>advisory board </a:t>
            </a:r>
            <a:r>
              <a:rPr dirty="0" sz="900" spc="-10">
                <a:latin typeface="Calibri"/>
                <a:cs typeface="Calibri"/>
              </a:rPr>
              <a:t>for Roche </a:t>
            </a:r>
            <a:r>
              <a:rPr dirty="0" sz="900" spc="-5">
                <a:latin typeface="Calibri"/>
                <a:cs typeface="Calibri"/>
              </a:rPr>
              <a:t>Diagnostics, </a:t>
            </a:r>
            <a:r>
              <a:rPr dirty="0" sz="900">
                <a:latin typeface="Calibri"/>
                <a:cs typeface="Calibri"/>
              </a:rPr>
              <a:t>Siemens </a:t>
            </a:r>
            <a:r>
              <a:rPr dirty="0" sz="900" spc="-5">
                <a:latin typeface="Calibri"/>
                <a:cs typeface="Calibri"/>
              </a:rPr>
              <a:t>Healthineers and </a:t>
            </a:r>
            <a:r>
              <a:rPr dirty="0" sz="900">
                <a:latin typeface="Calibri"/>
                <a:cs typeface="Calibri"/>
              </a:rPr>
              <a:t>SpinChip, </a:t>
            </a:r>
            <a:r>
              <a:rPr dirty="0" sz="900" spc="-5">
                <a:latin typeface="Calibri"/>
                <a:cs typeface="Calibri"/>
              </a:rPr>
              <a:t>consultant honoraria </a:t>
            </a:r>
            <a:r>
              <a:rPr dirty="0" sz="900" spc="-10">
                <a:latin typeface="Calibri"/>
                <a:cs typeface="Calibri"/>
              </a:rPr>
              <a:t>form </a:t>
            </a:r>
            <a:r>
              <a:rPr dirty="0" sz="900" spc="-15">
                <a:latin typeface="Calibri"/>
                <a:cs typeface="Calibri"/>
              </a:rPr>
              <a:t>CardiNor,  </a:t>
            </a:r>
            <a:r>
              <a:rPr dirty="0" sz="900" spc="-5">
                <a:latin typeface="Calibri"/>
                <a:cs typeface="Calibri"/>
              </a:rPr>
              <a:t>lecturing honorarium </a:t>
            </a:r>
            <a:r>
              <a:rPr dirty="0" sz="900" spc="-10">
                <a:latin typeface="Calibri"/>
                <a:cs typeface="Calibri"/>
              </a:rPr>
              <a:t>from </a:t>
            </a:r>
            <a:r>
              <a:rPr dirty="0" sz="900">
                <a:latin typeface="Calibri"/>
                <a:cs typeface="Calibri"/>
              </a:rPr>
              <a:t>Siemens </a:t>
            </a:r>
            <a:r>
              <a:rPr dirty="0" sz="900" spc="-5">
                <a:latin typeface="Calibri"/>
                <a:cs typeface="Calibri"/>
              </a:rPr>
              <a:t>Healthineers, </a:t>
            </a:r>
            <a:r>
              <a:rPr dirty="0" sz="900" spc="-10">
                <a:latin typeface="Calibri"/>
                <a:cs typeface="Calibri"/>
              </a:rPr>
              <a:t>Roche </a:t>
            </a:r>
            <a:r>
              <a:rPr dirty="0" sz="900" spc="-5">
                <a:latin typeface="Calibri"/>
                <a:cs typeface="Calibri"/>
              </a:rPr>
              <a:t>Diagnostics, Mindray and </a:t>
            </a:r>
            <a:r>
              <a:rPr dirty="0" sz="900">
                <a:latin typeface="Calibri"/>
                <a:cs typeface="Calibri"/>
              </a:rPr>
              <a:t>Snibe </a:t>
            </a:r>
            <a:r>
              <a:rPr dirty="0" sz="900" spc="-5">
                <a:latin typeface="Calibri"/>
                <a:cs typeface="Calibri"/>
              </a:rPr>
              <a:t>Diagnostics and </a:t>
            </a:r>
            <a:r>
              <a:rPr dirty="0" sz="900" spc="-10">
                <a:latin typeface="Calibri"/>
                <a:cs typeface="Calibri"/>
              </a:rPr>
              <a:t>research grants </a:t>
            </a:r>
            <a:r>
              <a:rPr dirty="0" sz="900" spc="-5">
                <a:latin typeface="Calibri"/>
                <a:cs typeface="Calibri"/>
              </a:rPr>
              <a:t>from </a:t>
            </a:r>
            <a:r>
              <a:rPr dirty="0" sz="900">
                <a:latin typeface="Calibri"/>
                <a:cs typeface="Calibri"/>
              </a:rPr>
              <a:t>Siemens </a:t>
            </a:r>
            <a:r>
              <a:rPr dirty="0" sz="900" spc="-5">
                <a:latin typeface="Calibri"/>
                <a:cs typeface="Calibri"/>
              </a:rPr>
              <a:t>Healthineers and </a:t>
            </a:r>
            <a:r>
              <a:rPr dirty="0" sz="900" spc="-10">
                <a:latin typeface="Calibri"/>
                <a:cs typeface="Calibri"/>
              </a:rPr>
              <a:t>Roche  </a:t>
            </a:r>
            <a:r>
              <a:rPr dirty="0" sz="900" spc="-5">
                <a:latin typeface="Calibri"/>
                <a:cs typeface="Calibri"/>
              </a:rPr>
              <a:t>Diagnostics, she </a:t>
            </a:r>
            <a:r>
              <a:rPr dirty="0" sz="900">
                <a:latin typeface="Calibri"/>
                <a:cs typeface="Calibri"/>
              </a:rPr>
              <a:t>is </a:t>
            </a:r>
            <a:r>
              <a:rPr dirty="0" sz="900" spc="-5">
                <a:latin typeface="Calibri"/>
                <a:cs typeface="Calibri"/>
              </a:rPr>
              <a:t>Associate Editor </a:t>
            </a:r>
            <a:r>
              <a:rPr dirty="0" sz="900">
                <a:latin typeface="Calibri"/>
                <a:cs typeface="Calibri"/>
              </a:rPr>
              <a:t>of </a:t>
            </a:r>
            <a:r>
              <a:rPr dirty="0" sz="900" spc="-5">
                <a:latin typeface="Calibri"/>
                <a:cs typeface="Calibri"/>
              </a:rPr>
              <a:t>Clinical Biochemistry and Chair </a:t>
            </a:r>
            <a:r>
              <a:rPr dirty="0" sz="900">
                <a:latin typeface="Calibri"/>
                <a:cs typeface="Calibri"/>
              </a:rPr>
              <a:t>of </a:t>
            </a:r>
            <a:r>
              <a:rPr dirty="0" sz="900" spc="-5">
                <a:latin typeface="Calibri"/>
                <a:cs typeface="Calibri"/>
              </a:rPr>
              <a:t>the IFCC Committee </a:t>
            </a:r>
            <a:r>
              <a:rPr dirty="0" sz="900">
                <a:latin typeface="Calibri"/>
                <a:cs typeface="Calibri"/>
              </a:rPr>
              <a:t>of </a:t>
            </a:r>
            <a:r>
              <a:rPr dirty="0" sz="900" spc="-5">
                <a:latin typeface="Calibri"/>
                <a:cs typeface="Calibri"/>
              </a:rPr>
              <a:t>Clinical Application </a:t>
            </a:r>
            <a:r>
              <a:rPr dirty="0" sz="900">
                <a:latin typeface="Calibri"/>
                <a:cs typeface="Calibri"/>
              </a:rPr>
              <a:t>of </a:t>
            </a:r>
            <a:r>
              <a:rPr dirty="0" sz="900" spc="-5">
                <a:latin typeface="Calibri"/>
                <a:cs typeface="Calibri"/>
              </a:rPr>
              <a:t>Cardiac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Bio-markers.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739" y="344931"/>
            <a:ext cx="1631314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" b="1">
                <a:solidFill>
                  <a:srgbClr val="AE1022"/>
                </a:solidFill>
                <a:latin typeface="Calibri"/>
                <a:cs typeface="Calibri"/>
              </a:rPr>
              <a:t>C</a:t>
            </a:r>
            <a:r>
              <a:rPr dirty="0" spc="-10" b="1">
                <a:solidFill>
                  <a:srgbClr val="AE1022"/>
                </a:solidFill>
                <a:latin typeface="Calibri"/>
                <a:cs typeface="Calibri"/>
              </a:rPr>
              <a:t>o</a:t>
            </a:r>
            <a:r>
              <a:rPr dirty="0" spc="-5" b="1">
                <a:solidFill>
                  <a:srgbClr val="AE1022"/>
                </a:solidFill>
                <a:latin typeface="Calibri"/>
                <a:cs typeface="Calibri"/>
              </a:rPr>
              <a:t>n</a:t>
            </a:r>
            <a:r>
              <a:rPr dirty="0" b="1">
                <a:solidFill>
                  <a:srgbClr val="AE1022"/>
                </a:solidFill>
                <a:latin typeface="Calibri"/>
                <a:cs typeface="Calibri"/>
              </a:rPr>
              <a:t>c</a:t>
            </a:r>
            <a:r>
              <a:rPr dirty="0" spc="-5" b="1">
                <a:solidFill>
                  <a:srgbClr val="AE1022"/>
                </a:solidFill>
                <a:latin typeface="Calibri"/>
                <a:cs typeface="Calibri"/>
              </a:rPr>
              <a:t>lusi</a:t>
            </a:r>
            <a:r>
              <a:rPr dirty="0" spc="-10" b="1">
                <a:solidFill>
                  <a:srgbClr val="AE1022"/>
                </a:solidFill>
                <a:latin typeface="Calibri"/>
                <a:cs typeface="Calibri"/>
              </a:rPr>
              <a:t>o</a:t>
            </a:r>
            <a:r>
              <a:rPr dirty="0" b="1">
                <a:solidFill>
                  <a:srgbClr val="AE1022"/>
                </a:solidFill>
                <a:latin typeface="Calibri"/>
                <a:cs typeface="Calibri"/>
              </a:rPr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739" y="854963"/>
            <a:ext cx="7641590" cy="3582670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298450" marR="381000" indent="-285750">
              <a:lnSpc>
                <a:spcPct val="89700"/>
              </a:lnSpc>
              <a:spcBef>
                <a:spcPts val="420"/>
              </a:spcBef>
              <a:buClr>
                <a:srgbClr val="C00000"/>
              </a:buClr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2600" spc="-5" b="1">
                <a:latin typeface="Calibri"/>
                <a:cs typeface="Calibri"/>
              </a:rPr>
              <a:t>Implementing </a:t>
            </a:r>
            <a:r>
              <a:rPr dirty="0" sz="2600" b="1">
                <a:latin typeface="Calibri"/>
                <a:cs typeface="Calibri"/>
              </a:rPr>
              <a:t>POC </a:t>
            </a:r>
            <a:r>
              <a:rPr dirty="0" sz="2600" spc="-5" b="1">
                <a:latin typeface="Calibri"/>
                <a:cs typeface="Calibri"/>
              </a:rPr>
              <a:t>(bedside) </a:t>
            </a:r>
            <a:r>
              <a:rPr dirty="0" sz="2600" spc="-25" b="1">
                <a:latin typeface="Calibri"/>
                <a:cs typeface="Calibri"/>
              </a:rPr>
              <a:t>hs-cTnI </a:t>
            </a:r>
            <a:r>
              <a:rPr dirty="0" sz="2600" spc="-15" b="1">
                <a:latin typeface="Calibri"/>
                <a:cs typeface="Calibri"/>
              </a:rPr>
              <a:t>testing </a:t>
            </a:r>
            <a:r>
              <a:rPr dirty="0" sz="2600" spc="-5" b="1">
                <a:latin typeface="Calibri"/>
                <a:cs typeface="Calibri"/>
              </a:rPr>
              <a:t>in the  </a:t>
            </a:r>
            <a:r>
              <a:rPr dirty="0" sz="2600" spc="-10" b="1">
                <a:latin typeface="Calibri"/>
                <a:cs typeface="Calibri"/>
              </a:rPr>
              <a:t>Emergency </a:t>
            </a:r>
            <a:r>
              <a:rPr dirty="0" sz="2600" spc="-5" b="1">
                <a:latin typeface="Calibri"/>
                <a:cs typeface="Calibri"/>
              </a:rPr>
              <a:t>Department with </a:t>
            </a:r>
            <a:r>
              <a:rPr dirty="0" sz="2600" b="1">
                <a:latin typeface="Calibri"/>
                <a:cs typeface="Calibri"/>
              </a:rPr>
              <a:t>a </a:t>
            </a:r>
            <a:r>
              <a:rPr dirty="0" sz="2600" spc="-5" b="1">
                <a:latin typeface="Calibri"/>
                <a:cs typeface="Calibri"/>
              </a:rPr>
              <a:t>0/1-hour diagnostic  algorithm led </a:t>
            </a:r>
            <a:r>
              <a:rPr dirty="0" sz="2600" spc="-15" b="1">
                <a:latin typeface="Calibri"/>
                <a:cs typeface="Calibri"/>
              </a:rPr>
              <a:t>to </a:t>
            </a:r>
            <a:r>
              <a:rPr dirty="0" sz="2600" spc="-10" b="1">
                <a:latin typeface="Calibri"/>
                <a:cs typeface="Calibri"/>
              </a:rPr>
              <a:t>modest </a:t>
            </a:r>
            <a:r>
              <a:rPr dirty="0" sz="2600" spc="-5" b="1">
                <a:latin typeface="Calibri"/>
                <a:cs typeface="Calibri"/>
              </a:rPr>
              <a:t>reductions in </a:t>
            </a:r>
            <a:r>
              <a:rPr dirty="0" sz="2600" spc="-10" b="1">
                <a:latin typeface="Calibri"/>
                <a:cs typeface="Calibri"/>
              </a:rPr>
              <a:t>Emergency  </a:t>
            </a:r>
            <a:r>
              <a:rPr dirty="0" sz="2600" spc="-5" b="1">
                <a:latin typeface="Calibri"/>
                <a:cs typeface="Calibri"/>
              </a:rPr>
              <a:t>Department length </a:t>
            </a:r>
            <a:r>
              <a:rPr dirty="0" sz="2600" b="1">
                <a:latin typeface="Calibri"/>
                <a:cs typeface="Calibri"/>
              </a:rPr>
              <a:t>of </a:t>
            </a:r>
            <a:r>
              <a:rPr dirty="0" sz="2600" spc="-30" b="1">
                <a:latin typeface="Calibri"/>
                <a:cs typeface="Calibri"/>
              </a:rPr>
              <a:t>stay</a:t>
            </a:r>
            <a:endParaRPr sz="2600">
              <a:latin typeface="Calibri"/>
              <a:cs typeface="Calibri"/>
            </a:endParaRPr>
          </a:p>
          <a:p>
            <a:pPr marL="298450" marR="5080" indent="-285750">
              <a:lnSpc>
                <a:spcPct val="89600"/>
              </a:lnSpc>
              <a:spcBef>
                <a:spcPts val="2700"/>
              </a:spcBef>
              <a:buClr>
                <a:srgbClr val="C00000"/>
              </a:buClr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2600" b="1">
                <a:latin typeface="Calibri"/>
                <a:cs typeface="Calibri"/>
              </a:rPr>
              <a:t>The </a:t>
            </a:r>
            <a:r>
              <a:rPr dirty="0" sz="2600" spc="-15" b="1">
                <a:latin typeface="Calibri"/>
                <a:cs typeface="Calibri"/>
              </a:rPr>
              <a:t>effect were </a:t>
            </a:r>
            <a:r>
              <a:rPr dirty="0" sz="2600" spc="-10" b="1">
                <a:latin typeface="Calibri"/>
                <a:cs typeface="Calibri"/>
              </a:rPr>
              <a:t>more </a:t>
            </a:r>
            <a:r>
              <a:rPr dirty="0" sz="2600" spc="-15" b="1">
                <a:latin typeface="Calibri"/>
                <a:cs typeface="Calibri"/>
              </a:rPr>
              <a:t>marked </a:t>
            </a:r>
            <a:r>
              <a:rPr dirty="0" sz="2600" spc="-5" b="1">
                <a:latin typeface="Calibri"/>
                <a:cs typeface="Calibri"/>
              </a:rPr>
              <a:t>in </a:t>
            </a:r>
            <a:r>
              <a:rPr dirty="0" sz="2600" spc="-10" b="1">
                <a:latin typeface="Calibri"/>
                <a:cs typeface="Calibri"/>
              </a:rPr>
              <a:t>patients </a:t>
            </a:r>
            <a:r>
              <a:rPr dirty="0" sz="2600" spc="-5" b="1">
                <a:latin typeface="Calibri"/>
                <a:cs typeface="Calibri"/>
              </a:rPr>
              <a:t>with </a:t>
            </a:r>
            <a:r>
              <a:rPr dirty="0" sz="2600" b="1">
                <a:latin typeface="Calibri"/>
                <a:cs typeface="Calibri"/>
              </a:rPr>
              <a:t>a heart  </a:t>
            </a:r>
            <a:r>
              <a:rPr dirty="0" sz="2600" spc="-15" b="1">
                <a:latin typeface="Calibri"/>
                <a:cs typeface="Calibri"/>
              </a:rPr>
              <a:t>attack </a:t>
            </a:r>
            <a:r>
              <a:rPr dirty="0" sz="2600" b="1">
                <a:latin typeface="Calibri"/>
                <a:cs typeface="Calibri"/>
              </a:rPr>
              <a:t>and </a:t>
            </a:r>
            <a:r>
              <a:rPr dirty="0" sz="2600" spc="-5" b="1">
                <a:latin typeface="Calibri"/>
                <a:cs typeface="Calibri"/>
              </a:rPr>
              <a:t>in </a:t>
            </a:r>
            <a:r>
              <a:rPr dirty="0" sz="2600" spc="-10" b="1">
                <a:latin typeface="Calibri"/>
                <a:cs typeface="Calibri"/>
              </a:rPr>
              <a:t>patients </a:t>
            </a:r>
            <a:r>
              <a:rPr dirty="0" sz="2600" b="1">
                <a:latin typeface="Calibri"/>
                <a:cs typeface="Calibri"/>
              </a:rPr>
              <a:t>who </a:t>
            </a:r>
            <a:r>
              <a:rPr dirty="0" sz="2600" spc="-15" b="1">
                <a:latin typeface="Calibri"/>
                <a:cs typeface="Calibri"/>
              </a:rPr>
              <a:t>were </a:t>
            </a:r>
            <a:r>
              <a:rPr dirty="0" sz="2600" b="1">
                <a:latin typeface="Calibri"/>
                <a:cs typeface="Calibri"/>
              </a:rPr>
              <a:t>seen </a:t>
            </a:r>
            <a:r>
              <a:rPr dirty="0" sz="2600" spc="-5" b="1">
                <a:latin typeface="Calibri"/>
                <a:cs typeface="Calibri"/>
              </a:rPr>
              <a:t>by </a:t>
            </a:r>
            <a:r>
              <a:rPr dirty="0" sz="2600" b="1">
                <a:latin typeface="Calibri"/>
                <a:cs typeface="Calibri"/>
              </a:rPr>
              <a:t>a </a:t>
            </a:r>
            <a:r>
              <a:rPr dirty="0" sz="2600" spc="-5" b="1">
                <a:latin typeface="Calibri"/>
                <a:cs typeface="Calibri"/>
              </a:rPr>
              <a:t>clinician  within </a:t>
            </a:r>
            <a:r>
              <a:rPr dirty="0" sz="2600" b="1">
                <a:latin typeface="Calibri"/>
                <a:cs typeface="Calibri"/>
              </a:rPr>
              <a:t>1 hour of</a:t>
            </a:r>
            <a:r>
              <a:rPr dirty="0" sz="2600" spc="-10" b="1">
                <a:latin typeface="Calibri"/>
                <a:cs typeface="Calibri"/>
              </a:rPr>
              <a:t> arrival</a:t>
            </a:r>
            <a:endParaRPr sz="26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2280"/>
              </a:spcBef>
              <a:buClr>
                <a:srgbClr val="C00000"/>
              </a:buClr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2600" spc="-15" b="1">
                <a:latin typeface="Calibri"/>
                <a:cs typeface="Calibri"/>
              </a:rPr>
              <a:t>Safety </a:t>
            </a:r>
            <a:r>
              <a:rPr dirty="0" sz="2600" spc="-10" b="1">
                <a:latin typeface="Calibri"/>
                <a:cs typeface="Calibri"/>
              </a:rPr>
              <a:t>was comparable </a:t>
            </a:r>
            <a:r>
              <a:rPr dirty="0" sz="2600" spc="-15" b="1">
                <a:latin typeface="Calibri"/>
                <a:cs typeface="Calibri"/>
              </a:rPr>
              <a:t>to central laboratory</a:t>
            </a:r>
            <a:r>
              <a:rPr dirty="0" sz="2600" spc="75" b="1">
                <a:latin typeface="Calibri"/>
                <a:cs typeface="Calibri"/>
              </a:rPr>
              <a:t> </a:t>
            </a:r>
            <a:r>
              <a:rPr dirty="0" sz="2600" spc="-15" b="1">
                <a:latin typeface="Calibri"/>
                <a:cs typeface="Calibri"/>
              </a:rPr>
              <a:t>testing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45454" y="4603157"/>
            <a:ext cx="1988826" cy="3880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60444" y="4516737"/>
            <a:ext cx="576063" cy="5609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357" y="259587"/>
            <a:ext cx="190055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 b="1">
                <a:solidFill>
                  <a:srgbClr val="AE1022"/>
                </a:solidFill>
                <a:latin typeface="Calibri"/>
                <a:cs typeface="Calibri"/>
              </a:rPr>
              <a:t>The</a:t>
            </a:r>
            <a:r>
              <a:rPr dirty="0" spc="-65" b="1">
                <a:solidFill>
                  <a:srgbClr val="AE1022"/>
                </a:solidFill>
                <a:latin typeface="Calibri"/>
                <a:cs typeface="Calibri"/>
              </a:rPr>
              <a:t> </a:t>
            </a:r>
            <a:r>
              <a:rPr dirty="0" spc="-10" b="1">
                <a:solidFill>
                  <a:srgbClr val="AE1022"/>
                </a:solidFill>
                <a:latin typeface="Calibri"/>
                <a:cs typeface="Calibri"/>
              </a:rPr>
              <a:t>Problem</a:t>
            </a:r>
          </a:p>
        </p:txBody>
      </p:sp>
      <p:sp>
        <p:nvSpPr>
          <p:cNvPr id="3" name="object 3"/>
          <p:cNvSpPr/>
          <p:nvPr/>
        </p:nvSpPr>
        <p:spPr>
          <a:xfrm>
            <a:off x="2881303" y="3877005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220040" y="3877005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558775" y="3877005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897510" y="3877005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236247" y="3877005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87624" y="3877005"/>
            <a:ext cx="404781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526360" y="3877005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865096" y="3877005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203832" y="3877005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542567" y="3877005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268660" y="3877005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607397" y="3877005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946131" y="3877005"/>
            <a:ext cx="404781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284866" y="3877005"/>
            <a:ext cx="404781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623604" y="3877005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74981" y="3877005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913717" y="3877005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252453" y="3877005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591188" y="3877005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929924" y="3877005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881303" y="1491702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220040" y="1491702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558775" y="1491702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897510" y="1491702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236247" y="1491702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187624" y="1491702"/>
            <a:ext cx="404781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526360" y="1491702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865096" y="1491702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203832" y="1491702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542567" y="1491702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268660" y="1491702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607397" y="1491702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946131" y="1491702"/>
            <a:ext cx="404781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284866" y="1491702"/>
            <a:ext cx="404781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623604" y="1491702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74981" y="1491702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913717" y="1491702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252453" y="1491702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591188" y="1491702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929924" y="1491702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881303" y="2283862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220040" y="2283862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558775" y="2283862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897510" y="2283862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236247" y="2283862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187624" y="2283862"/>
            <a:ext cx="404781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526360" y="2283862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865096" y="2283862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2203832" y="2283862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2542567" y="2283862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6268660" y="2283862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6607397" y="2283862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6946131" y="2283862"/>
            <a:ext cx="404781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7284866" y="2283862"/>
            <a:ext cx="404781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7623604" y="2283862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4574981" y="2283862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4913717" y="2283862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5252453" y="2283862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5591188" y="2283862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5929924" y="2283862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2881303" y="3080434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3220040" y="3080434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3558775" y="3080434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3897510" y="3080434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4236247" y="3080434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187624" y="3080434"/>
            <a:ext cx="404781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526360" y="3080434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865096" y="3080434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2203832" y="3080434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2542567" y="3080434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6268660" y="3080434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6607397" y="3080434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6946131" y="3080434"/>
            <a:ext cx="404781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7284866" y="3080434"/>
            <a:ext cx="404781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7623604" y="3080434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4574981" y="3080434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4913717" y="3080434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5252453" y="3080434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5591188" y="3080434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5929924" y="3080434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2881303" y="699541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3220040" y="699541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3558775" y="699541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3897510" y="699541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4236247" y="699541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1187624" y="699541"/>
            <a:ext cx="404781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1526360" y="699541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1865096" y="699541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2203832" y="699541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2542567" y="699541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6268660" y="699541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6607397" y="699541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6946131" y="699541"/>
            <a:ext cx="404781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7284866" y="699541"/>
            <a:ext cx="404781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7623604" y="699541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4574981" y="699541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4913717" y="699541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5252453" y="699541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5591188" y="699541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5929924" y="699541"/>
            <a:ext cx="404780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8010272" y="711530"/>
            <a:ext cx="34290" cy="3970020"/>
          </a:xfrm>
          <a:custGeom>
            <a:avLst/>
            <a:gdLst/>
            <a:ahLst/>
            <a:cxnLst/>
            <a:rect l="l" t="t" r="r" b="b"/>
            <a:pathLst>
              <a:path w="34290" h="3970020">
                <a:moveTo>
                  <a:pt x="0" y="3969624"/>
                </a:moveTo>
                <a:lnTo>
                  <a:pt x="34182" y="3969624"/>
                </a:lnTo>
                <a:lnTo>
                  <a:pt x="34182" y="0"/>
                </a:lnTo>
                <a:lnTo>
                  <a:pt x="0" y="0"/>
                </a:lnTo>
                <a:lnTo>
                  <a:pt x="0" y="3969624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2880667" y="3888994"/>
            <a:ext cx="404413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3219094" y="3888994"/>
            <a:ext cx="404413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3557522" y="3888994"/>
            <a:ext cx="404413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3895950" y="3888994"/>
            <a:ext cx="404413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4234377" y="3888994"/>
            <a:ext cx="404413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1188527" y="3888994"/>
            <a:ext cx="404413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1526956" y="3888994"/>
            <a:ext cx="404413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1865383" y="3888994"/>
            <a:ext cx="404413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2203811" y="3888994"/>
            <a:ext cx="404413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2542239" y="3888994"/>
            <a:ext cx="404413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6264945" y="3888994"/>
            <a:ext cx="404413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6603372" y="3888994"/>
            <a:ext cx="404413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6941801" y="3888994"/>
            <a:ext cx="404413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7280229" y="3888994"/>
            <a:ext cx="404413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7618656" y="3888994"/>
            <a:ext cx="404413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4572804" y="3888994"/>
            <a:ext cx="404413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4911233" y="3888994"/>
            <a:ext cx="404413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5249661" y="3888994"/>
            <a:ext cx="404413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5588090" y="3888994"/>
            <a:ext cx="404413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5926517" y="3888994"/>
            <a:ext cx="404413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2880667" y="1503691"/>
            <a:ext cx="404412" cy="792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3219094" y="1503691"/>
            <a:ext cx="404412" cy="792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1188527" y="1503691"/>
            <a:ext cx="404412" cy="792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1526956" y="1503691"/>
            <a:ext cx="404412" cy="792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1865383" y="1503691"/>
            <a:ext cx="404412" cy="792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2203810" y="1503691"/>
            <a:ext cx="404412" cy="792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2542239" y="1503691"/>
            <a:ext cx="404412" cy="792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6264945" y="1503691"/>
            <a:ext cx="404413" cy="792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6603372" y="1503691"/>
            <a:ext cx="404413" cy="792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6941801" y="1503691"/>
            <a:ext cx="404413" cy="792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7280229" y="1503691"/>
            <a:ext cx="404413" cy="792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7618656" y="1503691"/>
            <a:ext cx="404413" cy="792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5249661" y="1503691"/>
            <a:ext cx="404412" cy="792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5588090" y="1503691"/>
            <a:ext cx="404412" cy="792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5926517" y="1503691"/>
            <a:ext cx="404412" cy="792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2880667" y="2295851"/>
            <a:ext cx="404413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3219094" y="2295851"/>
            <a:ext cx="404413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1188527" y="2295851"/>
            <a:ext cx="404413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1526956" y="2295851"/>
            <a:ext cx="404413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1865383" y="2295851"/>
            <a:ext cx="404413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2203811" y="2295851"/>
            <a:ext cx="404413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2542239" y="2295851"/>
            <a:ext cx="404413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6264945" y="2295851"/>
            <a:ext cx="404413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6603372" y="2295851"/>
            <a:ext cx="404413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6941801" y="2295851"/>
            <a:ext cx="404413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7280229" y="2295851"/>
            <a:ext cx="404413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7618656" y="2295851"/>
            <a:ext cx="404413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5249661" y="2295851"/>
            <a:ext cx="404412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5588090" y="2295851"/>
            <a:ext cx="404412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5926517" y="2295851"/>
            <a:ext cx="404412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2880667" y="3092423"/>
            <a:ext cx="404412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3219094" y="3092423"/>
            <a:ext cx="404412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1188527" y="3092423"/>
            <a:ext cx="404412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1526956" y="3092423"/>
            <a:ext cx="404412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1865383" y="3092423"/>
            <a:ext cx="404412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2203810" y="3092423"/>
            <a:ext cx="404412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2542239" y="3092423"/>
            <a:ext cx="404412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6264945" y="3092423"/>
            <a:ext cx="404413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6603372" y="3092423"/>
            <a:ext cx="404413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6941801" y="3092423"/>
            <a:ext cx="404413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7280229" y="3092423"/>
            <a:ext cx="404413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7618656" y="3092423"/>
            <a:ext cx="404413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5249661" y="3092423"/>
            <a:ext cx="404412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5588090" y="3092423"/>
            <a:ext cx="404412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5926517" y="3092423"/>
            <a:ext cx="404412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2880667" y="711530"/>
            <a:ext cx="404413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3219094" y="711530"/>
            <a:ext cx="404413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3557522" y="711530"/>
            <a:ext cx="404413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3895950" y="711530"/>
            <a:ext cx="404413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4234377" y="711530"/>
            <a:ext cx="404413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1188527" y="711530"/>
            <a:ext cx="404413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1526956" y="711530"/>
            <a:ext cx="404413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1865383" y="711530"/>
            <a:ext cx="404413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2203811" y="711530"/>
            <a:ext cx="404413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2542239" y="711530"/>
            <a:ext cx="404413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6264945" y="711530"/>
            <a:ext cx="404413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6603372" y="711530"/>
            <a:ext cx="404413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6941801" y="711530"/>
            <a:ext cx="404413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7280229" y="711530"/>
            <a:ext cx="404413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7618656" y="711530"/>
            <a:ext cx="404413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4572804" y="711530"/>
            <a:ext cx="404413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4911233" y="711530"/>
            <a:ext cx="404413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5249661" y="711530"/>
            <a:ext cx="404413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5588090" y="711530"/>
            <a:ext cx="404413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5926517" y="711530"/>
            <a:ext cx="404413" cy="79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3566159" y="1466088"/>
            <a:ext cx="551688" cy="1615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3550920" y="3051048"/>
            <a:ext cx="551688" cy="8199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3904488" y="1469136"/>
            <a:ext cx="551688" cy="16154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3889247" y="3054095"/>
            <a:ext cx="551688" cy="8229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4239767" y="1463039"/>
            <a:ext cx="551688" cy="16154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4224528" y="3048000"/>
            <a:ext cx="551688" cy="8229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4593335" y="1478280"/>
            <a:ext cx="551688" cy="16154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4578096" y="3063239"/>
            <a:ext cx="551688" cy="8229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4916423" y="1469136"/>
            <a:ext cx="548639" cy="16154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4901184" y="3054095"/>
            <a:ext cx="548639" cy="8229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6445454" y="4603157"/>
            <a:ext cx="1988826" cy="38806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8460444" y="4516737"/>
            <a:ext cx="576063" cy="56090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1197442" y="4652753"/>
            <a:ext cx="6812915" cy="78740"/>
          </a:xfrm>
          <a:custGeom>
            <a:avLst/>
            <a:gdLst/>
            <a:ahLst/>
            <a:cxnLst/>
            <a:rect l="l" t="t" r="r" b="b"/>
            <a:pathLst>
              <a:path w="6812915" h="78739">
                <a:moveTo>
                  <a:pt x="0" y="78562"/>
                </a:moveTo>
                <a:lnTo>
                  <a:pt x="6812830" y="78562"/>
                </a:lnTo>
                <a:lnTo>
                  <a:pt x="6812830" y="0"/>
                </a:lnTo>
                <a:lnTo>
                  <a:pt x="0" y="0"/>
                </a:lnTo>
                <a:lnTo>
                  <a:pt x="0" y="78562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2884204" y="3873706"/>
            <a:ext cx="403128" cy="7915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3221558" y="3873706"/>
            <a:ext cx="403128" cy="7915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3558910" y="3873706"/>
            <a:ext cx="403128" cy="7915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3896263" y="3873706"/>
            <a:ext cx="403128" cy="7915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4233616" y="3873706"/>
            <a:ext cx="403128" cy="7915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1197442" y="3873706"/>
            <a:ext cx="403128" cy="7915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1534794" y="3873706"/>
            <a:ext cx="403128" cy="7915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1872147" y="3873706"/>
            <a:ext cx="403128" cy="7915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2209500" y="3873706"/>
            <a:ext cx="403128" cy="7915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2546852" y="3873706"/>
            <a:ext cx="403128" cy="7915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6257731" y="3873706"/>
            <a:ext cx="403128" cy="7915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6595084" y="3873706"/>
            <a:ext cx="403128" cy="7915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6932437" y="3873706"/>
            <a:ext cx="403128" cy="7915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7269789" y="3873706"/>
            <a:ext cx="403128" cy="7915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7607142" y="3873706"/>
            <a:ext cx="403128" cy="7915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4570968" y="3873706"/>
            <a:ext cx="403128" cy="7915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4908322" y="3873706"/>
            <a:ext cx="403128" cy="7915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5245675" y="3873706"/>
            <a:ext cx="403128" cy="7915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5583026" y="3873706"/>
            <a:ext cx="403128" cy="7915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5920379" y="3873706"/>
            <a:ext cx="403128" cy="7915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2884205" y="1490374"/>
            <a:ext cx="403128" cy="791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3221558" y="1490374"/>
            <a:ext cx="403128" cy="791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1197442" y="1490374"/>
            <a:ext cx="403128" cy="791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1534794" y="1490374"/>
            <a:ext cx="403128" cy="791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1872147" y="1490374"/>
            <a:ext cx="403128" cy="791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2209500" y="1490374"/>
            <a:ext cx="403128" cy="791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2546852" y="1490374"/>
            <a:ext cx="403128" cy="791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6257731" y="1490374"/>
            <a:ext cx="403128" cy="791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6595084" y="1490374"/>
            <a:ext cx="403128" cy="791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6932437" y="1490374"/>
            <a:ext cx="403128" cy="791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7269789" y="1490374"/>
            <a:ext cx="403128" cy="791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7607142" y="1490374"/>
            <a:ext cx="403128" cy="791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5245673" y="1490374"/>
            <a:ext cx="403128" cy="791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5583026" y="1490374"/>
            <a:ext cx="403128" cy="791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5920379" y="1490374"/>
            <a:ext cx="403128" cy="791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2884205" y="2281880"/>
            <a:ext cx="403128" cy="791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3221558" y="2281880"/>
            <a:ext cx="403128" cy="791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/>
          <p:nvPr/>
        </p:nvSpPr>
        <p:spPr>
          <a:xfrm>
            <a:off x="1197442" y="2281880"/>
            <a:ext cx="403128" cy="791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1534794" y="2281880"/>
            <a:ext cx="403128" cy="791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1872147" y="2281880"/>
            <a:ext cx="403128" cy="791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/>
          <p:nvPr/>
        </p:nvSpPr>
        <p:spPr>
          <a:xfrm>
            <a:off x="2209500" y="2281880"/>
            <a:ext cx="403128" cy="791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3" name="object 243"/>
          <p:cNvSpPr/>
          <p:nvPr/>
        </p:nvSpPr>
        <p:spPr>
          <a:xfrm>
            <a:off x="2546852" y="2281880"/>
            <a:ext cx="403128" cy="791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4" name="object 244"/>
          <p:cNvSpPr/>
          <p:nvPr/>
        </p:nvSpPr>
        <p:spPr>
          <a:xfrm>
            <a:off x="6257731" y="2281880"/>
            <a:ext cx="403128" cy="791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/>
          <p:nvPr/>
        </p:nvSpPr>
        <p:spPr>
          <a:xfrm>
            <a:off x="6595084" y="2281880"/>
            <a:ext cx="403128" cy="791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6" name="object 246"/>
          <p:cNvSpPr/>
          <p:nvPr/>
        </p:nvSpPr>
        <p:spPr>
          <a:xfrm>
            <a:off x="6932437" y="2281880"/>
            <a:ext cx="403128" cy="791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7" name="object 247"/>
          <p:cNvSpPr/>
          <p:nvPr/>
        </p:nvSpPr>
        <p:spPr>
          <a:xfrm>
            <a:off x="7269789" y="2281880"/>
            <a:ext cx="403128" cy="791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8" name="object 248"/>
          <p:cNvSpPr/>
          <p:nvPr/>
        </p:nvSpPr>
        <p:spPr>
          <a:xfrm>
            <a:off x="7607142" y="2281880"/>
            <a:ext cx="403128" cy="791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9" name="object 249"/>
          <p:cNvSpPr/>
          <p:nvPr/>
        </p:nvSpPr>
        <p:spPr>
          <a:xfrm>
            <a:off x="5245673" y="2281880"/>
            <a:ext cx="403128" cy="791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0" name="object 250"/>
          <p:cNvSpPr/>
          <p:nvPr/>
        </p:nvSpPr>
        <p:spPr>
          <a:xfrm>
            <a:off x="5583026" y="2281880"/>
            <a:ext cx="403128" cy="791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1" name="object 251"/>
          <p:cNvSpPr/>
          <p:nvPr/>
        </p:nvSpPr>
        <p:spPr>
          <a:xfrm>
            <a:off x="5920379" y="2281880"/>
            <a:ext cx="403128" cy="791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2" name="object 252"/>
          <p:cNvSpPr/>
          <p:nvPr/>
        </p:nvSpPr>
        <p:spPr>
          <a:xfrm>
            <a:off x="2884205" y="3077794"/>
            <a:ext cx="403128" cy="791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3" name="object 253"/>
          <p:cNvSpPr/>
          <p:nvPr/>
        </p:nvSpPr>
        <p:spPr>
          <a:xfrm>
            <a:off x="3221558" y="3077794"/>
            <a:ext cx="403128" cy="791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4" name="object 254"/>
          <p:cNvSpPr/>
          <p:nvPr/>
        </p:nvSpPr>
        <p:spPr>
          <a:xfrm>
            <a:off x="1197442" y="3077794"/>
            <a:ext cx="403128" cy="791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5" name="object 255"/>
          <p:cNvSpPr/>
          <p:nvPr/>
        </p:nvSpPr>
        <p:spPr>
          <a:xfrm>
            <a:off x="1534794" y="3077794"/>
            <a:ext cx="403128" cy="791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6" name="object 256"/>
          <p:cNvSpPr/>
          <p:nvPr/>
        </p:nvSpPr>
        <p:spPr>
          <a:xfrm>
            <a:off x="1872147" y="3077794"/>
            <a:ext cx="403128" cy="791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7" name="object 257"/>
          <p:cNvSpPr/>
          <p:nvPr/>
        </p:nvSpPr>
        <p:spPr>
          <a:xfrm>
            <a:off x="2209500" y="3077794"/>
            <a:ext cx="403128" cy="791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8" name="object 258"/>
          <p:cNvSpPr/>
          <p:nvPr/>
        </p:nvSpPr>
        <p:spPr>
          <a:xfrm>
            <a:off x="2546852" y="3077794"/>
            <a:ext cx="403128" cy="791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9" name="object 259"/>
          <p:cNvSpPr/>
          <p:nvPr/>
        </p:nvSpPr>
        <p:spPr>
          <a:xfrm>
            <a:off x="6257731" y="3077794"/>
            <a:ext cx="403128" cy="791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0" name="object 260"/>
          <p:cNvSpPr/>
          <p:nvPr/>
        </p:nvSpPr>
        <p:spPr>
          <a:xfrm>
            <a:off x="6595084" y="3077794"/>
            <a:ext cx="403128" cy="791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1" name="object 261"/>
          <p:cNvSpPr/>
          <p:nvPr/>
        </p:nvSpPr>
        <p:spPr>
          <a:xfrm>
            <a:off x="6932437" y="3077794"/>
            <a:ext cx="403128" cy="791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2" name="object 262"/>
          <p:cNvSpPr/>
          <p:nvPr/>
        </p:nvSpPr>
        <p:spPr>
          <a:xfrm>
            <a:off x="7269789" y="3077794"/>
            <a:ext cx="403128" cy="791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3" name="object 263"/>
          <p:cNvSpPr/>
          <p:nvPr/>
        </p:nvSpPr>
        <p:spPr>
          <a:xfrm>
            <a:off x="7607142" y="3077794"/>
            <a:ext cx="403128" cy="791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4" name="object 264"/>
          <p:cNvSpPr/>
          <p:nvPr/>
        </p:nvSpPr>
        <p:spPr>
          <a:xfrm>
            <a:off x="5245673" y="3077794"/>
            <a:ext cx="403128" cy="791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5" name="object 265"/>
          <p:cNvSpPr/>
          <p:nvPr/>
        </p:nvSpPr>
        <p:spPr>
          <a:xfrm>
            <a:off x="5583026" y="3077794"/>
            <a:ext cx="403128" cy="791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6" name="object 266"/>
          <p:cNvSpPr/>
          <p:nvPr/>
        </p:nvSpPr>
        <p:spPr>
          <a:xfrm>
            <a:off x="5920379" y="3077794"/>
            <a:ext cx="403128" cy="791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7" name="object 267"/>
          <p:cNvSpPr/>
          <p:nvPr/>
        </p:nvSpPr>
        <p:spPr>
          <a:xfrm>
            <a:off x="2884204" y="698868"/>
            <a:ext cx="403128" cy="791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8" name="object 268"/>
          <p:cNvSpPr/>
          <p:nvPr/>
        </p:nvSpPr>
        <p:spPr>
          <a:xfrm>
            <a:off x="3221558" y="698868"/>
            <a:ext cx="403128" cy="791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9" name="object 269"/>
          <p:cNvSpPr/>
          <p:nvPr/>
        </p:nvSpPr>
        <p:spPr>
          <a:xfrm>
            <a:off x="3558910" y="698868"/>
            <a:ext cx="403128" cy="791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0" name="object 270"/>
          <p:cNvSpPr/>
          <p:nvPr/>
        </p:nvSpPr>
        <p:spPr>
          <a:xfrm>
            <a:off x="3896263" y="698868"/>
            <a:ext cx="403128" cy="791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1" name="object 271"/>
          <p:cNvSpPr/>
          <p:nvPr/>
        </p:nvSpPr>
        <p:spPr>
          <a:xfrm>
            <a:off x="4233616" y="698868"/>
            <a:ext cx="403128" cy="791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2" name="object 272"/>
          <p:cNvSpPr/>
          <p:nvPr/>
        </p:nvSpPr>
        <p:spPr>
          <a:xfrm>
            <a:off x="1197442" y="698868"/>
            <a:ext cx="403128" cy="791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3" name="object 273"/>
          <p:cNvSpPr/>
          <p:nvPr/>
        </p:nvSpPr>
        <p:spPr>
          <a:xfrm>
            <a:off x="1534794" y="698868"/>
            <a:ext cx="403128" cy="791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4" name="object 274"/>
          <p:cNvSpPr/>
          <p:nvPr/>
        </p:nvSpPr>
        <p:spPr>
          <a:xfrm>
            <a:off x="1872147" y="698868"/>
            <a:ext cx="403128" cy="791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5" name="object 275"/>
          <p:cNvSpPr/>
          <p:nvPr/>
        </p:nvSpPr>
        <p:spPr>
          <a:xfrm>
            <a:off x="2209500" y="698868"/>
            <a:ext cx="403128" cy="791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6" name="object 276"/>
          <p:cNvSpPr/>
          <p:nvPr/>
        </p:nvSpPr>
        <p:spPr>
          <a:xfrm>
            <a:off x="2546852" y="698868"/>
            <a:ext cx="403128" cy="791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7" name="object 277"/>
          <p:cNvSpPr/>
          <p:nvPr/>
        </p:nvSpPr>
        <p:spPr>
          <a:xfrm>
            <a:off x="6257731" y="698868"/>
            <a:ext cx="403128" cy="791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8" name="object 278"/>
          <p:cNvSpPr/>
          <p:nvPr/>
        </p:nvSpPr>
        <p:spPr>
          <a:xfrm>
            <a:off x="6595084" y="698868"/>
            <a:ext cx="403128" cy="791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9" name="object 279"/>
          <p:cNvSpPr/>
          <p:nvPr/>
        </p:nvSpPr>
        <p:spPr>
          <a:xfrm>
            <a:off x="6932437" y="698868"/>
            <a:ext cx="403128" cy="791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0" name="object 280"/>
          <p:cNvSpPr/>
          <p:nvPr/>
        </p:nvSpPr>
        <p:spPr>
          <a:xfrm>
            <a:off x="7269789" y="698868"/>
            <a:ext cx="403128" cy="791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1" name="object 281"/>
          <p:cNvSpPr/>
          <p:nvPr/>
        </p:nvSpPr>
        <p:spPr>
          <a:xfrm>
            <a:off x="7607142" y="698868"/>
            <a:ext cx="403128" cy="791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2" name="object 282"/>
          <p:cNvSpPr/>
          <p:nvPr/>
        </p:nvSpPr>
        <p:spPr>
          <a:xfrm>
            <a:off x="4570968" y="698868"/>
            <a:ext cx="403128" cy="791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3" name="object 283"/>
          <p:cNvSpPr/>
          <p:nvPr/>
        </p:nvSpPr>
        <p:spPr>
          <a:xfrm>
            <a:off x="4908322" y="698868"/>
            <a:ext cx="403128" cy="791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4" name="object 284"/>
          <p:cNvSpPr/>
          <p:nvPr/>
        </p:nvSpPr>
        <p:spPr>
          <a:xfrm>
            <a:off x="5245675" y="698868"/>
            <a:ext cx="403128" cy="791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5" name="object 285"/>
          <p:cNvSpPr/>
          <p:nvPr/>
        </p:nvSpPr>
        <p:spPr>
          <a:xfrm>
            <a:off x="5583026" y="698868"/>
            <a:ext cx="403128" cy="791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6" name="object 286"/>
          <p:cNvSpPr/>
          <p:nvPr/>
        </p:nvSpPr>
        <p:spPr>
          <a:xfrm>
            <a:off x="5920379" y="698868"/>
            <a:ext cx="403128" cy="791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7" name="object 287"/>
          <p:cNvSpPr/>
          <p:nvPr/>
        </p:nvSpPr>
        <p:spPr>
          <a:xfrm>
            <a:off x="3569208" y="1453896"/>
            <a:ext cx="548639" cy="16123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8" name="object 288"/>
          <p:cNvSpPr/>
          <p:nvPr/>
        </p:nvSpPr>
        <p:spPr>
          <a:xfrm>
            <a:off x="3553967" y="3035807"/>
            <a:ext cx="548639" cy="81991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9" name="object 289"/>
          <p:cNvSpPr/>
          <p:nvPr/>
        </p:nvSpPr>
        <p:spPr>
          <a:xfrm>
            <a:off x="3907535" y="1456944"/>
            <a:ext cx="548639" cy="161239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0" name="object 290"/>
          <p:cNvSpPr/>
          <p:nvPr/>
        </p:nvSpPr>
        <p:spPr>
          <a:xfrm>
            <a:off x="3892296" y="3038855"/>
            <a:ext cx="548639" cy="8229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1" name="object 291"/>
          <p:cNvSpPr/>
          <p:nvPr/>
        </p:nvSpPr>
        <p:spPr>
          <a:xfrm>
            <a:off x="4239767" y="1450847"/>
            <a:ext cx="548639" cy="82295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2" name="object 292"/>
          <p:cNvSpPr/>
          <p:nvPr/>
        </p:nvSpPr>
        <p:spPr>
          <a:xfrm>
            <a:off x="4224528" y="3032760"/>
            <a:ext cx="548639" cy="82295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3" name="object 293"/>
          <p:cNvSpPr/>
          <p:nvPr/>
        </p:nvSpPr>
        <p:spPr>
          <a:xfrm>
            <a:off x="4593335" y="1466088"/>
            <a:ext cx="548639" cy="161239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4" name="object 294"/>
          <p:cNvSpPr/>
          <p:nvPr/>
        </p:nvSpPr>
        <p:spPr>
          <a:xfrm>
            <a:off x="4578096" y="3048000"/>
            <a:ext cx="548639" cy="82296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5" name="object 295"/>
          <p:cNvSpPr/>
          <p:nvPr/>
        </p:nvSpPr>
        <p:spPr>
          <a:xfrm>
            <a:off x="4913376" y="1456944"/>
            <a:ext cx="548639" cy="161239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6" name="object 296"/>
          <p:cNvSpPr/>
          <p:nvPr/>
        </p:nvSpPr>
        <p:spPr>
          <a:xfrm>
            <a:off x="4898135" y="3038855"/>
            <a:ext cx="548639" cy="82296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7" name="object 297"/>
          <p:cNvSpPr/>
          <p:nvPr/>
        </p:nvSpPr>
        <p:spPr>
          <a:xfrm>
            <a:off x="4213856" y="2274421"/>
            <a:ext cx="570136" cy="79760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8" name="object 298"/>
          <p:cNvSpPr/>
          <p:nvPr/>
        </p:nvSpPr>
        <p:spPr>
          <a:xfrm>
            <a:off x="1195674" y="697538"/>
            <a:ext cx="6840855" cy="3955415"/>
          </a:xfrm>
          <a:custGeom>
            <a:avLst/>
            <a:gdLst/>
            <a:ahLst/>
            <a:cxnLst/>
            <a:rect l="l" t="t" r="r" b="b"/>
            <a:pathLst>
              <a:path w="6840855" h="3955415">
                <a:moveTo>
                  <a:pt x="0" y="0"/>
                </a:moveTo>
                <a:lnTo>
                  <a:pt x="6840759" y="0"/>
                </a:lnTo>
                <a:lnTo>
                  <a:pt x="6840759" y="3955215"/>
                </a:lnTo>
                <a:lnTo>
                  <a:pt x="0" y="3955215"/>
                </a:lnTo>
                <a:lnTo>
                  <a:pt x="0" y="0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9" name="object 299"/>
          <p:cNvSpPr/>
          <p:nvPr/>
        </p:nvSpPr>
        <p:spPr>
          <a:xfrm>
            <a:off x="2889354" y="3863469"/>
            <a:ext cx="404780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0" name="object 300"/>
          <p:cNvSpPr/>
          <p:nvPr/>
        </p:nvSpPr>
        <p:spPr>
          <a:xfrm>
            <a:off x="3228089" y="3863469"/>
            <a:ext cx="404780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1" name="object 301"/>
          <p:cNvSpPr/>
          <p:nvPr/>
        </p:nvSpPr>
        <p:spPr>
          <a:xfrm>
            <a:off x="3566824" y="3863469"/>
            <a:ext cx="404781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2" name="object 302"/>
          <p:cNvSpPr/>
          <p:nvPr/>
        </p:nvSpPr>
        <p:spPr>
          <a:xfrm>
            <a:off x="3905561" y="3863469"/>
            <a:ext cx="404780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3" name="object 303"/>
          <p:cNvSpPr/>
          <p:nvPr/>
        </p:nvSpPr>
        <p:spPr>
          <a:xfrm>
            <a:off x="4244296" y="3863469"/>
            <a:ext cx="404780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4" name="object 304"/>
          <p:cNvSpPr/>
          <p:nvPr/>
        </p:nvSpPr>
        <p:spPr>
          <a:xfrm>
            <a:off x="1195674" y="3863469"/>
            <a:ext cx="404781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5" name="object 305"/>
          <p:cNvSpPr/>
          <p:nvPr/>
        </p:nvSpPr>
        <p:spPr>
          <a:xfrm>
            <a:off x="1534411" y="3863469"/>
            <a:ext cx="404780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6" name="object 306"/>
          <p:cNvSpPr/>
          <p:nvPr/>
        </p:nvSpPr>
        <p:spPr>
          <a:xfrm>
            <a:off x="1873145" y="3863469"/>
            <a:ext cx="404780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7" name="object 307"/>
          <p:cNvSpPr/>
          <p:nvPr/>
        </p:nvSpPr>
        <p:spPr>
          <a:xfrm>
            <a:off x="2211881" y="3863469"/>
            <a:ext cx="404780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8" name="object 308"/>
          <p:cNvSpPr/>
          <p:nvPr/>
        </p:nvSpPr>
        <p:spPr>
          <a:xfrm>
            <a:off x="2550618" y="3863469"/>
            <a:ext cx="404780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9" name="object 309"/>
          <p:cNvSpPr/>
          <p:nvPr/>
        </p:nvSpPr>
        <p:spPr>
          <a:xfrm>
            <a:off x="6276710" y="3863469"/>
            <a:ext cx="404780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0" name="object 310"/>
          <p:cNvSpPr/>
          <p:nvPr/>
        </p:nvSpPr>
        <p:spPr>
          <a:xfrm>
            <a:off x="6615448" y="3863469"/>
            <a:ext cx="404780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1" name="object 311"/>
          <p:cNvSpPr/>
          <p:nvPr/>
        </p:nvSpPr>
        <p:spPr>
          <a:xfrm>
            <a:off x="6954180" y="3863469"/>
            <a:ext cx="404781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2" name="object 312"/>
          <p:cNvSpPr/>
          <p:nvPr/>
        </p:nvSpPr>
        <p:spPr>
          <a:xfrm>
            <a:off x="7292917" y="3863469"/>
            <a:ext cx="404780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3" name="object 313"/>
          <p:cNvSpPr/>
          <p:nvPr/>
        </p:nvSpPr>
        <p:spPr>
          <a:xfrm>
            <a:off x="7631653" y="3863469"/>
            <a:ext cx="404780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4" name="object 314"/>
          <p:cNvSpPr/>
          <p:nvPr/>
        </p:nvSpPr>
        <p:spPr>
          <a:xfrm>
            <a:off x="4583031" y="3863469"/>
            <a:ext cx="404781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5" name="object 315"/>
          <p:cNvSpPr/>
          <p:nvPr/>
        </p:nvSpPr>
        <p:spPr>
          <a:xfrm>
            <a:off x="4921768" y="3863469"/>
            <a:ext cx="404780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6" name="object 316"/>
          <p:cNvSpPr/>
          <p:nvPr/>
        </p:nvSpPr>
        <p:spPr>
          <a:xfrm>
            <a:off x="5260502" y="3863469"/>
            <a:ext cx="404781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7" name="object 317"/>
          <p:cNvSpPr/>
          <p:nvPr/>
        </p:nvSpPr>
        <p:spPr>
          <a:xfrm>
            <a:off x="5599238" y="3863469"/>
            <a:ext cx="404781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8" name="object 318"/>
          <p:cNvSpPr/>
          <p:nvPr/>
        </p:nvSpPr>
        <p:spPr>
          <a:xfrm>
            <a:off x="5937975" y="3863469"/>
            <a:ext cx="404780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9" name="object 319"/>
          <p:cNvSpPr/>
          <p:nvPr/>
        </p:nvSpPr>
        <p:spPr>
          <a:xfrm>
            <a:off x="2889352" y="1486824"/>
            <a:ext cx="404780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0" name="object 320"/>
          <p:cNvSpPr/>
          <p:nvPr/>
        </p:nvSpPr>
        <p:spPr>
          <a:xfrm>
            <a:off x="3228088" y="1486824"/>
            <a:ext cx="404781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1" name="object 321"/>
          <p:cNvSpPr/>
          <p:nvPr/>
        </p:nvSpPr>
        <p:spPr>
          <a:xfrm>
            <a:off x="1195674" y="1486824"/>
            <a:ext cx="404781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2" name="object 322"/>
          <p:cNvSpPr/>
          <p:nvPr/>
        </p:nvSpPr>
        <p:spPr>
          <a:xfrm>
            <a:off x="1534411" y="1486824"/>
            <a:ext cx="404780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3" name="object 323"/>
          <p:cNvSpPr/>
          <p:nvPr/>
        </p:nvSpPr>
        <p:spPr>
          <a:xfrm>
            <a:off x="1873145" y="1486824"/>
            <a:ext cx="404780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4" name="object 324"/>
          <p:cNvSpPr/>
          <p:nvPr/>
        </p:nvSpPr>
        <p:spPr>
          <a:xfrm>
            <a:off x="2211881" y="1486824"/>
            <a:ext cx="404780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5" name="object 325"/>
          <p:cNvSpPr/>
          <p:nvPr/>
        </p:nvSpPr>
        <p:spPr>
          <a:xfrm>
            <a:off x="2550618" y="1486824"/>
            <a:ext cx="404780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6" name="object 326"/>
          <p:cNvSpPr/>
          <p:nvPr/>
        </p:nvSpPr>
        <p:spPr>
          <a:xfrm>
            <a:off x="6276710" y="1486824"/>
            <a:ext cx="404780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7" name="object 327"/>
          <p:cNvSpPr/>
          <p:nvPr/>
        </p:nvSpPr>
        <p:spPr>
          <a:xfrm>
            <a:off x="6615448" y="1486824"/>
            <a:ext cx="404780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8" name="object 328"/>
          <p:cNvSpPr/>
          <p:nvPr/>
        </p:nvSpPr>
        <p:spPr>
          <a:xfrm>
            <a:off x="6954180" y="1486824"/>
            <a:ext cx="404781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9" name="object 329"/>
          <p:cNvSpPr/>
          <p:nvPr/>
        </p:nvSpPr>
        <p:spPr>
          <a:xfrm>
            <a:off x="7292917" y="1486824"/>
            <a:ext cx="404780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0" name="object 330"/>
          <p:cNvSpPr/>
          <p:nvPr/>
        </p:nvSpPr>
        <p:spPr>
          <a:xfrm>
            <a:off x="7631653" y="1486824"/>
            <a:ext cx="404780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1" name="object 331"/>
          <p:cNvSpPr/>
          <p:nvPr/>
        </p:nvSpPr>
        <p:spPr>
          <a:xfrm>
            <a:off x="5260503" y="1486824"/>
            <a:ext cx="404780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2" name="object 332"/>
          <p:cNvSpPr/>
          <p:nvPr/>
        </p:nvSpPr>
        <p:spPr>
          <a:xfrm>
            <a:off x="5599239" y="1486824"/>
            <a:ext cx="404780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3" name="object 333"/>
          <p:cNvSpPr/>
          <p:nvPr/>
        </p:nvSpPr>
        <p:spPr>
          <a:xfrm>
            <a:off x="5937976" y="1486824"/>
            <a:ext cx="404780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4" name="object 334"/>
          <p:cNvSpPr/>
          <p:nvPr/>
        </p:nvSpPr>
        <p:spPr>
          <a:xfrm>
            <a:off x="2889354" y="2276109"/>
            <a:ext cx="404780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5" name="object 335"/>
          <p:cNvSpPr/>
          <p:nvPr/>
        </p:nvSpPr>
        <p:spPr>
          <a:xfrm>
            <a:off x="3228089" y="2276109"/>
            <a:ext cx="404780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6" name="object 336"/>
          <p:cNvSpPr/>
          <p:nvPr/>
        </p:nvSpPr>
        <p:spPr>
          <a:xfrm>
            <a:off x="1195674" y="2276109"/>
            <a:ext cx="404781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7" name="object 337"/>
          <p:cNvSpPr/>
          <p:nvPr/>
        </p:nvSpPr>
        <p:spPr>
          <a:xfrm>
            <a:off x="1534411" y="2276109"/>
            <a:ext cx="404780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8" name="object 338"/>
          <p:cNvSpPr/>
          <p:nvPr/>
        </p:nvSpPr>
        <p:spPr>
          <a:xfrm>
            <a:off x="1873145" y="2276109"/>
            <a:ext cx="404780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9" name="object 339"/>
          <p:cNvSpPr/>
          <p:nvPr/>
        </p:nvSpPr>
        <p:spPr>
          <a:xfrm>
            <a:off x="2211881" y="2276109"/>
            <a:ext cx="404780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0" name="object 340"/>
          <p:cNvSpPr/>
          <p:nvPr/>
        </p:nvSpPr>
        <p:spPr>
          <a:xfrm>
            <a:off x="2550618" y="2276109"/>
            <a:ext cx="404780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1" name="object 341"/>
          <p:cNvSpPr/>
          <p:nvPr/>
        </p:nvSpPr>
        <p:spPr>
          <a:xfrm>
            <a:off x="6276710" y="2276109"/>
            <a:ext cx="404780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2" name="object 342"/>
          <p:cNvSpPr/>
          <p:nvPr/>
        </p:nvSpPr>
        <p:spPr>
          <a:xfrm>
            <a:off x="6615448" y="2276109"/>
            <a:ext cx="404780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3" name="object 343"/>
          <p:cNvSpPr/>
          <p:nvPr/>
        </p:nvSpPr>
        <p:spPr>
          <a:xfrm>
            <a:off x="6954180" y="2276109"/>
            <a:ext cx="404781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4" name="object 344"/>
          <p:cNvSpPr/>
          <p:nvPr/>
        </p:nvSpPr>
        <p:spPr>
          <a:xfrm>
            <a:off x="7292917" y="2276109"/>
            <a:ext cx="404780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5" name="object 345"/>
          <p:cNvSpPr/>
          <p:nvPr/>
        </p:nvSpPr>
        <p:spPr>
          <a:xfrm>
            <a:off x="7631653" y="2276109"/>
            <a:ext cx="404780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6" name="object 346"/>
          <p:cNvSpPr/>
          <p:nvPr/>
        </p:nvSpPr>
        <p:spPr>
          <a:xfrm>
            <a:off x="5260503" y="2276109"/>
            <a:ext cx="404780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7" name="object 347"/>
          <p:cNvSpPr/>
          <p:nvPr/>
        </p:nvSpPr>
        <p:spPr>
          <a:xfrm>
            <a:off x="5599239" y="2276109"/>
            <a:ext cx="404780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8" name="object 348"/>
          <p:cNvSpPr/>
          <p:nvPr/>
        </p:nvSpPr>
        <p:spPr>
          <a:xfrm>
            <a:off x="5937976" y="2276109"/>
            <a:ext cx="404780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9" name="object 349"/>
          <p:cNvSpPr/>
          <p:nvPr/>
        </p:nvSpPr>
        <p:spPr>
          <a:xfrm>
            <a:off x="2889352" y="3069789"/>
            <a:ext cx="404780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0" name="object 350"/>
          <p:cNvSpPr/>
          <p:nvPr/>
        </p:nvSpPr>
        <p:spPr>
          <a:xfrm>
            <a:off x="3228088" y="3069789"/>
            <a:ext cx="404781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1" name="object 351"/>
          <p:cNvSpPr/>
          <p:nvPr/>
        </p:nvSpPr>
        <p:spPr>
          <a:xfrm>
            <a:off x="1195674" y="3069789"/>
            <a:ext cx="404781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2" name="object 352"/>
          <p:cNvSpPr/>
          <p:nvPr/>
        </p:nvSpPr>
        <p:spPr>
          <a:xfrm>
            <a:off x="1534411" y="3069789"/>
            <a:ext cx="404780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3" name="object 353"/>
          <p:cNvSpPr/>
          <p:nvPr/>
        </p:nvSpPr>
        <p:spPr>
          <a:xfrm>
            <a:off x="1873145" y="3069789"/>
            <a:ext cx="404780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4" name="object 354"/>
          <p:cNvSpPr/>
          <p:nvPr/>
        </p:nvSpPr>
        <p:spPr>
          <a:xfrm>
            <a:off x="2211881" y="3069789"/>
            <a:ext cx="404780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5" name="object 355"/>
          <p:cNvSpPr/>
          <p:nvPr/>
        </p:nvSpPr>
        <p:spPr>
          <a:xfrm>
            <a:off x="2550618" y="3069789"/>
            <a:ext cx="404780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6" name="object 356"/>
          <p:cNvSpPr/>
          <p:nvPr/>
        </p:nvSpPr>
        <p:spPr>
          <a:xfrm>
            <a:off x="6276710" y="3069789"/>
            <a:ext cx="404780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7" name="object 357"/>
          <p:cNvSpPr/>
          <p:nvPr/>
        </p:nvSpPr>
        <p:spPr>
          <a:xfrm>
            <a:off x="6615448" y="3069789"/>
            <a:ext cx="404780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8" name="object 358"/>
          <p:cNvSpPr/>
          <p:nvPr/>
        </p:nvSpPr>
        <p:spPr>
          <a:xfrm>
            <a:off x="6954180" y="3069789"/>
            <a:ext cx="404781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9" name="object 359"/>
          <p:cNvSpPr/>
          <p:nvPr/>
        </p:nvSpPr>
        <p:spPr>
          <a:xfrm>
            <a:off x="7292917" y="3069789"/>
            <a:ext cx="404780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0" name="object 360"/>
          <p:cNvSpPr/>
          <p:nvPr/>
        </p:nvSpPr>
        <p:spPr>
          <a:xfrm>
            <a:off x="7631653" y="3069789"/>
            <a:ext cx="404780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1" name="object 361"/>
          <p:cNvSpPr/>
          <p:nvPr/>
        </p:nvSpPr>
        <p:spPr>
          <a:xfrm>
            <a:off x="5260503" y="3069789"/>
            <a:ext cx="404780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2" name="object 362"/>
          <p:cNvSpPr/>
          <p:nvPr/>
        </p:nvSpPr>
        <p:spPr>
          <a:xfrm>
            <a:off x="5599239" y="3069789"/>
            <a:ext cx="404780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3" name="object 363"/>
          <p:cNvSpPr/>
          <p:nvPr/>
        </p:nvSpPr>
        <p:spPr>
          <a:xfrm>
            <a:off x="5937976" y="3069789"/>
            <a:ext cx="404780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4" name="object 364"/>
          <p:cNvSpPr/>
          <p:nvPr/>
        </p:nvSpPr>
        <p:spPr>
          <a:xfrm>
            <a:off x="2889354" y="697539"/>
            <a:ext cx="404780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5" name="object 365"/>
          <p:cNvSpPr/>
          <p:nvPr/>
        </p:nvSpPr>
        <p:spPr>
          <a:xfrm>
            <a:off x="3228089" y="697539"/>
            <a:ext cx="404780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6" name="object 366"/>
          <p:cNvSpPr/>
          <p:nvPr/>
        </p:nvSpPr>
        <p:spPr>
          <a:xfrm>
            <a:off x="3566824" y="697539"/>
            <a:ext cx="404781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7" name="object 367"/>
          <p:cNvSpPr/>
          <p:nvPr/>
        </p:nvSpPr>
        <p:spPr>
          <a:xfrm>
            <a:off x="3905561" y="697539"/>
            <a:ext cx="404780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8" name="object 368"/>
          <p:cNvSpPr/>
          <p:nvPr/>
        </p:nvSpPr>
        <p:spPr>
          <a:xfrm>
            <a:off x="4244296" y="697539"/>
            <a:ext cx="404780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9" name="object 369"/>
          <p:cNvSpPr/>
          <p:nvPr/>
        </p:nvSpPr>
        <p:spPr>
          <a:xfrm>
            <a:off x="1195674" y="697539"/>
            <a:ext cx="404781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0" name="object 370"/>
          <p:cNvSpPr/>
          <p:nvPr/>
        </p:nvSpPr>
        <p:spPr>
          <a:xfrm>
            <a:off x="1534411" y="697539"/>
            <a:ext cx="404780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1" name="object 371"/>
          <p:cNvSpPr/>
          <p:nvPr/>
        </p:nvSpPr>
        <p:spPr>
          <a:xfrm>
            <a:off x="1873145" y="697539"/>
            <a:ext cx="404780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2" name="object 372"/>
          <p:cNvSpPr/>
          <p:nvPr/>
        </p:nvSpPr>
        <p:spPr>
          <a:xfrm>
            <a:off x="2211881" y="697539"/>
            <a:ext cx="404780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3" name="object 373"/>
          <p:cNvSpPr/>
          <p:nvPr/>
        </p:nvSpPr>
        <p:spPr>
          <a:xfrm>
            <a:off x="2550618" y="697539"/>
            <a:ext cx="404780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4" name="object 374"/>
          <p:cNvSpPr/>
          <p:nvPr/>
        </p:nvSpPr>
        <p:spPr>
          <a:xfrm>
            <a:off x="6276710" y="697539"/>
            <a:ext cx="404780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5" name="object 375"/>
          <p:cNvSpPr/>
          <p:nvPr/>
        </p:nvSpPr>
        <p:spPr>
          <a:xfrm>
            <a:off x="6615448" y="697539"/>
            <a:ext cx="404780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6" name="object 376"/>
          <p:cNvSpPr/>
          <p:nvPr/>
        </p:nvSpPr>
        <p:spPr>
          <a:xfrm>
            <a:off x="6954180" y="697539"/>
            <a:ext cx="404781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7" name="object 377"/>
          <p:cNvSpPr/>
          <p:nvPr/>
        </p:nvSpPr>
        <p:spPr>
          <a:xfrm>
            <a:off x="7292917" y="697539"/>
            <a:ext cx="404780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8" name="object 378"/>
          <p:cNvSpPr/>
          <p:nvPr/>
        </p:nvSpPr>
        <p:spPr>
          <a:xfrm>
            <a:off x="7631653" y="697539"/>
            <a:ext cx="404780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9" name="object 379"/>
          <p:cNvSpPr/>
          <p:nvPr/>
        </p:nvSpPr>
        <p:spPr>
          <a:xfrm>
            <a:off x="4583031" y="697539"/>
            <a:ext cx="404781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0" name="object 380"/>
          <p:cNvSpPr/>
          <p:nvPr/>
        </p:nvSpPr>
        <p:spPr>
          <a:xfrm>
            <a:off x="4921768" y="697539"/>
            <a:ext cx="404780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1" name="object 381"/>
          <p:cNvSpPr/>
          <p:nvPr/>
        </p:nvSpPr>
        <p:spPr>
          <a:xfrm>
            <a:off x="5260502" y="697539"/>
            <a:ext cx="404781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2" name="object 382"/>
          <p:cNvSpPr/>
          <p:nvPr/>
        </p:nvSpPr>
        <p:spPr>
          <a:xfrm>
            <a:off x="5599238" y="697539"/>
            <a:ext cx="404781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3" name="object 383"/>
          <p:cNvSpPr/>
          <p:nvPr/>
        </p:nvSpPr>
        <p:spPr>
          <a:xfrm>
            <a:off x="5937975" y="697539"/>
            <a:ext cx="404780" cy="78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4" name="object 384"/>
          <p:cNvSpPr/>
          <p:nvPr/>
        </p:nvSpPr>
        <p:spPr>
          <a:xfrm>
            <a:off x="3913632" y="1447800"/>
            <a:ext cx="548639" cy="81991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5" name="object 385"/>
          <p:cNvSpPr/>
          <p:nvPr/>
        </p:nvSpPr>
        <p:spPr>
          <a:xfrm>
            <a:off x="3544823" y="2246376"/>
            <a:ext cx="551688" cy="81991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6" name="object 386"/>
          <p:cNvSpPr/>
          <p:nvPr/>
        </p:nvSpPr>
        <p:spPr>
          <a:xfrm>
            <a:off x="4575047" y="1469136"/>
            <a:ext cx="548639" cy="81991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7" name="object 387"/>
          <p:cNvSpPr/>
          <p:nvPr/>
        </p:nvSpPr>
        <p:spPr>
          <a:xfrm>
            <a:off x="3898391" y="3029711"/>
            <a:ext cx="548639" cy="81991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8" name="object 388"/>
          <p:cNvSpPr/>
          <p:nvPr/>
        </p:nvSpPr>
        <p:spPr>
          <a:xfrm>
            <a:off x="4925567" y="2243327"/>
            <a:ext cx="551688" cy="81991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9" name="object 389"/>
          <p:cNvSpPr/>
          <p:nvPr/>
        </p:nvSpPr>
        <p:spPr>
          <a:xfrm>
            <a:off x="4593335" y="3023616"/>
            <a:ext cx="551688" cy="81991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0" name="object 390"/>
          <p:cNvSpPr/>
          <p:nvPr/>
        </p:nvSpPr>
        <p:spPr>
          <a:xfrm>
            <a:off x="3544938" y="1491145"/>
            <a:ext cx="538174" cy="77107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1" name="object 391"/>
          <p:cNvSpPr/>
          <p:nvPr/>
        </p:nvSpPr>
        <p:spPr>
          <a:xfrm>
            <a:off x="4226039" y="1489397"/>
            <a:ext cx="538173" cy="77107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2" name="object 392"/>
          <p:cNvSpPr/>
          <p:nvPr/>
        </p:nvSpPr>
        <p:spPr>
          <a:xfrm>
            <a:off x="4583031" y="2294237"/>
            <a:ext cx="538174" cy="77107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3" name="object 393"/>
          <p:cNvSpPr/>
          <p:nvPr/>
        </p:nvSpPr>
        <p:spPr>
          <a:xfrm>
            <a:off x="3888150" y="2279879"/>
            <a:ext cx="538174" cy="77107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4" name="object 394"/>
          <p:cNvSpPr/>
          <p:nvPr/>
        </p:nvSpPr>
        <p:spPr>
          <a:xfrm>
            <a:off x="4932291" y="3062922"/>
            <a:ext cx="538173" cy="77107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5" name="object 395"/>
          <p:cNvSpPr/>
          <p:nvPr/>
        </p:nvSpPr>
        <p:spPr>
          <a:xfrm>
            <a:off x="4913965" y="1481730"/>
            <a:ext cx="538174" cy="77107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6" name="object 396"/>
          <p:cNvSpPr/>
          <p:nvPr/>
        </p:nvSpPr>
        <p:spPr>
          <a:xfrm>
            <a:off x="3540710" y="3053977"/>
            <a:ext cx="538173" cy="77107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7" name="object 397"/>
          <p:cNvSpPr/>
          <p:nvPr/>
        </p:nvSpPr>
        <p:spPr>
          <a:xfrm>
            <a:off x="4249120" y="3060931"/>
            <a:ext cx="538174" cy="77107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8" name="object 398"/>
          <p:cNvSpPr/>
          <p:nvPr/>
        </p:nvSpPr>
        <p:spPr>
          <a:xfrm>
            <a:off x="4215020" y="2277510"/>
            <a:ext cx="558624" cy="81231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357" y="259587"/>
            <a:ext cx="281051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 b="1">
                <a:solidFill>
                  <a:srgbClr val="AE1022"/>
                </a:solidFill>
                <a:latin typeface="Calibri"/>
                <a:cs typeface="Calibri"/>
              </a:rPr>
              <a:t>Potential</a:t>
            </a:r>
            <a:r>
              <a:rPr dirty="0" spc="-65" b="1">
                <a:solidFill>
                  <a:srgbClr val="AE1022"/>
                </a:solidFill>
                <a:latin typeface="Calibri"/>
                <a:cs typeface="Calibri"/>
              </a:rPr>
              <a:t> </a:t>
            </a:r>
            <a:r>
              <a:rPr dirty="0" spc="-5" b="1">
                <a:solidFill>
                  <a:srgbClr val="AE1022"/>
                </a:solidFill>
                <a:latin typeface="Calibri"/>
                <a:cs typeface="Calibri"/>
              </a:rPr>
              <a:t>Solutions</a:t>
            </a:r>
          </a:p>
        </p:txBody>
      </p:sp>
      <p:sp>
        <p:nvSpPr>
          <p:cNvPr id="3" name="object 3"/>
          <p:cNvSpPr/>
          <p:nvPr/>
        </p:nvSpPr>
        <p:spPr>
          <a:xfrm>
            <a:off x="980788" y="1408546"/>
            <a:ext cx="2880315" cy="3046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89778" y="1007364"/>
            <a:ext cx="344170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latin typeface="Calibri"/>
                <a:cs typeface="Calibri"/>
              </a:rPr>
              <a:t>Accelerated diagnostic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protocols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48063" y="1446380"/>
            <a:ext cx="2880360" cy="3009265"/>
          </a:xfrm>
          <a:custGeom>
            <a:avLst/>
            <a:gdLst/>
            <a:ahLst/>
            <a:cxnLst/>
            <a:rect l="l" t="t" r="r" b="b"/>
            <a:pathLst>
              <a:path w="2880359" h="3009265">
                <a:moveTo>
                  <a:pt x="0" y="0"/>
                </a:moveTo>
                <a:lnTo>
                  <a:pt x="2880316" y="0"/>
                </a:lnTo>
                <a:lnTo>
                  <a:pt x="2880316" y="3008654"/>
                </a:lnTo>
                <a:lnTo>
                  <a:pt x="0" y="300865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148063" y="1446380"/>
            <a:ext cx="2880360" cy="3009265"/>
          </a:xfrm>
          <a:custGeom>
            <a:avLst/>
            <a:gdLst/>
            <a:ahLst/>
            <a:cxnLst/>
            <a:rect l="l" t="t" r="r" b="b"/>
            <a:pathLst>
              <a:path w="2880359" h="3009265">
                <a:moveTo>
                  <a:pt x="0" y="0"/>
                </a:moveTo>
                <a:lnTo>
                  <a:pt x="2880316" y="0"/>
                </a:lnTo>
                <a:lnTo>
                  <a:pt x="2880316" y="3008655"/>
                </a:lnTo>
                <a:lnTo>
                  <a:pt x="0" y="300865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E10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365526" y="2783310"/>
            <a:ext cx="1387850" cy="14501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220072" y="2341778"/>
            <a:ext cx="1145456" cy="18916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259436" y="1713983"/>
            <a:ext cx="1501307" cy="12555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131979" y="1007364"/>
            <a:ext cx="295783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0" b="1">
                <a:latin typeface="Calibri"/>
                <a:cs typeface="Calibri"/>
              </a:rPr>
              <a:t>Point-of-care hs-cTn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assays?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45454" y="4603157"/>
            <a:ext cx="1988826" cy="3880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460444" y="4516737"/>
            <a:ext cx="576063" cy="5609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357" y="259587"/>
            <a:ext cx="190627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 b="1">
                <a:solidFill>
                  <a:srgbClr val="AE1022"/>
                </a:solidFill>
                <a:latin typeface="Calibri"/>
                <a:cs typeface="Calibri"/>
              </a:rPr>
              <a:t>Study</a:t>
            </a:r>
            <a:r>
              <a:rPr dirty="0" spc="-55" b="1">
                <a:solidFill>
                  <a:srgbClr val="AE1022"/>
                </a:solidFill>
                <a:latin typeface="Calibri"/>
                <a:cs typeface="Calibri"/>
              </a:rPr>
              <a:t> </a:t>
            </a:r>
            <a:r>
              <a:rPr dirty="0" spc="-5" b="1">
                <a:solidFill>
                  <a:srgbClr val="AE1022"/>
                </a:solidFill>
                <a:latin typeface="Calibri"/>
                <a:cs typeface="Calibri"/>
              </a:rPr>
              <a:t>design</a:t>
            </a:r>
          </a:p>
        </p:txBody>
      </p:sp>
      <p:sp>
        <p:nvSpPr>
          <p:cNvPr id="3" name="object 3"/>
          <p:cNvSpPr/>
          <p:nvPr/>
        </p:nvSpPr>
        <p:spPr>
          <a:xfrm>
            <a:off x="658368" y="1018031"/>
            <a:ext cx="7824216" cy="3489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466393" y="1131590"/>
            <a:ext cx="4263390" cy="339090"/>
          </a:xfrm>
          <a:prstGeom prst="rect">
            <a:avLst/>
          </a:prstGeom>
          <a:solidFill>
            <a:srgbClr val="FFFFFF"/>
          </a:solidFill>
          <a:ln w="28575">
            <a:solidFill>
              <a:srgbClr val="C00000"/>
            </a:solidFill>
          </a:ln>
        </p:spPr>
        <p:txBody>
          <a:bodyPr wrap="square" lIns="0" tIns="33655" rIns="0" bIns="0" rtlCol="0" vert="horz">
            <a:spAutoFit/>
          </a:bodyPr>
          <a:lstStyle/>
          <a:p>
            <a:pPr marL="127635">
              <a:lnSpc>
                <a:spcPct val="100000"/>
              </a:lnSpc>
              <a:spcBef>
                <a:spcPts val="265"/>
              </a:spcBef>
            </a:pPr>
            <a:r>
              <a:rPr dirty="0" sz="1600" b="1">
                <a:latin typeface="Calibri"/>
                <a:cs typeface="Calibri"/>
              </a:rPr>
              <a:t>1614 </a:t>
            </a:r>
            <a:r>
              <a:rPr dirty="0" sz="1600" spc="-10" b="1">
                <a:latin typeface="Calibri"/>
                <a:cs typeface="Calibri"/>
              </a:rPr>
              <a:t>patients with symptoms suggestive </a:t>
            </a:r>
            <a:r>
              <a:rPr dirty="0" sz="1600" b="1">
                <a:latin typeface="Calibri"/>
                <a:cs typeface="Calibri"/>
              </a:rPr>
              <a:t>of</a:t>
            </a:r>
            <a:r>
              <a:rPr dirty="0" sz="1600" spc="25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ACS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07876" y="1925190"/>
            <a:ext cx="2412365" cy="584835"/>
          </a:xfrm>
          <a:prstGeom prst="rect">
            <a:avLst/>
          </a:prstGeom>
          <a:solidFill>
            <a:srgbClr val="FCE4D1"/>
          </a:solidFill>
          <a:ln w="28575">
            <a:solidFill>
              <a:srgbClr val="EF7918"/>
            </a:solidFill>
          </a:ln>
        </p:spPr>
        <p:txBody>
          <a:bodyPr wrap="square" lIns="0" tIns="42545" rIns="0" bIns="0" rtlCol="0" vert="horz">
            <a:spAutoFit/>
          </a:bodyPr>
          <a:lstStyle/>
          <a:p>
            <a:pPr marL="107950" marR="100965" indent="299720">
              <a:lnSpc>
                <a:spcPts val="1900"/>
              </a:lnSpc>
              <a:spcBef>
                <a:spcPts val="335"/>
              </a:spcBef>
            </a:pPr>
            <a:r>
              <a:rPr dirty="0" sz="1600" spc="-10" b="1">
                <a:latin typeface="Calibri"/>
                <a:cs typeface="Calibri"/>
              </a:rPr>
              <a:t>Randomized to </a:t>
            </a:r>
            <a:r>
              <a:rPr dirty="0" sz="1600" spc="-5" b="1">
                <a:latin typeface="Calibri"/>
                <a:cs typeface="Calibri"/>
              </a:rPr>
              <a:t>the  </a:t>
            </a:r>
            <a:r>
              <a:rPr dirty="0" sz="1600" spc="-15" b="1">
                <a:latin typeface="Calibri"/>
                <a:cs typeface="Calibri"/>
              </a:rPr>
              <a:t>Point-of-care </a:t>
            </a:r>
            <a:r>
              <a:rPr dirty="0" sz="1600" spc="-5" b="1">
                <a:latin typeface="Calibri"/>
                <a:cs typeface="Calibri"/>
              </a:rPr>
              <a:t>group</a:t>
            </a:r>
            <a:r>
              <a:rPr dirty="0" sz="1600" spc="-4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n=806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23347" y="1934585"/>
            <a:ext cx="2412365" cy="584835"/>
          </a:xfrm>
          <a:prstGeom prst="rect">
            <a:avLst/>
          </a:prstGeom>
          <a:solidFill>
            <a:srgbClr val="D9D9F5"/>
          </a:solidFill>
          <a:ln w="28575">
            <a:solidFill>
              <a:srgbClr val="8E8EDE"/>
            </a:solidFill>
          </a:ln>
        </p:spPr>
        <p:txBody>
          <a:bodyPr wrap="square" lIns="0" tIns="42545" rIns="0" bIns="0" rtlCol="0" vert="horz">
            <a:spAutoFit/>
          </a:bodyPr>
          <a:lstStyle/>
          <a:p>
            <a:pPr marL="269240" marR="262255" indent="137795">
              <a:lnSpc>
                <a:spcPts val="1900"/>
              </a:lnSpc>
              <a:spcBef>
                <a:spcPts val="335"/>
              </a:spcBef>
            </a:pPr>
            <a:r>
              <a:rPr dirty="0" sz="1600" spc="-10" b="1">
                <a:latin typeface="Calibri"/>
                <a:cs typeface="Calibri"/>
              </a:rPr>
              <a:t>Randomized to </a:t>
            </a:r>
            <a:r>
              <a:rPr dirty="0" sz="1600" spc="-5" b="1">
                <a:latin typeface="Calibri"/>
                <a:cs typeface="Calibri"/>
              </a:rPr>
              <a:t>the  </a:t>
            </a:r>
            <a:r>
              <a:rPr dirty="0" sz="1600" spc="-10" b="1">
                <a:latin typeface="Calibri"/>
                <a:cs typeface="Calibri"/>
              </a:rPr>
              <a:t>Standard </a:t>
            </a:r>
            <a:r>
              <a:rPr dirty="0" sz="1600" spc="-5" b="1">
                <a:latin typeface="Calibri"/>
                <a:cs typeface="Calibri"/>
              </a:rPr>
              <a:t>group</a:t>
            </a:r>
            <a:r>
              <a:rPr dirty="0" sz="1600" spc="-4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n=808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18470" y="3761677"/>
            <a:ext cx="2412365" cy="584835"/>
          </a:xfrm>
          <a:prstGeom prst="rect">
            <a:avLst/>
          </a:prstGeom>
          <a:solidFill>
            <a:srgbClr val="D9D9F5"/>
          </a:solidFill>
          <a:ln w="28575">
            <a:solidFill>
              <a:srgbClr val="8E8EDE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269240" marR="262255" indent="379730">
              <a:lnSpc>
                <a:spcPts val="1900"/>
              </a:lnSpc>
              <a:spcBef>
                <a:spcPts val="345"/>
              </a:spcBef>
            </a:pPr>
            <a:r>
              <a:rPr dirty="0" sz="1600" spc="-5" b="1">
                <a:latin typeface="Calibri"/>
                <a:cs typeface="Calibri"/>
              </a:rPr>
              <a:t>Final </a:t>
            </a:r>
            <a:r>
              <a:rPr dirty="0" sz="1600" spc="-10" b="1">
                <a:latin typeface="Calibri"/>
                <a:cs typeface="Calibri"/>
              </a:rPr>
              <a:t>analysis  Standard </a:t>
            </a:r>
            <a:r>
              <a:rPr dirty="0" sz="1600" spc="-5" b="1">
                <a:latin typeface="Calibri"/>
                <a:cs typeface="Calibri"/>
              </a:rPr>
              <a:t>group</a:t>
            </a:r>
            <a:r>
              <a:rPr dirty="0" sz="1600" spc="-4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n=766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07876" y="3760113"/>
            <a:ext cx="2412365" cy="584835"/>
          </a:xfrm>
          <a:prstGeom prst="rect">
            <a:avLst/>
          </a:prstGeom>
          <a:solidFill>
            <a:srgbClr val="FCE4D1"/>
          </a:solidFill>
          <a:ln w="28575">
            <a:solidFill>
              <a:srgbClr val="EF7918"/>
            </a:solidFill>
          </a:ln>
        </p:spPr>
        <p:txBody>
          <a:bodyPr wrap="square" lIns="0" tIns="32384" rIns="0" bIns="0" rtlCol="0" vert="horz">
            <a:spAutoFit/>
          </a:bodyPr>
          <a:lstStyle/>
          <a:p>
            <a:pPr algn="ctr">
              <a:lnSpc>
                <a:spcPts val="1910"/>
              </a:lnSpc>
              <a:spcBef>
                <a:spcPts val="254"/>
              </a:spcBef>
            </a:pPr>
            <a:r>
              <a:rPr dirty="0" sz="1600" spc="-5" b="1">
                <a:latin typeface="Calibri"/>
                <a:cs typeface="Calibri"/>
              </a:rPr>
              <a:t>Final</a:t>
            </a:r>
            <a:r>
              <a:rPr dirty="0" sz="1600" spc="-10" b="1">
                <a:latin typeface="Calibri"/>
                <a:cs typeface="Calibri"/>
              </a:rPr>
              <a:t> analysis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ts val="1910"/>
              </a:lnSpc>
            </a:pPr>
            <a:r>
              <a:rPr dirty="0" sz="1600" spc="-15" b="1">
                <a:latin typeface="Calibri"/>
                <a:cs typeface="Calibri"/>
              </a:rPr>
              <a:t>Point-of-care </a:t>
            </a:r>
            <a:r>
              <a:rPr dirty="0" sz="1600" spc="-5" b="1">
                <a:latin typeface="Calibri"/>
                <a:cs typeface="Calibri"/>
              </a:rPr>
              <a:t>group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n=728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4667" y="2861161"/>
            <a:ext cx="1642110" cy="584835"/>
          </a:xfrm>
          <a:prstGeom prst="rect">
            <a:avLst/>
          </a:prstGeom>
          <a:solidFill>
            <a:srgbClr val="FCE4D1"/>
          </a:solidFill>
          <a:ln w="28575">
            <a:solidFill>
              <a:srgbClr val="EF7918"/>
            </a:solidFill>
          </a:ln>
        </p:spPr>
        <p:txBody>
          <a:bodyPr wrap="square" lIns="0" tIns="42545" rIns="0" bIns="0" rtlCol="0" vert="horz">
            <a:spAutoFit/>
          </a:bodyPr>
          <a:lstStyle/>
          <a:p>
            <a:pPr marL="590550" marR="86995" indent="-495300">
              <a:lnSpc>
                <a:spcPts val="1900"/>
              </a:lnSpc>
              <a:spcBef>
                <a:spcPts val="335"/>
              </a:spcBef>
            </a:pPr>
            <a:r>
              <a:rPr dirty="0" sz="1600" spc="-10">
                <a:latin typeface="Calibri"/>
                <a:cs typeface="Calibri"/>
              </a:rPr>
              <a:t>Excluded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patients  </a:t>
            </a:r>
            <a:r>
              <a:rPr dirty="0" sz="1600" spc="-5">
                <a:latin typeface="Calibri"/>
                <a:cs typeface="Calibri"/>
              </a:rPr>
              <a:t>n=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78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13788" y="1456570"/>
            <a:ext cx="1388745" cy="482600"/>
          </a:xfrm>
          <a:custGeom>
            <a:avLst/>
            <a:gdLst/>
            <a:ahLst/>
            <a:cxnLst/>
            <a:rect l="l" t="t" r="r" b="b"/>
            <a:pathLst>
              <a:path w="1388745" h="482600">
                <a:moveTo>
                  <a:pt x="68049" y="401128"/>
                </a:moveTo>
                <a:lnTo>
                  <a:pt x="0" y="468619"/>
                </a:lnTo>
                <a:lnTo>
                  <a:pt x="94823" y="482564"/>
                </a:lnTo>
                <a:lnTo>
                  <a:pt x="87365" y="459882"/>
                </a:lnTo>
                <a:lnTo>
                  <a:pt x="72325" y="459882"/>
                </a:lnTo>
                <a:lnTo>
                  <a:pt x="63399" y="432735"/>
                </a:lnTo>
                <a:lnTo>
                  <a:pt x="76973" y="428273"/>
                </a:lnTo>
                <a:lnTo>
                  <a:pt x="68049" y="401128"/>
                </a:lnTo>
                <a:close/>
              </a:path>
              <a:path w="1388745" h="482600">
                <a:moveTo>
                  <a:pt x="76973" y="428273"/>
                </a:moveTo>
                <a:lnTo>
                  <a:pt x="63399" y="432735"/>
                </a:lnTo>
                <a:lnTo>
                  <a:pt x="72325" y="459882"/>
                </a:lnTo>
                <a:lnTo>
                  <a:pt x="85898" y="455419"/>
                </a:lnTo>
                <a:lnTo>
                  <a:pt x="76973" y="428273"/>
                </a:lnTo>
                <a:close/>
              </a:path>
              <a:path w="1388745" h="482600">
                <a:moveTo>
                  <a:pt x="85898" y="455419"/>
                </a:moveTo>
                <a:lnTo>
                  <a:pt x="72325" y="459882"/>
                </a:lnTo>
                <a:lnTo>
                  <a:pt x="87365" y="459882"/>
                </a:lnTo>
                <a:lnTo>
                  <a:pt x="85898" y="455419"/>
                </a:lnTo>
                <a:close/>
              </a:path>
              <a:path w="1388745" h="482600">
                <a:moveTo>
                  <a:pt x="1379608" y="0"/>
                </a:moveTo>
                <a:lnTo>
                  <a:pt x="76973" y="428273"/>
                </a:lnTo>
                <a:lnTo>
                  <a:pt x="85898" y="455419"/>
                </a:lnTo>
                <a:lnTo>
                  <a:pt x="1388532" y="27146"/>
                </a:lnTo>
                <a:lnTo>
                  <a:pt x="137960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461481" y="2534392"/>
            <a:ext cx="85725" cy="1209675"/>
          </a:xfrm>
          <a:custGeom>
            <a:avLst/>
            <a:gdLst/>
            <a:ahLst/>
            <a:cxnLst/>
            <a:rect l="l" t="t" r="r" b="b"/>
            <a:pathLst>
              <a:path w="85725" h="1209675">
                <a:moveTo>
                  <a:pt x="28575" y="1123369"/>
                </a:moveTo>
                <a:lnTo>
                  <a:pt x="0" y="1123369"/>
                </a:lnTo>
                <a:lnTo>
                  <a:pt x="42862" y="1209094"/>
                </a:lnTo>
                <a:lnTo>
                  <a:pt x="78581" y="1137655"/>
                </a:lnTo>
                <a:lnTo>
                  <a:pt x="28575" y="1137655"/>
                </a:lnTo>
                <a:lnTo>
                  <a:pt x="28575" y="1123369"/>
                </a:lnTo>
                <a:close/>
              </a:path>
              <a:path w="85725" h="1209675">
                <a:moveTo>
                  <a:pt x="57151" y="0"/>
                </a:moveTo>
                <a:lnTo>
                  <a:pt x="28576" y="0"/>
                </a:lnTo>
                <a:lnTo>
                  <a:pt x="28575" y="1137655"/>
                </a:lnTo>
                <a:lnTo>
                  <a:pt x="57150" y="1137655"/>
                </a:lnTo>
                <a:lnTo>
                  <a:pt x="57151" y="0"/>
                </a:lnTo>
                <a:close/>
              </a:path>
              <a:path w="85725" h="1209675">
                <a:moveTo>
                  <a:pt x="85725" y="1123369"/>
                </a:moveTo>
                <a:lnTo>
                  <a:pt x="57150" y="1123369"/>
                </a:lnTo>
                <a:lnTo>
                  <a:pt x="57150" y="1137655"/>
                </a:lnTo>
                <a:lnTo>
                  <a:pt x="78581" y="1137655"/>
                </a:lnTo>
                <a:lnTo>
                  <a:pt x="85725" y="1123369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466393" y="3116313"/>
            <a:ext cx="1025525" cy="85725"/>
          </a:xfrm>
          <a:custGeom>
            <a:avLst/>
            <a:gdLst/>
            <a:ahLst/>
            <a:cxnLst/>
            <a:rect l="l" t="t" r="r" b="b"/>
            <a:pathLst>
              <a:path w="1025525" h="85725">
                <a:moveTo>
                  <a:pt x="85465" y="0"/>
                </a:moveTo>
                <a:lnTo>
                  <a:pt x="0" y="43374"/>
                </a:lnTo>
                <a:lnTo>
                  <a:pt x="85980" y="85722"/>
                </a:lnTo>
                <a:lnTo>
                  <a:pt x="85809" y="57233"/>
                </a:lnTo>
                <a:lnTo>
                  <a:pt x="71521" y="57233"/>
                </a:lnTo>
                <a:lnTo>
                  <a:pt x="71349" y="28660"/>
                </a:lnTo>
                <a:lnTo>
                  <a:pt x="85637" y="28574"/>
                </a:lnTo>
                <a:lnTo>
                  <a:pt x="85465" y="0"/>
                </a:lnTo>
                <a:close/>
              </a:path>
              <a:path w="1025525" h="85725">
                <a:moveTo>
                  <a:pt x="85637" y="28574"/>
                </a:moveTo>
                <a:lnTo>
                  <a:pt x="71349" y="28660"/>
                </a:lnTo>
                <a:lnTo>
                  <a:pt x="71521" y="57233"/>
                </a:lnTo>
                <a:lnTo>
                  <a:pt x="85808" y="57148"/>
                </a:lnTo>
                <a:lnTo>
                  <a:pt x="85637" y="28574"/>
                </a:lnTo>
                <a:close/>
              </a:path>
              <a:path w="1025525" h="85725">
                <a:moveTo>
                  <a:pt x="85808" y="57148"/>
                </a:moveTo>
                <a:lnTo>
                  <a:pt x="71521" y="57233"/>
                </a:lnTo>
                <a:lnTo>
                  <a:pt x="85809" y="57233"/>
                </a:lnTo>
                <a:close/>
              </a:path>
              <a:path w="1025525" h="85725">
                <a:moveTo>
                  <a:pt x="1025066" y="22948"/>
                </a:moveTo>
                <a:lnTo>
                  <a:pt x="85637" y="28574"/>
                </a:lnTo>
                <a:lnTo>
                  <a:pt x="85808" y="57148"/>
                </a:lnTo>
                <a:lnTo>
                  <a:pt x="1025236" y="51522"/>
                </a:lnTo>
                <a:lnTo>
                  <a:pt x="1025066" y="22948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93152" y="1456653"/>
            <a:ext cx="1336675" cy="490220"/>
          </a:xfrm>
          <a:custGeom>
            <a:avLst/>
            <a:gdLst/>
            <a:ahLst/>
            <a:cxnLst/>
            <a:rect l="l" t="t" r="r" b="b"/>
            <a:pathLst>
              <a:path w="1336675" h="490219">
                <a:moveTo>
                  <a:pt x="1250458" y="463187"/>
                </a:moveTo>
                <a:lnTo>
                  <a:pt x="1241046" y="490167"/>
                </a:lnTo>
                <a:lnTo>
                  <a:pt x="1336106" y="477932"/>
                </a:lnTo>
                <a:lnTo>
                  <a:pt x="1326341" y="467893"/>
                </a:lnTo>
                <a:lnTo>
                  <a:pt x="1263948" y="467893"/>
                </a:lnTo>
                <a:lnTo>
                  <a:pt x="1250458" y="463187"/>
                </a:lnTo>
                <a:close/>
              </a:path>
              <a:path w="1336675" h="490219">
                <a:moveTo>
                  <a:pt x="1259869" y="436207"/>
                </a:moveTo>
                <a:lnTo>
                  <a:pt x="1250458" y="463187"/>
                </a:lnTo>
                <a:lnTo>
                  <a:pt x="1263948" y="467893"/>
                </a:lnTo>
                <a:lnTo>
                  <a:pt x="1273360" y="440913"/>
                </a:lnTo>
                <a:lnTo>
                  <a:pt x="1259869" y="436207"/>
                </a:lnTo>
                <a:close/>
              </a:path>
              <a:path w="1336675" h="490219">
                <a:moveTo>
                  <a:pt x="1269281" y="409227"/>
                </a:moveTo>
                <a:lnTo>
                  <a:pt x="1259869" y="436207"/>
                </a:lnTo>
                <a:lnTo>
                  <a:pt x="1273360" y="440913"/>
                </a:lnTo>
                <a:lnTo>
                  <a:pt x="1263948" y="467893"/>
                </a:lnTo>
                <a:lnTo>
                  <a:pt x="1326341" y="467893"/>
                </a:lnTo>
                <a:lnTo>
                  <a:pt x="1269281" y="409227"/>
                </a:lnTo>
                <a:close/>
              </a:path>
              <a:path w="1336675" h="490219">
                <a:moveTo>
                  <a:pt x="9411" y="0"/>
                </a:moveTo>
                <a:lnTo>
                  <a:pt x="0" y="26981"/>
                </a:lnTo>
                <a:lnTo>
                  <a:pt x="1250458" y="463187"/>
                </a:lnTo>
                <a:lnTo>
                  <a:pt x="1259869" y="436207"/>
                </a:lnTo>
                <a:lnTo>
                  <a:pt x="941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773135" y="2539170"/>
            <a:ext cx="85725" cy="1195070"/>
          </a:xfrm>
          <a:custGeom>
            <a:avLst/>
            <a:gdLst/>
            <a:ahLst/>
            <a:cxnLst/>
            <a:rect l="l" t="t" r="r" b="b"/>
            <a:pathLst>
              <a:path w="85725" h="1195070">
                <a:moveTo>
                  <a:pt x="28574" y="1108938"/>
                </a:moveTo>
                <a:lnTo>
                  <a:pt x="0" y="1108938"/>
                </a:lnTo>
                <a:lnTo>
                  <a:pt x="42862" y="1194663"/>
                </a:lnTo>
                <a:lnTo>
                  <a:pt x="78581" y="1123224"/>
                </a:lnTo>
                <a:lnTo>
                  <a:pt x="28575" y="1123224"/>
                </a:lnTo>
                <a:lnTo>
                  <a:pt x="28574" y="1108938"/>
                </a:lnTo>
                <a:close/>
              </a:path>
              <a:path w="85725" h="1195070">
                <a:moveTo>
                  <a:pt x="57148" y="0"/>
                </a:moveTo>
                <a:lnTo>
                  <a:pt x="28573" y="0"/>
                </a:lnTo>
                <a:lnTo>
                  <a:pt x="28575" y="1123224"/>
                </a:lnTo>
                <a:lnTo>
                  <a:pt x="57150" y="1123224"/>
                </a:lnTo>
                <a:lnTo>
                  <a:pt x="57148" y="0"/>
                </a:lnTo>
                <a:close/>
              </a:path>
              <a:path w="85725" h="1195070">
                <a:moveTo>
                  <a:pt x="85725" y="1108938"/>
                </a:moveTo>
                <a:lnTo>
                  <a:pt x="57149" y="1108938"/>
                </a:lnTo>
                <a:lnTo>
                  <a:pt x="57150" y="1123224"/>
                </a:lnTo>
                <a:lnTo>
                  <a:pt x="78581" y="1123224"/>
                </a:lnTo>
                <a:lnTo>
                  <a:pt x="85725" y="1108938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674432" y="2864705"/>
            <a:ext cx="1645285" cy="584835"/>
          </a:xfrm>
          <a:prstGeom prst="rect">
            <a:avLst/>
          </a:prstGeom>
          <a:solidFill>
            <a:srgbClr val="D9D9F5"/>
          </a:solidFill>
          <a:ln w="28575">
            <a:solidFill>
              <a:srgbClr val="8E8EDE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591820" marR="88900" indent="-495300">
              <a:lnSpc>
                <a:spcPct val="100000"/>
              </a:lnSpc>
              <a:spcBef>
                <a:spcPts val="250"/>
              </a:spcBef>
            </a:pPr>
            <a:r>
              <a:rPr dirty="0" sz="1600" spc="-10">
                <a:latin typeface="Calibri"/>
                <a:cs typeface="Calibri"/>
              </a:rPr>
              <a:t>Excluded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patients  </a:t>
            </a:r>
            <a:r>
              <a:rPr dirty="0" sz="1600" spc="-5">
                <a:latin typeface="Calibri"/>
                <a:cs typeface="Calibri"/>
              </a:rPr>
              <a:t>n=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42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810163" y="3117723"/>
            <a:ext cx="868044" cy="85725"/>
          </a:xfrm>
          <a:custGeom>
            <a:avLst/>
            <a:gdLst/>
            <a:ahLst/>
            <a:cxnLst/>
            <a:rect l="l" t="t" r="r" b="b"/>
            <a:pathLst>
              <a:path w="868045" h="85725">
                <a:moveTo>
                  <a:pt x="782228" y="0"/>
                </a:moveTo>
                <a:lnTo>
                  <a:pt x="782228" y="85725"/>
                </a:lnTo>
                <a:lnTo>
                  <a:pt x="839376" y="57150"/>
                </a:lnTo>
                <a:lnTo>
                  <a:pt x="796516" y="57150"/>
                </a:lnTo>
                <a:lnTo>
                  <a:pt x="796516" y="28575"/>
                </a:lnTo>
                <a:lnTo>
                  <a:pt x="839380" y="28575"/>
                </a:lnTo>
                <a:lnTo>
                  <a:pt x="782228" y="0"/>
                </a:lnTo>
                <a:close/>
              </a:path>
              <a:path w="868045" h="85725">
                <a:moveTo>
                  <a:pt x="782228" y="28575"/>
                </a:moveTo>
                <a:lnTo>
                  <a:pt x="0" y="28575"/>
                </a:lnTo>
                <a:lnTo>
                  <a:pt x="0" y="57150"/>
                </a:lnTo>
                <a:lnTo>
                  <a:pt x="782228" y="57150"/>
                </a:lnTo>
                <a:lnTo>
                  <a:pt x="782228" y="28575"/>
                </a:lnTo>
                <a:close/>
              </a:path>
              <a:path w="868045" h="85725">
                <a:moveTo>
                  <a:pt x="839380" y="28575"/>
                </a:moveTo>
                <a:lnTo>
                  <a:pt x="796516" y="28575"/>
                </a:lnTo>
                <a:lnTo>
                  <a:pt x="796516" y="57150"/>
                </a:lnTo>
                <a:lnTo>
                  <a:pt x="839376" y="57150"/>
                </a:lnTo>
                <a:lnTo>
                  <a:pt x="867953" y="42861"/>
                </a:lnTo>
                <a:lnTo>
                  <a:pt x="839380" y="2857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445454" y="4603157"/>
            <a:ext cx="1988826" cy="3880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460444" y="4516737"/>
            <a:ext cx="576063" cy="5609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1920" rIns="0" bIns="0" rtlCol="0" vert="horz">
            <a:spAutoFit/>
          </a:bodyPr>
          <a:lstStyle/>
          <a:p>
            <a:pPr marL="12700" marR="5080">
              <a:lnSpc>
                <a:spcPct val="74300"/>
              </a:lnSpc>
              <a:spcBef>
                <a:spcPts val="960"/>
              </a:spcBef>
            </a:pPr>
            <a:r>
              <a:rPr dirty="0" b="1">
                <a:solidFill>
                  <a:srgbClr val="AE1022"/>
                </a:solidFill>
                <a:latin typeface="Calibri"/>
                <a:cs typeface="Calibri"/>
              </a:rPr>
              <a:t>Primary </a:t>
            </a:r>
            <a:r>
              <a:rPr dirty="0" spc="-10" b="1">
                <a:solidFill>
                  <a:srgbClr val="AE1022"/>
                </a:solidFill>
                <a:latin typeface="Calibri"/>
                <a:cs typeface="Calibri"/>
              </a:rPr>
              <a:t>Results: </a:t>
            </a:r>
            <a:r>
              <a:rPr dirty="0" spc="-20"/>
              <a:t>Overall </a:t>
            </a:r>
            <a:r>
              <a:rPr dirty="0"/>
              <a:t>6 </a:t>
            </a:r>
            <a:r>
              <a:rPr dirty="0" spc="-10"/>
              <a:t>Minute </a:t>
            </a:r>
            <a:r>
              <a:rPr dirty="0" spc="-20"/>
              <a:t>Difference </a:t>
            </a:r>
            <a:r>
              <a:rPr dirty="0" spc="-5"/>
              <a:t>in </a:t>
            </a:r>
            <a:r>
              <a:rPr dirty="0"/>
              <a:t>the  </a:t>
            </a:r>
            <a:r>
              <a:rPr dirty="0" spc="-5"/>
              <a:t>Median </a:t>
            </a:r>
            <a:r>
              <a:rPr dirty="0" spc="-15"/>
              <a:t>Length </a:t>
            </a:r>
            <a:r>
              <a:rPr dirty="0" spc="-5"/>
              <a:t>of </a:t>
            </a:r>
            <a:r>
              <a:rPr dirty="0" spc="-25"/>
              <a:t>Stay </a:t>
            </a:r>
            <a:r>
              <a:rPr dirty="0" spc="-5"/>
              <a:t>in </a:t>
            </a:r>
            <a:r>
              <a:rPr dirty="0"/>
              <a:t>the </a:t>
            </a:r>
            <a:r>
              <a:rPr dirty="0" spc="-15"/>
              <a:t>Emergency</a:t>
            </a:r>
            <a:r>
              <a:rPr dirty="0" spc="90"/>
              <a:t> </a:t>
            </a:r>
            <a:r>
              <a:rPr dirty="0" spc="-10"/>
              <a:t>Department</a:t>
            </a:r>
          </a:p>
        </p:txBody>
      </p:sp>
      <p:sp>
        <p:nvSpPr>
          <p:cNvPr id="3" name="object 3"/>
          <p:cNvSpPr/>
          <p:nvPr/>
        </p:nvSpPr>
        <p:spPr>
          <a:xfrm>
            <a:off x="2453639" y="2066544"/>
            <a:ext cx="1947672" cy="429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495494" y="2172120"/>
            <a:ext cx="1692275" cy="171450"/>
          </a:xfrm>
          <a:custGeom>
            <a:avLst/>
            <a:gdLst/>
            <a:ahLst/>
            <a:cxnLst/>
            <a:rect l="l" t="t" r="r" b="b"/>
            <a:pathLst>
              <a:path w="1692275" h="171450">
                <a:moveTo>
                  <a:pt x="228600" y="57150"/>
                </a:moveTo>
                <a:lnTo>
                  <a:pt x="0" y="57150"/>
                </a:lnTo>
                <a:lnTo>
                  <a:pt x="0" y="114300"/>
                </a:lnTo>
                <a:lnTo>
                  <a:pt x="228600" y="114300"/>
                </a:lnTo>
                <a:lnTo>
                  <a:pt x="228600" y="57150"/>
                </a:lnTo>
                <a:close/>
              </a:path>
              <a:path w="1692275" h="171450">
                <a:moveTo>
                  <a:pt x="628650" y="57150"/>
                </a:moveTo>
                <a:lnTo>
                  <a:pt x="400050" y="57150"/>
                </a:lnTo>
                <a:lnTo>
                  <a:pt x="400050" y="114300"/>
                </a:lnTo>
                <a:lnTo>
                  <a:pt x="628650" y="114300"/>
                </a:lnTo>
                <a:lnTo>
                  <a:pt x="628650" y="57150"/>
                </a:lnTo>
                <a:close/>
              </a:path>
              <a:path w="1692275" h="171450">
                <a:moveTo>
                  <a:pt x="1028700" y="57150"/>
                </a:moveTo>
                <a:lnTo>
                  <a:pt x="800100" y="57150"/>
                </a:lnTo>
                <a:lnTo>
                  <a:pt x="800100" y="114300"/>
                </a:lnTo>
                <a:lnTo>
                  <a:pt x="1028700" y="114300"/>
                </a:lnTo>
                <a:lnTo>
                  <a:pt x="1028700" y="57150"/>
                </a:lnTo>
                <a:close/>
              </a:path>
              <a:path w="1692275" h="171450">
                <a:moveTo>
                  <a:pt x="1428750" y="57150"/>
                </a:moveTo>
                <a:lnTo>
                  <a:pt x="1200150" y="57150"/>
                </a:lnTo>
                <a:lnTo>
                  <a:pt x="1200150" y="114300"/>
                </a:lnTo>
                <a:lnTo>
                  <a:pt x="1428750" y="114300"/>
                </a:lnTo>
                <a:lnTo>
                  <a:pt x="1428750" y="57150"/>
                </a:lnTo>
                <a:close/>
              </a:path>
              <a:path w="1692275" h="171450">
                <a:moveTo>
                  <a:pt x="1520549" y="0"/>
                </a:moveTo>
                <a:lnTo>
                  <a:pt x="1520549" y="171450"/>
                </a:lnTo>
                <a:lnTo>
                  <a:pt x="1691999" y="85726"/>
                </a:lnTo>
                <a:lnTo>
                  <a:pt x="1520549" y="0"/>
                </a:lnTo>
                <a:close/>
              </a:path>
            </a:pathLst>
          </a:custGeom>
          <a:solidFill>
            <a:srgbClr val="EF79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453639" y="2374392"/>
            <a:ext cx="2487167" cy="4267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95494" y="2479131"/>
            <a:ext cx="2232025" cy="171450"/>
          </a:xfrm>
          <a:custGeom>
            <a:avLst/>
            <a:gdLst/>
            <a:ahLst/>
            <a:cxnLst/>
            <a:rect l="l" t="t" r="r" b="b"/>
            <a:pathLst>
              <a:path w="2232025" h="171450">
                <a:moveTo>
                  <a:pt x="228600" y="57148"/>
                </a:moveTo>
                <a:lnTo>
                  <a:pt x="0" y="57148"/>
                </a:lnTo>
                <a:lnTo>
                  <a:pt x="0" y="114298"/>
                </a:lnTo>
                <a:lnTo>
                  <a:pt x="228600" y="114298"/>
                </a:lnTo>
                <a:lnTo>
                  <a:pt x="228600" y="57148"/>
                </a:lnTo>
                <a:close/>
              </a:path>
              <a:path w="2232025" h="171450">
                <a:moveTo>
                  <a:pt x="628650" y="57148"/>
                </a:moveTo>
                <a:lnTo>
                  <a:pt x="400050" y="57148"/>
                </a:lnTo>
                <a:lnTo>
                  <a:pt x="400050" y="114298"/>
                </a:lnTo>
                <a:lnTo>
                  <a:pt x="628650" y="114298"/>
                </a:lnTo>
                <a:lnTo>
                  <a:pt x="628650" y="57148"/>
                </a:lnTo>
                <a:close/>
              </a:path>
              <a:path w="2232025" h="171450">
                <a:moveTo>
                  <a:pt x="1028700" y="57148"/>
                </a:moveTo>
                <a:lnTo>
                  <a:pt x="800100" y="57148"/>
                </a:lnTo>
                <a:lnTo>
                  <a:pt x="800100" y="114298"/>
                </a:lnTo>
                <a:lnTo>
                  <a:pt x="1028700" y="114298"/>
                </a:lnTo>
                <a:lnTo>
                  <a:pt x="1028700" y="57148"/>
                </a:lnTo>
                <a:close/>
              </a:path>
              <a:path w="2232025" h="171450">
                <a:moveTo>
                  <a:pt x="1428750" y="57148"/>
                </a:moveTo>
                <a:lnTo>
                  <a:pt x="1200150" y="57148"/>
                </a:lnTo>
                <a:lnTo>
                  <a:pt x="1200150" y="114298"/>
                </a:lnTo>
                <a:lnTo>
                  <a:pt x="1428750" y="114298"/>
                </a:lnTo>
                <a:lnTo>
                  <a:pt x="1428750" y="57148"/>
                </a:lnTo>
                <a:close/>
              </a:path>
              <a:path w="2232025" h="171450">
                <a:moveTo>
                  <a:pt x="1828800" y="57148"/>
                </a:moveTo>
                <a:lnTo>
                  <a:pt x="1600200" y="57148"/>
                </a:lnTo>
                <a:lnTo>
                  <a:pt x="1600200" y="114298"/>
                </a:lnTo>
                <a:lnTo>
                  <a:pt x="1828800" y="114298"/>
                </a:lnTo>
                <a:lnTo>
                  <a:pt x="1828800" y="57148"/>
                </a:lnTo>
                <a:close/>
              </a:path>
              <a:path w="2232025" h="171450">
                <a:moveTo>
                  <a:pt x="2060550" y="0"/>
                </a:moveTo>
                <a:lnTo>
                  <a:pt x="2060550" y="171450"/>
                </a:lnTo>
                <a:lnTo>
                  <a:pt x="2174850" y="114300"/>
                </a:lnTo>
                <a:lnTo>
                  <a:pt x="2089125" y="114300"/>
                </a:lnTo>
                <a:lnTo>
                  <a:pt x="2089125" y="57150"/>
                </a:lnTo>
                <a:lnTo>
                  <a:pt x="2174850" y="57150"/>
                </a:lnTo>
                <a:lnTo>
                  <a:pt x="2060550" y="0"/>
                </a:lnTo>
                <a:close/>
              </a:path>
              <a:path w="2232025" h="171450">
                <a:moveTo>
                  <a:pt x="2060550" y="57150"/>
                </a:moveTo>
                <a:lnTo>
                  <a:pt x="2000250" y="57150"/>
                </a:lnTo>
                <a:lnTo>
                  <a:pt x="2000250" y="114300"/>
                </a:lnTo>
                <a:lnTo>
                  <a:pt x="2060550" y="114300"/>
                </a:lnTo>
                <a:lnTo>
                  <a:pt x="2060550" y="57150"/>
                </a:lnTo>
                <a:close/>
              </a:path>
              <a:path w="2232025" h="171450">
                <a:moveTo>
                  <a:pt x="2174850" y="57150"/>
                </a:moveTo>
                <a:lnTo>
                  <a:pt x="2089125" y="57150"/>
                </a:lnTo>
                <a:lnTo>
                  <a:pt x="2089125" y="114300"/>
                </a:lnTo>
                <a:lnTo>
                  <a:pt x="2174850" y="114300"/>
                </a:lnTo>
                <a:lnTo>
                  <a:pt x="2232000" y="85725"/>
                </a:lnTo>
                <a:lnTo>
                  <a:pt x="2174850" y="57150"/>
                </a:lnTo>
                <a:close/>
              </a:path>
            </a:pathLst>
          </a:custGeom>
          <a:solidFill>
            <a:srgbClr val="8E8E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07924" y="2029460"/>
            <a:ext cx="1221740" cy="702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3300"/>
              </a:lnSpc>
              <a:spcBef>
                <a:spcPts val="100"/>
              </a:spcBef>
            </a:pPr>
            <a:r>
              <a:rPr dirty="0" sz="1800" spc="-15" b="1">
                <a:solidFill>
                  <a:srgbClr val="EF7918"/>
                </a:solidFill>
                <a:latin typeface="Calibri"/>
                <a:cs typeface="Calibri"/>
              </a:rPr>
              <a:t>Point </a:t>
            </a:r>
            <a:r>
              <a:rPr dirty="0" sz="1800" spc="-5" b="1">
                <a:solidFill>
                  <a:srgbClr val="EF7918"/>
                </a:solidFill>
                <a:latin typeface="Calibri"/>
                <a:cs typeface="Calibri"/>
              </a:rPr>
              <a:t>of</a:t>
            </a:r>
            <a:r>
              <a:rPr dirty="0" sz="1800" spc="-40" b="1">
                <a:solidFill>
                  <a:srgbClr val="EF7918"/>
                </a:solidFill>
                <a:latin typeface="Calibri"/>
                <a:cs typeface="Calibri"/>
              </a:rPr>
              <a:t> </a:t>
            </a:r>
            <a:r>
              <a:rPr dirty="0" sz="1800" spc="-15" b="1">
                <a:solidFill>
                  <a:srgbClr val="EF7918"/>
                </a:solidFill>
                <a:latin typeface="Calibri"/>
                <a:cs typeface="Calibri"/>
              </a:rPr>
              <a:t>care  </a:t>
            </a:r>
            <a:r>
              <a:rPr dirty="0" sz="1800" spc="-10" b="1">
                <a:solidFill>
                  <a:srgbClr val="8E8EDE"/>
                </a:solidFill>
                <a:latin typeface="Calibri"/>
                <a:cs typeface="Calibri"/>
              </a:rPr>
              <a:t>Standard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73077" y="2096345"/>
            <a:ext cx="511809" cy="307975"/>
          </a:xfrm>
          <a:prstGeom prst="rect">
            <a:avLst/>
          </a:prstGeom>
          <a:solidFill>
            <a:srgbClr val="F9C9A3"/>
          </a:solidFill>
          <a:ln w="28575">
            <a:solidFill>
              <a:srgbClr val="EF7918"/>
            </a:solidFill>
          </a:ln>
        </p:spPr>
        <p:txBody>
          <a:bodyPr wrap="square" lIns="0" tIns="33020" rIns="0" bIns="0" rtlCol="0" vert="horz">
            <a:spAutoFit/>
          </a:bodyPr>
          <a:lstStyle/>
          <a:p>
            <a:pPr marL="139065">
              <a:lnSpc>
                <a:spcPct val="100000"/>
              </a:lnSpc>
              <a:spcBef>
                <a:spcPts val="260"/>
              </a:spcBef>
            </a:pPr>
            <a:r>
              <a:rPr dirty="0" sz="1400">
                <a:latin typeface="Calibri"/>
                <a:cs typeface="Calibri"/>
              </a:rPr>
              <a:t>147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98133" y="2457331"/>
            <a:ext cx="497840" cy="307975"/>
          </a:xfrm>
          <a:prstGeom prst="rect">
            <a:avLst/>
          </a:prstGeom>
          <a:solidFill>
            <a:srgbClr val="DBDBFD"/>
          </a:solidFill>
          <a:ln w="28575">
            <a:solidFill>
              <a:srgbClr val="8E8EDE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132080">
              <a:lnSpc>
                <a:spcPct val="100000"/>
              </a:lnSpc>
              <a:spcBef>
                <a:spcPts val="250"/>
              </a:spcBef>
            </a:pPr>
            <a:r>
              <a:rPr dirty="0" sz="1400">
                <a:latin typeface="Calibri"/>
                <a:cs typeface="Calibri"/>
              </a:rPr>
              <a:t>162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81475" y="1663223"/>
            <a:ext cx="2211705" cy="1165225"/>
          </a:xfrm>
          <a:prstGeom prst="rect">
            <a:avLst/>
          </a:prstGeom>
          <a:ln w="25400">
            <a:solidFill>
              <a:srgbClr val="AE1022"/>
            </a:solidFill>
          </a:ln>
        </p:spPr>
        <p:txBody>
          <a:bodyPr wrap="square" lIns="0" tIns="71120" rIns="0" bIns="0" rtlCol="0" vert="horz">
            <a:spAutoFit/>
          </a:bodyPr>
          <a:lstStyle/>
          <a:p>
            <a:pPr algn="ctr" marL="12065">
              <a:lnSpc>
                <a:spcPct val="100000"/>
              </a:lnSpc>
              <a:spcBef>
                <a:spcPts val="560"/>
              </a:spcBef>
            </a:pPr>
            <a:r>
              <a:rPr dirty="0" sz="1800" spc="-10" b="1">
                <a:latin typeface="Calibri"/>
                <a:cs typeface="Calibri"/>
              </a:rPr>
              <a:t>Difference</a:t>
            </a:r>
            <a:endParaRPr sz="1800">
              <a:latin typeface="Calibri"/>
              <a:cs typeface="Calibri"/>
            </a:endParaRPr>
          </a:p>
          <a:p>
            <a:pPr algn="ctr" marL="38100">
              <a:lnSpc>
                <a:spcPct val="100000"/>
              </a:lnSpc>
              <a:spcBef>
                <a:spcPts val="640"/>
              </a:spcBef>
            </a:pPr>
            <a:r>
              <a:rPr dirty="0" sz="2000" spc="-5" b="1">
                <a:latin typeface="Calibri"/>
                <a:cs typeface="Calibri"/>
              </a:rPr>
              <a:t>15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minutes</a:t>
            </a:r>
            <a:endParaRPr sz="2000">
              <a:latin typeface="Calibri"/>
              <a:cs typeface="Calibri"/>
            </a:endParaRPr>
          </a:p>
          <a:p>
            <a:pPr algn="ctr" marL="38100">
              <a:lnSpc>
                <a:spcPct val="100000"/>
              </a:lnSpc>
              <a:spcBef>
                <a:spcPts val="400"/>
              </a:spcBef>
            </a:pPr>
            <a:r>
              <a:rPr dirty="0" sz="1600" spc="-5">
                <a:latin typeface="Calibri"/>
                <a:cs typeface="Calibri"/>
              </a:rPr>
              <a:t>p&lt;0.001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8121" y="1211579"/>
            <a:ext cx="474027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5" b="1">
                <a:latin typeface="Calibri"/>
                <a:cs typeface="Calibri"/>
              </a:rPr>
              <a:t>Patients </a:t>
            </a:r>
            <a:r>
              <a:rPr dirty="0" sz="2000" b="1">
                <a:latin typeface="Calibri"/>
                <a:cs typeface="Calibri"/>
              </a:rPr>
              <a:t>seen </a:t>
            </a:r>
            <a:r>
              <a:rPr dirty="0" sz="2000" spc="-5" b="1">
                <a:latin typeface="Calibri"/>
                <a:cs typeface="Calibri"/>
              </a:rPr>
              <a:t>by </a:t>
            </a:r>
            <a:r>
              <a:rPr dirty="0" sz="2000" spc="-10" b="1">
                <a:latin typeface="Calibri"/>
                <a:cs typeface="Calibri"/>
              </a:rPr>
              <a:t>physician </a:t>
            </a:r>
            <a:r>
              <a:rPr dirty="0" sz="2000" spc="-5" b="1">
                <a:latin typeface="Calibri"/>
                <a:cs typeface="Calibri"/>
              </a:rPr>
              <a:t>within 60 </a:t>
            </a:r>
            <a:r>
              <a:rPr dirty="0" sz="2000" spc="-10" b="1">
                <a:latin typeface="Calibri"/>
                <a:cs typeface="Calibri"/>
              </a:rPr>
              <a:t>minutes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26381" y="1672844"/>
            <a:ext cx="17125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alibri"/>
                <a:cs typeface="Calibri"/>
              </a:rPr>
              <a:t>Minutes </a:t>
            </a:r>
            <a:r>
              <a:rPr dirty="0" sz="1800" spc="-5" b="1">
                <a:latin typeface="Calibri"/>
                <a:cs typeface="Calibri"/>
              </a:rPr>
              <a:t>in the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481072" y="3590544"/>
            <a:ext cx="1588008" cy="426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522978" y="3695330"/>
            <a:ext cx="1332230" cy="171450"/>
          </a:xfrm>
          <a:custGeom>
            <a:avLst/>
            <a:gdLst/>
            <a:ahLst/>
            <a:cxnLst/>
            <a:rect l="l" t="t" r="r" b="b"/>
            <a:pathLst>
              <a:path w="1332229" h="171450">
                <a:moveTo>
                  <a:pt x="228600" y="57148"/>
                </a:moveTo>
                <a:lnTo>
                  <a:pt x="0" y="57148"/>
                </a:lnTo>
                <a:lnTo>
                  <a:pt x="0" y="114298"/>
                </a:lnTo>
                <a:lnTo>
                  <a:pt x="228600" y="114298"/>
                </a:lnTo>
                <a:lnTo>
                  <a:pt x="228600" y="57148"/>
                </a:lnTo>
                <a:close/>
              </a:path>
              <a:path w="1332229" h="171450">
                <a:moveTo>
                  <a:pt x="628650" y="57148"/>
                </a:moveTo>
                <a:lnTo>
                  <a:pt x="400050" y="57148"/>
                </a:lnTo>
                <a:lnTo>
                  <a:pt x="400050" y="114298"/>
                </a:lnTo>
                <a:lnTo>
                  <a:pt x="628650" y="114298"/>
                </a:lnTo>
                <a:lnTo>
                  <a:pt x="628650" y="57148"/>
                </a:lnTo>
                <a:close/>
              </a:path>
              <a:path w="1332229" h="171450">
                <a:moveTo>
                  <a:pt x="1028700" y="57148"/>
                </a:moveTo>
                <a:lnTo>
                  <a:pt x="800100" y="57148"/>
                </a:lnTo>
                <a:lnTo>
                  <a:pt x="800100" y="114298"/>
                </a:lnTo>
                <a:lnTo>
                  <a:pt x="1028700" y="114298"/>
                </a:lnTo>
                <a:lnTo>
                  <a:pt x="1028700" y="57148"/>
                </a:lnTo>
                <a:close/>
              </a:path>
              <a:path w="1332229" h="171450">
                <a:moveTo>
                  <a:pt x="1160548" y="0"/>
                </a:moveTo>
                <a:lnTo>
                  <a:pt x="1160548" y="171449"/>
                </a:lnTo>
                <a:lnTo>
                  <a:pt x="1331998" y="85724"/>
                </a:lnTo>
                <a:lnTo>
                  <a:pt x="1160548" y="0"/>
                </a:lnTo>
                <a:close/>
              </a:path>
            </a:pathLst>
          </a:custGeom>
          <a:solidFill>
            <a:srgbClr val="EF79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481072" y="3898391"/>
            <a:ext cx="3136392" cy="4267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522978" y="4002339"/>
            <a:ext cx="2880360" cy="171450"/>
          </a:xfrm>
          <a:custGeom>
            <a:avLst/>
            <a:gdLst/>
            <a:ahLst/>
            <a:cxnLst/>
            <a:rect l="l" t="t" r="r" b="b"/>
            <a:pathLst>
              <a:path w="2880360" h="171450">
                <a:moveTo>
                  <a:pt x="228600" y="57149"/>
                </a:moveTo>
                <a:lnTo>
                  <a:pt x="0" y="57149"/>
                </a:lnTo>
                <a:lnTo>
                  <a:pt x="0" y="114299"/>
                </a:lnTo>
                <a:lnTo>
                  <a:pt x="228600" y="114299"/>
                </a:lnTo>
                <a:lnTo>
                  <a:pt x="228600" y="57149"/>
                </a:lnTo>
                <a:close/>
              </a:path>
              <a:path w="2880360" h="171450">
                <a:moveTo>
                  <a:pt x="628650" y="57149"/>
                </a:moveTo>
                <a:lnTo>
                  <a:pt x="400050" y="57149"/>
                </a:lnTo>
                <a:lnTo>
                  <a:pt x="400050" y="114299"/>
                </a:lnTo>
                <a:lnTo>
                  <a:pt x="628650" y="114299"/>
                </a:lnTo>
                <a:lnTo>
                  <a:pt x="628650" y="57149"/>
                </a:lnTo>
                <a:close/>
              </a:path>
              <a:path w="2880360" h="171450">
                <a:moveTo>
                  <a:pt x="800100" y="57149"/>
                </a:moveTo>
                <a:lnTo>
                  <a:pt x="800100" y="114299"/>
                </a:lnTo>
                <a:lnTo>
                  <a:pt x="1028700" y="114299"/>
                </a:lnTo>
                <a:lnTo>
                  <a:pt x="1028700" y="57149"/>
                </a:lnTo>
                <a:lnTo>
                  <a:pt x="800100" y="57149"/>
                </a:lnTo>
                <a:close/>
              </a:path>
              <a:path w="2880360" h="171450">
                <a:moveTo>
                  <a:pt x="1200150" y="57149"/>
                </a:moveTo>
                <a:lnTo>
                  <a:pt x="1200150" y="114299"/>
                </a:lnTo>
                <a:lnTo>
                  <a:pt x="1428750" y="114299"/>
                </a:lnTo>
                <a:lnTo>
                  <a:pt x="1428750" y="57149"/>
                </a:lnTo>
                <a:lnTo>
                  <a:pt x="1200150" y="57149"/>
                </a:lnTo>
                <a:close/>
              </a:path>
              <a:path w="2880360" h="171450">
                <a:moveTo>
                  <a:pt x="1600200" y="57149"/>
                </a:moveTo>
                <a:lnTo>
                  <a:pt x="1600200" y="114299"/>
                </a:lnTo>
                <a:lnTo>
                  <a:pt x="1828800" y="114299"/>
                </a:lnTo>
                <a:lnTo>
                  <a:pt x="1828800" y="57149"/>
                </a:lnTo>
                <a:lnTo>
                  <a:pt x="1600200" y="57149"/>
                </a:lnTo>
                <a:close/>
              </a:path>
              <a:path w="2880360" h="171450">
                <a:moveTo>
                  <a:pt x="2000250" y="57149"/>
                </a:moveTo>
                <a:lnTo>
                  <a:pt x="2000250" y="114299"/>
                </a:lnTo>
                <a:lnTo>
                  <a:pt x="2228850" y="114299"/>
                </a:lnTo>
                <a:lnTo>
                  <a:pt x="2228850" y="57149"/>
                </a:lnTo>
                <a:lnTo>
                  <a:pt x="2000250" y="57149"/>
                </a:lnTo>
                <a:close/>
              </a:path>
              <a:path w="2880360" h="171450">
                <a:moveTo>
                  <a:pt x="2400300" y="57149"/>
                </a:moveTo>
                <a:lnTo>
                  <a:pt x="2400300" y="114299"/>
                </a:lnTo>
                <a:lnTo>
                  <a:pt x="2628900" y="114300"/>
                </a:lnTo>
                <a:lnTo>
                  <a:pt x="2628900" y="57150"/>
                </a:lnTo>
                <a:lnTo>
                  <a:pt x="2400300" y="57149"/>
                </a:lnTo>
                <a:close/>
              </a:path>
              <a:path w="2880360" h="171450">
                <a:moveTo>
                  <a:pt x="2708548" y="0"/>
                </a:moveTo>
                <a:lnTo>
                  <a:pt x="2708548" y="171450"/>
                </a:lnTo>
                <a:lnTo>
                  <a:pt x="2879998" y="85725"/>
                </a:lnTo>
                <a:lnTo>
                  <a:pt x="2708548" y="0"/>
                </a:lnTo>
                <a:close/>
              </a:path>
            </a:pathLst>
          </a:custGeom>
          <a:solidFill>
            <a:srgbClr val="8E8E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623064" y="3669283"/>
            <a:ext cx="1221740" cy="586740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12700" marR="5080">
              <a:lnSpc>
                <a:spcPct val="104400"/>
              </a:lnSpc>
              <a:spcBef>
                <a:spcPts val="5"/>
              </a:spcBef>
            </a:pPr>
            <a:r>
              <a:rPr dirty="0" sz="1800" spc="-15" b="1">
                <a:solidFill>
                  <a:srgbClr val="EF7918"/>
                </a:solidFill>
                <a:latin typeface="Calibri"/>
                <a:cs typeface="Calibri"/>
              </a:rPr>
              <a:t>Point </a:t>
            </a:r>
            <a:r>
              <a:rPr dirty="0" sz="1800" spc="-5" b="1">
                <a:solidFill>
                  <a:srgbClr val="EF7918"/>
                </a:solidFill>
                <a:latin typeface="Calibri"/>
                <a:cs typeface="Calibri"/>
              </a:rPr>
              <a:t>of</a:t>
            </a:r>
            <a:r>
              <a:rPr dirty="0" sz="1800" spc="-40" b="1">
                <a:solidFill>
                  <a:srgbClr val="EF7918"/>
                </a:solidFill>
                <a:latin typeface="Calibri"/>
                <a:cs typeface="Calibri"/>
              </a:rPr>
              <a:t> </a:t>
            </a:r>
            <a:r>
              <a:rPr dirty="0" sz="1800" spc="-15" b="1">
                <a:solidFill>
                  <a:srgbClr val="EF7918"/>
                </a:solidFill>
                <a:latin typeface="Calibri"/>
                <a:cs typeface="Calibri"/>
              </a:rPr>
              <a:t>care  </a:t>
            </a:r>
            <a:r>
              <a:rPr dirty="0" sz="1800" spc="-10" b="1">
                <a:solidFill>
                  <a:srgbClr val="8E8EDE"/>
                </a:solidFill>
                <a:latin typeface="Calibri"/>
                <a:cs typeface="Calibri"/>
              </a:rPr>
              <a:t>Standard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07534" y="3634046"/>
            <a:ext cx="563880" cy="307975"/>
          </a:xfrm>
          <a:prstGeom prst="rect">
            <a:avLst/>
          </a:prstGeom>
          <a:solidFill>
            <a:srgbClr val="F9C9A3"/>
          </a:solidFill>
          <a:ln w="28575">
            <a:solidFill>
              <a:srgbClr val="EF7918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130175">
              <a:lnSpc>
                <a:spcPct val="100000"/>
              </a:lnSpc>
              <a:spcBef>
                <a:spcPts val="250"/>
              </a:spcBef>
            </a:pPr>
            <a:r>
              <a:rPr dirty="0" sz="1400">
                <a:latin typeface="Calibri"/>
                <a:cs typeface="Calibri"/>
              </a:rPr>
              <a:t>137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8768" y="2973323"/>
            <a:ext cx="191262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5" b="1">
                <a:latin typeface="Calibri"/>
                <a:cs typeface="Calibri"/>
              </a:rPr>
              <a:t>Patients </a:t>
            </a:r>
            <a:r>
              <a:rPr dirty="0" sz="2000" spc="-5" b="1">
                <a:latin typeface="Calibri"/>
                <a:cs typeface="Calibri"/>
              </a:rPr>
              <a:t>with</a:t>
            </a:r>
            <a:r>
              <a:rPr dirty="0" sz="2000" spc="-6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AMI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78682" y="3257804"/>
            <a:ext cx="17125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alibri"/>
                <a:cs typeface="Calibri"/>
              </a:rPr>
              <a:t>Minutes </a:t>
            </a:r>
            <a:r>
              <a:rPr dirty="0" sz="1800" spc="-5" b="1">
                <a:latin typeface="Calibri"/>
                <a:cs typeface="Calibri"/>
              </a:rPr>
              <a:t>in the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688965" y="3948060"/>
            <a:ext cx="497840" cy="307975"/>
          </a:xfrm>
          <a:prstGeom prst="rect">
            <a:avLst/>
          </a:prstGeom>
          <a:solidFill>
            <a:srgbClr val="DBDBFD"/>
          </a:solidFill>
          <a:ln w="28575">
            <a:solidFill>
              <a:srgbClr val="8E8EDE"/>
            </a:solidFill>
          </a:ln>
        </p:spPr>
        <p:txBody>
          <a:bodyPr wrap="square" lIns="0" tIns="31115" rIns="0" bIns="0" rtlCol="0" vert="horz">
            <a:spAutoFit/>
          </a:bodyPr>
          <a:lstStyle/>
          <a:p>
            <a:pPr marL="132080">
              <a:lnSpc>
                <a:spcPct val="100000"/>
              </a:lnSpc>
              <a:spcBef>
                <a:spcPts val="245"/>
              </a:spcBef>
            </a:pPr>
            <a:r>
              <a:rPr dirty="0" sz="1400">
                <a:latin typeface="Calibri"/>
                <a:cs typeface="Calibri"/>
              </a:rPr>
              <a:t>180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71921" y="3210383"/>
            <a:ext cx="2221865" cy="1247775"/>
          </a:xfrm>
          <a:prstGeom prst="rect">
            <a:avLst/>
          </a:prstGeom>
          <a:ln w="25400">
            <a:solidFill>
              <a:srgbClr val="AE1022"/>
            </a:solidFill>
          </a:ln>
        </p:spPr>
        <p:txBody>
          <a:bodyPr wrap="square" lIns="0" tIns="81280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640"/>
              </a:spcBef>
            </a:pPr>
            <a:r>
              <a:rPr dirty="0" sz="1800" spc="-10" b="1">
                <a:latin typeface="Calibri"/>
                <a:cs typeface="Calibri"/>
              </a:rPr>
              <a:t>Difference</a:t>
            </a:r>
            <a:endParaRPr sz="1800">
              <a:latin typeface="Calibri"/>
              <a:cs typeface="Calibri"/>
            </a:endParaRPr>
          </a:p>
          <a:p>
            <a:pPr algn="ctr" marL="13335">
              <a:lnSpc>
                <a:spcPct val="100000"/>
              </a:lnSpc>
              <a:spcBef>
                <a:spcPts val="785"/>
              </a:spcBef>
            </a:pPr>
            <a:r>
              <a:rPr dirty="0" sz="2000" spc="-5" b="1">
                <a:latin typeface="Calibri"/>
                <a:cs typeface="Calibri"/>
              </a:rPr>
              <a:t>43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minutes</a:t>
            </a:r>
            <a:endParaRPr sz="2000">
              <a:latin typeface="Calibri"/>
              <a:cs typeface="Calibri"/>
            </a:endParaRPr>
          </a:p>
          <a:p>
            <a:pPr algn="ctr" marL="13335">
              <a:lnSpc>
                <a:spcPct val="100000"/>
              </a:lnSpc>
              <a:spcBef>
                <a:spcPts val="400"/>
              </a:spcBef>
            </a:pPr>
            <a:r>
              <a:rPr dirty="0" sz="1600" spc="-5">
                <a:latin typeface="Calibri"/>
                <a:cs typeface="Calibri"/>
              </a:rPr>
              <a:t>p= 0.005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445454" y="4603157"/>
            <a:ext cx="1988826" cy="3880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460444" y="4516737"/>
            <a:ext cx="576063" cy="5609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37119" y="2218436"/>
            <a:ext cx="1543050" cy="683895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dirty="0" sz="1800" spc="-5">
                <a:latin typeface="Calibri"/>
                <a:cs typeface="Calibri"/>
              </a:rPr>
              <a:t>OR: 1.6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(0.4-5.6)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sz="1800" spc="-10">
                <a:latin typeface="Calibri"/>
                <a:cs typeface="Calibri"/>
              </a:rPr>
              <a:t>p-value: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0.48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7545" y="1118010"/>
            <a:ext cx="6452098" cy="35419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02590" y="113283"/>
            <a:ext cx="7540625" cy="759460"/>
          </a:xfrm>
          <a:prstGeom prst="rect">
            <a:avLst/>
          </a:prstGeom>
        </p:spPr>
        <p:txBody>
          <a:bodyPr wrap="square" lIns="0" tIns="79375" rIns="0" bIns="0" rtlCol="0" vert="horz">
            <a:spAutoFit/>
          </a:bodyPr>
          <a:lstStyle/>
          <a:p>
            <a:pPr marL="12700" marR="5080">
              <a:lnSpc>
                <a:spcPct val="84300"/>
              </a:lnSpc>
              <a:spcBef>
                <a:spcPts val="625"/>
              </a:spcBef>
            </a:pPr>
            <a:r>
              <a:rPr dirty="0" sz="2800" spc="-15" b="1">
                <a:solidFill>
                  <a:srgbClr val="AE1022"/>
                </a:solidFill>
                <a:latin typeface="Calibri"/>
                <a:cs typeface="Calibri"/>
              </a:rPr>
              <a:t>Safety </a:t>
            </a:r>
            <a:r>
              <a:rPr dirty="0" sz="2800" spc="-10" b="1">
                <a:solidFill>
                  <a:srgbClr val="AE1022"/>
                </a:solidFill>
                <a:latin typeface="Calibri"/>
                <a:cs typeface="Calibri"/>
              </a:rPr>
              <a:t>Outcomes: </a:t>
            </a:r>
            <a:r>
              <a:rPr dirty="0" sz="2400">
                <a:latin typeface="Calibri"/>
                <a:cs typeface="Calibri"/>
              </a:rPr>
              <a:t>The </a:t>
            </a:r>
            <a:r>
              <a:rPr dirty="0" sz="2400" spc="-5">
                <a:latin typeface="Calibri"/>
                <a:cs typeface="Calibri"/>
              </a:rPr>
              <a:t>30 </a:t>
            </a:r>
            <a:r>
              <a:rPr dirty="0" sz="2400" spc="-20">
                <a:latin typeface="Calibri"/>
                <a:cs typeface="Calibri"/>
              </a:rPr>
              <a:t>days </a:t>
            </a:r>
            <a:r>
              <a:rPr dirty="0" sz="2400" spc="-10">
                <a:latin typeface="Calibri"/>
                <a:cs typeface="Calibri"/>
              </a:rPr>
              <a:t>prevalence </a:t>
            </a:r>
            <a:r>
              <a:rPr dirty="0" sz="2400" spc="-5">
                <a:latin typeface="Calibri"/>
                <a:cs typeface="Calibri"/>
              </a:rPr>
              <a:t>of </a:t>
            </a:r>
            <a:r>
              <a:rPr dirty="0" sz="2400">
                <a:latin typeface="Calibri"/>
                <a:cs typeface="Calibri"/>
              </a:rPr>
              <a:t>heart </a:t>
            </a:r>
            <a:r>
              <a:rPr dirty="0" sz="2400" spc="-20">
                <a:latin typeface="Calibri"/>
                <a:cs typeface="Calibri"/>
              </a:rPr>
              <a:t>attack,  </a:t>
            </a:r>
            <a:r>
              <a:rPr dirty="0" sz="2400" spc="-5">
                <a:latin typeface="Calibri"/>
                <a:cs typeface="Calibri"/>
              </a:rPr>
              <a:t>death </a:t>
            </a:r>
            <a:r>
              <a:rPr dirty="0" sz="2400">
                <a:latin typeface="Calibri"/>
                <a:cs typeface="Calibri"/>
              </a:rPr>
              <a:t>and </a:t>
            </a:r>
            <a:r>
              <a:rPr dirty="0" sz="2400" spc="-10">
                <a:latin typeface="Calibri"/>
                <a:cs typeface="Calibri"/>
              </a:rPr>
              <a:t>acute </a:t>
            </a:r>
            <a:r>
              <a:rPr dirty="0" sz="2400" spc="-15">
                <a:latin typeface="Calibri"/>
                <a:cs typeface="Calibri"/>
              </a:rPr>
              <a:t>revascularization </a:t>
            </a:r>
            <a:r>
              <a:rPr dirty="0" sz="2400" spc="-10">
                <a:latin typeface="Calibri"/>
                <a:cs typeface="Calibri"/>
              </a:rPr>
              <a:t>after discharge </a:t>
            </a:r>
            <a:r>
              <a:rPr dirty="0" sz="2400" spc="-15">
                <a:latin typeface="Calibri"/>
                <a:cs typeface="Calibri"/>
              </a:rPr>
              <a:t>was </a:t>
            </a:r>
            <a:r>
              <a:rPr dirty="0" sz="2400">
                <a:latin typeface="Calibri"/>
                <a:cs typeface="Calibri"/>
              </a:rPr>
              <a:t>&lt;</a:t>
            </a:r>
            <a:r>
              <a:rPr dirty="0" sz="2400" spc="5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1%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357" y="259587"/>
            <a:ext cx="221932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" b="1">
                <a:solidFill>
                  <a:srgbClr val="AE1022"/>
                </a:solidFill>
                <a:latin typeface="Calibri"/>
                <a:cs typeface="Calibri"/>
              </a:rPr>
              <a:t>Key</a:t>
            </a:r>
            <a:r>
              <a:rPr dirty="0" spc="-80" b="1">
                <a:solidFill>
                  <a:srgbClr val="AE1022"/>
                </a:solidFill>
                <a:latin typeface="Calibri"/>
                <a:cs typeface="Calibri"/>
              </a:rPr>
              <a:t> </a:t>
            </a:r>
            <a:r>
              <a:rPr dirty="0" spc="-45" b="1">
                <a:solidFill>
                  <a:srgbClr val="AE1022"/>
                </a:solidFill>
                <a:latin typeface="Calibri"/>
                <a:cs typeface="Calibri"/>
              </a:rPr>
              <a:t>Takeaways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6323" y="916940"/>
            <a:ext cx="6616065" cy="2985135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marL="193675" indent="-180975">
              <a:lnSpc>
                <a:spcPct val="100000"/>
              </a:lnSpc>
              <a:spcBef>
                <a:spcPts val="725"/>
              </a:spcBef>
              <a:buClr>
                <a:srgbClr val="C00000"/>
              </a:buClr>
              <a:buFont typeface="Arial"/>
              <a:buChar char="•"/>
              <a:tabLst>
                <a:tab pos="193675" algn="l"/>
              </a:tabLst>
            </a:pPr>
            <a:r>
              <a:rPr dirty="0" sz="2400" spc="-5" b="1">
                <a:latin typeface="Calibri"/>
                <a:cs typeface="Calibri"/>
              </a:rPr>
              <a:t>Bedside </a:t>
            </a:r>
            <a:r>
              <a:rPr dirty="0" sz="2400" spc="-20" b="1">
                <a:latin typeface="Calibri"/>
                <a:cs typeface="Calibri"/>
              </a:rPr>
              <a:t>hs-cTnI </a:t>
            </a:r>
            <a:r>
              <a:rPr dirty="0" sz="2400" spc="-10" b="1">
                <a:latin typeface="Calibri"/>
                <a:cs typeface="Calibri"/>
              </a:rPr>
              <a:t>testing </a:t>
            </a:r>
            <a:r>
              <a:rPr dirty="0" sz="2400" spc="-5" b="1">
                <a:latin typeface="Calibri"/>
                <a:cs typeface="Calibri"/>
              </a:rPr>
              <a:t>is </a:t>
            </a:r>
            <a:r>
              <a:rPr dirty="0" sz="2400" spc="-10" b="1">
                <a:latin typeface="Calibri"/>
                <a:cs typeface="Calibri"/>
              </a:rPr>
              <a:t>efficient </a:t>
            </a:r>
            <a:r>
              <a:rPr dirty="0" sz="2400" spc="-5" b="1">
                <a:latin typeface="Calibri"/>
                <a:cs typeface="Calibri"/>
              </a:rPr>
              <a:t>and</a:t>
            </a:r>
            <a:r>
              <a:rPr dirty="0" sz="2400" spc="15" b="1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safe</a:t>
            </a:r>
            <a:endParaRPr sz="2400">
              <a:latin typeface="Calibri"/>
              <a:cs typeface="Calibri"/>
            </a:endParaRPr>
          </a:p>
          <a:p>
            <a:pPr lvl="1" marL="415290" indent="-135890">
              <a:lnSpc>
                <a:spcPct val="100000"/>
              </a:lnSpc>
              <a:spcBef>
                <a:spcPts val="520"/>
              </a:spcBef>
              <a:buChar char="-"/>
              <a:tabLst>
                <a:tab pos="415925" algn="l"/>
              </a:tabLst>
            </a:pPr>
            <a:r>
              <a:rPr dirty="0" sz="2000" spc="-5">
                <a:latin typeface="Calibri"/>
                <a:cs typeface="Calibri"/>
              </a:rPr>
              <a:t>can </a:t>
            </a:r>
            <a:r>
              <a:rPr dirty="0" sz="2000" spc="-10">
                <a:latin typeface="Calibri"/>
                <a:cs typeface="Calibri"/>
              </a:rPr>
              <a:t>reduce length </a:t>
            </a:r>
            <a:r>
              <a:rPr dirty="0" sz="2000" spc="-5">
                <a:latin typeface="Calibri"/>
                <a:cs typeface="Calibri"/>
              </a:rPr>
              <a:t>of </a:t>
            </a:r>
            <a:r>
              <a:rPr dirty="0" sz="2000" spc="-20">
                <a:latin typeface="Calibri"/>
                <a:cs typeface="Calibri"/>
              </a:rPr>
              <a:t>stay </a:t>
            </a:r>
            <a:r>
              <a:rPr dirty="0" sz="2000">
                <a:latin typeface="Calibri"/>
                <a:cs typeface="Calibri"/>
              </a:rPr>
              <a:t>in the </a:t>
            </a:r>
            <a:r>
              <a:rPr dirty="0" sz="2000" spc="-10">
                <a:latin typeface="Calibri"/>
                <a:cs typeface="Calibri"/>
              </a:rPr>
              <a:t>Emergency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Department</a:t>
            </a:r>
            <a:endParaRPr sz="2000">
              <a:latin typeface="Calibri"/>
              <a:cs typeface="Calibri"/>
            </a:endParaRPr>
          </a:p>
          <a:p>
            <a:pPr lvl="1" marL="460375" marR="141605" indent="-179705">
              <a:lnSpc>
                <a:spcPct val="100000"/>
              </a:lnSpc>
              <a:spcBef>
                <a:spcPts val="500"/>
              </a:spcBef>
              <a:buClr>
                <a:srgbClr val="AE1022"/>
              </a:buClr>
              <a:buChar char="-"/>
              <a:tabLst>
                <a:tab pos="460375" algn="l"/>
              </a:tabLst>
            </a:pPr>
            <a:r>
              <a:rPr dirty="0" sz="2000" spc="-5">
                <a:latin typeface="Calibri"/>
                <a:cs typeface="Calibri"/>
              </a:rPr>
              <a:t>has </a:t>
            </a:r>
            <a:r>
              <a:rPr dirty="0" sz="2000" spc="-10">
                <a:latin typeface="Calibri"/>
                <a:cs typeface="Calibri"/>
              </a:rPr>
              <a:t>comparable safety to centralized </a:t>
            </a:r>
            <a:r>
              <a:rPr dirty="0" sz="2000" spc="-20">
                <a:latin typeface="Calibri"/>
                <a:cs typeface="Calibri"/>
              </a:rPr>
              <a:t>hs-cTnT </a:t>
            </a:r>
            <a:r>
              <a:rPr dirty="0" sz="2000" spc="-10">
                <a:latin typeface="Calibri"/>
                <a:cs typeface="Calibri"/>
              </a:rPr>
              <a:t>testing </a:t>
            </a:r>
            <a:r>
              <a:rPr dirty="0" sz="2000" spc="-5">
                <a:latin typeface="Calibri"/>
                <a:cs typeface="Calibri"/>
              </a:rPr>
              <a:t>when  applied </a:t>
            </a:r>
            <a:r>
              <a:rPr dirty="0" sz="2000">
                <a:latin typeface="Calibri"/>
                <a:cs typeface="Calibri"/>
              </a:rPr>
              <a:t>in an </a:t>
            </a:r>
            <a:r>
              <a:rPr dirty="0" sz="2000" spc="-10">
                <a:latin typeface="Calibri"/>
                <a:cs typeface="Calibri"/>
              </a:rPr>
              <a:t>Emergency </a:t>
            </a:r>
            <a:r>
              <a:rPr dirty="0" sz="2000" spc="-5">
                <a:latin typeface="Calibri"/>
                <a:cs typeface="Calibri"/>
              </a:rPr>
              <a:t>Department 0/1h </a:t>
            </a:r>
            <a:r>
              <a:rPr dirty="0" sz="2000" spc="-10">
                <a:latin typeface="Calibri"/>
                <a:cs typeface="Calibri"/>
              </a:rPr>
              <a:t>accelerated  </a:t>
            </a:r>
            <a:r>
              <a:rPr dirty="0" sz="2000" spc="-5">
                <a:latin typeface="Calibri"/>
                <a:cs typeface="Calibri"/>
              </a:rPr>
              <a:t>diagnostic </a:t>
            </a:r>
            <a:r>
              <a:rPr dirty="0" sz="2000" spc="-15">
                <a:latin typeface="Calibri"/>
                <a:cs typeface="Calibri"/>
              </a:rPr>
              <a:t>protocol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har char="-"/>
            </a:pPr>
            <a:endParaRPr sz="2750">
              <a:latin typeface="Calibri"/>
              <a:cs typeface="Calibri"/>
            </a:endParaRPr>
          </a:p>
          <a:p>
            <a:pPr marL="193675" marR="5080" indent="-180975">
              <a:lnSpc>
                <a:spcPct val="100800"/>
              </a:lnSpc>
              <a:buClr>
                <a:srgbClr val="C00000"/>
              </a:buClr>
              <a:buFont typeface="Arial"/>
              <a:buChar char="•"/>
              <a:tabLst>
                <a:tab pos="193675" algn="l"/>
              </a:tabLst>
            </a:pPr>
            <a:r>
              <a:rPr dirty="0" sz="2400" spc="-10" b="1">
                <a:latin typeface="Calibri"/>
                <a:cs typeface="Calibri"/>
              </a:rPr>
              <a:t>Efficiency </a:t>
            </a:r>
            <a:r>
              <a:rPr dirty="0" sz="2400" spc="-5" b="1">
                <a:latin typeface="Calibri"/>
                <a:cs typeface="Calibri"/>
              </a:rPr>
              <a:t>benefits </a:t>
            </a:r>
            <a:r>
              <a:rPr dirty="0" sz="2400" spc="-10" b="1">
                <a:latin typeface="Calibri"/>
                <a:cs typeface="Calibri"/>
              </a:rPr>
              <a:t>from </a:t>
            </a:r>
            <a:r>
              <a:rPr dirty="0" sz="2400" spc="-5" b="1">
                <a:latin typeface="Calibri"/>
                <a:cs typeface="Calibri"/>
              </a:rPr>
              <a:t>bedside </a:t>
            </a:r>
            <a:r>
              <a:rPr dirty="0" sz="2400" spc="-20" b="1">
                <a:latin typeface="Calibri"/>
                <a:cs typeface="Calibri"/>
              </a:rPr>
              <a:t>hs-cTnI </a:t>
            </a:r>
            <a:r>
              <a:rPr dirty="0" sz="2400" spc="-10" b="1">
                <a:latin typeface="Calibri"/>
                <a:cs typeface="Calibri"/>
              </a:rPr>
              <a:t>testing are  </a:t>
            </a:r>
            <a:r>
              <a:rPr dirty="0" sz="2400" spc="-5" b="1">
                <a:latin typeface="Calibri"/>
                <a:cs typeface="Calibri"/>
              </a:rPr>
              <a:t>dependent on </a:t>
            </a:r>
            <a:r>
              <a:rPr dirty="0" sz="2400" spc="-10" b="1">
                <a:latin typeface="Calibri"/>
                <a:cs typeface="Calibri"/>
              </a:rPr>
              <a:t>local logistics </a:t>
            </a:r>
            <a:r>
              <a:rPr dirty="0" sz="2400" spc="-5" b="1">
                <a:latin typeface="Calibri"/>
                <a:cs typeface="Calibri"/>
              </a:rPr>
              <a:t>and</a:t>
            </a:r>
            <a:r>
              <a:rPr dirty="0" sz="240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workflow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45454" y="4603157"/>
            <a:ext cx="1988826" cy="3880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60444" y="4516737"/>
            <a:ext cx="576063" cy="5609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2024-09-02T14:47:58Z</dcterms:created>
  <dcterms:modified xsi:type="dcterms:W3CDTF">2024-09-02T14:47:58Z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2024-09-02T00:00:00Z</vt:filetime>
  </property>
  <property fmtid="{D5CDD505-2E9C-101B-9397-08002B2CF9AE}" pid="3" name="LastSaved">
    <vt:filetime>2024-09-02T00:00:00Z</vt:filetime>
  </property>
</Properties>
</file>