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37775" y="3361393"/>
            <a:ext cx="206844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2838" y="2438815"/>
            <a:ext cx="7395209" cy="2397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5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59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60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60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5.png"/><Relationship Id="rId8" Type="http://schemas.openxmlformats.org/officeDocument/2006/relationships/image" Target="../media/image66.png"/><Relationship Id="rId9" Type="http://schemas.openxmlformats.org/officeDocument/2006/relationships/image" Target="../media/image67.png"/><Relationship Id="rId10" Type="http://schemas.openxmlformats.org/officeDocument/2006/relationships/image" Target="../media/image60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7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1.jp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image" Target="../media/image32.png"/><Relationship Id="rId15" Type="http://schemas.openxmlformats.org/officeDocument/2006/relationships/image" Target="../media/image33.png"/><Relationship Id="rId16" Type="http://schemas.openxmlformats.org/officeDocument/2006/relationships/image" Target="../media/image34.png"/><Relationship Id="rId17" Type="http://schemas.openxmlformats.org/officeDocument/2006/relationships/image" Target="../media/image35.png"/><Relationship Id="rId18" Type="http://schemas.openxmlformats.org/officeDocument/2006/relationships/image" Target="../media/image36.png"/><Relationship Id="rId19" Type="http://schemas.openxmlformats.org/officeDocument/2006/relationships/image" Target="../media/image37.png"/><Relationship Id="rId20" Type="http://schemas.openxmlformats.org/officeDocument/2006/relationships/image" Target="../media/image38.png"/><Relationship Id="rId21" Type="http://schemas.openxmlformats.org/officeDocument/2006/relationships/image" Target="../media/image39.png"/><Relationship Id="rId22" Type="http://schemas.openxmlformats.org/officeDocument/2006/relationships/image" Target="../media/image40.png"/><Relationship Id="rId23" Type="http://schemas.openxmlformats.org/officeDocument/2006/relationships/image" Target="../media/image41.png"/><Relationship Id="rId24" Type="http://schemas.openxmlformats.org/officeDocument/2006/relationships/image" Target="../media/image42.png"/><Relationship Id="rId25" Type="http://schemas.openxmlformats.org/officeDocument/2006/relationships/image" Target="../media/image43.png"/><Relationship Id="rId26" Type="http://schemas.openxmlformats.org/officeDocument/2006/relationships/image" Target="../media/image44.png"/><Relationship Id="rId27" Type="http://schemas.openxmlformats.org/officeDocument/2006/relationships/image" Target="../media/image45.png"/><Relationship Id="rId28" Type="http://schemas.openxmlformats.org/officeDocument/2006/relationships/image" Target="../media/image46.png"/><Relationship Id="rId29" Type="http://schemas.openxmlformats.org/officeDocument/2006/relationships/image" Target="../media/image47.jpg"/><Relationship Id="rId30" Type="http://schemas.openxmlformats.org/officeDocument/2006/relationships/image" Target="../media/image4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49.png"/><Relationship Id="rId4" Type="http://schemas.openxmlformats.org/officeDocument/2006/relationships/image" Target="../media/image17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52.png"/><Relationship Id="rId8" Type="http://schemas.openxmlformats.org/officeDocument/2006/relationships/image" Target="../media/image53.png"/><Relationship Id="rId9" Type="http://schemas.openxmlformats.org/officeDocument/2006/relationships/image" Target="../media/image54.png"/><Relationship Id="rId10" Type="http://schemas.openxmlformats.org/officeDocument/2006/relationships/image" Target="../media/image55.png"/><Relationship Id="rId11" Type="http://schemas.openxmlformats.org/officeDocument/2006/relationships/image" Target="../media/image56.png"/><Relationship Id="rId12" Type="http://schemas.openxmlformats.org/officeDocument/2006/relationships/image" Target="../media/image5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58.jpg"/><Relationship Id="rId4" Type="http://schemas.openxmlformats.org/officeDocument/2006/relationships/image" Target="../media/image2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58.jpg"/><Relationship Id="rId4" Type="http://schemas.openxmlformats.org/officeDocument/2006/relationships/image" Target="../media/image2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9600" y="4318000"/>
            <a:ext cx="1123032" cy="405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97300" y="4318000"/>
            <a:ext cx="398247" cy="398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97300" y="800100"/>
            <a:ext cx="1536879" cy="73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55163" y="1758204"/>
            <a:ext cx="8001000" cy="431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34936" y="2207717"/>
            <a:ext cx="6223000" cy="431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68916" y="2642124"/>
            <a:ext cx="5156200" cy="381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66523" y="1678388"/>
            <a:ext cx="7955280" cy="13512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2900" b="1">
                <a:latin typeface="Calibri"/>
                <a:cs typeface="Calibri"/>
              </a:rPr>
              <a:t>Incidence, </a:t>
            </a:r>
            <a:r>
              <a:rPr dirty="0" sz="2900" spc="-15" b="1">
                <a:latin typeface="Calibri"/>
                <a:cs typeface="Calibri"/>
              </a:rPr>
              <a:t>Evolution, </a:t>
            </a:r>
            <a:r>
              <a:rPr dirty="0" sz="2900" b="1">
                <a:latin typeface="Calibri"/>
                <a:cs typeface="Calibri"/>
              </a:rPr>
              <a:t>and Impact of </a:t>
            </a:r>
            <a:r>
              <a:rPr dirty="0" sz="2900" spc="-10" b="1">
                <a:latin typeface="Calibri"/>
                <a:cs typeface="Calibri"/>
              </a:rPr>
              <a:t>Cardiac Damage  </a:t>
            </a:r>
            <a:r>
              <a:rPr dirty="0" sz="2900" b="1">
                <a:latin typeface="Calibri"/>
                <a:cs typeface="Calibri"/>
              </a:rPr>
              <a:t>in </a:t>
            </a:r>
            <a:r>
              <a:rPr dirty="0" sz="2900" spc="-10" b="1">
                <a:latin typeface="Calibri"/>
                <a:cs typeface="Calibri"/>
              </a:rPr>
              <a:t>Asymptomatic </a:t>
            </a:r>
            <a:r>
              <a:rPr dirty="0" sz="2900" spc="-15" b="1">
                <a:latin typeface="Calibri"/>
                <a:cs typeface="Calibri"/>
              </a:rPr>
              <a:t>Severe </a:t>
            </a:r>
            <a:r>
              <a:rPr dirty="0" sz="2900" b="1">
                <a:latin typeface="Calibri"/>
                <a:cs typeface="Calibri"/>
              </a:rPr>
              <a:t>Aortic </a:t>
            </a:r>
            <a:r>
              <a:rPr dirty="0" sz="2900" spc="-10" b="1">
                <a:latin typeface="Calibri"/>
                <a:cs typeface="Calibri"/>
              </a:rPr>
              <a:t>Stenosis:</a:t>
            </a:r>
            <a:endParaRPr sz="2900">
              <a:latin typeface="Calibri"/>
              <a:cs typeface="Calibri"/>
            </a:endParaRPr>
          </a:p>
          <a:p>
            <a:pPr algn="ctr" marR="4445">
              <a:lnSpc>
                <a:spcPct val="100000"/>
              </a:lnSpc>
            </a:pPr>
            <a:r>
              <a:rPr dirty="0" sz="2900" spc="-10" b="1">
                <a:solidFill>
                  <a:srgbClr val="F6C90E"/>
                </a:solidFill>
                <a:latin typeface="Calibri"/>
                <a:cs typeface="Calibri"/>
              </a:rPr>
              <a:t>Results </a:t>
            </a:r>
            <a:r>
              <a:rPr dirty="0" sz="2900" spc="-15" b="1">
                <a:solidFill>
                  <a:srgbClr val="F6C90E"/>
                </a:solidFill>
                <a:latin typeface="Calibri"/>
                <a:cs typeface="Calibri"/>
              </a:rPr>
              <a:t>from </a:t>
            </a:r>
            <a:r>
              <a:rPr dirty="0" sz="2900" b="1">
                <a:solidFill>
                  <a:srgbClr val="F6C90E"/>
                </a:solidFill>
                <a:latin typeface="Calibri"/>
                <a:cs typeface="Calibri"/>
              </a:rPr>
              <a:t>the </a:t>
            </a:r>
            <a:r>
              <a:rPr dirty="0" sz="2900" spc="-60" b="1">
                <a:solidFill>
                  <a:srgbClr val="F6C90E"/>
                </a:solidFill>
                <a:latin typeface="Calibri"/>
                <a:cs typeface="Calibri"/>
              </a:rPr>
              <a:t>EARLY </a:t>
            </a:r>
            <a:r>
              <a:rPr dirty="0" sz="2900" spc="-100" b="1">
                <a:solidFill>
                  <a:srgbClr val="F6C90E"/>
                </a:solidFill>
                <a:latin typeface="Calibri"/>
                <a:cs typeface="Calibri"/>
              </a:rPr>
              <a:t>TAVR</a:t>
            </a:r>
            <a:r>
              <a:rPr dirty="0" sz="2900" spc="60" b="1">
                <a:solidFill>
                  <a:srgbClr val="F6C90E"/>
                </a:solidFill>
                <a:latin typeface="Calibri"/>
                <a:cs typeface="Calibri"/>
              </a:rPr>
              <a:t> </a:t>
            </a:r>
            <a:r>
              <a:rPr dirty="0" sz="2900" b="1">
                <a:solidFill>
                  <a:srgbClr val="F6C90E"/>
                </a:solidFill>
                <a:latin typeface="Calibri"/>
                <a:cs typeface="Calibri"/>
              </a:rPr>
              <a:t>trial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17562" y="3332309"/>
            <a:ext cx="3022600" cy="1397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555890" y="3044500"/>
            <a:ext cx="688975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Drs</a:t>
            </a:r>
            <a:r>
              <a:rPr dirty="0" u="heavy" sz="24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. </a:t>
            </a:r>
            <a:r>
              <a:rPr dirty="0" u="heavy" sz="24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Philipp</a:t>
            </a:r>
            <a:r>
              <a:rPr dirty="0" u="heavy" sz="24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 </a:t>
            </a:r>
            <a:r>
              <a:rPr dirty="0" u="heavy" sz="24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Généreux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Brian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Lindman,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Allan</a:t>
            </a:r>
            <a:r>
              <a:rPr dirty="0" sz="2400" spc="-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Schwartz,</a:t>
            </a:r>
            <a:endParaRPr sz="2400">
              <a:latin typeface="Calibri"/>
              <a:cs typeface="Calibri"/>
            </a:endParaRPr>
          </a:p>
          <a:p>
            <a:pPr algn="ctr" marL="7620">
              <a:lnSpc>
                <a:spcPct val="100000"/>
              </a:lnSpc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Philippe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Pibarot,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Martin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B.</a:t>
            </a:r>
            <a:r>
              <a:rPr dirty="0" sz="24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Leon</a:t>
            </a:r>
            <a:endParaRPr sz="2400">
              <a:latin typeface="Calibri"/>
              <a:cs typeface="Calibri"/>
            </a:endParaRPr>
          </a:p>
          <a:p>
            <a:pPr algn="ctr" marL="6350">
              <a:lnSpc>
                <a:spcPct val="100000"/>
              </a:lnSpc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behalf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EARLY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TAVR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Investigators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41556" y="4360959"/>
          <a:ext cx="7562215" cy="685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875"/>
                <a:gridCol w="798830"/>
                <a:gridCol w="1084580"/>
                <a:gridCol w="1104264"/>
                <a:gridCol w="1099185"/>
                <a:gridCol w="1120775"/>
                <a:gridCol w="840739"/>
                <a:gridCol w="988059"/>
              </a:tblGrid>
              <a:tr h="127322">
                <a:tc>
                  <a:txBody>
                    <a:bodyPr/>
                    <a:lstStyle/>
                    <a:p>
                      <a:pPr marL="31750">
                        <a:lnSpc>
                          <a:spcPts val="819"/>
                        </a:lnSpc>
                      </a:pPr>
                      <a:r>
                        <a:rPr dirty="0" sz="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2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3/4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R="27940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r" marR="243204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4060">
                <a:tc>
                  <a:txBody>
                    <a:bodyPr/>
                    <a:lstStyle/>
                    <a:p>
                      <a:pPr marL="31750">
                        <a:lnSpc>
                          <a:spcPts val="715"/>
                        </a:lnSpc>
                      </a:pPr>
                      <a:r>
                        <a:rPr dirty="0" sz="800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5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390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301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271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199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9339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101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2923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54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0712">
                <a:tc>
                  <a:txBody>
                    <a:bodyPr/>
                    <a:lstStyle/>
                    <a:p>
                      <a:pPr marL="31750">
                        <a:lnSpc>
                          <a:spcPts val="710"/>
                        </a:lnSpc>
                      </a:pPr>
                      <a:r>
                        <a:rPr dirty="0" sz="800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5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112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91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81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62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1879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2923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2581">
                <a:tc>
                  <a:txBody>
                    <a:bodyPr/>
                    <a:lstStyle/>
                    <a:p>
                      <a:pPr marL="31750">
                        <a:lnSpc>
                          <a:spcPts val="730"/>
                        </a:lnSpc>
                      </a:pPr>
                      <a:r>
                        <a:rPr dirty="0" sz="800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5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104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82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79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60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1879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2923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</a:pPr>
                      <a:r>
                        <a:rPr dirty="0" sz="1100" spc="-5" b="0">
                          <a:solidFill>
                            <a:srgbClr val="61207A"/>
                          </a:solidFill>
                          <a:latin typeface="Calibri Light"/>
                          <a:cs typeface="Calibri Light"/>
                        </a:rPr>
                        <a:t>europcr.com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905"/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379" y="82953"/>
            <a:ext cx="775906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 b="1">
                <a:latin typeface="Calibri"/>
                <a:cs typeface="Calibri"/>
              </a:rPr>
              <a:t>Death, </a:t>
            </a:r>
            <a:r>
              <a:rPr dirty="0" spc="-20" b="1">
                <a:latin typeface="Calibri"/>
                <a:cs typeface="Calibri"/>
              </a:rPr>
              <a:t>Stroke, </a:t>
            </a:r>
            <a:r>
              <a:rPr dirty="0" b="1">
                <a:latin typeface="Calibri"/>
                <a:cs typeface="Calibri"/>
              </a:rPr>
              <a:t>or Unplanned </a:t>
            </a:r>
            <a:r>
              <a:rPr dirty="0" spc="-5" b="1">
                <a:latin typeface="Calibri"/>
                <a:cs typeface="Calibri"/>
              </a:rPr>
              <a:t>CV Hospitalisation</a:t>
            </a:r>
            <a:r>
              <a:rPr dirty="0" spc="20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(ITT)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88316" y="4209963"/>
            <a:ext cx="4775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latin typeface="Calibri"/>
                <a:cs typeface="Calibri"/>
              </a:rPr>
              <a:t>No. at</a:t>
            </a:r>
            <a:r>
              <a:rPr dirty="0" sz="800" spc="-80" b="1">
                <a:latin typeface="Calibri"/>
                <a:cs typeface="Calibri"/>
              </a:rPr>
              <a:t> </a:t>
            </a:r>
            <a:r>
              <a:rPr dirty="0" sz="800" b="1">
                <a:latin typeface="Calibri"/>
                <a:cs typeface="Calibri"/>
              </a:rPr>
              <a:t>Risk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703" y="1122655"/>
            <a:ext cx="528320" cy="24142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810"/>
              </a:lnSpc>
            </a:pPr>
            <a:r>
              <a:rPr dirty="0" sz="1800" spc="-5">
                <a:latin typeface="Calibri"/>
                <a:cs typeface="Calibri"/>
              </a:rPr>
              <a:t>Death, </a:t>
            </a:r>
            <a:r>
              <a:rPr dirty="0" sz="1800" spc="-15">
                <a:latin typeface="Calibri"/>
                <a:cs typeface="Calibri"/>
              </a:rPr>
              <a:t>Stroke,</a:t>
            </a:r>
            <a:r>
              <a:rPr dirty="0" sz="1800" spc="-8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Unplanned</a:t>
            </a:r>
            <a:endParaRPr sz="18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CV Hospitalisation</a:t>
            </a:r>
            <a:r>
              <a:rPr dirty="0" baseline="26570" sz="1725" spc="-7">
                <a:latin typeface="Calibri"/>
                <a:cs typeface="Calibri"/>
              </a:rPr>
              <a:t>*</a:t>
            </a:r>
            <a:r>
              <a:rPr dirty="0" baseline="26570" sz="1725" spc="172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(%)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50284" y="1605265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50284" y="1405131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50284" y="1204999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DDB5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516053" y="873151"/>
            <a:ext cx="612140" cy="826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94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3/4  </a:t>
            </a: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50284" y="1004865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74708" y="845975"/>
            <a:ext cx="6484620" cy="2784475"/>
          </a:xfrm>
          <a:custGeom>
            <a:avLst/>
            <a:gdLst/>
            <a:ahLst/>
            <a:cxnLst/>
            <a:rect l="l" t="t" r="r" b="b"/>
            <a:pathLst>
              <a:path w="6484620" h="2784475">
                <a:moveTo>
                  <a:pt x="0" y="0"/>
                </a:moveTo>
                <a:lnTo>
                  <a:pt x="6484255" y="0"/>
                </a:lnTo>
                <a:lnTo>
                  <a:pt x="6484255" y="2784127"/>
                </a:lnTo>
                <a:lnTo>
                  <a:pt x="0" y="2784127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13162" y="3631952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48867" y="3703120"/>
            <a:ext cx="1289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12061" y="3631952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996174" y="3703120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12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210961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309861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08761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507660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9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391773" y="3703120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60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785251" y="10619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317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85251" y="10619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12720" y="922414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60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85251" y="19048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512720" y="1765314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40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785251" y="2747768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317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85251" y="2747768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85250" y="35906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512720" y="2596260"/>
            <a:ext cx="231775" cy="1088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20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89712" y="3666588"/>
            <a:ext cx="2834640" cy="62166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417830">
              <a:lnSpc>
                <a:spcPct val="100000"/>
              </a:lnSpc>
              <a:spcBef>
                <a:spcPts val="385"/>
              </a:spcBef>
              <a:tabLst>
                <a:tab pos="1516380" algn="l"/>
                <a:tab pos="2615565" algn="l"/>
              </a:tabLst>
            </a:pPr>
            <a:r>
              <a:rPr dirty="0" sz="1600">
                <a:latin typeface="Calibri"/>
                <a:cs typeface="Calibri"/>
              </a:rPr>
              <a:t>24	36	48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800" spc="-5">
                <a:latin typeface="Calibri"/>
                <a:cs typeface="Calibri"/>
              </a:rPr>
              <a:t>Months </a:t>
            </a:r>
            <a:r>
              <a:rPr dirty="0" sz="1800" spc="-10">
                <a:latin typeface="Calibri"/>
                <a:cs typeface="Calibri"/>
              </a:rPr>
              <a:t>from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Randomisation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56612" y="951632"/>
            <a:ext cx="2269490" cy="506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99440">
              <a:lnSpc>
                <a:spcPts val="1889"/>
              </a:lnSpc>
              <a:spcBef>
                <a:spcPts val="100"/>
              </a:spcBef>
            </a:pPr>
            <a:r>
              <a:rPr dirty="0" sz="1600" spc="-10">
                <a:latin typeface="Calibri"/>
                <a:cs typeface="Calibri"/>
              </a:rPr>
              <a:t>Log-rank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p=0.06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89"/>
              </a:lnSpc>
            </a:pPr>
            <a:r>
              <a:rPr dirty="0" sz="1600" i="1">
                <a:latin typeface="Calibri"/>
                <a:cs typeface="Calibri"/>
              </a:rPr>
              <a:t>Median </a:t>
            </a:r>
            <a:r>
              <a:rPr dirty="0" sz="1600" spc="-5" i="1">
                <a:latin typeface="Calibri"/>
                <a:cs typeface="Calibri"/>
              </a:rPr>
              <a:t>follow-up </a:t>
            </a:r>
            <a:r>
              <a:rPr dirty="0" sz="1600" i="1">
                <a:latin typeface="Calibri"/>
                <a:cs typeface="Calibri"/>
              </a:rPr>
              <a:t>3.8</a:t>
            </a:r>
            <a:r>
              <a:rPr dirty="0" sz="1600" spc="-9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years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72699" y="1499439"/>
            <a:ext cx="408940" cy="688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20"/>
              </a:lnSpc>
              <a:spcBef>
                <a:spcPts val="100"/>
              </a:spcBef>
            </a:pPr>
            <a:r>
              <a:rPr dirty="0" sz="1600" b="1">
                <a:solidFill>
                  <a:srgbClr val="DDB509"/>
                </a:solidFill>
                <a:latin typeface="Calibri"/>
                <a:cs typeface="Calibri"/>
              </a:rPr>
              <a:t>46.7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620"/>
              </a:lnSpc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44.5</a:t>
            </a:r>
            <a:endParaRPr sz="16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60"/>
              </a:spcBef>
            </a:pPr>
            <a:r>
              <a:rPr dirty="0" sz="1600" b="1">
                <a:solidFill>
                  <a:srgbClr val="1F497D"/>
                </a:solidFill>
                <a:latin typeface="Calibri"/>
                <a:cs typeface="Calibri"/>
              </a:rPr>
              <a:t>37.4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72699" y="2379858"/>
            <a:ext cx="3892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009644"/>
                </a:solidFill>
                <a:latin typeface="Calibri"/>
                <a:cs typeface="Calibri"/>
              </a:rPr>
              <a:t>26.1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989290" y="1774103"/>
            <a:ext cx="5527675" cy="1811020"/>
          </a:xfrm>
          <a:custGeom>
            <a:avLst/>
            <a:gdLst/>
            <a:ahLst/>
            <a:cxnLst/>
            <a:rect l="l" t="t" r="r" b="b"/>
            <a:pathLst>
              <a:path w="5527675" h="1811020">
                <a:moveTo>
                  <a:pt x="0" y="1810666"/>
                </a:moveTo>
                <a:lnTo>
                  <a:pt x="154189" y="1810666"/>
                </a:lnTo>
                <a:lnTo>
                  <a:pt x="154189" y="1652233"/>
                </a:lnTo>
                <a:lnTo>
                  <a:pt x="166050" y="1652233"/>
                </a:lnTo>
                <a:lnTo>
                  <a:pt x="166050" y="1493800"/>
                </a:lnTo>
                <a:lnTo>
                  <a:pt x="320240" y="1493800"/>
                </a:lnTo>
                <a:lnTo>
                  <a:pt x="320240" y="1335366"/>
                </a:lnTo>
                <a:lnTo>
                  <a:pt x="332101" y="1335366"/>
                </a:lnTo>
                <a:lnTo>
                  <a:pt x="332101" y="1154300"/>
                </a:lnTo>
                <a:lnTo>
                  <a:pt x="403265" y="1154300"/>
                </a:lnTo>
                <a:lnTo>
                  <a:pt x="403265" y="995866"/>
                </a:lnTo>
                <a:lnTo>
                  <a:pt x="498151" y="995866"/>
                </a:lnTo>
                <a:lnTo>
                  <a:pt x="498151" y="837433"/>
                </a:lnTo>
                <a:lnTo>
                  <a:pt x="545594" y="837433"/>
                </a:lnTo>
                <a:lnTo>
                  <a:pt x="593037" y="837433"/>
                </a:lnTo>
                <a:lnTo>
                  <a:pt x="593037" y="679000"/>
                </a:lnTo>
                <a:lnTo>
                  <a:pt x="628619" y="679000"/>
                </a:lnTo>
                <a:lnTo>
                  <a:pt x="628619" y="520566"/>
                </a:lnTo>
                <a:lnTo>
                  <a:pt x="794670" y="520566"/>
                </a:lnTo>
                <a:lnTo>
                  <a:pt x="794670" y="339500"/>
                </a:lnTo>
                <a:lnTo>
                  <a:pt x="1103049" y="339500"/>
                </a:lnTo>
                <a:lnTo>
                  <a:pt x="1245378" y="339500"/>
                </a:lnTo>
                <a:lnTo>
                  <a:pt x="1245378" y="181066"/>
                </a:lnTo>
                <a:lnTo>
                  <a:pt x="2063770" y="181066"/>
                </a:lnTo>
                <a:lnTo>
                  <a:pt x="2063770" y="0"/>
                </a:lnTo>
                <a:lnTo>
                  <a:pt x="2206099" y="0"/>
                </a:lnTo>
                <a:lnTo>
                  <a:pt x="3321010" y="0"/>
                </a:lnTo>
                <a:lnTo>
                  <a:pt x="4424060" y="0"/>
                </a:lnTo>
                <a:lnTo>
                  <a:pt x="5527109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989290" y="1682943"/>
            <a:ext cx="5527675" cy="1901825"/>
          </a:xfrm>
          <a:custGeom>
            <a:avLst/>
            <a:gdLst/>
            <a:ahLst/>
            <a:cxnLst/>
            <a:rect l="l" t="t" r="r" b="b"/>
            <a:pathLst>
              <a:path w="5527675" h="1901825">
                <a:moveTo>
                  <a:pt x="0" y="1901830"/>
                </a:moveTo>
                <a:lnTo>
                  <a:pt x="11860" y="1901830"/>
                </a:lnTo>
                <a:lnTo>
                  <a:pt x="23721" y="1901830"/>
                </a:lnTo>
                <a:lnTo>
                  <a:pt x="23721" y="1879189"/>
                </a:lnTo>
                <a:lnTo>
                  <a:pt x="35582" y="1879189"/>
                </a:lnTo>
                <a:lnTo>
                  <a:pt x="35582" y="1856548"/>
                </a:lnTo>
                <a:lnTo>
                  <a:pt x="47443" y="1856548"/>
                </a:lnTo>
                <a:lnTo>
                  <a:pt x="47443" y="1833907"/>
                </a:lnTo>
                <a:lnTo>
                  <a:pt x="59303" y="1833907"/>
                </a:lnTo>
                <a:lnTo>
                  <a:pt x="59303" y="1811266"/>
                </a:lnTo>
                <a:lnTo>
                  <a:pt x="71164" y="1811266"/>
                </a:lnTo>
                <a:lnTo>
                  <a:pt x="83025" y="1811266"/>
                </a:lnTo>
                <a:lnTo>
                  <a:pt x="83025" y="1788625"/>
                </a:lnTo>
                <a:lnTo>
                  <a:pt x="83025" y="1765985"/>
                </a:lnTo>
                <a:lnTo>
                  <a:pt x="106746" y="1765985"/>
                </a:lnTo>
                <a:lnTo>
                  <a:pt x="118607" y="1765985"/>
                </a:lnTo>
                <a:lnTo>
                  <a:pt x="118607" y="1743344"/>
                </a:lnTo>
                <a:lnTo>
                  <a:pt x="118607" y="1720703"/>
                </a:lnTo>
                <a:lnTo>
                  <a:pt x="142329" y="1720703"/>
                </a:lnTo>
                <a:lnTo>
                  <a:pt x="142329" y="1698062"/>
                </a:lnTo>
                <a:lnTo>
                  <a:pt x="154189" y="1698062"/>
                </a:lnTo>
                <a:lnTo>
                  <a:pt x="154189" y="1675421"/>
                </a:lnTo>
                <a:lnTo>
                  <a:pt x="166050" y="1675421"/>
                </a:lnTo>
                <a:lnTo>
                  <a:pt x="166050" y="1652780"/>
                </a:lnTo>
                <a:lnTo>
                  <a:pt x="177911" y="1652780"/>
                </a:lnTo>
                <a:lnTo>
                  <a:pt x="177911" y="1630140"/>
                </a:lnTo>
                <a:lnTo>
                  <a:pt x="177911" y="1607499"/>
                </a:lnTo>
                <a:lnTo>
                  <a:pt x="177911" y="1607499"/>
                </a:lnTo>
                <a:lnTo>
                  <a:pt x="189771" y="1607499"/>
                </a:lnTo>
                <a:lnTo>
                  <a:pt x="189771" y="1584858"/>
                </a:lnTo>
                <a:lnTo>
                  <a:pt x="201632" y="1584858"/>
                </a:lnTo>
                <a:lnTo>
                  <a:pt x="201632" y="1562217"/>
                </a:lnTo>
                <a:lnTo>
                  <a:pt x="225354" y="1562217"/>
                </a:lnTo>
                <a:lnTo>
                  <a:pt x="225354" y="1539576"/>
                </a:lnTo>
                <a:lnTo>
                  <a:pt x="237214" y="1539576"/>
                </a:lnTo>
                <a:lnTo>
                  <a:pt x="237214" y="1516935"/>
                </a:lnTo>
                <a:lnTo>
                  <a:pt x="249075" y="1516935"/>
                </a:lnTo>
                <a:lnTo>
                  <a:pt x="260936" y="1516935"/>
                </a:lnTo>
                <a:lnTo>
                  <a:pt x="260936" y="1494295"/>
                </a:lnTo>
                <a:lnTo>
                  <a:pt x="272797" y="1494295"/>
                </a:lnTo>
                <a:lnTo>
                  <a:pt x="272797" y="1471654"/>
                </a:lnTo>
                <a:lnTo>
                  <a:pt x="296518" y="1471654"/>
                </a:lnTo>
                <a:lnTo>
                  <a:pt x="296518" y="1449013"/>
                </a:lnTo>
                <a:lnTo>
                  <a:pt x="308379" y="1449013"/>
                </a:lnTo>
                <a:lnTo>
                  <a:pt x="308379" y="1426372"/>
                </a:lnTo>
                <a:lnTo>
                  <a:pt x="332101" y="1426372"/>
                </a:lnTo>
                <a:lnTo>
                  <a:pt x="355822" y="1426372"/>
                </a:lnTo>
                <a:lnTo>
                  <a:pt x="355822" y="1403731"/>
                </a:lnTo>
                <a:lnTo>
                  <a:pt x="379544" y="1403731"/>
                </a:lnTo>
                <a:lnTo>
                  <a:pt x="379544" y="1381090"/>
                </a:lnTo>
                <a:lnTo>
                  <a:pt x="391404" y="1381090"/>
                </a:lnTo>
                <a:lnTo>
                  <a:pt x="391404" y="1358450"/>
                </a:lnTo>
                <a:lnTo>
                  <a:pt x="403265" y="1358450"/>
                </a:lnTo>
                <a:lnTo>
                  <a:pt x="403265" y="1335809"/>
                </a:lnTo>
                <a:lnTo>
                  <a:pt x="426987" y="1335809"/>
                </a:lnTo>
                <a:lnTo>
                  <a:pt x="426987" y="1313168"/>
                </a:lnTo>
                <a:lnTo>
                  <a:pt x="450708" y="1313168"/>
                </a:lnTo>
                <a:lnTo>
                  <a:pt x="462569" y="1313168"/>
                </a:lnTo>
                <a:lnTo>
                  <a:pt x="462569" y="1290527"/>
                </a:lnTo>
                <a:lnTo>
                  <a:pt x="462569" y="1267886"/>
                </a:lnTo>
                <a:lnTo>
                  <a:pt x="474430" y="1267886"/>
                </a:lnTo>
                <a:lnTo>
                  <a:pt x="498151" y="1267886"/>
                </a:lnTo>
                <a:lnTo>
                  <a:pt x="498151" y="1245245"/>
                </a:lnTo>
                <a:lnTo>
                  <a:pt x="510012" y="1245245"/>
                </a:lnTo>
                <a:lnTo>
                  <a:pt x="510012" y="1222605"/>
                </a:lnTo>
                <a:lnTo>
                  <a:pt x="521872" y="1222605"/>
                </a:lnTo>
                <a:lnTo>
                  <a:pt x="521872" y="1199964"/>
                </a:lnTo>
                <a:lnTo>
                  <a:pt x="533733" y="1199964"/>
                </a:lnTo>
                <a:lnTo>
                  <a:pt x="545594" y="1199964"/>
                </a:lnTo>
                <a:lnTo>
                  <a:pt x="616759" y="1199964"/>
                </a:lnTo>
                <a:lnTo>
                  <a:pt x="616759" y="1177323"/>
                </a:lnTo>
                <a:lnTo>
                  <a:pt x="640480" y="1177323"/>
                </a:lnTo>
                <a:lnTo>
                  <a:pt x="676062" y="1177323"/>
                </a:lnTo>
                <a:lnTo>
                  <a:pt x="676062" y="1154682"/>
                </a:lnTo>
                <a:lnTo>
                  <a:pt x="770948" y="1154682"/>
                </a:lnTo>
                <a:lnTo>
                  <a:pt x="770948" y="1132041"/>
                </a:lnTo>
                <a:lnTo>
                  <a:pt x="794670" y="1132041"/>
                </a:lnTo>
                <a:lnTo>
                  <a:pt x="806531" y="1132041"/>
                </a:lnTo>
                <a:lnTo>
                  <a:pt x="806531" y="1109400"/>
                </a:lnTo>
                <a:lnTo>
                  <a:pt x="842113" y="1109400"/>
                </a:lnTo>
                <a:lnTo>
                  <a:pt x="948860" y="1109400"/>
                </a:lnTo>
                <a:lnTo>
                  <a:pt x="948860" y="1086760"/>
                </a:lnTo>
                <a:lnTo>
                  <a:pt x="960720" y="1086760"/>
                </a:lnTo>
                <a:lnTo>
                  <a:pt x="960720" y="1064119"/>
                </a:lnTo>
                <a:lnTo>
                  <a:pt x="984442" y="1064119"/>
                </a:lnTo>
                <a:lnTo>
                  <a:pt x="996303" y="1064119"/>
                </a:lnTo>
                <a:lnTo>
                  <a:pt x="996303" y="1041478"/>
                </a:lnTo>
                <a:lnTo>
                  <a:pt x="1020024" y="1041478"/>
                </a:lnTo>
                <a:lnTo>
                  <a:pt x="1020024" y="1018837"/>
                </a:lnTo>
                <a:lnTo>
                  <a:pt x="1043746" y="1018837"/>
                </a:lnTo>
                <a:lnTo>
                  <a:pt x="1103049" y="1018837"/>
                </a:lnTo>
                <a:lnTo>
                  <a:pt x="1114910" y="1018837"/>
                </a:lnTo>
                <a:lnTo>
                  <a:pt x="1138632" y="1018837"/>
                </a:lnTo>
                <a:lnTo>
                  <a:pt x="1138632" y="996196"/>
                </a:lnTo>
                <a:lnTo>
                  <a:pt x="1150492" y="996196"/>
                </a:lnTo>
                <a:lnTo>
                  <a:pt x="1174214" y="996196"/>
                </a:lnTo>
                <a:lnTo>
                  <a:pt x="1174214" y="973555"/>
                </a:lnTo>
                <a:lnTo>
                  <a:pt x="1245378" y="973555"/>
                </a:lnTo>
                <a:lnTo>
                  <a:pt x="1292821" y="973555"/>
                </a:lnTo>
                <a:lnTo>
                  <a:pt x="1292821" y="950915"/>
                </a:lnTo>
                <a:lnTo>
                  <a:pt x="1328404" y="950915"/>
                </a:lnTo>
                <a:lnTo>
                  <a:pt x="1363986" y="950915"/>
                </a:lnTo>
                <a:lnTo>
                  <a:pt x="1363986" y="928274"/>
                </a:lnTo>
                <a:lnTo>
                  <a:pt x="1423290" y="928274"/>
                </a:lnTo>
                <a:lnTo>
                  <a:pt x="1494454" y="928274"/>
                </a:lnTo>
                <a:lnTo>
                  <a:pt x="1494454" y="905633"/>
                </a:lnTo>
                <a:lnTo>
                  <a:pt x="1518176" y="905633"/>
                </a:lnTo>
                <a:lnTo>
                  <a:pt x="1530036" y="905633"/>
                </a:lnTo>
                <a:lnTo>
                  <a:pt x="1530036" y="882992"/>
                </a:lnTo>
                <a:lnTo>
                  <a:pt x="1541897" y="882992"/>
                </a:lnTo>
                <a:lnTo>
                  <a:pt x="1636783" y="882992"/>
                </a:lnTo>
                <a:lnTo>
                  <a:pt x="1636783" y="860351"/>
                </a:lnTo>
                <a:lnTo>
                  <a:pt x="1648644" y="860351"/>
                </a:lnTo>
                <a:lnTo>
                  <a:pt x="1696087" y="860351"/>
                </a:lnTo>
                <a:lnTo>
                  <a:pt x="1731669" y="860351"/>
                </a:lnTo>
                <a:lnTo>
                  <a:pt x="1731669" y="837710"/>
                </a:lnTo>
                <a:lnTo>
                  <a:pt x="1814695" y="837710"/>
                </a:lnTo>
                <a:lnTo>
                  <a:pt x="1814695" y="815070"/>
                </a:lnTo>
                <a:lnTo>
                  <a:pt x="1850277" y="815070"/>
                </a:lnTo>
                <a:lnTo>
                  <a:pt x="1897720" y="815070"/>
                </a:lnTo>
                <a:lnTo>
                  <a:pt x="1897720" y="792429"/>
                </a:lnTo>
                <a:lnTo>
                  <a:pt x="1921441" y="792429"/>
                </a:lnTo>
                <a:lnTo>
                  <a:pt x="1921441" y="769788"/>
                </a:lnTo>
                <a:lnTo>
                  <a:pt x="1992606" y="769788"/>
                </a:lnTo>
                <a:lnTo>
                  <a:pt x="2075631" y="769788"/>
                </a:lnTo>
                <a:lnTo>
                  <a:pt x="2075631" y="747147"/>
                </a:lnTo>
                <a:lnTo>
                  <a:pt x="2134935" y="747147"/>
                </a:lnTo>
                <a:lnTo>
                  <a:pt x="2158656" y="747147"/>
                </a:lnTo>
                <a:lnTo>
                  <a:pt x="2158656" y="724506"/>
                </a:lnTo>
                <a:lnTo>
                  <a:pt x="2206099" y="724506"/>
                </a:lnTo>
                <a:lnTo>
                  <a:pt x="2478897" y="724506"/>
                </a:lnTo>
                <a:lnTo>
                  <a:pt x="2490757" y="724506"/>
                </a:lnTo>
                <a:lnTo>
                  <a:pt x="2490757" y="701865"/>
                </a:lnTo>
                <a:lnTo>
                  <a:pt x="2502618" y="701865"/>
                </a:lnTo>
                <a:lnTo>
                  <a:pt x="2502618" y="679225"/>
                </a:lnTo>
                <a:lnTo>
                  <a:pt x="2514479" y="679225"/>
                </a:lnTo>
                <a:lnTo>
                  <a:pt x="2514479" y="656584"/>
                </a:lnTo>
                <a:lnTo>
                  <a:pt x="2538200" y="656584"/>
                </a:lnTo>
                <a:lnTo>
                  <a:pt x="2538200" y="633943"/>
                </a:lnTo>
                <a:lnTo>
                  <a:pt x="2550061" y="633943"/>
                </a:lnTo>
                <a:lnTo>
                  <a:pt x="2561922" y="633943"/>
                </a:lnTo>
                <a:lnTo>
                  <a:pt x="2561922" y="611302"/>
                </a:lnTo>
                <a:lnTo>
                  <a:pt x="2644947" y="611302"/>
                </a:lnTo>
                <a:lnTo>
                  <a:pt x="2739833" y="611302"/>
                </a:lnTo>
                <a:lnTo>
                  <a:pt x="2739833" y="588661"/>
                </a:lnTo>
                <a:lnTo>
                  <a:pt x="2882162" y="588661"/>
                </a:lnTo>
                <a:lnTo>
                  <a:pt x="2905883" y="588661"/>
                </a:lnTo>
                <a:lnTo>
                  <a:pt x="2905883" y="566020"/>
                </a:lnTo>
                <a:lnTo>
                  <a:pt x="2941466" y="566020"/>
                </a:lnTo>
                <a:lnTo>
                  <a:pt x="3024491" y="566020"/>
                </a:lnTo>
                <a:lnTo>
                  <a:pt x="3024491" y="543380"/>
                </a:lnTo>
                <a:lnTo>
                  <a:pt x="3083795" y="543380"/>
                </a:lnTo>
                <a:lnTo>
                  <a:pt x="3083795" y="520739"/>
                </a:lnTo>
                <a:lnTo>
                  <a:pt x="3261706" y="520739"/>
                </a:lnTo>
                <a:lnTo>
                  <a:pt x="3321010" y="520739"/>
                </a:lnTo>
                <a:lnTo>
                  <a:pt x="3380314" y="520739"/>
                </a:lnTo>
                <a:lnTo>
                  <a:pt x="3380314" y="498098"/>
                </a:lnTo>
                <a:lnTo>
                  <a:pt x="3415896" y="498098"/>
                </a:lnTo>
                <a:lnTo>
                  <a:pt x="3415896" y="475457"/>
                </a:lnTo>
                <a:lnTo>
                  <a:pt x="3439617" y="475457"/>
                </a:lnTo>
                <a:lnTo>
                  <a:pt x="3712415" y="475457"/>
                </a:lnTo>
                <a:lnTo>
                  <a:pt x="3712415" y="452816"/>
                </a:lnTo>
                <a:lnTo>
                  <a:pt x="3712415" y="430175"/>
                </a:lnTo>
                <a:lnTo>
                  <a:pt x="3819161" y="430175"/>
                </a:lnTo>
                <a:lnTo>
                  <a:pt x="3854744" y="430175"/>
                </a:lnTo>
                <a:lnTo>
                  <a:pt x="3854744" y="407535"/>
                </a:lnTo>
                <a:lnTo>
                  <a:pt x="4020794" y="407535"/>
                </a:lnTo>
                <a:lnTo>
                  <a:pt x="4020794" y="384894"/>
                </a:lnTo>
                <a:lnTo>
                  <a:pt x="4044516" y="384894"/>
                </a:lnTo>
                <a:lnTo>
                  <a:pt x="4044516" y="362253"/>
                </a:lnTo>
                <a:lnTo>
                  <a:pt x="4269870" y="362253"/>
                </a:lnTo>
                <a:lnTo>
                  <a:pt x="4269870" y="339612"/>
                </a:lnTo>
                <a:lnTo>
                  <a:pt x="4424060" y="339612"/>
                </a:lnTo>
                <a:lnTo>
                  <a:pt x="4518945" y="339612"/>
                </a:lnTo>
                <a:lnTo>
                  <a:pt x="4518945" y="316971"/>
                </a:lnTo>
                <a:lnTo>
                  <a:pt x="4625692" y="316971"/>
                </a:lnTo>
                <a:lnTo>
                  <a:pt x="4625692" y="294330"/>
                </a:lnTo>
                <a:lnTo>
                  <a:pt x="4649414" y="294330"/>
                </a:lnTo>
                <a:lnTo>
                  <a:pt x="4649414" y="249049"/>
                </a:lnTo>
                <a:lnTo>
                  <a:pt x="4886629" y="249049"/>
                </a:lnTo>
                <a:lnTo>
                  <a:pt x="4886629" y="226408"/>
                </a:lnTo>
                <a:lnTo>
                  <a:pt x="4922211" y="226408"/>
                </a:lnTo>
                <a:lnTo>
                  <a:pt x="4922211" y="203767"/>
                </a:lnTo>
                <a:lnTo>
                  <a:pt x="4981515" y="203767"/>
                </a:lnTo>
                <a:lnTo>
                  <a:pt x="4981515" y="158485"/>
                </a:lnTo>
                <a:lnTo>
                  <a:pt x="5017097" y="158485"/>
                </a:lnTo>
                <a:lnTo>
                  <a:pt x="5017097" y="135845"/>
                </a:lnTo>
                <a:lnTo>
                  <a:pt x="5064540" y="135845"/>
                </a:lnTo>
                <a:lnTo>
                  <a:pt x="5064540" y="113204"/>
                </a:lnTo>
                <a:lnTo>
                  <a:pt x="5064540" y="67922"/>
                </a:lnTo>
                <a:lnTo>
                  <a:pt x="5218730" y="67922"/>
                </a:lnTo>
                <a:lnTo>
                  <a:pt x="5218730" y="45281"/>
                </a:lnTo>
                <a:lnTo>
                  <a:pt x="5372920" y="45281"/>
                </a:lnTo>
                <a:lnTo>
                  <a:pt x="5372920" y="0"/>
                </a:lnTo>
                <a:lnTo>
                  <a:pt x="5527109" y="0"/>
                </a:lnTo>
              </a:path>
            </a:pathLst>
          </a:custGeom>
          <a:ln w="38100">
            <a:solidFill>
              <a:srgbClr val="DDB5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989290" y="2069594"/>
            <a:ext cx="5527675" cy="1515745"/>
          </a:xfrm>
          <a:custGeom>
            <a:avLst/>
            <a:gdLst/>
            <a:ahLst/>
            <a:cxnLst/>
            <a:rect l="l" t="t" r="r" b="b"/>
            <a:pathLst>
              <a:path w="5527675" h="1515745">
                <a:moveTo>
                  <a:pt x="0" y="1515176"/>
                </a:moveTo>
                <a:lnTo>
                  <a:pt x="35582" y="1515176"/>
                </a:lnTo>
                <a:lnTo>
                  <a:pt x="35582" y="1492561"/>
                </a:lnTo>
                <a:lnTo>
                  <a:pt x="35582" y="1447332"/>
                </a:lnTo>
                <a:lnTo>
                  <a:pt x="83025" y="1447332"/>
                </a:lnTo>
                <a:lnTo>
                  <a:pt x="83025" y="1402103"/>
                </a:lnTo>
                <a:lnTo>
                  <a:pt x="118607" y="1402103"/>
                </a:lnTo>
                <a:lnTo>
                  <a:pt x="118607" y="1379488"/>
                </a:lnTo>
                <a:lnTo>
                  <a:pt x="118607" y="1334259"/>
                </a:lnTo>
                <a:lnTo>
                  <a:pt x="166050" y="1334259"/>
                </a:lnTo>
                <a:lnTo>
                  <a:pt x="166050" y="1311644"/>
                </a:lnTo>
                <a:lnTo>
                  <a:pt x="177911" y="1311644"/>
                </a:lnTo>
                <a:lnTo>
                  <a:pt x="177911" y="1266415"/>
                </a:lnTo>
                <a:lnTo>
                  <a:pt x="189771" y="1266415"/>
                </a:lnTo>
                <a:lnTo>
                  <a:pt x="189771" y="1221186"/>
                </a:lnTo>
                <a:lnTo>
                  <a:pt x="249075" y="1221186"/>
                </a:lnTo>
                <a:lnTo>
                  <a:pt x="249075" y="1198572"/>
                </a:lnTo>
                <a:lnTo>
                  <a:pt x="260936" y="1198572"/>
                </a:lnTo>
                <a:lnTo>
                  <a:pt x="260936" y="1153342"/>
                </a:lnTo>
                <a:lnTo>
                  <a:pt x="296518" y="1153342"/>
                </a:lnTo>
                <a:lnTo>
                  <a:pt x="296518" y="1108113"/>
                </a:lnTo>
                <a:lnTo>
                  <a:pt x="320240" y="1108113"/>
                </a:lnTo>
                <a:lnTo>
                  <a:pt x="320240" y="1085499"/>
                </a:lnTo>
                <a:lnTo>
                  <a:pt x="355822" y="1085499"/>
                </a:lnTo>
                <a:lnTo>
                  <a:pt x="355822" y="1040270"/>
                </a:lnTo>
                <a:lnTo>
                  <a:pt x="450708" y="1040270"/>
                </a:lnTo>
                <a:lnTo>
                  <a:pt x="450708" y="1017655"/>
                </a:lnTo>
                <a:lnTo>
                  <a:pt x="498151" y="1017655"/>
                </a:lnTo>
                <a:lnTo>
                  <a:pt x="498151" y="972426"/>
                </a:lnTo>
                <a:lnTo>
                  <a:pt x="545594" y="972426"/>
                </a:lnTo>
                <a:lnTo>
                  <a:pt x="569316" y="972426"/>
                </a:lnTo>
                <a:lnTo>
                  <a:pt x="569316" y="927197"/>
                </a:lnTo>
                <a:lnTo>
                  <a:pt x="687923" y="927197"/>
                </a:lnTo>
                <a:lnTo>
                  <a:pt x="687923" y="904582"/>
                </a:lnTo>
                <a:lnTo>
                  <a:pt x="960720" y="904582"/>
                </a:lnTo>
                <a:lnTo>
                  <a:pt x="960720" y="859353"/>
                </a:lnTo>
                <a:lnTo>
                  <a:pt x="972581" y="859353"/>
                </a:lnTo>
                <a:lnTo>
                  <a:pt x="972581" y="814124"/>
                </a:lnTo>
                <a:lnTo>
                  <a:pt x="1067467" y="814124"/>
                </a:lnTo>
                <a:lnTo>
                  <a:pt x="1067467" y="791509"/>
                </a:lnTo>
                <a:lnTo>
                  <a:pt x="1103049" y="791509"/>
                </a:lnTo>
                <a:lnTo>
                  <a:pt x="1150492" y="791509"/>
                </a:lnTo>
                <a:lnTo>
                  <a:pt x="1150492" y="746280"/>
                </a:lnTo>
                <a:lnTo>
                  <a:pt x="1162353" y="746280"/>
                </a:lnTo>
                <a:lnTo>
                  <a:pt x="1162353" y="723666"/>
                </a:lnTo>
                <a:lnTo>
                  <a:pt x="1197935" y="723666"/>
                </a:lnTo>
                <a:lnTo>
                  <a:pt x="1197935" y="678437"/>
                </a:lnTo>
                <a:lnTo>
                  <a:pt x="1269100" y="678437"/>
                </a:lnTo>
                <a:lnTo>
                  <a:pt x="1269100" y="633207"/>
                </a:lnTo>
                <a:lnTo>
                  <a:pt x="1328404" y="633207"/>
                </a:lnTo>
                <a:lnTo>
                  <a:pt x="1328404" y="610593"/>
                </a:lnTo>
                <a:lnTo>
                  <a:pt x="1624922" y="610593"/>
                </a:lnTo>
                <a:lnTo>
                  <a:pt x="1624922" y="565364"/>
                </a:lnTo>
                <a:lnTo>
                  <a:pt x="1648644" y="565364"/>
                </a:lnTo>
                <a:lnTo>
                  <a:pt x="1648644" y="520135"/>
                </a:lnTo>
                <a:lnTo>
                  <a:pt x="2123074" y="520135"/>
                </a:lnTo>
                <a:lnTo>
                  <a:pt x="2123074" y="497520"/>
                </a:lnTo>
                <a:lnTo>
                  <a:pt x="2170517" y="497520"/>
                </a:lnTo>
                <a:lnTo>
                  <a:pt x="2170517" y="452291"/>
                </a:lnTo>
                <a:lnTo>
                  <a:pt x="2206099" y="452291"/>
                </a:lnTo>
                <a:lnTo>
                  <a:pt x="2253542" y="452291"/>
                </a:lnTo>
                <a:lnTo>
                  <a:pt x="2253542" y="429676"/>
                </a:lnTo>
                <a:lnTo>
                  <a:pt x="2502618" y="429676"/>
                </a:lnTo>
                <a:lnTo>
                  <a:pt x="2502618" y="384447"/>
                </a:lnTo>
                <a:lnTo>
                  <a:pt x="3321010" y="384447"/>
                </a:lnTo>
                <a:lnTo>
                  <a:pt x="3878465" y="384447"/>
                </a:lnTo>
                <a:lnTo>
                  <a:pt x="3878465" y="316603"/>
                </a:lnTo>
                <a:lnTo>
                  <a:pt x="4127541" y="316603"/>
                </a:lnTo>
                <a:lnTo>
                  <a:pt x="4127541" y="248760"/>
                </a:lnTo>
                <a:lnTo>
                  <a:pt x="4293591" y="248760"/>
                </a:lnTo>
                <a:lnTo>
                  <a:pt x="4293591" y="180916"/>
                </a:lnTo>
                <a:lnTo>
                  <a:pt x="4424060" y="180916"/>
                </a:lnTo>
                <a:lnTo>
                  <a:pt x="4542667" y="180916"/>
                </a:lnTo>
                <a:lnTo>
                  <a:pt x="4542667" y="90458"/>
                </a:lnTo>
                <a:lnTo>
                  <a:pt x="4945932" y="90458"/>
                </a:lnTo>
                <a:lnTo>
                  <a:pt x="4945932" y="0"/>
                </a:lnTo>
                <a:lnTo>
                  <a:pt x="5527109" y="0"/>
                </a:lnTo>
              </a:path>
            </a:pathLst>
          </a:custGeom>
          <a:ln w="381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989290" y="2522261"/>
            <a:ext cx="5527675" cy="1062990"/>
          </a:xfrm>
          <a:custGeom>
            <a:avLst/>
            <a:gdLst/>
            <a:ahLst/>
            <a:cxnLst/>
            <a:rect l="l" t="t" r="r" b="b"/>
            <a:pathLst>
              <a:path w="5527675" h="1062989">
                <a:moveTo>
                  <a:pt x="0" y="1062509"/>
                </a:moveTo>
                <a:lnTo>
                  <a:pt x="23721" y="1062509"/>
                </a:lnTo>
                <a:lnTo>
                  <a:pt x="23721" y="1017296"/>
                </a:lnTo>
                <a:lnTo>
                  <a:pt x="47443" y="1017296"/>
                </a:lnTo>
                <a:lnTo>
                  <a:pt x="47443" y="994689"/>
                </a:lnTo>
                <a:lnTo>
                  <a:pt x="71164" y="994689"/>
                </a:lnTo>
                <a:lnTo>
                  <a:pt x="71164" y="949476"/>
                </a:lnTo>
                <a:lnTo>
                  <a:pt x="106746" y="949476"/>
                </a:lnTo>
                <a:lnTo>
                  <a:pt x="106746" y="904263"/>
                </a:lnTo>
                <a:lnTo>
                  <a:pt x="130468" y="904263"/>
                </a:lnTo>
                <a:lnTo>
                  <a:pt x="130468" y="859049"/>
                </a:lnTo>
                <a:lnTo>
                  <a:pt x="154189" y="859049"/>
                </a:lnTo>
                <a:lnTo>
                  <a:pt x="154189" y="836443"/>
                </a:lnTo>
                <a:lnTo>
                  <a:pt x="201632" y="836443"/>
                </a:lnTo>
                <a:lnTo>
                  <a:pt x="201632" y="791229"/>
                </a:lnTo>
                <a:lnTo>
                  <a:pt x="237214" y="791229"/>
                </a:lnTo>
                <a:lnTo>
                  <a:pt x="237214" y="746016"/>
                </a:lnTo>
                <a:lnTo>
                  <a:pt x="249075" y="746016"/>
                </a:lnTo>
                <a:lnTo>
                  <a:pt x="249075" y="700803"/>
                </a:lnTo>
                <a:lnTo>
                  <a:pt x="272797" y="700803"/>
                </a:lnTo>
                <a:lnTo>
                  <a:pt x="272797" y="678197"/>
                </a:lnTo>
                <a:lnTo>
                  <a:pt x="284658" y="678197"/>
                </a:lnTo>
                <a:lnTo>
                  <a:pt x="284658" y="632984"/>
                </a:lnTo>
                <a:lnTo>
                  <a:pt x="343961" y="632984"/>
                </a:lnTo>
                <a:lnTo>
                  <a:pt x="343961" y="587771"/>
                </a:lnTo>
                <a:lnTo>
                  <a:pt x="379544" y="587771"/>
                </a:lnTo>
                <a:lnTo>
                  <a:pt x="379544" y="542557"/>
                </a:lnTo>
                <a:lnTo>
                  <a:pt x="391404" y="542557"/>
                </a:lnTo>
                <a:lnTo>
                  <a:pt x="391404" y="519951"/>
                </a:lnTo>
                <a:lnTo>
                  <a:pt x="486290" y="519951"/>
                </a:lnTo>
                <a:lnTo>
                  <a:pt x="486290" y="474738"/>
                </a:lnTo>
                <a:lnTo>
                  <a:pt x="510012" y="474738"/>
                </a:lnTo>
                <a:lnTo>
                  <a:pt x="510012" y="429524"/>
                </a:lnTo>
                <a:lnTo>
                  <a:pt x="533733" y="429524"/>
                </a:lnTo>
                <a:lnTo>
                  <a:pt x="533733" y="384311"/>
                </a:lnTo>
                <a:lnTo>
                  <a:pt x="545594" y="384311"/>
                </a:lnTo>
                <a:lnTo>
                  <a:pt x="806531" y="384311"/>
                </a:lnTo>
                <a:lnTo>
                  <a:pt x="806531" y="361705"/>
                </a:lnTo>
                <a:lnTo>
                  <a:pt x="1008163" y="361705"/>
                </a:lnTo>
                <a:lnTo>
                  <a:pt x="1008163" y="316492"/>
                </a:lnTo>
                <a:lnTo>
                  <a:pt x="1103049" y="316492"/>
                </a:lnTo>
                <a:lnTo>
                  <a:pt x="1494454" y="316492"/>
                </a:lnTo>
                <a:lnTo>
                  <a:pt x="1494454" y="271278"/>
                </a:lnTo>
                <a:lnTo>
                  <a:pt x="1601201" y="271278"/>
                </a:lnTo>
                <a:lnTo>
                  <a:pt x="1601201" y="226065"/>
                </a:lnTo>
                <a:lnTo>
                  <a:pt x="1802834" y="226065"/>
                </a:lnTo>
                <a:lnTo>
                  <a:pt x="1802834" y="180852"/>
                </a:lnTo>
                <a:lnTo>
                  <a:pt x="2206099" y="180852"/>
                </a:lnTo>
                <a:lnTo>
                  <a:pt x="2621226" y="180852"/>
                </a:lnTo>
                <a:lnTo>
                  <a:pt x="2621226" y="135639"/>
                </a:lnTo>
                <a:lnTo>
                  <a:pt x="3321010" y="135639"/>
                </a:lnTo>
                <a:lnTo>
                  <a:pt x="3688693" y="135639"/>
                </a:lnTo>
                <a:lnTo>
                  <a:pt x="3688693" y="90426"/>
                </a:lnTo>
                <a:lnTo>
                  <a:pt x="4151262" y="90426"/>
                </a:lnTo>
                <a:lnTo>
                  <a:pt x="4151262" y="0"/>
                </a:lnTo>
                <a:lnTo>
                  <a:pt x="4424060" y="0"/>
                </a:lnTo>
                <a:lnTo>
                  <a:pt x="5527109" y="0"/>
                </a:lnTo>
              </a:path>
            </a:pathLst>
          </a:custGeom>
          <a:ln w="3810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127500" y="800100"/>
            <a:ext cx="139700" cy="289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209305" y="860143"/>
            <a:ext cx="0" cy="2761615"/>
          </a:xfrm>
          <a:custGeom>
            <a:avLst/>
            <a:gdLst/>
            <a:ahLst/>
            <a:cxnLst/>
            <a:rect l="l" t="t" r="r" b="b"/>
            <a:pathLst>
              <a:path w="0" h="2761615">
                <a:moveTo>
                  <a:pt x="0" y="0"/>
                </a:moveTo>
                <a:lnTo>
                  <a:pt x="0" y="2761487"/>
                </a:lnTo>
              </a:path>
            </a:pathLst>
          </a:custGeom>
          <a:ln w="6350">
            <a:solidFill>
              <a:srgbClr val="A6A6A6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41556" y="4360959"/>
          <a:ext cx="7562215" cy="685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875"/>
                <a:gridCol w="787400"/>
                <a:gridCol w="1087755"/>
                <a:gridCol w="1118870"/>
                <a:gridCol w="1093470"/>
                <a:gridCol w="1109345"/>
                <a:gridCol w="843915"/>
                <a:gridCol w="996950"/>
              </a:tblGrid>
              <a:tr h="127322">
                <a:tc>
                  <a:txBody>
                    <a:bodyPr/>
                    <a:lstStyle/>
                    <a:p>
                      <a:pPr marL="31750">
                        <a:lnSpc>
                          <a:spcPts val="819"/>
                        </a:lnSpc>
                      </a:pPr>
                      <a:r>
                        <a:rPr dirty="0" sz="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2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3/4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485140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522605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L="43180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r" marR="514984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r" marR="251460">
                        <a:lnSpc>
                          <a:spcPts val="855"/>
                        </a:lnSpc>
                        <a:spcBef>
                          <a:spcPts val="50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4060">
                <a:tc>
                  <a:txBody>
                    <a:bodyPr/>
                    <a:lstStyle/>
                    <a:p>
                      <a:pPr marL="31750">
                        <a:lnSpc>
                          <a:spcPts val="715"/>
                        </a:lnSpc>
                      </a:pPr>
                      <a:r>
                        <a:rPr dirty="0" sz="800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5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390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367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450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347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260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8704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140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3812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83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0712">
                <a:tc>
                  <a:txBody>
                    <a:bodyPr/>
                    <a:lstStyle/>
                    <a:p>
                      <a:pPr marL="31750">
                        <a:lnSpc>
                          <a:spcPts val="710"/>
                        </a:lnSpc>
                      </a:pPr>
                      <a:r>
                        <a:rPr dirty="0" sz="800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5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112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105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2260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98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3180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74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0101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42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3812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2581">
                <a:tc>
                  <a:txBody>
                    <a:bodyPr/>
                    <a:lstStyle/>
                    <a:p>
                      <a:pPr marL="31750">
                        <a:lnSpc>
                          <a:spcPts val="730"/>
                        </a:lnSpc>
                      </a:pPr>
                      <a:r>
                        <a:rPr dirty="0" sz="800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5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104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100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2260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98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3180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75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0101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3812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5745">
                        <a:lnSpc>
                          <a:spcPct val="100000"/>
                        </a:lnSpc>
                      </a:pPr>
                      <a:r>
                        <a:rPr dirty="0" sz="1100" spc="-5" b="0">
                          <a:solidFill>
                            <a:srgbClr val="61207A"/>
                          </a:solidFill>
                          <a:latin typeface="Calibri Light"/>
                          <a:cs typeface="Calibri Light"/>
                        </a:rPr>
                        <a:t>europcr.com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905"/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6620" y="15490"/>
            <a:ext cx="775715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latin typeface="Calibri"/>
                <a:cs typeface="Calibri"/>
              </a:rPr>
              <a:t>Death, </a:t>
            </a:r>
            <a:r>
              <a:rPr dirty="0" sz="3600" spc="-25" b="1">
                <a:latin typeface="Calibri"/>
                <a:cs typeface="Calibri"/>
              </a:rPr>
              <a:t>Stroke, </a:t>
            </a:r>
            <a:r>
              <a:rPr dirty="0" sz="3600" b="1">
                <a:latin typeface="Calibri"/>
                <a:cs typeface="Calibri"/>
              </a:rPr>
              <a:t>or HF </a:t>
            </a:r>
            <a:r>
              <a:rPr dirty="0" sz="3600" spc="-5" b="1">
                <a:latin typeface="Calibri"/>
                <a:cs typeface="Calibri"/>
              </a:rPr>
              <a:t>Hospitalisation</a:t>
            </a:r>
            <a:r>
              <a:rPr dirty="0" sz="3600" spc="-20" b="1">
                <a:latin typeface="Calibri"/>
                <a:cs typeface="Calibri"/>
              </a:rPr>
              <a:t> </a:t>
            </a:r>
            <a:r>
              <a:rPr dirty="0" sz="3600" spc="5" b="1">
                <a:latin typeface="Calibri"/>
                <a:cs typeface="Calibri"/>
              </a:rPr>
              <a:t>(ITT)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8316" y="4209963"/>
            <a:ext cx="4775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latin typeface="Calibri"/>
                <a:cs typeface="Calibri"/>
              </a:rPr>
              <a:t>No. at</a:t>
            </a:r>
            <a:r>
              <a:rPr dirty="0" sz="800" spc="-80" b="1">
                <a:latin typeface="Calibri"/>
                <a:cs typeface="Calibri"/>
              </a:rPr>
              <a:t> </a:t>
            </a:r>
            <a:r>
              <a:rPr dirty="0" sz="800" b="1">
                <a:latin typeface="Calibri"/>
                <a:cs typeface="Calibri"/>
              </a:rPr>
              <a:t>Risk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1760" y="1235202"/>
            <a:ext cx="528320" cy="2133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810"/>
              </a:lnSpc>
            </a:pPr>
            <a:r>
              <a:rPr dirty="0" sz="1800" spc="-5">
                <a:latin typeface="Calibri"/>
                <a:cs typeface="Calibri"/>
              </a:rPr>
              <a:t>Death, </a:t>
            </a:r>
            <a:r>
              <a:rPr dirty="0" sz="1800" spc="-15">
                <a:latin typeface="Calibri"/>
                <a:cs typeface="Calibri"/>
              </a:rPr>
              <a:t>Stroke,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HF Hospitalisation</a:t>
            </a:r>
            <a:r>
              <a:rPr dirty="0" baseline="26570" sz="1725" spc="-7">
                <a:latin typeface="Calibri"/>
                <a:cs typeface="Calibri"/>
              </a:rPr>
              <a:t>*</a:t>
            </a:r>
            <a:r>
              <a:rPr dirty="0" baseline="26570" sz="1725" spc="127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(%)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00385" y="2262553"/>
            <a:ext cx="5507355" cy="1287145"/>
          </a:xfrm>
          <a:custGeom>
            <a:avLst/>
            <a:gdLst/>
            <a:ahLst/>
            <a:cxnLst/>
            <a:rect l="l" t="t" r="r" b="b"/>
            <a:pathLst>
              <a:path w="5507355" h="1287145">
                <a:moveTo>
                  <a:pt x="0" y="1286954"/>
                </a:moveTo>
                <a:lnTo>
                  <a:pt x="165454" y="1286954"/>
                </a:lnTo>
                <a:lnTo>
                  <a:pt x="165454" y="1136809"/>
                </a:lnTo>
                <a:lnTo>
                  <a:pt x="330909" y="1136809"/>
                </a:lnTo>
                <a:lnTo>
                  <a:pt x="330909" y="965215"/>
                </a:lnTo>
                <a:lnTo>
                  <a:pt x="401818" y="965215"/>
                </a:lnTo>
                <a:lnTo>
                  <a:pt x="401818" y="815070"/>
                </a:lnTo>
                <a:lnTo>
                  <a:pt x="543636" y="815070"/>
                </a:lnTo>
                <a:lnTo>
                  <a:pt x="590909" y="815070"/>
                </a:lnTo>
                <a:lnTo>
                  <a:pt x="590909" y="664926"/>
                </a:lnTo>
                <a:lnTo>
                  <a:pt x="626364" y="664926"/>
                </a:lnTo>
                <a:lnTo>
                  <a:pt x="626364" y="493332"/>
                </a:lnTo>
                <a:lnTo>
                  <a:pt x="1099091" y="493332"/>
                </a:lnTo>
                <a:lnTo>
                  <a:pt x="1240909" y="493332"/>
                </a:lnTo>
                <a:lnTo>
                  <a:pt x="1240909" y="321738"/>
                </a:lnTo>
                <a:lnTo>
                  <a:pt x="1855455" y="321738"/>
                </a:lnTo>
                <a:lnTo>
                  <a:pt x="1855455" y="171593"/>
                </a:lnTo>
                <a:lnTo>
                  <a:pt x="2056364" y="171593"/>
                </a:lnTo>
                <a:lnTo>
                  <a:pt x="2056364" y="0"/>
                </a:lnTo>
                <a:lnTo>
                  <a:pt x="2198183" y="0"/>
                </a:lnTo>
                <a:lnTo>
                  <a:pt x="3309092" y="0"/>
                </a:lnTo>
                <a:lnTo>
                  <a:pt x="4408184" y="0"/>
                </a:lnTo>
                <a:lnTo>
                  <a:pt x="5507276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00385" y="2497843"/>
            <a:ext cx="5507355" cy="1052195"/>
          </a:xfrm>
          <a:custGeom>
            <a:avLst/>
            <a:gdLst/>
            <a:ahLst/>
            <a:cxnLst/>
            <a:rect l="l" t="t" r="r" b="b"/>
            <a:pathLst>
              <a:path w="5507355" h="1052195">
                <a:moveTo>
                  <a:pt x="0" y="1051667"/>
                </a:moveTo>
                <a:lnTo>
                  <a:pt x="35454" y="1051667"/>
                </a:lnTo>
                <a:lnTo>
                  <a:pt x="70909" y="1051667"/>
                </a:lnTo>
                <a:lnTo>
                  <a:pt x="70909" y="1030204"/>
                </a:lnTo>
                <a:lnTo>
                  <a:pt x="82727" y="1030204"/>
                </a:lnTo>
                <a:lnTo>
                  <a:pt x="153636" y="1030204"/>
                </a:lnTo>
                <a:lnTo>
                  <a:pt x="153636" y="1008742"/>
                </a:lnTo>
                <a:lnTo>
                  <a:pt x="236363" y="1008742"/>
                </a:lnTo>
                <a:lnTo>
                  <a:pt x="248181" y="1008742"/>
                </a:lnTo>
                <a:lnTo>
                  <a:pt x="248181" y="987279"/>
                </a:lnTo>
                <a:lnTo>
                  <a:pt x="378182" y="987279"/>
                </a:lnTo>
                <a:lnTo>
                  <a:pt x="378182" y="965817"/>
                </a:lnTo>
                <a:lnTo>
                  <a:pt x="460909" y="965817"/>
                </a:lnTo>
                <a:lnTo>
                  <a:pt x="460909" y="944354"/>
                </a:lnTo>
                <a:lnTo>
                  <a:pt x="543636" y="944354"/>
                </a:lnTo>
                <a:lnTo>
                  <a:pt x="602727" y="944354"/>
                </a:lnTo>
                <a:lnTo>
                  <a:pt x="602727" y="922892"/>
                </a:lnTo>
                <a:lnTo>
                  <a:pt x="673636" y="922892"/>
                </a:lnTo>
                <a:lnTo>
                  <a:pt x="839091" y="922892"/>
                </a:lnTo>
                <a:lnTo>
                  <a:pt x="839091" y="901429"/>
                </a:lnTo>
                <a:lnTo>
                  <a:pt x="886364" y="901429"/>
                </a:lnTo>
                <a:lnTo>
                  <a:pt x="957273" y="901429"/>
                </a:lnTo>
                <a:lnTo>
                  <a:pt x="957273" y="879966"/>
                </a:lnTo>
                <a:lnTo>
                  <a:pt x="1016364" y="879966"/>
                </a:lnTo>
                <a:lnTo>
                  <a:pt x="1099091" y="879966"/>
                </a:lnTo>
                <a:lnTo>
                  <a:pt x="1110909" y="879966"/>
                </a:lnTo>
                <a:lnTo>
                  <a:pt x="1110909" y="858504"/>
                </a:lnTo>
                <a:lnTo>
                  <a:pt x="1146364" y="858504"/>
                </a:lnTo>
                <a:lnTo>
                  <a:pt x="1170000" y="858504"/>
                </a:lnTo>
                <a:lnTo>
                  <a:pt x="1170000" y="837041"/>
                </a:lnTo>
                <a:lnTo>
                  <a:pt x="1240909" y="837041"/>
                </a:lnTo>
                <a:lnTo>
                  <a:pt x="1311818" y="837041"/>
                </a:lnTo>
                <a:lnTo>
                  <a:pt x="1311818" y="815578"/>
                </a:lnTo>
                <a:lnTo>
                  <a:pt x="1347273" y="815578"/>
                </a:lnTo>
                <a:lnTo>
                  <a:pt x="1512728" y="815578"/>
                </a:lnTo>
                <a:lnTo>
                  <a:pt x="1512728" y="794116"/>
                </a:lnTo>
                <a:lnTo>
                  <a:pt x="1654546" y="794116"/>
                </a:lnTo>
                <a:lnTo>
                  <a:pt x="1654546" y="772653"/>
                </a:lnTo>
                <a:lnTo>
                  <a:pt x="1725455" y="772653"/>
                </a:lnTo>
                <a:lnTo>
                  <a:pt x="1808182" y="772653"/>
                </a:lnTo>
                <a:lnTo>
                  <a:pt x="1808182" y="751191"/>
                </a:lnTo>
                <a:lnTo>
                  <a:pt x="1890910" y="751191"/>
                </a:lnTo>
                <a:lnTo>
                  <a:pt x="1890910" y="729728"/>
                </a:lnTo>
                <a:lnTo>
                  <a:pt x="1914546" y="729728"/>
                </a:lnTo>
                <a:lnTo>
                  <a:pt x="1985455" y="729728"/>
                </a:lnTo>
                <a:lnTo>
                  <a:pt x="1985455" y="708265"/>
                </a:lnTo>
                <a:lnTo>
                  <a:pt x="2127273" y="708265"/>
                </a:lnTo>
                <a:lnTo>
                  <a:pt x="2150910" y="708265"/>
                </a:lnTo>
                <a:lnTo>
                  <a:pt x="2150910" y="686803"/>
                </a:lnTo>
                <a:lnTo>
                  <a:pt x="2198183" y="686803"/>
                </a:lnTo>
                <a:lnTo>
                  <a:pt x="2410910" y="686803"/>
                </a:lnTo>
                <a:lnTo>
                  <a:pt x="2481819" y="686803"/>
                </a:lnTo>
                <a:lnTo>
                  <a:pt x="2481819" y="665340"/>
                </a:lnTo>
                <a:lnTo>
                  <a:pt x="2505456" y="665340"/>
                </a:lnTo>
                <a:lnTo>
                  <a:pt x="2505456" y="643878"/>
                </a:lnTo>
                <a:lnTo>
                  <a:pt x="2540910" y="643878"/>
                </a:lnTo>
                <a:lnTo>
                  <a:pt x="2611819" y="643878"/>
                </a:lnTo>
                <a:lnTo>
                  <a:pt x="2611819" y="622415"/>
                </a:lnTo>
                <a:lnTo>
                  <a:pt x="2789092" y="622415"/>
                </a:lnTo>
                <a:lnTo>
                  <a:pt x="2789092" y="600952"/>
                </a:lnTo>
                <a:lnTo>
                  <a:pt x="2812728" y="600952"/>
                </a:lnTo>
                <a:lnTo>
                  <a:pt x="2907274" y="600952"/>
                </a:lnTo>
                <a:lnTo>
                  <a:pt x="2907274" y="579490"/>
                </a:lnTo>
                <a:lnTo>
                  <a:pt x="2930910" y="579490"/>
                </a:lnTo>
                <a:lnTo>
                  <a:pt x="3013637" y="579490"/>
                </a:lnTo>
                <a:lnTo>
                  <a:pt x="3013637" y="558027"/>
                </a:lnTo>
                <a:lnTo>
                  <a:pt x="3072728" y="558027"/>
                </a:lnTo>
                <a:lnTo>
                  <a:pt x="3072728" y="536565"/>
                </a:lnTo>
                <a:lnTo>
                  <a:pt x="3214547" y="536565"/>
                </a:lnTo>
                <a:lnTo>
                  <a:pt x="3250001" y="536565"/>
                </a:lnTo>
                <a:lnTo>
                  <a:pt x="3250001" y="515102"/>
                </a:lnTo>
                <a:lnTo>
                  <a:pt x="3309092" y="515102"/>
                </a:lnTo>
                <a:lnTo>
                  <a:pt x="3368183" y="515102"/>
                </a:lnTo>
                <a:lnTo>
                  <a:pt x="3368183" y="493639"/>
                </a:lnTo>
                <a:lnTo>
                  <a:pt x="3403638" y="493639"/>
                </a:lnTo>
                <a:lnTo>
                  <a:pt x="3403638" y="472177"/>
                </a:lnTo>
                <a:lnTo>
                  <a:pt x="3427274" y="472177"/>
                </a:lnTo>
                <a:lnTo>
                  <a:pt x="3580911" y="472177"/>
                </a:lnTo>
                <a:lnTo>
                  <a:pt x="3580911" y="450714"/>
                </a:lnTo>
                <a:lnTo>
                  <a:pt x="3840911" y="450714"/>
                </a:lnTo>
                <a:lnTo>
                  <a:pt x="3840911" y="429252"/>
                </a:lnTo>
                <a:lnTo>
                  <a:pt x="3900002" y="429252"/>
                </a:lnTo>
                <a:lnTo>
                  <a:pt x="3900002" y="407789"/>
                </a:lnTo>
                <a:lnTo>
                  <a:pt x="3959093" y="407789"/>
                </a:lnTo>
                <a:lnTo>
                  <a:pt x="3959093" y="386326"/>
                </a:lnTo>
                <a:lnTo>
                  <a:pt x="4006365" y="386326"/>
                </a:lnTo>
                <a:lnTo>
                  <a:pt x="4030002" y="386326"/>
                </a:lnTo>
                <a:lnTo>
                  <a:pt x="4030002" y="364864"/>
                </a:lnTo>
                <a:lnTo>
                  <a:pt x="4254547" y="364864"/>
                </a:lnTo>
                <a:lnTo>
                  <a:pt x="4254547" y="343401"/>
                </a:lnTo>
                <a:lnTo>
                  <a:pt x="4408184" y="343401"/>
                </a:lnTo>
                <a:lnTo>
                  <a:pt x="4408184" y="321939"/>
                </a:lnTo>
                <a:lnTo>
                  <a:pt x="4467275" y="321939"/>
                </a:lnTo>
                <a:lnTo>
                  <a:pt x="4467275" y="300476"/>
                </a:lnTo>
                <a:lnTo>
                  <a:pt x="4502729" y="300476"/>
                </a:lnTo>
                <a:lnTo>
                  <a:pt x="4502729" y="257551"/>
                </a:lnTo>
                <a:lnTo>
                  <a:pt x="4632730" y="257551"/>
                </a:lnTo>
                <a:lnTo>
                  <a:pt x="4632730" y="236088"/>
                </a:lnTo>
                <a:lnTo>
                  <a:pt x="4869093" y="236088"/>
                </a:lnTo>
                <a:lnTo>
                  <a:pt x="4869093" y="214626"/>
                </a:lnTo>
                <a:lnTo>
                  <a:pt x="4904548" y="214626"/>
                </a:lnTo>
                <a:lnTo>
                  <a:pt x="4904548" y="193163"/>
                </a:lnTo>
                <a:lnTo>
                  <a:pt x="4904548" y="150238"/>
                </a:lnTo>
                <a:lnTo>
                  <a:pt x="4916366" y="150238"/>
                </a:lnTo>
                <a:lnTo>
                  <a:pt x="4916366" y="128775"/>
                </a:lnTo>
                <a:lnTo>
                  <a:pt x="4963639" y="128775"/>
                </a:lnTo>
                <a:lnTo>
                  <a:pt x="4963639" y="107313"/>
                </a:lnTo>
                <a:lnTo>
                  <a:pt x="5046366" y="107313"/>
                </a:lnTo>
                <a:lnTo>
                  <a:pt x="5046366" y="64387"/>
                </a:lnTo>
                <a:lnTo>
                  <a:pt x="5046366" y="42925"/>
                </a:lnTo>
                <a:lnTo>
                  <a:pt x="5200002" y="42925"/>
                </a:lnTo>
                <a:lnTo>
                  <a:pt x="5200002" y="0"/>
                </a:lnTo>
                <a:lnTo>
                  <a:pt x="5507276" y="0"/>
                </a:lnTo>
              </a:path>
            </a:pathLst>
          </a:custGeom>
          <a:ln w="38100">
            <a:solidFill>
              <a:srgbClr val="DDB5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00385" y="2604790"/>
            <a:ext cx="5507355" cy="944880"/>
          </a:xfrm>
          <a:custGeom>
            <a:avLst/>
            <a:gdLst/>
            <a:ahLst/>
            <a:cxnLst/>
            <a:rect l="l" t="t" r="r" b="b"/>
            <a:pathLst>
              <a:path w="5507355" h="944879">
                <a:moveTo>
                  <a:pt x="0" y="944717"/>
                </a:moveTo>
                <a:lnTo>
                  <a:pt x="248181" y="944717"/>
                </a:lnTo>
                <a:lnTo>
                  <a:pt x="248181" y="923246"/>
                </a:lnTo>
                <a:lnTo>
                  <a:pt x="295454" y="923246"/>
                </a:lnTo>
                <a:lnTo>
                  <a:pt x="295454" y="880304"/>
                </a:lnTo>
                <a:lnTo>
                  <a:pt x="437273" y="880304"/>
                </a:lnTo>
                <a:lnTo>
                  <a:pt x="437273" y="837363"/>
                </a:lnTo>
                <a:lnTo>
                  <a:pt x="496363" y="837363"/>
                </a:lnTo>
                <a:lnTo>
                  <a:pt x="496363" y="815892"/>
                </a:lnTo>
                <a:lnTo>
                  <a:pt x="543636" y="815892"/>
                </a:lnTo>
                <a:lnTo>
                  <a:pt x="709091" y="815892"/>
                </a:lnTo>
                <a:lnTo>
                  <a:pt x="709091" y="772950"/>
                </a:lnTo>
                <a:lnTo>
                  <a:pt x="969091" y="772950"/>
                </a:lnTo>
                <a:lnTo>
                  <a:pt x="969091" y="730009"/>
                </a:lnTo>
                <a:lnTo>
                  <a:pt x="1099091" y="730009"/>
                </a:lnTo>
                <a:lnTo>
                  <a:pt x="1146364" y="730009"/>
                </a:lnTo>
                <a:lnTo>
                  <a:pt x="1146364" y="708538"/>
                </a:lnTo>
                <a:lnTo>
                  <a:pt x="1205455" y="708538"/>
                </a:lnTo>
                <a:lnTo>
                  <a:pt x="1205455" y="665596"/>
                </a:lnTo>
                <a:lnTo>
                  <a:pt x="1619091" y="665596"/>
                </a:lnTo>
                <a:lnTo>
                  <a:pt x="1619091" y="622654"/>
                </a:lnTo>
                <a:lnTo>
                  <a:pt x="1690000" y="622654"/>
                </a:lnTo>
                <a:lnTo>
                  <a:pt x="1690000" y="579713"/>
                </a:lnTo>
                <a:lnTo>
                  <a:pt x="1950001" y="579713"/>
                </a:lnTo>
                <a:lnTo>
                  <a:pt x="1950001" y="558242"/>
                </a:lnTo>
                <a:lnTo>
                  <a:pt x="2020910" y="558242"/>
                </a:lnTo>
                <a:lnTo>
                  <a:pt x="2020910" y="515300"/>
                </a:lnTo>
                <a:lnTo>
                  <a:pt x="2198183" y="515300"/>
                </a:lnTo>
                <a:lnTo>
                  <a:pt x="2304546" y="515300"/>
                </a:lnTo>
                <a:lnTo>
                  <a:pt x="2304546" y="472358"/>
                </a:lnTo>
                <a:lnTo>
                  <a:pt x="2493637" y="472358"/>
                </a:lnTo>
                <a:lnTo>
                  <a:pt x="2493637" y="429417"/>
                </a:lnTo>
                <a:lnTo>
                  <a:pt x="3049092" y="429417"/>
                </a:lnTo>
                <a:lnTo>
                  <a:pt x="3049092" y="386475"/>
                </a:lnTo>
                <a:lnTo>
                  <a:pt x="3309092" y="386475"/>
                </a:lnTo>
                <a:lnTo>
                  <a:pt x="3864547" y="386475"/>
                </a:lnTo>
                <a:lnTo>
                  <a:pt x="3864547" y="322062"/>
                </a:lnTo>
                <a:lnTo>
                  <a:pt x="4112729" y="322062"/>
                </a:lnTo>
                <a:lnTo>
                  <a:pt x="4112729" y="257650"/>
                </a:lnTo>
                <a:lnTo>
                  <a:pt x="4278184" y="257650"/>
                </a:lnTo>
                <a:lnTo>
                  <a:pt x="4278184" y="193237"/>
                </a:lnTo>
                <a:lnTo>
                  <a:pt x="4408184" y="193237"/>
                </a:lnTo>
                <a:lnTo>
                  <a:pt x="4526366" y="193237"/>
                </a:lnTo>
                <a:lnTo>
                  <a:pt x="4526366" y="107354"/>
                </a:lnTo>
                <a:lnTo>
                  <a:pt x="4928184" y="107354"/>
                </a:lnTo>
                <a:lnTo>
                  <a:pt x="4928184" y="0"/>
                </a:lnTo>
                <a:lnTo>
                  <a:pt x="5507276" y="0"/>
                </a:lnTo>
              </a:path>
            </a:pathLst>
          </a:custGeom>
          <a:ln w="381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00385" y="3100322"/>
            <a:ext cx="5507355" cy="449580"/>
          </a:xfrm>
          <a:custGeom>
            <a:avLst/>
            <a:gdLst/>
            <a:ahLst/>
            <a:cxnLst/>
            <a:rect l="l" t="t" r="r" b="b"/>
            <a:pathLst>
              <a:path w="5507355" h="449579">
                <a:moveTo>
                  <a:pt x="0" y="449186"/>
                </a:moveTo>
                <a:lnTo>
                  <a:pt x="283636" y="449186"/>
                </a:lnTo>
                <a:lnTo>
                  <a:pt x="283636" y="406407"/>
                </a:lnTo>
                <a:lnTo>
                  <a:pt x="543636" y="406407"/>
                </a:lnTo>
                <a:lnTo>
                  <a:pt x="1099091" y="406407"/>
                </a:lnTo>
                <a:lnTo>
                  <a:pt x="1548182" y="406407"/>
                </a:lnTo>
                <a:lnTo>
                  <a:pt x="1548182" y="385017"/>
                </a:lnTo>
                <a:lnTo>
                  <a:pt x="1796364" y="385017"/>
                </a:lnTo>
                <a:lnTo>
                  <a:pt x="1796364" y="342237"/>
                </a:lnTo>
                <a:lnTo>
                  <a:pt x="2198183" y="342237"/>
                </a:lnTo>
                <a:lnTo>
                  <a:pt x="2552728" y="342237"/>
                </a:lnTo>
                <a:lnTo>
                  <a:pt x="2552728" y="299457"/>
                </a:lnTo>
                <a:lnTo>
                  <a:pt x="2611819" y="299457"/>
                </a:lnTo>
                <a:lnTo>
                  <a:pt x="2611819" y="235288"/>
                </a:lnTo>
                <a:lnTo>
                  <a:pt x="3309092" y="235288"/>
                </a:lnTo>
                <a:lnTo>
                  <a:pt x="3675456" y="235288"/>
                </a:lnTo>
                <a:lnTo>
                  <a:pt x="3675456" y="192508"/>
                </a:lnTo>
                <a:lnTo>
                  <a:pt x="4219093" y="192508"/>
                </a:lnTo>
                <a:lnTo>
                  <a:pt x="4219093" y="106949"/>
                </a:lnTo>
                <a:lnTo>
                  <a:pt x="4408184" y="106949"/>
                </a:lnTo>
                <a:lnTo>
                  <a:pt x="4857275" y="106949"/>
                </a:lnTo>
                <a:lnTo>
                  <a:pt x="4857275" y="0"/>
                </a:lnTo>
                <a:lnTo>
                  <a:pt x="5507276" y="0"/>
                </a:lnTo>
              </a:path>
            </a:pathLst>
          </a:custGeom>
          <a:ln w="3810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50284" y="1605265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50284" y="1405131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50284" y="1204999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DDB5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516053" y="873151"/>
            <a:ext cx="612140" cy="826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94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3/4  </a:t>
            </a: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50284" y="1004865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566837" y="2077096"/>
            <a:ext cx="389255" cy="702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80"/>
              </a:lnSpc>
              <a:spcBef>
                <a:spcPts val="100"/>
              </a:spcBef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32.6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</a:pPr>
            <a:r>
              <a:rPr dirty="0" sz="1600" b="1">
                <a:solidFill>
                  <a:srgbClr val="DDB509"/>
                </a:solidFill>
                <a:latin typeface="Calibri"/>
                <a:cs typeface="Calibri"/>
              </a:rPr>
              <a:t>26.4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45"/>
              </a:lnSpc>
            </a:pPr>
            <a:r>
              <a:rPr dirty="0" sz="1600" b="1">
                <a:solidFill>
                  <a:srgbClr val="1F497D"/>
                </a:solidFill>
                <a:latin typeface="Calibri"/>
                <a:cs typeface="Calibri"/>
              </a:rPr>
              <a:t>23.7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66837" y="2924984"/>
            <a:ext cx="3892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009644"/>
                </a:solidFill>
                <a:latin typeface="Calibri"/>
                <a:cs typeface="Calibri"/>
              </a:rPr>
              <a:t>11.7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74708" y="845975"/>
            <a:ext cx="6484620" cy="2784475"/>
          </a:xfrm>
          <a:custGeom>
            <a:avLst/>
            <a:gdLst/>
            <a:ahLst/>
            <a:cxnLst/>
            <a:rect l="l" t="t" r="r" b="b"/>
            <a:pathLst>
              <a:path w="6484620" h="2784475">
                <a:moveTo>
                  <a:pt x="0" y="0"/>
                </a:moveTo>
                <a:lnTo>
                  <a:pt x="6484255" y="0"/>
                </a:lnTo>
                <a:lnTo>
                  <a:pt x="6484255" y="2784127"/>
                </a:lnTo>
                <a:lnTo>
                  <a:pt x="0" y="2784127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13162" y="3631952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948867" y="3703120"/>
            <a:ext cx="1289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12061" y="3631952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996174" y="3703120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12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210961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09861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408761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507660" y="363195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9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391773" y="3703120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60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55370" y="1250675"/>
            <a:ext cx="2269490" cy="49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27075">
              <a:lnSpc>
                <a:spcPts val="1864"/>
              </a:lnSpc>
              <a:spcBef>
                <a:spcPts val="100"/>
              </a:spcBef>
            </a:pPr>
            <a:r>
              <a:rPr dirty="0" sz="1600" spc="-10">
                <a:latin typeface="Calibri"/>
                <a:cs typeface="Calibri"/>
              </a:rPr>
              <a:t>Log-rank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p=0.01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64"/>
              </a:lnSpc>
            </a:pPr>
            <a:r>
              <a:rPr dirty="0" sz="1600" i="1">
                <a:latin typeface="Calibri"/>
                <a:cs typeface="Calibri"/>
              </a:rPr>
              <a:t>Median </a:t>
            </a:r>
            <a:r>
              <a:rPr dirty="0" sz="1600" spc="-5" i="1">
                <a:latin typeface="Calibri"/>
                <a:cs typeface="Calibri"/>
              </a:rPr>
              <a:t>follow-up </a:t>
            </a:r>
            <a:r>
              <a:rPr dirty="0" sz="1600" i="1">
                <a:latin typeface="Calibri"/>
                <a:cs typeface="Calibri"/>
              </a:rPr>
              <a:t>3.8</a:t>
            </a:r>
            <a:r>
              <a:rPr dirty="0" sz="1600" spc="-90" i="1">
                <a:latin typeface="Calibri"/>
                <a:cs typeface="Calibri"/>
              </a:rPr>
              <a:t> </a:t>
            </a:r>
            <a:r>
              <a:rPr dirty="0" sz="1600" spc="-5" i="1">
                <a:latin typeface="Calibri"/>
                <a:cs typeface="Calibri"/>
              </a:rPr>
              <a:t>years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785251" y="10619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317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85251" y="10619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512720" y="922414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60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785251" y="19048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512720" y="1765314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40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785251" y="2747768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317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85251" y="2747768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512720" y="2596260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20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85250" y="35906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615907" y="3415255"/>
            <a:ext cx="1289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89712" y="3666588"/>
            <a:ext cx="2834640" cy="62166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417830">
              <a:lnSpc>
                <a:spcPct val="100000"/>
              </a:lnSpc>
              <a:spcBef>
                <a:spcPts val="385"/>
              </a:spcBef>
              <a:tabLst>
                <a:tab pos="1516380" algn="l"/>
                <a:tab pos="2615565" algn="l"/>
              </a:tabLst>
            </a:pPr>
            <a:r>
              <a:rPr dirty="0" sz="1600">
                <a:latin typeface="Calibri"/>
                <a:cs typeface="Calibri"/>
              </a:rPr>
              <a:t>24	36	48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800" spc="-5">
                <a:latin typeface="Calibri"/>
                <a:cs typeface="Calibri"/>
              </a:rPr>
              <a:t>Months </a:t>
            </a:r>
            <a:r>
              <a:rPr dirty="0" sz="1800" spc="-10">
                <a:latin typeface="Calibri"/>
                <a:cs typeface="Calibri"/>
              </a:rPr>
              <a:t>from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Randomisation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127500" y="800100"/>
            <a:ext cx="139700" cy="289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209305" y="860143"/>
            <a:ext cx="0" cy="2761615"/>
          </a:xfrm>
          <a:custGeom>
            <a:avLst/>
            <a:gdLst/>
            <a:ahLst/>
            <a:cxnLst/>
            <a:rect l="l" t="t" r="r" b="b"/>
            <a:pathLst>
              <a:path w="0" h="2761615">
                <a:moveTo>
                  <a:pt x="0" y="0"/>
                </a:moveTo>
                <a:lnTo>
                  <a:pt x="0" y="2761487"/>
                </a:lnTo>
              </a:path>
            </a:pathLst>
          </a:custGeom>
          <a:ln w="6350">
            <a:solidFill>
              <a:srgbClr val="A6A6A6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6415" y="665067"/>
            <a:ext cx="337820" cy="93980"/>
          </a:xfrm>
          <a:custGeom>
            <a:avLst/>
            <a:gdLst/>
            <a:ahLst/>
            <a:cxnLst/>
            <a:rect l="l" t="t" r="r" b="b"/>
            <a:pathLst>
              <a:path w="337820" h="93979">
                <a:moveTo>
                  <a:pt x="0" y="93883"/>
                </a:moveTo>
                <a:lnTo>
                  <a:pt x="337584" y="93883"/>
                </a:lnTo>
                <a:lnTo>
                  <a:pt x="33758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337820" cy="93980"/>
          </a:xfrm>
          <a:custGeom>
            <a:avLst/>
            <a:gdLst/>
            <a:ahLst/>
            <a:cxnLst/>
            <a:rect l="l" t="t" r="r" b="b"/>
            <a:pathLst>
              <a:path w="337820" h="93979">
                <a:moveTo>
                  <a:pt x="0" y="93883"/>
                </a:moveTo>
                <a:lnTo>
                  <a:pt x="337584" y="93883"/>
                </a:lnTo>
                <a:lnTo>
                  <a:pt x="33758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87464" y="411455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06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93636" y="411455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06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98964" y="4074310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40"/>
                </a:moveTo>
                <a:lnTo>
                  <a:pt x="182879" y="91440"/>
                </a:lnTo>
                <a:lnTo>
                  <a:pt x="18287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DB50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195592" y="82953"/>
            <a:ext cx="669290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" b="1">
                <a:latin typeface="Calibri"/>
                <a:cs typeface="Calibri"/>
              </a:rPr>
              <a:t>Treatment </a:t>
            </a:r>
            <a:r>
              <a:rPr dirty="0" spc="-25" b="1">
                <a:latin typeface="Calibri"/>
                <a:cs typeface="Calibri"/>
              </a:rPr>
              <a:t>Effect </a:t>
            </a:r>
            <a:r>
              <a:rPr dirty="0" spc="-10" b="1">
                <a:latin typeface="Calibri"/>
                <a:cs typeface="Calibri"/>
              </a:rPr>
              <a:t>by </a:t>
            </a:r>
            <a:r>
              <a:rPr dirty="0" b="1">
                <a:latin typeface="Calibri"/>
                <a:cs typeface="Calibri"/>
              </a:rPr>
              <a:t>Baseline </a:t>
            </a:r>
            <a:r>
              <a:rPr dirty="0" spc="-10" b="1">
                <a:latin typeface="Calibri"/>
                <a:cs typeface="Calibri"/>
              </a:rPr>
              <a:t>Cardiac</a:t>
            </a:r>
            <a:r>
              <a:rPr dirty="0" spc="4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Damage</a:t>
            </a:r>
          </a:p>
        </p:txBody>
      </p:sp>
      <p:sp>
        <p:nvSpPr>
          <p:cNvPr id="10" name="object 10"/>
          <p:cNvSpPr/>
          <p:nvPr/>
        </p:nvSpPr>
        <p:spPr>
          <a:xfrm>
            <a:off x="254000" y="584200"/>
            <a:ext cx="8610600" cy="520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7584" y="627767"/>
            <a:ext cx="8468995" cy="369570"/>
          </a:xfrm>
          <a:custGeom>
            <a:avLst/>
            <a:gdLst/>
            <a:ahLst/>
            <a:cxnLst/>
            <a:rect l="l" t="t" r="r" b="b"/>
            <a:pathLst>
              <a:path w="8468995" h="369569">
                <a:moveTo>
                  <a:pt x="0" y="0"/>
                </a:moveTo>
                <a:lnTo>
                  <a:pt x="8468831" y="0"/>
                </a:lnTo>
                <a:lnTo>
                  <a:pt x="8468831" y="369332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7584" y="646156"/>
            <a:ext cx="84689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15925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Consistent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benefits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early </a:t>
            </a:r>
            <a:r>
              <a:rPr dirty="0" sz="1800" spc="-65" b="1">
                <a:solidFill>
                  <a:srgbClr val="FFFFFF"/>
                </a:solidFill>
                <a:latin typeface="Calibri"/>
                <a:cs typeface="Calibri"/>
              </a:rPr>
              <a:t>TAVR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strategy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across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stages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cardiac</a:t>
            </a:r>
            <a:r>
              <a:rPr dirty="0" sz="1800" spc="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damage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13357" y="3076053"/>
            <a:ext cx="691515" cy="0"/>
          </a:xfrm>
          <a:custGeom>
            <a:avLst/>
            <a:gdLst/>
            <a:ahLst/>
            <a:cxnLst/>
            <a:rect l="l" t="t" r="r" b="b"/>
            <a:pathLst>
              <a:path w="691514" h="0">
                <a:moveTo>
                  <a:pt x="0" y="0"/>
                </a:moveTo>
                <a:lnTo>
                  <a:pt x="690888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27276" y="3076053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 h="0">
                <a:moveTo>
                  <a:pt x="0" y="0"/>
                </a:moveTo>
                <a:lnTo>
                  <a:pt x="10320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071515" y="2159855"/>
            <a:ext cx="403225" cy="0"/>
          </a:xfrm>
          <a:custGeom>
            <a:avLst/>
            <a:gdLst/>
            <a:ahLst/>
            <a:cxnLst/>
            <a:rect l="l" t="t" r="r" b="b"/>
            <a:pathLst>
              <a:path w="403225" h="0">
                <a:moveTo>
                  <a:pt x="0" y="0"/>
                </a:moveTo>
                <a:lnTo>
                  <a:pt x="403058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27910" y="2159855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72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61540" y="4293032"/>
            <a:ext cx="655320" cy="0"/>
          </a:xfrm>
          <a:custGeom>
            <a:avLst/>
            <a:gdLst/>
            <a:ahLst/>
            <a:cxnLst/>
            <a:rect l="l" t="t" r="r" b="b"/>
            <a:pathLst>
              <a:path w="655320" h="0">
                <a:moveTo>
                  <a:pt x="0" y="0"/>
                </a:moveTo>
                <a:lnTo>
                  <a:pt x="654748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51366" y="4293032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5" h="0">
                <a:moveTo>
                  <a:pt x="0" y="0"/>
                </a:moveTo>
                <a:lnTo>
                  <a:pt x="12729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352385" y="2932230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 h="0">
                <a:moveTo>
                  <a:pt x="0" y="0"/>
                </a:moveTo>
                <a:lnTo>
                  <a:pt x="174807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066921" y="2932230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 h="0">
                <a:moveTo>
                  <a:pt x="0" y="0"/>
                </a:moveTo>
                <a:lnTo>
                  <a:pt x="10258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96340" y="201047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38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98391" y="201047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38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01979" y="18645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27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76726" y="1864544"/>
            <a:ext cx="42545" cy="0"/>
          </a:xfrm>
          <a:custGeom>
            <a:avLst/>
            <a:gdLst/>
            <a:ahLst/>
            <a:cxnLst/>
            <a:rect l="l" t="t" r="r" b="b"/>
            <a:pathLst>
              <a:path w="42545" h="0">
                <a:moveTo>
                  <a:pt x="0" y="0"/>
                </a:moveTo>
                <a:lnTo>
                  <a:pt x="423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53795" y="2764017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 h="0">
                <a:moveTo>
                  <a:pt x="0" y="0"/>
                </a:moveTo>
                <a:lnTo>
                  <a:pt x="15260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832347" y="2764017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 h="0">
                <a:moveTo>
                  <a:pt x="0" y="0"/>
                </a:moveTo>
                <a:lnTo>
                  <a:pt x="38568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077253" y="3929567"/>
            <a:ext cx="64769" cy="0"/>
          </a:xfrm>
          <a:custGeom>
            <a:avLst/>
            <a:gdLst/>
            <a:ahLst/>
            <a:cxnLst/>
            <a:rect l="l" t="t" r="r" b="b"/>
            <a:pathLst>
              <a:path w="64770" h="0">
                <a:moveTo>
                  <a:pt x="0" y="0"/>
                </a:moveTo>
                <a:lnTo>
                  <a:pt x="64478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65948" y="39295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42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8228" y="3757657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5" h="0">
                <a:moveTo>
                  <a:pt x="0" y="0"/>
                </a:moveTo>
                <a:lnTo>
                  <a:pt x="23251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893210" y="3757657"/>
            <a:ext cx="72390" cy="0"/>
          </a:xfrm>
          <a:custGeom>
            <a:avLst/>
            <a:gdLst/>
            <a:ahLst/>
            <a:cxnLst/>
            <a:rect l="l" t="t" r="r" b="b"/>
            <a:pathLst>
              <a:path w="72389" h="0">
                <a:moveTo>
                  <a:pt x="0" y="0"/>
                </a:moveTo>
                <a:lnTo>
                  <a:pt x="72139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96706" y="2587436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 h="0">
                <a:moveTo>
                  <a:pt x="0" y="0"/>
                </a:moveTo>
                <a:lnTo>
                  <a:pt x="822753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84165" y="2587436"/>
            <a:ext cx="29845" cy="0"/>
          </a:xfrm>
          <a:custGeom>
            <a:avLst/>
            <a:gdLst/>
            <a:ahLst/>
            <a:cxnLst/>
            <a:rect l="l" t="t" r="r" b="b"/>
            <a:pathLst>
              <a:path w="29845" h="0">
                <a:moveTo>
                  <a:pt x="0" y="0"/>
                </a:moveTo>
                <a:lnTo>
                  <a:pt x="2966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55837" y="1663527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5" h="0">
                <a:moveTo>
                  <a:pt x="0" y="0"/>
                </a:moveTo>
                <a:lnTo>
                  <a:pt x="302886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888771" y="1663527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 h="0">
                <a:moveTo>
                  <a:pt x="0" y="0"/>
                </a:moveTo>
                <a:lnTo>
                  <a:pt x="8418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345428" y="4729803"/>
            <a:ext cx="880744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45">
                <a:latin typeface="Calibri"/>
                <a:cs typeface="Calibri"/>
              </a:rPr>
              <a:t>TAVR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Better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301546" y="4752040"/>
            <a:ext cx="968375" cy="0"/>
          </a:xfrm>
          <a:custGeom>
            <a:avLst/>
            <a:gdLst/>
            <a:ahLst/>
            <a:cxnLst/>
            <a:rect l="l" t="t" r="r" b="b"/>
            <a:pathLst>
              <a:path w="968375" h="0">
                <a:moveTo>
                  <a:pt x="968006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206296" y="469489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114300"/>
                </a:moveTo>
                <a:lnTo>
                  <a:pt x="114300" y="0"/>
                </a:lnTo>
                <a:lnTo>
                  <a:pt x="0" y="57150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0096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764215" y="4762627"/>
            <a:ext cx="968375" cy="0"/>
          </a:xfrm>
          <a:custGeom>
            <a:avLst/>
            <a:gdLst/>
            <a:ahLst/>
            <a:cxnLst/>
            <a:rect l="l" t="t" r="r" b="b"/>
            <a:pathLst>
              <a:path w="968375" h="0">
                <a:moveTo>
                  <a:pt x="0" y="0"/>
                </a:moveTo>
                <a:lnTo>
                  <a:pt x="968006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713170" y="470547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0" y="0"/>
                </a:lnTo>
                <a:lnTo>
                  <a:pt x="114300" y="5715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390344" y="1119820"/>
            <a:ext cx="0" cy="3329304"/>
          </a:xfrm>
          <a:custGeom>
            <a:avLst/>
            <a:gdLst/>
            <a:ahLst/>
            <a:cxnLst/>
            <a:rect l="l" t="t" r="r" b="b"/>
            <a:pathLst>
              <a:path w="0" h="3329304">
                <a:moveTo>
                  <a:pt x="0" y="332913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BFBFBF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848835" y="1076956"/>
            <a:ext cx="16141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Hazard </a:t>
            </a:r>
            <a:r>
              <a:rPr dirty="0" sz="1400" spc="-5" b="1">
                <a:latin typeface="Calibri"/>
                <a:cs typeface="Calibri"/>
              </a:rPr>
              <a:t>Ratio </a:t>
            </a:r>
            <a:r>
              <a:rPr dirty="0" sz="1400" b="1">
                <a:latin typeface="Calibri"/>
                <a:cs typeface="Calibri"/>
              </a:rPr>
              <a:t>[95%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CI]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51517" y="2184998"/>
            <a:ext cx="3409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0.13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50554" y="4516887"/>
            <a:ext cx="1543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808080"/>
                </a:solidFill>
                <a:latin typeface="Calibri"/>
                <a:cs typeface="Calibri"/>
              </a:rPr>
              <a:t>0.1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52053" y="4516886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808080"/>
                </a:solidFill>
                <a:latin typeface="Calibri"/>
                <a:cs typeface="Calibri"/>
              </a:rPr>
              <a:t>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80324" y="4448416"/>
            <a:ext cx="718185" cy="54927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640"/>
              </a:spcBef>
              <a:tabLst>
                <a:tab pos="653415" algn="l"/>
              </a:tabLst>
            </a:pPr>
            <a:r>
              <a:rPr dirty="0" sz="800">
                <a:solidFill>
                  <a:srgbClr val="808080"/>
                </a:solidFill>
                <a:latin typeface="Calibri"/>
                <a:cs typeface="Calibri"/>
              </a:rPr>
              <a:t>2	3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CS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Better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15201" y="2451355"/>
            <a:ext cx="1209675" cy="727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35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0.20 </a:t>
            </a:r>
            <a:r>
              <a:rPr dirty="0" sz="1400">
                <a:latin typeface="Calibri"/>
                <a:cs typeface="Calibri"/>
              </a:rPr>
              <a:t>[0.03,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1.66]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355"/>
              </a:lnSpc>
            </a:pPr>
            <a:r>
              <a:rPr dirty="0" sz="1400" b="1">
                <a:latin typeface="Calibri"/>
                <a:cs typeface="Calibri"/>
              </a:rPr>
              <a:t>0.26 </a:t>
            </a:r>
            <a:r>
              <a:rPr dirty="0" sz="1400">
                <a:latin typeface="Calibri"/>
                <a:cs typeface="Calibri"/>
              </a:rPr>
              <a:t>[0.10,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0.69]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30"/>
              </a:lnSpc>
            </a:pPr>
            <a:r>
              <a:rPr dirty="0" sz="1400" b="1">
                <a:latin typeface="Calibri"/>
                <a:cs typeface="Calibri"/>
              </a:rPr>
              <a:t>0.75 </a:t>
            </a:r>
            <a:r>
              <a:rPr dirty="0" sz="1400">
                <a:latin typeface="Calibri"/>
                <a:cs typeface="Calibri"/>
              </a:rPr>
              <a:t>[0.47,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1.20]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dirty="0" sz="1400" b="1">
                <a:latin typeface="Calibri"/>
                <a:cs typeface="Calibri"/>
              </a:rPr>
              <a:t>0.39 </a:t>
            </a:r>
            <a:r>
              <a:rPr dirty="0" sz="1400">
                <a:latin typeface="Calibri"/>
                <a:cs typeface="Calibri"/>
              </a:rPr>
              <a:t>[0.09,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1.63]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834498" y="4448954"/>
            <a:ext cx="1838960" cy="0"/>
          </a:xfrm>
          <a:custGeom>
            <a:avLst/>
            <a:gdLst/>
            <a:ahLst/>
            <a:cxnLst/>
            <a:rect l="l" t="t" r="r" b="b"/>
            <a:pathLst>
              <a:path w="1838960" h="0">
                <a:moveTo>
                  <a:pt x="0" y="0"/>
                </a:moveTo>
                <a:lnTo>
                  <a:pt x="1838552" y="0"/>
                </a:lnTo>
              </a:path>
            </a:pathLst>
          </a:custGeom>
          <a:ln w="19050">
            <a:solidFill>
              <a:srgbClr val="BFBFBF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20157" y="4453713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38"/>
                </a:lnTo>
              </a:path>
            </a:pathLst>
          </a:custGeom>
          <a:ln w="12700">
            <a:solidFill>
              <a:srgbClr val="BFBFBF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390744" y="4453713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38"/>
                </a:lnTo>
              </a:path>
            </a:pathLst>
          </a:custGeom>
          <a:ln w="12700">
            <a:solidFill>
              <a:srgbClr val="BFBFBF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024728" y="4453713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38"/>
                </a:lnTo>
              </a:path>
            </a:pathLst>
          </a:custGeom>
          <a:ln w="12700">
            <a:solidFill>
              <a:srgbClr val="BFBFBF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658711" y="4453713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38"/>
                </a:lnTo>
              </a:path>
            </a:pathLst>
          </a:custGeom>
          <a:ln w="12700">
            <a:solidFill>
              <a:srgbClr val="BFBFBF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965349" y="3711412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40"/>
                </a:moveTo>
                <a:lnTo>
                  <a:pt x="182879" y="91440"/>
                </a:lnTo>
                <a:lnTo>
                  <a:pt x="18287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0096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894373" y="3885117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39"/>
                </a:moveTo>
                <a:lnTo>
                  <a:pt x="182879" y="91439"/>
                </a:lnTo>
                <a:lnTo>
                  <a:pt x="18287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78661" y="4248582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39"/>
                </a:moveTo>
                <a:lnTo>
                  <a:pt x="182879" y="91439"/>
                </a:lnTo>
                <a:lnTo>
                  <a:pt x="18287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813826" y="2545525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39"/>
                </a:moveTo>
                <a:lnTo>
                  <a:pt x="182879" y="91439"/>
                </a:lnTo>
                <a:lnTo>
                  <a:pt x="18287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0096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870916" y="2719566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39"/>
                </a:moveTo>
                <a:lnTo>
                  <a:pt x="182879" y="91439"/>
                </a:lnTo>
                <a:lnTo>
                  <a:pt x="18287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169505" y="2887779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40"/>
                </a:moveTo>
                <a:lnTo>
                  <a:pt x="182879" y="91440"/>
                </a:lnTo>
                <a:lnTo>
                  <a:pt x="18287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DDB50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930477" y="3031602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40"/>
                </a:moveTo>
                <a:lnTo>
                  <a:pt x="182879" y="91440"/>
                </a:lnTo>
                <a:lnTo>
                  <a:pt x="18287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72957" y="1617808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40"/>
                </a:moveTo>
                <a:lnTo>
                  <a:pt x="182879" y="91440"/>
                </a:lnTo>
                <a:lnTo>
                  <a:pt x="182879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0096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919099" y="1818825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39"/>
                </a:moveTo>
                <a:lnTo>
                  <a:pt x="182879" y="91439"/>
                </a:lnTo>
                <a:lnTo>
                  <a:pt x="18287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005305" y="1975544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39"/>
                </a:moveTo>
                <a:lnTo>
                  <a:pt x="182880" y="91439"/>
                </a:lnTo>
                <a:lnTo>
                  <a:pt x="18288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DDB50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888635" y="2115404"/>
            <a:ext cx="182880" cy="91440"/>
          </a:xfrm>
          <a:custGeom>
            <a:avLst/>
            <a:gdLst/>
            <a:ahLst/>
            <a:cxnLst/>
            <a:rect l="l" t="t" r="r" b="b"/>
            <a:pathLst>
              <a:path w="182879" h="91439">
                <a:moveTo>
                  <a:pt x="0" y="91439"/>
                </a:moveTo>
                <a:lnTo>
                  <a:pt x="182879" y="91439"/>
                </a:lnTo>
                <a:lnTo>
                  <a:pt x="18287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6013613" y="1514886"/>
            <a:ext cx="1211580" cy="746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ts val="159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0.46 </a:t>
            </a:r>
            <a:r>
              <a:rPr dirty="0" sz="1400">
                <a:latin typeface="Calibri"/>
                <a:cs typeface="Calibri"/>
              </a:rPr>
              <a:t>[0.19,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1.09]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340"/>
              </a:lnSpc>
            </a:pPr>
            <a:r>
              <a:rPr dirty="0" sz="1400" b="1">
                <a:latin typeface="Calibri"/>
                <a:cs typeface="Calibri"/>
              </a:rPr>
              <a:t>0.34 </a:t>
            </a:r>
            <a:r>
              <a:rPr dirty="0" sz="1400" spc="-5" b="1">
                <a:latin typeface="Calibri"/>
                <a:cs typeface="Calibri"/>
              </a:rPr>
              <a:t>[</a:t>
            </a:r>
            <a:r>
              <a:rPr dirty="0" sz="1400" spc="-5">
                <a:latin typeface="Calibri"/>
                <a:cs typeface="Calibri"/>
              </a:rPr>
              <a:t>0.17,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0.68]</a:t>
            </a:r>
            <a:endParaRPr sz="1400">
              <a:latin typeface="Calibri"/>
              <a:cs typeface="Calibri"/>
            </a:endParaRPr>
          </a:p>
          <a:p>
            <a:pPr marL="13970">
              <a:lnSpc>
                <a:spcPts val="1245"/>
              </a:lnSpc>
            </a:pPr>
            <a:r>
              <a:rPr dirty="0" sz="1400" b="1">
                <a:latin typeface="Calibri"/>
                <a:cs typeface="Calibri"/>
              </a:rPr>
              <a:t>0.49 </a:t>
            </a:r>
            <a:r>
              <a:rPr dirty="0" sz="1400">
                <a:latin typeface="Calibri"/>
                <a:cs typeface="Calibri"/>
              </a:rPr>
              <a:t>[0.35,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0.69]</a:t>
            </a:r>
            <a:endParaRPr sz="1400">
              <a:latin typeface="Calibri"/>
              <a:cs typeface="Calibri"/>
            </a:endParaRPr>
          </a:p>
          <a:p>
            <a:pPr marL="13970">
              <a:lnSpc>
                <a:spcPts val="1495"/>
              </a:lnSpc>
            </a:pPr>
            <a:r>
              <a:rPr dirty="0" sz="1400" b="1">
                <a:latin typeface="Calibri"/>
                <a:cs typeface="Calibri"/>
              </a:rPr>
              <a:t>0.32 </a:t>
            </a:r>
            <a:r>
              <a:rPr dirty="0" sz="1400">
                <a:latin typeface="Calibri"/>
                <a:cs typeface="Calibri"/>
              </a:rPr>
              <a:t>[0.09,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1.11]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838743" y="1024413"/>
            <a:ext cx="567690" cy="55753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9"/>
              </a:spcBef>
            </a:pPr>
            <a:r>
              <a:rPr dirty="0" sz="1400" spc="-30" b="1">
                <a:latin typeface="Calibri"/>
                <a:cs typeface="Calibri"/>
              </a:rPr>
              <a:t>P</a:t>
            </a:r>
            <a:r>
              <a:rPr dirty="0" sz="1400" spc="-10" b="1">
                <a:latin typeface="Calibri"/>
                <a:cs typeface="Calibri"/>
              </a:rPr>
              <a:t>-</a:t>
            </a:r>
            <a:r>
              <a:rPr dirty="0" sz="1400" spc="-20" b="1">
                <a:latin typeface="Calibri"/>
                <a:cs typeface="Calibri"/>
              </a:rPr>
              <a:t>v</a:t>
            </a:r>
            <a:r>
              <a:rPr dirty="0" sz="1400" b="1">
                <a:latin typeface="Calibri"/>
                <a:cs typeface="Calibri"/>
              </a:rPr>
              <a:t>alue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dirty="0" sz="1400">
                <a:latin typeface="Calibri"/>
                <a:cs typeface="Calibri"/>
              </a:rPr>
              <a:t>0.68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015201" y="3572200"/>
            <a:ext cx="120967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65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0.44 </a:t>
            </a:r>
            <a:r>
              <a:rPr dirty="0" sz="1400" spc="-5">
                <a:latin typeface="Calibri"/>
                <a:cs typeface="Calibri"/>
              </a:rPr>
              <a:t>[0.20,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1.00]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75"/>
              </a:lnSpc>
            </a:pPr>
            <a:r>
              <a:rPr dirty="0" sz="1400" b="1">
                <a:latin typeface="Calibri"/>
                <a:cs typeface="Calibri"/>
              </a:rPr>
              <a:t>0.30 </a:t>
            </a:r>
            <a:r>
              <a:rPr dirty="0" sz="1400">
                <a:latin typeface="Calibri"/>
                <a:cs typeface="Calibri"/>
              </a:rPr>
              <a:t>[0.15,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0.59]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335"/>
              </a:lnSpc>
            </a:pPr>
            <a:r>
              <a:rPr dirty="0" sz="1400" b="1">
                <a:latin typeface="Calibri"/>
                <a:cs typeface="Calibri"/>
              </a:rPr>
              <a:t>0.48 </a:t>
            </a:r>
            <a:r>
              <a:rPr dirty="0" sz="1400" spc="-5">
                <a:latin typeface="Calibri"/>
                <a:cs typeface="Calibri"/>
              </a:rPr>
              <a:t>[0.35,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0.67]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</a:pPr>
            <a:r>
              <a:rPr dirty="0" sz="1400" b="1">
                <a:latin typeface="Calibri"/>
                <a:cs typeface="Calibri"/>
              </a:rPr>
              <a:t>0.47 </a:t>
            </a:r>
            <a:r>
              <a:rPr dirty="0" sz="1400">
                <a:latin typeface="Calibri"/>
                <a:cs typeface="Calibri"/>
              </a:rPr>
              <a:t>[0.13,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1.65]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951516" y="3334140"/>
            <a:ext cx="3409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0.63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65010" y="1059607"/>
            <a:ext cx="3589654" cy="3326129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400" spc="-5" b="1">
                <a:latin typeface="Calibri"/>
                <a:cs typeface="Calibri"/>
              </a:rPr>
              <a:t>Endpoint</a:t>
            </a:r>
            <a:endParaRPr sz="1400">
              <a:latin typeface="Calibri"/>
              <a:cs typeface="Calibri"/>
            </a:endParaRPr>
          </a:p>
          <a:p>
            <a:pPr marL="132080">
              <a:lnSpc>
                <a:spcPts val="1520"/>
              </a:lnSpc>
              <a:spcBef>
                <a:spcPts val="135"/>
              </a:spcBef>
            </a:pPr>
            <a:r>
              <a:rPr dirty="0" sz="1400" spc="-5" b="1">
                <a:latin typeface="Calibri"/>
                <a:cs typeface="Calibri"/>
              </a:rPr>
              <a:t>Death, </a:t>
            </a:r>
            <a:r>
              <a:rPr dirty="0" sz="1400" spc="-10" b="1">
                <a:latin typeface="Calibri"/>
                <a:cs typeface="Calibri"/>
              </a:rPr>
              <a:t>Stroke </a:t>
            </a:r>
            <a:r>
              <a:rPr dirty="0" sz="1400" b="1">
                <a:latin typeface="Calibri"/>
                <a:cs typeface="Calibri"/>
              </a:rPr>
              <a:t>or Unplanned </a:t>
            </a:r>
            <a:r>
              <a:rPr dirty="0" sz="1400" spc="-5" b="1">
                <a:latin typeface="Calibri"/>
                <a:cs typeface="Calibri"/>
              </a:rPr>
              <a:t>CV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Hospitalisation</a:t>
            </a:r>
            <a:endParaRPr sz="1400">
              <a:latin typeface="Calibri"/>
              <a:cs typeface="Calibri"/>
            </a:endParaRPr>
          </a:p>
          <a:p>
            <a:pPr marL="555625">
              <a:lnSpc>
                <a:spcPts val="1380"/>
              </a:lnSpc>
            </a:pP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marL="549910">
              <a:lnSpc>
                <a:spcPts val="1405"/>
              </a:lnSpc>
            </a:pP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551180" marR="2345690" indent="4445">
              <a:lnSpc>
                <a:spcPct val="77500"/>
              </a:lnSpc>
              <a:spcBef>
                <a:spcPts val="240"/>
              </a:spcBef>
            </a:pPr>
            <a:r>
              <a:rPr dirty="0" sz="1400" spc="-10">
                <a:latin typeface="Calibri"/>
                <a:cs typeface="Calibri"/>
              </a:rPr>
              <a:t>Stage </a:t>
            </a:r>
            <a:r>
              <a:rPr dirty="0" sz="1400">
                <a:latin typeface="Calibri"/>
                <a:cs typeface="Calibri"/>
              </a:rPr>
              <a:t>2  </a:t>
            </a: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3/4</a:t>
            </a:r>
            <a:endParaRPr sz="1400">
              <a:latin typeface="Calibri"/>
              <a:cs typeface="Calibri"/>
            </a:endParaRPr>
          </a:p>
          <a:p>
            <a:pPr marL="123825">
              <a:lnSpc>
                <a:spcPts val="1545"/>
              </a:lnSpc>
              <a:spcBef>
                <a:spcPts val="125"/>
              </a:spcBef>
            </a:pPr>
            <a:r>
              <a:rPr dirty="0" sz="1400" spc="-5" b="1">
                <a:latin typeface="Calibri"/>
                <a:cs typeface="Calibri"/>
              </a:rPr>
              <a:t>Death, </a:t>
            </a:r>
            <a:r>
              <a:rPr dirty="0" sz="1400" spc="-10" b="1">
                <a:latin typeface="Calibri"/>
                <a:cs typeface="Calibri"/>
              </a:rPr>
              <a:t>Stroke </a:t>
            </a:r>
            <a:r>
              <a:rPr dirty="0" sz="1400" b="1">
                <a:latin typeface="Calibri"/>
                <a:cs typeface="Calibri"/>
              </a:rPr>
              <a:t>or Heart </a:t>
            </a:r>
            <a:r>
              <a:rPr dirty="0" sz="1400" spc="-10" b="1">
                <a:latin typeface="Calibri"/>
                <a:cs typeface="Calibri"/>
              </a:rPr>
              <a:t>Failure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Hospitalisation</a:t>
            </a:r>
            <a:endParaRPr sz="1400">
              <a:latin typeface="Calibri"/>
              <a:cs typeface="Calibri"/>
            </a:endParaRPr>
          </a:p>
          <a:p>
            <a:pPr marL="529590">
              <a:lnSpc>
                <a:spcPts val="1405"/>
              </a:lnSpc>
            </a:pP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marL="523875">
              <a:lnSpc>
                <a:spcPts val="1405"/>
              </a:lnSpc>
            </a:pP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525145" marR="2371725" indent="4445">
              <a:lnSpc>
                <a:spcPct val="77500"/>
              </a:lnSpc>
              <a:spcBef>
                <a:spcPts val="240"/>
              </a:spcBef>
            </a:pPr>
            <a:r>
              <a:rPr dirty="0" sz="1400" spc="-10">
                <a:latin typeface="Calibri"/>
                <a:cs typeface="Calibri"/>
              </a:rPr>
              <a:t>Stage </a:t>
            </a:r>
            <a:r>
              <a:rPr dirty="0" sz="1400">
                <a:latin typeface="Calibri"/>
                <a:cs typeface="Calibri"/>
              </a:rPr>
              <a:t>2  </a:t>
            </a: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3/4</a:t>
            </a:r>
            <a:endParaRPr sz="1400">
              <a:latin typeface="Calibri"/>
              <a:cs typeface="Calibri"/>
            </a:endParaRPr>
          </a:p>
          <a:p>
            <a:pPr marL="50165">
              <a:lnSpc>
                <a:spcPts val="1445"/>
              </a:lnSpc>
              <a:spcBef>
                <a:spcPts val="630"/>
              </a:spcBef>
            </a:pPr>
            <a:r>
              <a:rPr dirty="0" sz="1400" spc="-5" b="1">
                <a:latin typeface="Calibri"/>
                <a:cs typeface="Calibri"/>
              </a:rPr>
              <a:t>Death, </a:t>
            </a:r>
            <a:r>
              <a:rPr dirty="0" sz="1400" spc="-10" b="1">
                <a:latin typeface="Calibri"/>
                <a:cs typeface="Calibri"/>
              </a:rPr>
              <a:t>Stroke, </a:t>
            </a:r>
            <a:r>
              <a:rPr dirty="0" sz="1400" b="1">
                <a:latin typeface="Calibri"/>
                <a:cs typeface="Calibri"/>
              </a:rPr>
              <a:t>Unplanned </a:t>
            </a:r>
            <a:r>
              <a:rPr dirty="0" sz="1400" spc="-5" b="1">
                <a:latin typeface="Calibri"/>
                <a:cs typeface="Calibri"/>
              </a:rPr>
              <a:t>CV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Hosp.</a:t>
            </a:r>
            <a:endParaRPr sz="1400">
              <a:latin typeface="Calibri"/>
              <a:cs typeface="Calibri"/>
            </a:endParaRPr>
          </a:p>
          <a:p>
            <a:pPr marL="33655">
              <a:lnSpc>
                <a:spcPts val="1445"/>
              </a:lnSpc>
            </a:pPr>
            <a:r>
              <a:rPr dirty="0" sz="1400" b="1">
                <a:latin typeface="Calibri"/>
                <a:cs typeface="Calibri"/>
              </a:rPr>
              <a:t>or </a:t>
            </a:r>
            <a:r>
              <a:rPr dirty="0" sz="1400" spc="-10" b="1">
                <a:latin typeface="Calibri"/>
                <a:cs typeface="Calibri"/>
              </a:rPr>
              <a:t>Intervention </a:t>
            </a:r>
            <a:r>
              <a:rPr dirty="0" sz="1400" spc="-5" b="1">
                <a:latin typeface="Calibri"/>
                <a:cs typeface="Calibri"/>
              </a:rPr>
              <a:t>with Advanced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Signs/Symptoms</a:t>
            </a:r>
            <a:endParaRPr sz="1400">
              <a:latin typeface="Calibri"/>
              <a:cs typeface="Calibri"/>
            </a:endParaRPr>
          </a:p>
          <a:p>
            <a:pPr marL="539750">
              <a:lnSpc>
                <a:spcPts val="1540"/>
              </a:lnSpc>
              <a:spcBef>
                <a:spcPts val="254"/>
              </a:spcBef>
            </a:pP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marL="534035">
              <a:lnSpc>
                <a:spcPts val="1405"/>
              </a:lnSpc>
            </a:pP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535305" marR="2361565" indent="4445">
              <a:lnSpc>
                <a:spcPct val="77500"/>
              </a:lnSpc>
              <a:spcBef>
                <a:spcPts val="240"/>
              </a:spcBef>
            </a:pPr>
            <a:r>
              <a:rPr dirty="0" sz="1400" spc="-10">
                <a:latin typeface="Calibri"/>
                <a:cs typeface="Calibri"/>
              </a:rPr>
              <a:t>Stage </a:t>
            </a:r>
            <a:r>
              <a:rPr dirty="0" sz="1400">
                <a:latin typeface="Calibri"/>
                <a:cs typeface="Calibri"/>
              </a:rPr>
              <a:t>2  </a:t>
            </a:r>
            <a:r>
              <a:rPr dirty="0" sz="1400" spc="-10">
                <a:latin typeface="Calibri"/>
                <a:cs typeface="Calibri"/>
              </a:rPr>
              <a:t>Stage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3/4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6415" y="665067"/>
            <a:ext cx="337820" cy="93980"/>
          </a:xfrm>
          <a:custGeom>
            <a:avLst/>
            <a:gdLst/>
            <a:ahLst/>
            <a:cxnLst/>
            <a:rect l="l" t="t" r="r" b="b"/>
            <a:pathLst>
              <a:path w="337820" h="93979">
                <a:moveTo>
                  <a:pt x="0" y="93883"/>
                </a:moveTo>
                <a:lnTo>
                  <a:pt x="337584" y="93883"/>
                </a:lnTo>
                <a:lnTo>
                  <a:pt x="33758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337820" cy="93980"/>
          </a:xfrm>
          <a:custGeom>
            <a:avLst/>
            <a:gdLst/>
            <a:ahLst/>
            <a:cxnLst/>
            <a:rect l="l" t="t" r="r" b="b"/>
            <a:pathLst>
              <a:path w="337820" h="93979">
                <a:moveTo>
                  <a:pt x="0" y="93883"/>
                </a:moveTo>
                <a:lnTo>
                  <a:pt x="337584" y="93883"/>
                </a:lnTo>
                <a:lnTo>
                  <a:pt x="33758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220063" y="1062459"/>
            <a:ext cx="339090" cy="36258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>
              <a:lnSpc>
                <a:spcPts val="1210"/>
              </a:lnSpc>
              <a:spcBef>
                <a:spcPts val="330"/>
              </a:spcBef>
            </a:pPr>
            <a:r>
              <a:rPr dirty="0" sz="1200" spc="-5">
                <a:latin typeface="Calibri"/>
                <a:cs typeface="Calibri"/>
              </a:rPr>
              <a:t>CS  </a:t>
            </a:r>
            <a:r>
              <a:rPr dirty="0" sz="1200" spc="-95">
                <a:latin typeface="Calibri"/>
                <a:cs typeface="Calibri"/>
              </a:rPr>
              <a:t>T</a:t>
            </a:r>
            <a:r>
              <a:rPr dirty="0" sz="1200" spc="-55">
                <a:latin typeface="Calibri"/>
                <a:cs typeface="Calibri"/>
              </a:rPr>
              <a:t>A</a:t>
            </a:r>
            <a:r>
              <a:rPr dirty="0" sz="1200" spc="-5">
                <a:latin typeface="Calibri"/>
                <a:cs typeface="Calibri"/>
              </a:rPr>
              <a:t>VR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47036" y="49221"/>
            <a:ext cx="800227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1">
                <a:latin typeface="Calibri"/>
                <a:cs typeface="Calibri"/>
              </a:rPr>
              <a:t>Death, </a:t>
            </a:r>
            <a:r>
              <a:rPr dirty="0" sz="3200" spc="-20" b="1">
                <a:latin typeface="Calibri"/>
                <a:cs typeface="Calibri"/>
              </a:rPr>
              <a:t>Stroke, </a:t>
            </a:r>
            <a:r>
              <a:rPr dirty="0" sz="3200" b="1">
                <a:latin typeface="Calibri"/>
                <a:cs typeface="Calibri"/>
              </a:rPr>
              <a:t>or Unplanned </a:t>
            </a:r>
            <a:r>
              <a:rPr dirty="0" sz="3200" spc="-5" b="1">
                <a:latin typeface="Calibri"/>
                <a:cs typeface="Calibri"/>
              </a:rPr>
              <a:t>CV</a:t>
            </a:r>
            <a:r>
              <a:rPr dirty="0" sz="3200" spc="-35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Hospitalisation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542" y="1047414"/>
            <a:ext cx="360680" cy="15341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240"/>
              </a:lnSpc>
            </a:pPr>
            <a:r>
              <a:rPr dirty="0" sz="1200" spc="-5">
                <a:latin typeface="Calibri"/>
                <a:cs typeface="Calibri"/>
              </a:rPr>
              <a:t>Death, </a:t>
            </a:r>
            <a:r>
              <a:rPr dirty="0" sz="1200" spc="-15">
                <a:latin typeface="Calibri"/>
                <a:cs typeface="Calibri"/>
              </a:rPr>
              <a:t>Stroke,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Unplanned </a:t>
            </a:r>
            <a:r>
              <a:rPr dirty="0" sz="1200" spc="-5">
                <a:latin typeface="Calibri"/>
                <a:cs typeface="Calibri"/>
              </a:rPr>
              <a:t>CV Hosp.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2574" y="1076455"/>
            <a:ext cx="3043555" cy="1477645"/>
          </a:xfrm>
          <a:custGeom>
            <a:avLst/>
            <a:gdLst/>
            <a:ahLst/>
            <a:cxnLst/>
            <a:rect l="l" t="t" r="r" b="b"/>
            <a:pathLst>
              <a:path w="3043554" h="1477645">
                <a:moveTo>
                  <a:pt x="0" y="0"/>
                </a:moveTo>
                <a:lnTo>
                  <a:pt x="3042953" y="0"/>
                </a:lnTo>
                <a:lnTo>
                  <a:pt x="3042953" y="1477366"/>
                </a:lnTo>
                <a:lnTo>
                  <a:pt x="0" y="1477366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74242" y="2554803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63712" y="2554803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53180" y="2554803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60524" y="2582127"/>
            <a:ext cx="6953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1650" algn="l"/>
              </a:tabLst>
            </a:pPr>
            <a:r>
              <a:rPr dirty="0" sz="1400">
                <a:latin typeface="Calibri"/>
                <a:cs typeface="Calibri"/>
              </a:rPr>
              <a:t>12	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42647" y="2554803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32115" y="255480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21581" y="255480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339460" y="2582127"/>
            <a:ext cx="11849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1650" algn="l"/>
                <a:tab pos="991235" algn="l"/>
              </a:tabLst>
            </a:pPr>
            <a:r>
              <a:rPr dirty="0" sz="1400">
                <a:latin typeface="Calibri"/>
                <a:cs typeface="Calibri"/>
              </a:rPr>
              <a:t>36	48	60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72728" y="119106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55243" y="1114736"/>
            <a:ext cx="15055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440" algn="l"/>
              </a:tabLst>
            </a:pPr>
            <a:r>
              <a:rPr dirty="0" baseline="1984" sz="2100">
                <a:latin typeface="Calibri"/>
                <a:cs typeface="Calibri"/>
              </a:rPr>
              <a:t>80	</a:t>
            </a:r>
            <a:r>
              <a:rPr dirty="0" sz="1400" spc="-10">
                <a:solidFill>
                  <a:srgbClr val="009644"/>
                </a:solidFill>
                <a:latin typeface="Calibri"/>
                <a:cs typeface="Calibri"/>
              </a:rPr>
              <a:t>Stage </a:t>
            </a:r>
            <a:r>
              <a:rPr dirty="0" sz="1400">
                <a:solidFill>
                  <a:srgbClr val="009644"/>
                </a:solidFill>
                <a:latin typeface="Calibri"/>
                <a:cs typeface="Calibri"/>
              </a:rPr>
              <a:t>0</a:t>
            </a:r>
            <a:r>
              <a:rPr dirty="0" sz="1400" spc="-65">
                <a:solidFill>
                  <a:srgbClr val="009644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009644"/>
                </a:solidFill>
                <a:latin typeface="Calibri"/>
                <a:cs typeface="Calibri"/>
              </a:rPr>
              <a:t>(N=104)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2729" y="189625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55243" y="1770732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72728" y="25328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45730" y="2429375"/>
            <a:ext cx="28638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4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marL="182880">
              <a:lnSpc>
                <a:spcPts val="1440"/>
              </a:lnSpc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21653" y="2783583"/>
            <a:ext cx="1804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Months </a:t>
            </a:r>
            <a:r>
              <a:rPr dirty="0" sz="1200" spc="-10">
                <a:latin typeface="Calibri"/>
                <a:cs typeface="Calibri"/>
              </a:rPr>
              <a:t>from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Randomisation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50382" y="1073160"/>
            <a:ext cx="360680" cy="14960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240"/>
              </a:lnSpc>
            </a:pPr>
            <a:r>
              <a:rPr dirty="0" sz="1200" spc="-5">
                <a:latin typeface="Calibri"/>
                <a:cs typeface="Calibri"/>
              </a:rPr>
              <a:t>Death, </a:t>
            </a:r>
            <a:r>
              <a:rPr dirty="0" sz="1200" spc="-15">
                <a:latin typeface="Calibri"/>
                <a:cs typeface="Calibri"/>
              </a:rPr>
              <a:t>Stroke, </a:t>
            </a:r>
            <a:r>
              <a:rPr dirty="0" sz="1200" spc="-5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Unplanned </a:t>
            </a:r>
            <a:r>
              <a:rPr dirty="0" sz="1200" spc="-5">
                <a:latin typeface="Calibri"/>
                <a:cs typeface="Calibri"/>
              </a:rPr>
              <a:t>CV Hosp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077590" y="1077404"/>
            <a:ext cx="3043555" cy="1477645"/>
          </a:xfrm>
          <a:custGeom>
            <a:avLst/>
            <a:gdLst/>
            <a:ahLst/>
            <a:cxnLst/>
            <a:rect l="l" t="t" r="r" b="b"/>
            <a:pathLst>
              <a:path w="3043554" h="1477645">
                <a:moveTo>
                  <a:pt x="0" y="0"/>
                </a:moveTo>
                <a:lnTo>
                  <a:pt x="3042953" y="0"/>
                </a:lnTo>
                <a:lnTo>
                  <a:pt x="3042953" y="1477366"/>
                </a:lnTo>
                <a:lnTo>
                  <a:pt x="0" y="1477366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139258" y="255575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628728" y="2555751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18196" y="255575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607663" y="2555751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097131" y="2555751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586598" y="2555751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5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525541" y="2583077"/>
            <a:ext cx="216408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1650" algn="l"/>
                <a:tab pos="991235" algn="l"/>
                <a:tab pos="1480820" algn="l"/>
                <a:tab pos="1970405" algn="l"/>
              </a:tabLst>
            </a:pPr>
            <a:r>
              <a:rPr dirty="0" sz="1400">
                <a:latin typeface="Calibri"/>
                <a:cs typeface="Calibri"/>
              </a:rPr>
              <a:t>12	24	36	48	60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037744" y="119201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37744" y="119201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037744" y="189720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820259" y="1812714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037744" y="253384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910746" y="2430324"/>
            <a:ext cx="28638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4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marL="182880">
              <a:lnSpc>
                <a:spcPts val="1440"/>
              </a:lnSpc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86669" y="2784532"/>
            <a:ext cx="1804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Months </a:t>
            </a:r>
            <a:r>
              <a:rPr dirty="0" sz="1200" spc="-10">
                <a:latin typeface="Calibri"/>
                <a:cs typeface="Calibri"/>
              </a:rPr>
              <a:t>from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Randomisation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4186" y="3098900"/>
            <a:ext cx="360680" cy="15341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240"/>
              </a:lnSpc>
            </a:pPr>
            <a:r>
              <a:rPr dirty="0" sz="1200" spc="-5">
                <a:latin typeface="Calibri"/>
                <a:cs typeface="Calibri"/>
              </a:rPr>
              <a:t>Death, </a:t>
            </a:r>
            <a:r>
              <a:rPr dirty="0" sz="1200" spc="-15">
                <a:latin typeface="Calibri"/>
                <a:cs typeface="Calibri"/>
              </a:rPr>
              <a:t>Stroke,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Unplanned </a:t>
            </a:r>
            <a:r>
              <a:rPr dirty="0" sz="1200" spc="-5">
                <a:latin typeface="Calibri"/>
                <a:cs typeface="Calibri"/>
              </a:rPr>
              <a:t>CV Hosp.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18216" y="3146636"/>
            <a:ext cx="3043555" cy="1477645"/>
          </a:xfrm>
          <a:custGeom>
            <a:avLst/>
            <a:gdLst/>
            <a:ahLst/>
            <a:cxnLst/>
            <a:rect l="l" t="t" r="r" b="b"/>
            <a:pathLst>
              <a:path w="3043554" h="1477645">
                <a:moveTo>
                  <a:pt x="0" y="0"/>
                </a:moveTo>
                <a:lnTo>
                  <a:pt x="3042953" y="0"/>
                </a:lnTo>
                <a:lnTo>
                  <a:pt x="3042953" y="1477364"/>
                </a:lnTo>
                <a:lnTo>
                  <a:pt x="0" y="1477364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79884" y="462498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21942" y="4652307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469354" y="462498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58822" y="462498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448288" y="4624983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937757" y="462498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427224" y="4624982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78370" y="326125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60885" y="3176757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80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78371" y="396643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660885" y="3846775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78370" y="460307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751372" y="4499556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66166" y="4652307"/>
            <a:ext cx="2164080" cy="4165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60"/>
              </a:lnSpc>
              <a:spcBef>
                <a:spcPts val="100"/>
              </a:spcBef>
              <a:tabLst>
                <a:tab pos="488950" algn="l"/>
                <a:tab pos="978535" algn="l"/>
                <a:tab pos="1468120" algn="l"/>
                <a:tab pos="1957705" algn="l"/>
              </a:tabLst>
            </a:pPr>
            <a:r>
              <a:rPr dirty="0" sz="1400">
                <a:latin typeface="Calibri"/>
                <a:cs typeface="Calibri"/>
              </a:rPr>
              <a:t>12	24	36	48	60</a:t>
            </a:r>
            <a:endParaRPr sz="1400">
              <a:latin typeface="Calibri"/>
              <a:cs typeface="Calibri"/>
            </a:endParaRPr>
          </a:p>
          <a:p>
            <a:pPr algn="ctr" marR="29209">
              <a:lnSpc>
                <a:spcPts val="1420"/>
              </a:lnSpc>
            </a:pPr>
            <a:r>
              <a:rPr dirty="0" sz="1200" spc="-5">
                <a:latin typeface="Calibri"/>
                <a:cs typeface="Calibri"/>
              </a:rPr>
              <a:t>Months </a:t>
            </a:r>
            <a:r>
              <a:rPr dirty="0" sz="1200" spc="-10">
                <a:latin typeface="Calibri"/>
                <a:cs typeface="Calibri"/>
              </a:rPr>
              <a:t>from </a:t>
            </a:r>
            <a:r>
              <a:rPr dirty="0" sz="1200" spc="-5">
                <a:latin typeface="Calibri"/>
                <a:cs typeface="Calibri"/>
              </a:rPr>
              <a:t>Randomisation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350383" y="3085251"/>
            <a:ext cx="360680" cy="15341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240"/>
              </a:lnSpc>
            </a:pPr>
            <a:r>
              <a:rPr dirty="0" sz="1200" spc="-5">
                <a:latin typeface="Calibri"/>
                <a:cs typeface="Calibri"/>
              </a:rPr>
              <a:t>Death, </a:t>
            </a:r>
            <a:r>
              <a:rPr dirty="0" sz="1200" spc="-15">
                <a:latin typeface="Calibri"/>
                <a:cs typeface="Calibri"/>
              </a:rPr>
              <a:t>Stroke,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Unplanned </a:t>
            </a:r>
            <a:r>
              <a:rPr dirty="0" sz="1200" spc="-5">
                <a:latin typeface="Calibri"/>
                <a:cs typeface="Calibri"/>
              </a:rPr>
              <a:t>CV Hosp.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077588" y="3128100"/>
            <a:ext cx="3043555" cy="1477645"/>
          </a:xfrm>
          <a:custGeom>
            <a:avLst/>
            <a:gdLst/>
            <a:ahLst/>
            <a:cxnLst/>
            <a:rect l="l" t="t" r="r" b="b"/>
            <a:pathLst>
              <a:path w="3043554" h="1477645">
                <a:moveTo>
                  <a:pt x="0" y="0"/>
                </a:moveTo>
                <a:lnTo>
                  <a:pt x="3042953" y="0"/>
                </a:lnTo>
                <a:lnTo>
                  <a:pt x="3042953" y="1477366"/>
                </a:lnTo>
                <a:lnTo>
                  <a:pt x="0" y="1477366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139257" y="4606449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081315" y="4633773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628726" y="4606449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118194" y="4606449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607661" y="4606449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097130" y="4606449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586597" y="4606449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63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037744" y="32427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4820258" y="3158223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80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037744" y="39654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820258" y="3839968"/>
            <a:ext cx="2057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037744" y="45845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087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910745" y="4481022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525539" y="4633773"/>
            <a:ext cx="2164080" cy="4165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60"/>
              </a:lnSpc>
              <a:spcBef>
                <a:spcPts val="100"/>
              </a:spcBef>
              <a:tabLst>
                <a:tab pos="488950" algn="l"/>
                <a:tab pos="978535" algn="l"/>
                <a:tab pos="1468120" algn="l"/>
                <a:tab pos="1957705" algn="l"/>
              </a:tabLst>
            </a:pPr>
            <a:r>
              <a:rPr dirty="0" sz="1400">
                <a:latin typeface="Calibri"/>
                <a:cs typeface="Calibri"/>
              </a:rPr>
              <a:t>12	24	36	48	60</a:t>
            </a:r>
            <a:endParaRPr sz="1400">
              <a:latin typeface="Calibri"/>
              <a:cs typeface="Calibri"/>
            </a:endParaRPr>
          </a:p>
          <a:p>
            <a:pPr algn="ctr" marR="29209">
              <a:lnSpc>
                <a:spcPts val="1420"/>
              </a:lnSpc>
            </a:pPr>
            <a:r>
              <a:rPr dirty="0" sz="1200" spc="-5">
                <a:latin typeface="Calibri"/>
                <a:cs typeface="Calibri"/>
              </a:rPr>
              <a:t>Months </a:t>
            </a:r>
            <a:r>
              <a:rPr dirty="0" sz="1200" spc="-10">
                <a:latin typeface="Calibri"/>
                <a:cs typeface="Calibri"/>
              </a:rPr>
              <a:t>from </a:t>
            </a:r>
            <a:r>
              <a:rPr dirty="0" sz="1200" spc="-5">
                <a:latin typeface="Calibri"/>
                <a:cs typeface="Calibri"/>
              </a:rPr>
              <a:t>Randomisation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820259" y="1114736"/>
            <a:ext cx="14884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8295" algn="l"/>
              </a:tabLst>
            </a:pPr>
            <a:r>
              <a:rPr dirty="0" baseline="1984" sz="2100">
                <a:latin typeface="Calibri"/>
                <a:cs typeface="Calibri"/>
              </a:rPr>
              <a:t>80	</a:t>
            </a:r>
            <a:r>
              <a:rPr dirty="0" sz="1400" spc="-10">
                <a:solidFill>
                  <a:srgbClr val="1F497D"/>
                </a:solidFill>
                <a:latin typeface="Calibri"/>
                <a:cs typeface="Calibri"/>
              </a:rPr>
              <a:t>Stage </a:t>
            </a:r>
            <a:r>
              <a:rPr dirty="0" sz="1400">
                <a:solidFill>
                  <a:srgbClr val="1F497D"/>
                </a:solidFill>
                <a:latin typeface="Calibri"/>
                <a:cs typeface="Calibri"/>
              </a:rPr>
              <a:t>1</a:t>
            </a:r>
            <a:r>
              <a:rPr dirty="0" sz="1400" spc="-6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F497D"/>
                </a:solidFill>
                <a:latin typeface="Calibri"/>
                <a:cs typeface="Calibri"/>
              </a:rPr>
              <a:t>(N=112)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148965" y="3201953"/>
            <a:ext cx="12287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C00000"/>
                </a:solidFill>
                <a:latin typeface="Calibri"/>
                <a:cs typeface="Calibri"/>
              </a:rPr>
              <a:t>Stage </a:t>
            </a:r>
            <a:r>
              <a:rPr dirty="0" sz="1400">
                <a:solidFill>
                  <a:srgbClr val="C00000"/>
                </a:solidFill>
                <a:latin typeface="Calibri"/>
                <a:cs typeface="Calibri"/>
              </a:rPr>
              <a:t>3/4</a:t>
            </a:r>
            <a:r>
              <a:rPr dirty="0" sz="14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C00000"/>
                </a:solidFill>
                <a:latin typeface="Calibri"/>
                <a:cs typeface="Calibri"/>
              </a:rPr>
              <a:t>(N=25)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600402" y="134181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 h="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600402" y="1195259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 h="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3810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7947711" y="4648499"/>
            <a:ext cx="953769" cy="371475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dirty="0" sz="900" spc="-5" i="1">
                <a:latin typeface="Calibri"/>
                <a:cs typeface="Calibri"/>
              </a:rPr>
              <a:t>Exploratory</a:t>
            </a:r>
            <a:r>
              <a:rPr dirty="0" sz="900" spc="-60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analysis</a:t>
            </a:r>
            <a:endParaRPr sz="900">
              <a:latin typeface="Calibri"/>
              <a:cs typeface="Calibri"/>
            </a:endParaRPr>
          </a:p>
          <a:p>
            <a:pPr algn="ctr" marR="17145">
              <a:lnSpc>
                <a:spcPct val="100000"/>
              </a:lnSpc>
              <a:spcBef>
                <a:spcPts val="175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553066" y="1102902"/>
            <a:ext cx="551878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75429" algn="l"/>
              </a:tabLst>
            </a:pPr>
            <a:r>
              <a:rPr dirty="0" sz="1600" spc="-10">
                <a:latin typeface="Calibri"/>
                <a:cs typeface="Calibri"/>
              </a:rPr>
              <a:t>Log-rank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p=0.07	</a:t>
            </a:r>
            <a:r>
              <a:rPr dirty="0" sz="1600" spc="-10">
                <a:latin typeface="Calibri"/>
                <a:cs typeface="Calibri"/>
              </a:rPr>
              <a:t>Log-rank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p=0.001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83950" y="3176553"/>
            <a:ext cx="290131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457960" algn="l"/>
              </a:tabLst>
            </a:pPr>
            <a:r>
              <a:rPr dirty="0" sz="1400" spc="-10">
                <a:solidFill>
                  <a:srgbClr val="DDB509"/>
                </a:solidFill>
                <a:latin typeface="Calibri"/>
                <a:cs typeface="Calibri"/>
              </a:rPr>
              <a:t>Stage</a:t>
            </a:r>
            <a:r>
              <a:rPr dirty="0" sz="1400">
                <a:solidFill>
                  <a:srgbClr val="DDB509"/>
                </a:solidFill>
                <a:latin typeface="Calibri"/>
                <a:cs typeface="Calibri"/>
              </a:rPr>
              <a:t> 2</a:t>
            </a:r>
            <a:r>
              <a:rPr dirty="0" sz="1400" spc="5">
                <a:solidFill>
                  <a:srgbClr val="DDB50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DDB509"/>
                </a:solidFill>
                <a:latin typeface="Calibri"/>
                <a:cs typeface="Calibri"/>
              </a:rPr>
              <a:t>(N=390)	</a:t>
            </a:r>
            <a:r>
              <a:rPr dirty="0" baseline="1736" sz="2400" spc="-15">
                <a:latin typeface="Calibri"/>
                <a:cs typeface="Calibri"/>
              </a:rPr>
              <a:t>Log-rank</a:t>
            </a:r>
            <a:r>
              <a:rPr dirty="0" baseline="1736" sz="2400" spc="-89">
                <a:latin typeface="Calibri"/>
                <a:cs typeface="Calibri"/>
              </a:rPr>
              <a:t> </a:t>
            </a:r>
            <a:r>
              <a:rPr dirty="0" baseline="1736" sz="2400" spc="-7">
                <a:latin typeface="Calibri"/>
                <a:cs typeface="Calibri"/>
              </a:rPr>
              <a:t>p&lt;0.001</a:t>
            </a:r>
            <a:endParaRPr baseline="1736" sz="2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600767" y="198955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F497D"/>
                </a:solidFill>
                <a:latin typeface="Calibri"/>
                <a:cs typeface="Calibri"/>
              </a:rPr>
              <a:t>25.8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622334" y="3979374"/>
            <a:ext cx="3308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29.3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441393" y="1883788"/>
            <a:ext cx="343535" cy="50673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400" b="1">
                <a:solidFill>
                  <a:srgbClr val="009644"/>
                </a:solidFill>
                <a:latin typeface="Calibri"/>
                <a:cs typeface="Calibri"/>
              </a:rPr>
              <a:t>32.0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400" b="1">
                <a:solidFill>
                  <a:srgbClr val="009644"/>
                </a:solidFill>
                <a:latin typeface="Calibri"/>
                <a:cs typeface="Calibri"/>
              </a:rPr>
              <a:t>18.5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600767" y="1604801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F497D"/>
                </a:solidFill>
                <a:latin typeface="Calibri"/>
                <a:cs typeface="Calibri"/>
              </a:rPr>
              <a:t>52.0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462961" y="3659397"/>
            <a:ext cx="330835" cy="436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1614"/>
              </a:lnSpc>
              <a:spcBef>
                <a:spcPts val="100"/>
              </a:spcBef>
            </a:pPr>
            <a:r>
              <a:rPr dirty="0" sz="1400" b="1">
                <a:solidFill>
                  <a:srgbClr val="DDB509"/>
                </a:solidFill>
                <a:latin typeface="Calibri"/>
                <a:cs typeface="Calibri"/>
              </a:rPr>
              <a:t>52.6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614"/>
              </a:lnSpc>
            </a:pPr>
            <a:r>
              <a:rPr dirty="0" sz="1400" b="1">
                <a:solidFill>
                  <a:srgbClr val="DDB509"/>
                </a:solidFill>
                <a:latin typeface="Calibri"/>
                <a:cs typeface="Calibri"/>
              </a:rPr>
              <a:t>40.1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728604" y="3119896"/>
            <a:ext cx="1339850" cy="53403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0"/>
              </a:spcBef>
            </a:pPr>
            <a:r>
              <a:rPr dirty="0" sz="1600" spc="-10">
                <a:latin typeface="Calibri"/>
                <a:cs typeface="Calibri"/>
              </a:rPr>
              <a:t>Log-rank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p=0.06</a:t>
            </a:r>
            <a:endParaRPr sz="1600">
              <a:latin typeface="Calibri"/>
              <a:cs typeface="Calibri"/>
            </a:endParaRPr>
          </a:p>
          <a:p>
            <a:pPr marL="877569">
              <a:lnSpc>
                <a:spcPct val="100000"/>
              </a:lnSpc>
              <a:spcBef>
                <a:spcPts val="190"/>
              </a:spcBef>
            </a:pP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63.6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148967" y="3564983"/>
            <a:ext cx="2437130" cy="1004569"/>
          </a:xfrm>
          <a:custGeom>
            <a:avLst/>
            <a:gdLst/>
            <a:ahLst/>
            <a:cxnLst/>
            <a:rect l="l" t="t" r="r" b="b"/>
            <a:pathLst>
              <a:path w="2437129" h="1004570">
                <a:moveTo>
                  <a:pt x="0" y="1003944"/>
                </a:moveTo>
                <a:lnTo>
                  <a:pt x="67974" y="1003944"/>
                </a:lnTo>
                <a:lnTo>
                  <a:pt x="67974" y="864265"/>
                </a:lnTo>
                <a:lnTo>
                  <a:pt x="73202" y="864265"/>
                </a:lnTo>
                <a:lnTo>
                  <a:pt x="73202" y="715856"/>
                </a:lnTo>
                <a:lnTo>
                  <a:pt x="146405" y="715856"/>
                </a:lnTo>
                <a:lnTo>
                  <a:pt x="146405" y="576177"/>
                </a:lnTo>
                <a:lnTo>
                  <a:pt x="177778" y="576177"/>
                </a:lnTo>
                <a:lnTo>
                  <a:pt x="177778" y="436497"/>
                </a:lnTo>
                <a:lnTo>
                  <a:pt x="219608" y="436497"/>
                </a:lnTo>
                <a:lnTo>
                  <a:pt x="219608" y="288088"/>
                </a:lnTo>
                <a:lnTo>
                  <a:pt x="240523" y="288088"/>
                </a:lnTo>
                <a:lnTo>
                  <a:pt x="350328" y="288088"/>
                </a:lnTo>
                <a:lnTo>
                  <a:pt x="350328" y="148409"/>
                </a:lnTo>
                <a:lnTo>
                  <a:pt x="486276" y="148409"/>
                </a:lnTo>
                <a:lnTo>
                  <a:pt x="549021" y="148409"/>
                </a:lnTo>
                <a:lnTo>
                  <a:pt x="549021" y="0"/>
                </a:lnTo>
                <a:lnTo>
                  <a:pt x="972553" y="0"/>
                </a:lnTo>
                <a:lnTo>
                  <a:pt x="1464058" y="0"/>
                </a:lnTo>
                <a:lnTo>
                  <a:pt x="1950335" y="0"/>
                </a:lnTo>
                <a:lnTo>
                  <a:pt x="2436611" y="0"/>
                </a:lnTo>
              </a:path>
            </a:pathLst>
          </a:custGeom>
          <a:ln w="38100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176142" y="4102063"/>
            <a:ext cx="2421255" cy="478790"/>
          </a:xfrm>
          <a:custGeom>
            <a:avLst/>
            <a:gdLst/>
            <a:ahLst/>
            <a:cxnLst/>
            <a:rect l="l" t="t" r="r" b="b"/>
            <a:pathLst>
              <a:path w="2421254" h="478789">
                <a:moveTo>
                  <a:pt x="0" y="478349"/>
                </a:moveTo>
                <a:lnTo>
                  <a:pt x="140281" y="478349"/>
                </a:lnTo>
                <a:lnTo>
                  <a:pt x="140281" y="361018"/>
                </a:lnTo>
                <a:lnTo>
                  <a:pt x="238998" y="361018"/>
                </a:lnTo>
                <a:lnTo>
                  <a:pt x="259781" y="361018"/>
                </a:lnTo>
                <a:lnTo>
                  <a:pt x="259781" y="243687"/>
                </a:lnTo>
                <a:lnTo>
                  <a:pt x="275368" y="243687"/>
                </a:lnTo>
                <a:lnTo>
                  <a:pt x="275368" y="135382"/>
                </a:lnTo>
                <a:lnTo>
                  <a:pt x="483192" y="135382"/>
                </a:lnTo>
                <a:lnTo>
                  <a:pt x="904038" y="135382"/>
                </a:lnTo>
                <a:lnTo>
                  <a:pt x="904038" y="0"/>
                </a:lnTo>
                <a:lnTo>
                  <a:pt x="966385" y="0"/>
                </a:lnTo>
                <a:lnTo>
                  <a:pt x="1454774" y="0"/>
                </a:lnTo>
                <a:lnTo>
                  <a:pt x="1937967" y="0"/>
                </a:lnTo>
                <a:lnTo>
                  <a:pt x="2421160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983951" y="3803755"/>
            <a:ext cx="2458085" cy="778510"/>
          </a:xfrm>
          <a:custGeom>
            <a:avLst/>
            <a:gdLst/>
            <a:ahLst/>
            <a:cxnLst/>
            <a:rect l="l" t="t" r="r" b="b"/>
            <a:pathLst>
              <a:path w="2458085" h="778510">
                <a:moveTo>
                  <a:pt x="0" y="778509"/>
                </a:moveTo>
                <a:lnTo>
                  <a:pt x="5274" y="778509"/>
                </a:lnTo>
                <a:lnTo>
                  <a:pt x="5274" y="770314"/>
                </a:lnTo>
                <a:lnTo>
                  <a:pt x="31647" y="770314"/>
                </a:lnTo>
                <a:lnTo>
                  <a:pt x="31647" y="753925"/>
                </a:lnTo>
                <a:lnTo>
                  <a:pt x="36921" y="753925"/>
                </a:lnTo>
                <a:lnTo>
                  <a:pt x="36921" y="745730"/>
                </a:lnTo>
                <a:lnTo>
                  <a:pt x="47470" y="745730"/>
                </a:lnTo>
                <a:lnTo>
                  <a:pt x="47470" y="737535"/>
                </a:lnTo>
                <a:lnTo>
                  <a:pt x="52745" y="737535"/>
                </a:lnTo>
                <a:lnTo>
                  <a:pt x="52745" y="721145"/>
                </a:lnTo>
                <a:lnTo>
                  <a:pt x="52745" y="712951"/>
                </a:lnTo>
                <a:lnTo>
                  <a:pt x="63294" y="712951"/>
                </a:lnTo>
                <a:lnTo>
                  <a:pt x="63294" y="704756"/>
                </a:lnTo>
                <a:lnTo>
                  <a:pt x="68569" y="704756"/>
                </a:lnTo>
                <a:lnTo>
                  <a:pt x="68569" y="688366"/>
                </a:lnTo>
                <a:lnTo>
                  <a:pt x="68569" y="680171"/>
                </a:lnTo>
                <a:lnTo>
                  <a:pt x="73843" y="680171"/>
                </a:lnTo>
                <a:lnTo>
                  <a:pt x="73843" y="671976"/>
                </a:lnTo>
                <a:lnTo>
                  <a:pt x="79118" y="671976"/>
                </a:lnTo>
                <a:lnTo>
                  <a:pt x="79118" y="663781"/>
                </a:lnTo>
                <a:lnTo>
                  <a:pt x="79118" y="647392"/>
                </a:lnTo>
                <a:lnTo>
                  <a:pt x="84392" y="647392"/>
                </a:lnTo>
                <a:lnTo>
                  <a:pt x="84392" y="639197"/>
                </a:lnTo>
                <a:lnTo>
                  <a:pt x="84392" y="622808"/>
                </a:lnTo>
                <a:lnTo>
                  <a:pt x="89667" y="622808"/>
                </a:lnTo>
                <a:lnTo>
                  <a:pt x="89667" y="614613"/>
                </a:lnTo>
                <a:lnTo>
                  <a:pt x="89667" y="606418"/>
                </a:lnTo>
                <a:lnTo>
                  <a:pt x="100216" y="606418"/>
                </a:lnTo>
                <a:lnTo>
                  <a:pt x="100216" y="598223"/>
                </a:lnTo>
                <a:lnTo>
                  <a:pt x="110765" y="598223"/>
                </a:lnTo>
                <a:lnTo>
                  <a:pt x="116040" y="598223"/>
                </a:lnTo>
                <a:lnTo>
                  <a:pt x="116040" y="590028"/>
                </a:lnTo>
                <a:lnTo>
                  <a:pt x="116040" y="581833"/>
                </a:lnTo>
                <a:lnTo>
                  <a:pt x="121314" y="581833"/>
                </a:lnTo>
                <a:lnTo>
                  <a:pt x="121314" y="573639"/>
                </a:lnTo>
                <a:lnTo>
                  <a:pt x="121314" y="565444"/>
                </a:lnTo>
                <a:lnTo>
                  <a:pt x="131863" y="565444"/>
                </a:lnTo>
                <a:lnTo>
                  <a:pt x="131863" y="557249"/>
                </a:lnTo>
                <a:lnTo>
                  <a:pt x="131863" y="549054"/>
                </a:lnTo>
                <a:lnTo>
                  <a:pt x="137138" y="549054"/>
                </a:lnTo>
                <a:lnTo>
                  <a:pt x="137138" y="540859"/>
                </a:lnTo>
                <a:lnTo>
                  <a:pt x="137138" y="532664"/>
                </a:lnTo>
                <a:lnTo>
                  <a:pt x="147687" y="532664"/>
                </a:lnTo>
                <a:lnTo>
                  <a:pt x="147687" y="524469"/>
                </a:lnTo>
                <a:lnTo>
                  <a:pt x="158236" y="524469"/>
                </a:lnTo>
                <a:lnTo>
                  <a:pt x="158236" y="516275"/>
                </a:lnTo>
                <a:lnTo>
                  <a:pt x="168785" y="516275"/>
                </a:lnTo>
                <a:lnTo>
                  <a:pt x="168785" y="508080"/>
                </a:lnTo>
                <a:lnTo>
                  <a:pt x="168785" y="499885"/>
                </a:lnTo>
                <a:lnTo>
                  <a:pt x="174060" y="499885"/>
                </a:lnTo>
                <a:lnTo>
                  <a:pt x="174060" y="483495"/>
                </a:lnTo>
                <a:lnTo>
                  <a:pt x="174060" y="475300"/>
                </a:lnTo>
                <a:lnTo>
                  <a:pt x="179334" y="475300"/>
                </a:lnTo>
                <a:lnTo>
                  <a:pt x="179334" y="458911"/>
                </a:lnTo>
                <a:lnTo>
                  <a:pt x="189883" y="458911"/>
                </a:lnTo>
                <a:lnTo>
                  <a:pt x="189883" y="450716"/>
                </a:lnTo>
                <a:lnTo>
                  <a:pt x="200432" y="450716"/>
                </a:lnTo>
                <a:lnTo>
                  <a:pt x="200432" y="442521"/>
                </a:lnTo>
                <a:lnTo>
                  <a:pt x="205707" y="442521"/>
                </a:lnTo>
                <a:lnTo>
                  <a:pt x="205707" y="434326"/>
                </a:lnTo>
                <a:lnTo>
                  <a:pt x="210981" y="434326"/>
                </a:lnTo>
                <a:lnTo>
                  <a:pt x="210981" y="426131"/>
                </a:lnTo>
                <a:lnTo>
                  <a:pt x="221531" y="426131"/>
                </a:lnTo>
                <a:lnTo>
                  <a:pt x="221531" y="417936"/>
                </a:lnTo>
                <a:lnTo>
                  <a:pt x="221531" y="409742"/>
                </a:lnTo>
                <a:lnTo>
                  <a:pt x="232080" y="409742"/>
                </a:lnTo>
                <a:lnTo>
                  <a:pt x="232080" y="401547"/>
                </a:lnTo>
                <a:lnTo>
                  <a:pt x="232080" y="393352"/>
                </a:lnTo>
                <a:lnTo>
                  <a:pt x="237354" y="393352"/>
                </a:lnTo>
                <a:lnTo>
                  <a:pt x="237354" y="385157"/>
                </a:lnTo>
                <a:lnTo>
                  <a:pt x="237354" y="376962"/>
                </a:lnTo>
                <a:lnTo>
                  <a:pt x="242629" y="376962"/>
                </a:lnTo>
                <a:lnTo>
                  <a:pt x="274276" y="376962"/>
                </a:lnTo>
                <a:lnTo>
                  <a:pt x="274276" y="368767"/>
                </a:lnTo>
                <a:lnTo>
                  <a:pt x="284825" y="368767"/>
                </a:lnTo>
                <a:lnTo>
                  <a:pt x="284825" y="360572"/>
                </a:lnTo>
                <a:lnTo>
                  <a:pt x="353394" y="360572"/>
                </a:lnTo>
                <a:lnTo>
                  <a:pt x="374492" y="360572"/>
                </a:lnTo>
                <a:lnTo>
                  <a:pt x="374492" y="352378"/>
                </a:lnTo>
                <a:lnTo>
                  <a:pt x="421963" y="352378"/>
                </a:lnTo>
                <a:lnTo>
                  <a:pt x="421963" y="344183"/>
                </a:lnTo>
                <a:lnTo>
                  <a:pt x="437787" y="344183"/>
                </a:lnTo>
                <a:lnTo>
                  <a:pt x="437787" y="335988"/>
                </a:lnTo>
                <a:lnTo>
                  <a:pt x="443062" y="335988"/>
                </a:lnTo>
                <a:lnTo>
                  <a:pt x="443062" y="327793"/>
                </a:lnTo>
                <a:lnTo>
                  <a:pt x="490533" y="327793"/>
                </a:lnTo>
                <a:lnTo>
                  <a:pt x="495807" y="327793"/>
                </a:lnTo>
                <a:lnTo>
                  <a:pt x="495807" y="319598"/>
                </a:lnTo>
                <a:lnTo>
                  <a:pt x="506356" y="319598"/>
                </a:lnTo>
                <a:lnTo>
                  <a:pt x="506356" y="311403"/>
                </a:lnTo>
                <a:lnTo>
                  <a:pt x="553827" y="311403"/>
                </a:lnTo>
                <a:lnTo>
                  <a:pt x="553827" y="303209"/>
                </a:lnTo>
                <a:lnTo>
                  <a:pt x="574925" y="303209"/>
                </a:lnTo>
                <a:lnTo>
                  <a:pt x="574925" y="295014"/>
                </a:lnTo>
                <a:lnTo>
                  <a:pt x="632945" y="295014"/>
                </a:lnTo>
                <a:lnTo>
                  <a:pt x="632945" y="286819"/>
                </a:lnTo>
                <a:lnTo>
                  <a:pt x="664593" y="286819"/>
                </a:lnTo>
                <a:lnTo>
                  <a:pt x="664593" y="278624"/>
                </a:lnTo>
                <a:lnTo>
                  <a:pt x="680416" y="278624"/>
                </a:lnTo>
                <a:lnTo>
                  <a:pt x="685691" y="278624"/>
                </a:lnTo>
                <a:lnTo>
                  <a:pt x="685691" y="270429"/>
                </a:lnTo>
                <a:lnTo>
                  <a:pt x="727887" y="270429"/>
                </a:lnTo>
                <a:lnTo>
                  <a:pt x="727887" y="262234"/>
                </a:lnTo>
                <a:lnTo>
                  <a:pt x="733162" y="262234"/>
                </a:lnTo>
                <a:lnTo>
                  <a:pt x="733162" y="254039"/>
                </a:lnTo>
                <a:lnTo>
                  <a:pt x="754260" y="254039"/>
                </a:lnTo>
                <a:lnTo>
                  <a:pt x="754260" y="245845"/>
                </a:lnTo>
                <a:lnTo>
                  <a:pt x="843927" y="245845"/>
                </a:lnTo>
                <a:lnTo>
                  <a:pt x="843927" y="237650"/>
                </a:lnTo>
                <a:lnTo>
                  <a:pt x="843927" y="229455"/>
                </a:lnTo>
                <a:lnTo>
                  <a:pt x="854477" y="229455"/>
                </a:lnTo>
                <a:lnTo>
                  <a:pt x="854477" y="221260"/>
                </a:lnTo>
                <a:lnTo>
                  <a:pt x="886124" y="221260"/>
                </a:lnTo>
                <a:lnTo>
                  <a:pt x="886124" y="213065"/>
                </a:lnTo>
                <a:lnTo>
                  <a:pt x="923046" y="213065"/>
                </a:lnTo>
                <a:lnTo>
                  <a:pt x="923046" y="204870"/>
                </a:lnTo>
                <a:lnTo>
                  <a:pt x="981066" y="204870"/>
                </a:lnTo>
                <a:lnTo>
                  <a:pt x="1107655" y="204870"/>
                </a:lnTo>
                <a:lnTo>
                  <a:pt x="1107655" y="196675"/>
                </a:lnTo>
                <a:lnTo>
                  <a:pt x="1107655" y="188481"/>
                </a:lnTo>
                <a:lnTo>
                  <a:pt x="1112929" y="188481"/>
                </a:lnTo>
                <a:lnTo>
                  <a:pt x="1112929" y="180286"/>
                </a:lnTo>
                <a:lnTo>
                  <a:pt x="1118204" y="180286"/>
                </a:lnTo>
                <a:lnTo>
                  <a:pt x="1118204" y="172091"/>
                </a:lnTo>
                <a:lnTo>
                  <a:pt x="1118204" y="163896"/>
                </a:lnTo>
                <a:lnTo>
                  <a:pt x="1134028" y="163896"/>
                </a:lnTo>
                <a:lnTo>
                  <a:pt x="1134028" y="155702"/>
                </a:lnTo>
                <a:lnTo>
                  <a:pt x="1139302" y="155702"/>
                </a:lnTo>
                <a:lnTo>
                  <a:pt x="1139302" y="147507"/>
                </a:lnTo>
                <a:lnTo>
                  <a:pt x="1176224" y="147507"/>
                </a:lnTo>
                <a:lnTo>
                  <a:pt x="1176224" y="139312"/>
                </a:lnTo>
                <a:lnTo>
                  <a:pt x="1281715" y="139312"/>
                </a:lnTo>
                <a:lnTo>
                  <a:pt x="1281715" y="131117"/>
                </a:lnTo>
                <a:lnTo>
                  <a:pt x="1345010" y="131117"/>
                </a:lnTo>
                <a:lnTo>
                  <a:pt x="1345010" y="114727"/>
                </a:lnTo>
                <a:lnTo>
                  <a:pt x="1371382" y="114727"/>
                </a:lnTo>
                <a:lnTo>
                  <a:pt x="1371382" y="106533"/>
                </a:lnTo>
                <a:lnTo>
                  <a:pt x="1450501" y="106533"/>
                </a:lnTo>
                <a:lnTo>
                  <a:pt x="1450501" y="98338"/>
                </a:lnTo>
                <a:lnTo>
                  <a:pt x="1476873" y="98338"/>
                </a:lnTo>
                <a:lnTo>
                  <a:pt x="1519070" y="98338"/>
                </a:lnTo>
                <a:lnTo>
                  <a:pt x="1519070" y="90143"/>
                </a:lnTo>
                <a:lnTo>
                  <a:pt x="1650934" y="90143"/>
                </a:lnTo>
                <a:lnTo>
                  <a:pt x="1650934" y="73753"/>
                </a:lnTo>
                <a:lnTo>
                  <a:pt x="1714228" y="73753"/>
                </a:lnTo>
                <a:lnTo>
                  <a:pt x="1714228" y="65558"/>
                </a:lnTo>
                <a:lnTo>
                  <a:pt x="1967406" y="65558"/>
                </a:lnTo>
                <a:lnTo>
                  <a:pt x="2057074" y="65558"/>
                </a:lnTo>
                <a:lnTo>
                  <a:pt x="2057074" y="40974"/>
                </a:lnTo>
                <a:lnTo>
                  <a:pt x="2067623" y="40974"/>
                </a:lnTo>
                <a:lnTo>
                  <a:pt x="2067623" y="24584"/>
                </a:lnTo>
                <a:lnTo>
                  <a:pt x="2252232" y="24584"/>
                </a:lnTo>
                <a:lnTo>
                  <a:pt x="2252232" y="0"/>
                </a:lnTo>
                <a:lnTo>
                  <a:pt x="2457939" y="0"/>
                </a:lnTo>
              </a:path>
            </a:pathLst>
          </a:custGeom>
          <a:ln w="38099">
            <a:solidFill>
              <a:srgbClr val="DDB509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995674" y="3972859"/>
            <a:ext cx="2442845" cy="626745"/>
          </a:xfrm>
          <a:custGeom>
            <a:avLst/>
            <a:gdLst/>
            <a:ahLst/>
            <a:cxnLst/>
            <a:rect l="l" t="t" r="r" b="b"/>
            <a:pathLst>
              <a:path w="2442845" h="626745">
                <a:moveTo>
                  <a:pt x="0" y="626745"/>
                </a:moveTo>
                <a:lnTo>
                  <a:pt x="10481" y="626745"/>
                </a:lnTo>
                <a:lnTo>
                  <a:pt x="10481" y="618040"/>
                </a:lnTo>
                <a:lnTo>
                  <a:pt x="10481" y="609335"/>
                </a:lnTo>
                <a:lnTo>
                  <a:pt x="15722" y="609335"/>
                </a:lnTo>
                <a:lnTo>
                  <a:pt x="15722" y="591925"/>
                </a:lnTo>
                <a:lnTo>
                  <a:pt x="20963" y="591925"/>
                </a:lnTo>
                <a:lnTo>
                  <a:pt x="20963" y="583220"/>
                </a:lnTo>
                <a:lnTo>
                  <a:pt x="26204" y="583220"/>
                </a:lnTo>
                <a:lnTo>
                  <a:pt x="26204" y="574516"/>
                </a:lnTo>
                <a:lnTo>
                  <a:pt x="36686" y="574516"/>
                </a:lnTo>
                <a:lnTo>
                  <a:pt x="36686" y="565811"/>
                </a:lnTo>
                <a:lnTo>
                  <a:pt x="52408" y="565811"/>
                </a:lnTo>
                <a:lnTo>
                  <a:pt x="52408" y="557106"/>
                </a:lnTo>
                <a:lnTo>
                  <a:pt x="62890" y="557106"/>
                </a:lnTo>
                <a:lnTo>
                  <a:pt x="62890" y="548401"/>
                </a:lnTo>
                <a:lnTo>
                  <a:pt x="104817" y="548401"/>
                </a:lnTo>
                <a:lnTo>
                  <a:pt x="104817" y="539696"/>
                </a:lnTo>
                <a:lnTo>
                  <a:pt x="104817" y="530992"/>
                </a:lnTo>
                <a:lnTo>
                  <a:pt x="204394" y="530992"/>
                </a:lnTo>
                <a:lnTo>
                  <a:pt x="204394" y="522287"/>
                </a:lnTo>
                <a:lnTo>
                  <a:pt x="225358" y="522287"/>
                </a:lnTo>
                <a:lnTo>
                  <a:pt x="225358" y="513582"/>
                </a:lnTo>
                <a:lnTo>
                  <a:pt x="241081" y="513582"/>
                </a:lnTo>
                <a:lnTo>
                  <a:pt x="298730" y="513582"/>
                </a:lnTo>
                <a:lnTo>
                  <a:pt x="298730" y="496173"/>
                </a:lnTo>
                <a:lnTo>
                  <a:pt x="340657" y="496173"/>
                </a:lnTo>
                <a:lnTo>
                  <a:pt x="340657" y="487468"/>
                </a:lnTo>
                <a:lnTo>
                  <a:pt x="356380" y="487468"/>
                </a:lnTo>
                <a:lnTo>
                  <a:pt x="356380" y="478763"/>
                </a:lnTo>
                <a:lnTo>
                  <a:pt x="424512" y="478763"/>
                </a:lnTo>
                <a:lnTo>
                  <a:pt x="424512" y="470058"/>
                </a:lnTo>
                <a:lnTo>
                  <a:pt x="424512" y="461354"/>
                </a:lnTo>
                <a:lnTo>
                  <a:pt x="440234" y="461354"/>
                </a:lnTo>
                <a:lnTo>
                  <a:pt x="440234" y="452649"/>
                </a:lnTo>
                <a:lnTo>
                  <a:pt x="450716" y="452649"/>
                </a:lnTo>
                <a:lnTo>
                  <a:pt x="450716" y="443944"/>
                </a:lnTo>
                <a:lnTo>
                  <a:pt x="461198" y="443944"/>
                </a:lnTo>
                <a:lnTo>
                  <a:pt x="461198" y="435239"/>
                </a:lnTo>
                <a:lnTo>
                  <a:pt x="487402" y="435239"/>
                </a:lnTo>
                <a:lnTo>
                  <a:pt x="508366" y="435239"/>
                </a:lnTo>
                <a:lnTo>
                  <a:pt x="508366" y="426534"/>
                </a:lnTo>
                <a:lnTo>
                  <a:pt x="518848" y="426534"/>
                </a:lnTo>
                <a:lnTo>
                  <a:pt x="518848" y="417829"/>
                </a:lnTo>
                <a:lnTo>
                  <a:pt x="586979" y="417829"/>
                </a:lnTo>
                <a:lnTo>
                  <a:pt x="586979" y="409125"/>
                </a:lnTo>
                <a:lnTo>
                  <a:pt x="602702" y="409125"/>
                </a:lnTo>
                <a:lnTo>
                  <a:pt x="602702" y="400420"/>
                </a:lnTo>
                <a:lnTo>
                  <a:pt x="670833" y="400420"/>
                </a:lnTo>
                <a:lnTo>
                  <a:pt x="670833" y="391715"/>
                </a:lnTo>
                <a:lnTo>
                  <a:pt x="765170" y="391715"/>
                </a:lnTo>
                <a:lnTo>
                  <a:pt x="765170" y="383010"/>
                </a:lnTo>
                <a:lnTo>
                  <a:pt x="801856" y="383010"/>
                </a:lnTo>
                <a:lnTo>
                  <a:pt x="801856" y="365601"/>
                </a:lnTo>
                <a:lnTo>
                  <a:pt x="817578" y="365601"/>
                </a:lnTo>
                <a:lnTo>
                  <a:pt x="817578" y="356896"/>
                </a:lnTo>
                <a:lnTo>
                  <a:pt x="943360" y="356896"/>
                </a:lnTo>
                <a:lnTo>
                  <a:pt x="943360" y="348191"/>
                </a:lnTo>
                <a:lnTo>
                  <a:pt x="953842" y="348191"/>
                </a:lnTo>
                <a:lnTo>
                  <a:pt x="974805" y="348191"/>
                </a:lnTo>
                <a:lnTo>
                  <a:pt x="1095346" y="348191"/>
                </a:lnTo>
                <a:lnTo>
                  <a:pt x="1095346" y="330782"/>
                </a:lnTo>
                <a:lnTo>
                  <a:pt x="1121550" y="330782"/>
                </a:lnTo>
                <a:lnTo>
                  <a:pt x="1121550" y="322077"/>
                </a:lnTo>
                <a:lnTo>
                  <a:pt x="1210645" y="322077"/>
                </a:lnTo>
                <a:lnTo>
                  <a:pt x="1210645" y="313372"/>
                </a:lnTo>
                <a:lnTo>
                  <a:pt x="1284018" y="313372"/>
                </a:lnTo>
                <a:lnTo>
                  <a:pt x="1284018" y="304667"/>
                </a:lnTo>
                <a:lnTo>
                  <a:pt x="1299740" y="304667"/>
                </a:lnTo>
                <a:lnTo>
                  <a:pt x="1299740" y="295962"/>
                </a:lnTo>
                <a:lnTo>
                  <a:pt x="1467449" y="295962"/>
                </a:lnTo>
                <a:lnTo>
                  <a:pt x="1493653" y="295962"/>
                </a:lnTo>
                <a:lnTo>
                  <a:pt x="1493653" y="278553"/>
                </a:lnTo>
                <a:lnTo>
                  <a:pt x="1519858" y="278553"/>
                </a:lnTo>
                <a:lnTo>
                  <a:pt x="1519858" y="269848"/>
                </a:lnTo>
                <a:lnTo>
                  <a:pt x="1640398" y="269848"/>
                </a:lnTo>
                <a:lnTo>
                  <a:pt x="1640398" y="261143"/>
                </a:lnTo>
                <a:lnTo>
                  <a:pt x="1687566" y="261143"/>
                </a:lnTo>
                <a:lnTo>
                  <a:pt x="1687566" y="243733"/>
                </a:lnTo>
                <a:lnTo>
                  <a:pt x="1776662" y="243733"/>
                </a:lnTo>
                <a:lnTo>
                  <a:pt x="1776662" y="226324"/>
                </a:lnTo>
                <a:lnTo>
                  <a:pt x="1787143" y="226324"/>
                </a:lnTo>
                <a:lnTo>
                  <a:pt x="1787143" y="208914"/>
                </a:lnTo>
                <a:lnTo>
                  <a:pt x="1886720" y="208914"/>
                </a:lnTo>
                <a:lnTo>
                  <a:pt x="1886720" y="191505"/>
                </a:lnTo>
                <a:lnTo>
                  <a:pt x="1954852" y="191505"/>
                </a:lnTo>
                <a:lnTo>
                  <a:pt x="1996779" y="191505"/>
                </a:lnTo>
                <a:lnTo>
                  <a:pt x="1996779" y="174095"/>
                </a:lnTo>
                <a:lnTo>
                  <a:pt x="2159246" y="174095"/>
                </a:lnTo>
                <a:lnTo>
                  <a:pt x="2159246" y="147981"/>
                </a:lnTo>
                <a:lnTo>
                  <a:pt x="2174969" y="147981"/>
                </a:lnTo>
                <a:lnTo>
                  <a:pt x="2174969" y="121866"/>
                </a:lnTo>
                <a:lnTo>
                  <a:pt x="2201174" y="121866"/>
                </a:lnTo>
                <a:lnTo>
                  <a:pt x="2201174" y="95752"/>
                </a:lnTo>
                <a:lnTo>
                  <a:pt x="2216896" y="95752"/>
                </a:lnTo>
                <a:lnTo>
                  <a:pt x="2216896" y="69638"/>
                </a:lnTo>
                <a:lnTo>
                  <a:pt x="2237860" y="69638"/>
                </a:lnTo>
                <a:lnTo>
                  <a:pt x="2237860" y="52228"/>
                </a:lnTo>
                <a:lnTo>
                  <a:pt x="2305992" y="52228"/>
                </a:lnTo>
                <a:lnTo>
                  <a:pt x="2305992" y="26114"/>
                </a:lnTo>
                <a:lnTo>
                  <a:pt x="2374123" y="26114"/>
                </a:lnTo>
                <a:lnTo>
                  <a:pt x="2374123" y="0"/>
                </a:lnTo>
                <a:lnTo>
                  <a:pt x="2442255" y="0"/>
                </a:lnTo>
              </a:path>
            </a:pathLst>
          </a:custGeom>
          <a:ln w="38100">
            <a:solidFill>
              <a:srgbClr val="DDB5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983951" y="2011379"/>
            <a:ext cx="2449830" cy="502920"/>
          </a:xfrm>
          <a:custGeom>
            <a:avLst/>
            <a:gdLst/>
            <a:ahLst/>
            <a:cxnLst/>
            <a:rect l="l" t="t" r="r" b="b"/>
            <a:pathLst>
              <a:path w="2449829" h="502919">
                <a:moveTo>
                  <a:pt x="0" y="502454"/>
                </a:moveTo>
                <a:lnTo>
                  <a:pt x="31536" y="502454"/>
                </a:lnTo>
                <a:lnTo>
                  <a:pt x="31536" y="476466"/>
                </a:lnTo>
                <a:lnTo>
                  <a:pt x="47305" y="476466"/>
                </a:lnTo>
                <a:lnTo>
                  <a:pt x="47305" y="450476"/>
                </a:lnTo>
                <a:lnTo>
                  <a:pt x="57817" y="450476"/>
                </a:lnTo>
                <a:lnTo>
                  <a:pt x="57817" y="424487"/>
                </a:lnTo>
                <a:lnTo>
                  <a:pt x="68329" y="424487"/>
                </a:lnTo>
                <a:lnTo>
                  <a:pt x="68329" y="398498"/>
                </a:lnTo>
                <a:lnTo>
                  <a:pt x="89354" y="398498"/>
                </a:lnTo>
                <a:lnTo>
                  <a:pt x="89354" y="372509"/>
                </a:lnTo>
                <a:lnTo>
                  <a:pt x="105122" y="372509"/>
                </a:lnTo>
                <a:lnTo>
                  <a:pt x="105122" y="346520"/>
                </a:lnTo>
                <a:lnTo>
                  <a:pt x="110379" y="346520"/>
                </a:lnTo>
                <a:lnTo>
                  <a:pt x="110379" y="311868"/>
                </a:lnTo>
                <a:lnTo>
                  <a:pt x="120891" y="311868"/>
                </a:lnTo>
                <a:lnTo>
                  <a:pt x="120891" y="285879"/>
                </a:lnTo>
                <a:lnTo>
                  <a:pt x="126147" y="285879"/>
                </a:lnTo>
                <a:lnTo>
                  <a:pt x="126147" y="259890"/>
                </a:lnTo>
                <a:lnTo>
                  <a:pt x="152428" y="259890"/>
                </a:lnTo>
                <a:lnTo>
                  <a:pt x="152428" y="233901"/>
                </a:lnTo>
                <a:lnTo>
                  <a:pt x="168196" y="233901"/>
                </a:lnTo>
                <a:lnTo>
                  <a:pt x="168196" y="207912"/>
                </a:lnTo>
                <a:lnTo>
                  <a:pt x="173452" y="207912"/>
                </a:lnTo>
                <a:lnTo>
                  <a:pt x="173452" y="181923"/>
                </a:lnTo>
                <a:lnTo>
                  <a:pt x="215501" y="181923"/>
                </a:lnTo>
                <a:lnTo>
                  <a:pt x="215501" y="155934"/>
                </a:lnTo>
                <a:lnTo>
                  <a:pt x="226014" y="155934"/>
                </a:lnTo>
                <a:lnTo>
                  <a:pt x="226014" y="129945"/>
                </a:lnTo>
                <a:lnTo>
                  <a:pt x="236526" y="129945"/>
                </a:lnTo>
                <a:lnTo>
                  <a:pt x="236526" y="103956"/>
                </a:lnTo>
                <a:lnTo>
                  <a:pt x="241782" y="103956"/>
                </a:lnTo>
                <a:lnTo>
                  <a:pt x="488821" y="103956"/>
                </a:lnTo>
                <a:lnTo>
                  <a:pt x="662274" y="103956"/>
                </a:lnTo>
                <a:lnTo>
                  <a:pt x="662274" y="69304"/>
                </a:lnTo>
                <a:lnTo>
                  <a:pt x="977642" y="69304"/>
                </a:lnTo>
                <a:lnTo>
                  <a:pt x="1161607" y="69304"/>
                </a:lnTo>
                <a:lnTo>
                  <a:pt x="1161607" y="43315"/>
                </a:lnTo>
                <a:lnTo>
                  <a:pt x="1471720" y="43315"/>
                </a:lnTo>
                <a:lnTo>
                  <a:pt x="1634660" y="43315"/>
                </a:lnTo>
                <a:lnTo>
                  <a:pt x="1634660" y="0"/>
                </a:lnTo>
                <a:lnTo>
                  <a:pt x="1960541" y="0"/>
                </a:lnTo>
                <a:lnTo>
                  <a:pt x="2449362" y="0"/>
                </a:lnTo>
              </a:path>
            </a:pathLst>
          </a:custGeom>
          <a:ln w="38100">
            <a:solidFill>
              <a:srgbClr val="009644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995674" y="2275837"/>
            <a:ext cx="2437765" cy="244475"/>
          </a:xfrm>
          <a:custGeom>
            <a:avLst/>
            <a:gdLst/>
            <a:ahLst/>
            <a:cxnLst/>
            <a:rect l="l" t="t" r="r" b="b"/>
            <a:pathLst>
              <a:path w="2437765" h="244475">
                <a:moveTo>
                  <a:pt x="0" y="243952"/>
                </a:moveTo>
                <a:lnTo>
                  <a:pt x="10461" y="243952"/>
                </a:lnTo>
                <a:lnTo>
                  <a:pt x="10461" y="214382"/>
                </a:lnTo>
                <a:lnTo>
                  <a:pt x="20923" y="214382"/>
                </a:lnTo>
                <a:lnTo>
                  <a:pt x="20923" y="184812"/>
                </a:lnTo>
                <a:lnTo>
                  <a:pt x="240625" y="184812"/>
                </a:lnTo>
                <a:lnTo>
                  <a:pt x="355706" y="184812"/>
                </a:lnTo>
                <a:lnTo>
                  <a:pt x="355706" y="155242"/>
                </a:lnTo>
                <a:lnTo>
                  <a:pt x="444633" y="155242"/>
                </a:lnTo>
                <a:lnTo>
                  <a:pt x="444633" y="125672"/>
                </a:lnTo>
                <a:lnTo>
                  <a:pt x="486481" y="125672"/>
                </a:lnTo>
                <a:lnTo>
                  <a:pt x="706182" y="125672"/>
                </a:lnTo>
                <a:lnTo>
                  <a:pt x="706182" y="96102"/>
                </a:lnTo>
                <a:lnTo>
                  <a:pt x="795109" y="96102"/>
                </a:lnTo>
                <a:lnTo>
                  <a:pt x="795109" y="66532"/>
                </a:lnTo>
                <a:lnTo>
                  <a:pt x="972963" y="66532"/>
                </a:lnTo>
                <a:lnTo>
                  <a:pt x="1464675" y="66532"/>
                </a:lnTo>
                <a:lnTo>
                  <a:pt x="1830844" y="66532"/>
                </a:lnTo>
                <a:lnTo>
                  <a:pt x="1830844" y="0"/>
                </a:lnTo>
                <a:lnTo>
                  <a:pt x="1951157" y="0"/>
                </a:lnTo>
                <a:lnTo>
                  <a:pt x="2437639" y="0"/>
                </a:lnTo>
              </a:path>
            </a:pathLst>
          </a:custGeom>
          <a:ln w="3810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139776" y="1716808"/>
            <a:ext cx="2453005" cy="798195"/>
          </a:xfrm>
          <a:custGeom>
            <a:avLst/>
            <a:gdLst/>
            <a:ahLst/>
            <a:cxnLst/>
            <a:rect l="l" t="t" r="r" b="b"/>
            <a:pathLst>
              <a:path w="2453004" h="798194">
                <a:moveTo>
                  <a:pt x="0" y="798147"/>
                </a:moveTo>
                <a:lnTo>
                  <a:pt x="52637" y="798147"/>
                </a:lnTo>
                <a:lnTo>
                  <a:pt x="52637" y="772675"/>
                </a:lnTo>
                <a:lnTo>
                  <a:pt x="52637" y="738711"/>
                </a:lnTo>
                <a:lnTo>
                  <a:pt x="73692" y="738711"/>
                </a:lnTo>
                <a:lnTo>
                  <a:pt x="73692" y="704747"/>
                </a:lnTo>
                <a:lnTo>
                  <a:pt x="78956" y="704747"/>
                </a:lnTo>
                <a:lnTo>
                  <a:pt x="78956" y="670783"/>
                </a:lnTo>
                <a:lnTo>
                  <a:pt x="84220" y="670783"/>
                </a:lnTo>
                <a:lnTo>
                  <a:pt x="84220" y="645311"/>
                </a:lnTo>
                <a:lnTo>
                  <a:pt x="110538" y="645311"/>
                </a:lnTo>
                <a:lnTo>
                  <a:pt x="110538" y="611347"/>
                </a:lnTo>
                <a:lnTo>
                  <a:pt x="115802" y="611347"/>
                </a:lnTo>
                <a:lnTo>
                  <a:pt x="115802" y="577383"/>
                </a:lnTo>
                <a:lnTo>
                  <a:pt x="131593" y="577383"/>
                </a:lnTo>
                <a:lnTo>
                  <a:pt x="131593" y="551910"/>
                </a:lnTo>
                <a:lnTo>
                  <a:pt x="142121" y="551910"/>
                </a:lnTo>
                <a:lnTo>
                  <a:pt x="142121" y="517947"/>
                </a:lnTo>
                <a:lnTo>
                  <a:pt x="157912" y="517947"/>
                </a:lnTo>
                <a:lnTo>
                  <a:pt x="157912" y="483983"/>
                </a:lnTo>
                <a:lnTo>
                  <a:pt x="200023" y="483983"/>
                </a:lnTo>
                <a:lnTo>
                  <a:pt x="200023" y="458510"/>
                </a:lnTo>
                <a:lnTo>
                  <a:pt x="221077" y="458510"/>
                </a:lnTo>
                <a:lnTo>
                  <a:pt x="221077" y="424546"/>
                </a:lnTo>
                <a:lnTo>
                  <a:pt x="242132" y="424546"/>
                </a:lnTo>
                <a:lnTo>
                  <a:pt x="426364" y="424546"/>
                </a:lnTo>
                <a:lnTo>
                  <a:pt x="426364" y="390583"/>
                </a:lnTo>
                <a:lnTo>
                  <a:pt x="473738" y="390583"/>
                </a:lnTo>
                <a:lnTo>
                  <a:pt x="473738" y="365110"/>
                </a:lnTo>
                <a:lnTo>
                  <a:pt x="489529" y="365110"/>
                </a:lnTo>
                <a:lnTo>
                  <a:pt x="510584" y="365110"/>
                </a:lnTo>
                <a:lnTo>
                  <a:pt x="510584" y="331146"/>
                </a:lnTo>
                <a:lnTo>
                  <a:pt x="515848" y="331146"/>
                </a:lnTo>
                <a:lnTo>
                  <a:pt x="515848" y="297182"/>
                </a:lnTo>
                <a:lnTo>
                  <a:pt x="531639" y="297182"/>
                </a:lnTo>
                <a:lnTo>
                  <a:pt x="531639" y="271709"/>
                </a:lnTo>
                <a:lnTo>
                  <a:pt x="563222" y="271709"/>
                </a:lnTo>
                <a:lnTo>
                  <a:pt x="563222" y="237746"/>
                </a:lnTo>
                <a:lnTo>
                  <a:pt x="589541" y="237746"/>
                </a:lnTo>
                <a:lnTo>
                  <a:pt x="589541" y="203782"/>
                </a:lnTo>
                <a:lnTo>
                  <a:pt x="721135" y="203782"/>
                </a:lnTo>
                <a:lnTo>
                  <a:pt x="721135" y="178309"/>
                </a:lnTo>
                <a:lnTo>
                  <a:pt x="963267" y="178309"/>
                </a:lnTo>
                <a:lnTo>
                  <a:pt x="963267" y="144345"/>
                </a:lnTo>
                <a:lnTo>
                  <a:pt x="979059" y="144345"/>
                </a:lnTo>
                <a:lnTo>
                  <a:pt x="1473852" y="144345"/>
                </a:lnTo>
                <a:lnTo>
                  <a:pt x="1721249" y="144345"/>
                </a:lnTo>
                <a:lnTo>
                  <a:pt x="1721249" y="76418"/>
                </a:lnTo>
                <a:lnTo>
                  <a:pt x="1963382" y="76418"/>
                </a:lnTo>
                <a:lnTo>
                  <a:pt x="2016020" y="76418"/>
                </a:lnTo>
                <a:lnTo>
                  <a:pt x="2016020" y="0"/>
                </a:lnTo>
                <a:lnTo>
                  <a:pt x="2452912" y="0"/>
                </a:lnTo>
              </a:path>
            </a:pathLst>
          </a:custGeom>
          <a:ln w="38100">
            <a:solidFill>
              <a:srgbClr val="1F497D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176142" y="2123898"/>
            <a:ext cx="2409825" cy="392430"/>
          </a:xfrm>
          <a:custGeom>
            <a:avLst/>
            <a:gdLst/>
            <a:ahLst/>
            <a:cxnLst/>
            <a:rect l="l" t="t" r="r" b="b"/>
            <a:pathLst>
              <a:path w="2409825" h="392430">
                <a:moveTo>
                  <a:pt x="0" y="392290"/>
                </a:moveTo>
                <a:lnTo>
                  <a:pt x="15511" y="392290"/>
                </a:lnTo>
                <a:lnTo>
                  <a:pt x="15511" y="366705"/>
                </a:lnTo>
                <a:lnTo>
                  <a:pt x="15511" y="341121"/>
                </a:lnTo>
                <a:lnTo>
                  <a:pt x="36193" y="341121"/>
                </a:lnTo>
                <a:lnTo>
                  <a:pt x="36193" y="324065"/>
                </a:lnTo>
                <a:lnTo>
                  <a:pt x="237841" y="324065"/>
                </a:lnTo>
                <a:lnTo>
                  <a:pt x="248182" y="324065"/>
                </a:lnTo>
                <a:lnTo>
                  <a:pt x="248182" y="298481"/>
                </a:lnTo>
                <a:lnTo>
                  <a:pt x="299886" y="298481"/>
                </a:lnTo>
                <a:lnTo>
                  <a:pt x="299886" y="272897"/>
                </a:lnTo>
                <a:lnTo>
                  <a:pt x="423977" y="272897"/>
                </a:lnTo>
                <a:lnTo>
                  <a:pt x="423977" y="247313"/>
                </a:lnTo>
                <a:lnTo>
                  <a:pt x="480853" y="247313"/>
                </a:lnTo>
                <a:lnTo>
                  <a:pt x="718694" y="247313"/>
                </a:lnTo>
                <a:lnTo>
                  <a:pt x="718694" y="221729"/>
                </a:lnTo>
                <a:lnTo>
                  <a:pt x="925513" y="221729"/>
                </a:lnTo>
                <a:lnTo>
                  <a:pt x="925513" y="196145"/>
                </a:lnTo>
                <a:lnTo>
                  <a:pt x="961706" y="196145"/>
                </a:lnTo>
                <a:lnTo>
                  <a:pt x="982388" y="196145"/>
                </a:lnTo>
                <a:lnTo>
                  <a:pt x="982388" y="170560"/>
                </a:lnTo>
                <a:lnTo>
                  <a:pt x="1090968" y="170560"/>
                </a:lnTo>
                <a:lnTo>
                  <a:pt x="1090968" y="144976"/>
                </a:lnTo>
                <a:lnTo>
                  <a:pt x="1447730" y="144976"/>
                </a:lnTo>
                <a:lnTo>
                  <a:pt x="1799321" y="144976"/>
                </a:lnTo>
                <a:lnTo>
                  <a:pt x="1799321" y="102336"/>
                </a:lnTo>
                <a:lnTo>
                  <a:pt x="1871708" y="102336"/>
                </a:lnTo>
                <a:lnTo>
                  <a:pt x="1871708" y="51168"/>
                </a:lnTo>
                <a:lnTo>
                  <a:pt x="1928583" y="51168"/>
                </a:lnTo>
                <a:lnTo>
                  <a:pt x="2156083" y="51168"/>
                </a:lnTo>
                <a:lnTo>
                  <a:pt x="2156083" y="0"/>
                </a:lnTo>
                <a:lnTo>
                  <a:pt x="2409436" y="0"/>
                </a:lnTo>
              </a:path>
            </a:pathLst>
          </a:custGeom>
          <a:ln w="381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54000" y="584200"/>
            <a:ext cx="8610600" cy="520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37584" y="627767"/>
            <a:ext cx="8468995" cy="369570"/>
          </a:xfrm>
          <a:custGeom>
            <a:avLst/>
            <a:gdLst/>
            <a:ahLst/>
            <a:cxnLst/>
            <a:rect l="l" t="t" r="r" b="b"/>
            <a:pathLst>
              <a:path w="8468995" h="369569">
                <a:moveTo>
                  <a:pt x="0" y="0"/>
                </a:moveTo>
                <a:lnTo>
                  <a:pt x="8468831" y="0"/>
                </a:lnTo>
                <a:lnTo>
                  <a:pt x="8468831" y="369332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337584" y="646156"/>
            <a:ext cx="84689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15925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Consistent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benefits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early </a:t>
            </a:r>
            <a:r>
              <a:rPr dirty="0" sz="1800" spc="-65" b="1">
                <a:solidFill>
                  <a:srgbClr val="FFFFFF"/>
                </a:solidFill>
                <a:latin typeface="Calibri"/>
                <a:cs typeface="Calibri"/>
              </a:rPr>
              <a:t>TAVR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strategy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across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stages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cardiac</a:t>
            </a:r>
            <a:r>
              <a:rPr dirty="0" sz="1800" spc="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damage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8821" y="15490"/>
            <a:ext cx="82530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3600" spc="-5" b="1">
                <a:latin typeface="Calibri"/>
                <a:cs typeface="Calibri"/>
              </a:rPr>
              <a:t>Timing </a:t>
            </a:r>
            <a:r>
              <a:rPr dirty="0" sz="3600" b="1">
                <a:latin typeface="Calibri"/>
                <a:cs typeface="Calibri"/>
              </a:rPr>
              <a:t>of </a:t>
            </a:r>
            <a:r>
              <a:rPr dirty="0" sz="3600" spc="-15" b="1">
                <a:latin typeface="Calibri"/>
                <a:cs typeface="Calibri"/>
              </a:rPr>
              <a:t>Conversion </a:t>
            </a:r>
            <a:r>
              <a:rPr dirty="0" sz="3600" spc="-20" b="1">
                <a:latin typeface="Calibri"/>
                <a:cs typeface="Calibri"/>
              </a:rPr>
              <a:t>to </a:t>
            </a:r>
            <a:r>
              <a:rPr dirty="0" sz="3600" spc="-65" b="1">
                <a:latin typeface="Calibri"/>
                <a:cs typeface="Calibri"/>
              </a:rPr>
              <a:t>AVR </a:t>
            </a:r>
            <a:r>
              <a:rPr dirty="0" sz="3600" b="1">
                <a:latin typeface="Calibri"/>
                <a:cs typeface="Calibri"/>
              </a:rPr>
              <a:t>in the </a:t>
            </a:r>
            <a:r>
              <a:rPr dirty="0" sz="3600" spc="-5" b="1">
                <a:latin typeface="Calibri"/>
                <a:cs typeface="Calibri"/>
              </a:rPr>
              <a:t>CS</a:t>
            </a:r>
            <a:r>
              <a:rPr dirty="0" sz="3600" spc="30" b="1">
                <a:latin typeface="Calibri"/>
                <a:cs typeface="Calibri"/>
              </a:rPr>
              <a:t> </a:t>
            </a:r>
            <a:r>
              <a:rPr dirty="0" sz="3600" b="1">
                <a:latin typeface="Calibri"/>
                <a:cs typeface="Calibri"/>
              </a:rPr>
              <a:t>Arm</a:t>
            </a:r>
            <a:r>
              <a:rPr dirty="0" baseline="25525" sz="2775" b="1">
                <a:latin typeface="Calibri"/>
                <a:cs typeface="Calibri"/>
              </a:rPr>
              <a:t>*</a:t>
            </a:r>
            <a:endParaRPr baseline="25525" sz="2775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85250" y="2327780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12719" y="2176274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50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2983" y="1260017"/>
            <a:ext cx="254000" cy="2085339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 spc="-15">
                <a:latin typeface="Calibri"/>
                <a:cs typeface="Calibri"/>
              </a:rPr>
              <a:t>Conversion </a:t>
            </a:r>
            <a:r>
              <a:rPr dirty="0" sz="1800" spc="-10">
                <a:latin typeface="Calibri"/>
                <a:cs typeface="Calibri"/>
              </a:rPr>
              <a:t>to </a:t>
            </a:r>
            <a:r>
              <a:rPr dirty="0" sz="1800" spc="-30">
                <a:latin typeface="Calibri"/>
                <a:cs typeface="Calibri"/>
              </a:rPr>
              <a:t>AVR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(%)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4134" y="1046516"/>
            <a:ext cx="13525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latin typeface="Calibri"/>
                <a:cs typeface="Calibri"/>
              </a:rPr>
              <a:t>Log-rank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p=0.98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50284" y="1605265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50284" y="1405131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50284" y="1204999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DDB5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516053" y="873151"/>
            <a:ext cx="612140" cy="826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94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3/4  </a:t>
            </a: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latin typeface="Calibri"/>
                <a:cs typeface="Calibri"/>
              </a:rPr>
              <a:t>Stage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50284" y="1004865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 h="0">
                <a:moveTo>
                  <a:pt x="0" y="0"/>
                </a:moveTo>
                <a:lnTo>
                  <a:pt x="490441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7596445" y="1838010"/>
            <a:ext cx="3892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64.9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96445" y="1540136"/>
            <a:ext cx="3892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DDB509"/>
                </a:solidFill>
                <a:latin typeface="Calibri"/>
                <a:cs typeface="Calibri"/>
              </a:rPr>
              <a:t>67.9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96445" y="1363539"/>
            <a:ext cx="3892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1F497D"/>
                </a:solidFill>
                <a:latin typeface="Calibri"/>
                <a:cs typeface="Calibri"/>
              </a:rPr>
              <a:t>72.4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96445" y="1681426"/>
            <a:ext cx="3892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009644"/>
                </a:solidFill>
                <a:latin typeface="Calibri"/>
                <a:cs typeface="Calibri"/>
              </a:rPr>
              <a:t>66.5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4708" y="845975"/>
            <a:ext cx="6484620" cy="2784475"/>
          </a:xfrm>
          <a:custGeom>
            <a:avLst/>
            <a:gdLst/>
            <a:ahLst/>
            <a:cxnLst/>
            <a:rect l="l" t="t" r="r" b="b"/>
            <a:pathLst>
              <a:path w="6484620" h="2784475">
                <a:moveTo>
                  <a:pt x="0" y="0"/>
                </a:moveTo>
                <a:lnTo>
                  <a:pt x="6484255" y="0"/>
                </a:lnTo>
                <a:lnTo>
                  <a:pt x="6484255" y="2784127"/>
                </a:lnTo>
                <a:lnTo>
                  <a:pt x="0" y="2784127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13162" y="3631952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948867" y="3703120"/>
            <a:ext cx="1289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59736" y="3643643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295443" y="3714810"/>
            <a:ext cx="1289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58409" y="3643556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85250" y="1061968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409532" y="906466"/>
            <a:ext cx="33464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100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85250" y="3590669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76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615907" y="3441834"/>
            <a:ext cx="1289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89712" y="3988058"/>
            <a:ext cx="26936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Months </a:t>
            </a:r>
            <a:r>
              <a:rPr dirty="0" sz="1800" spc="-10">
                <a:latin typeface="Calibri"/>
                <a:cs typeface="Calibri"/>
              </a:rPr>
              <a:t>from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Randomisation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79490" y="2531071"/>
            <a:ext cx="2644140" cy="215900"/>
          </a:xfrm>
          <a:custGeom>
            <a:avLst/>
            <a:gdLst/>
            <a:ahLst/>
            <a:cxnLst/>
            <a:rect l="l" t="t" r="r" b="b"/>
            <a:pathLst>
              <a:path w="2644140" h="215900">
                <a:moveTo>
                  <a:pt x="0" y="0"/>
                </a:moveTo>
                <a:lnTo>
                  <a:pt x="2644092" y="0"/>
                </a:lnTo>
                <a:lnTo>
                  <a:pt x="2644092" y="215443"/>
                </a:lnTo>
                <a:lnTo>
                  <a:pt x="0" y="215443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88317" y="4165720"/>
            <a:ext cx="4775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latin typeface="Calibri"/>
                <a:cs typeface="Calibri"/>
              </a:rPr>
              <a:t>No. at</a:t>
            </a:r>
            <a:r>
              <a:rPr dirty="0" sz="800" spc="-80" b="1">
                <a:latin typeface="Calibri"/>
                <a:cs typeface="Calibri"/>
              </a:rPr>
              <a:t> </a:t>
            </a:r>
            <a:r>
              <a:rPr dirty="0" sz="800" b="1">
                <a:latin typeface="Calibri"/>
                <a:cs typeface="Calibri"/>
              </a:rPr>
              <a:t>Risk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241558" y="4292812"/>
          <a:ext cx="7562215" cy="753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/>
                <a:gridCol w="872490"/>
                <a:gridCol w="1379855"/>
                <a:gridCol w="1431925"/>
                <a:gridCol w="846455"/>
                <a:gridCol w="2470784"/>
              </a:tblGrid>
              <a:tr h="15122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2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3/4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855"/>
                        </a:lnSpc>
                        <a:spcBef>
                          <a:spcPts val="235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35560">
                        <a:lnSpc>
                          <a:spcPts val="855"/>
                        </a:lnSpc>
                        <a:spcBef>
                          <a:spcPts val="235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ts val="855"/>
                        </a:lnSpc>
                        <a:spcBef>
                          <a:spcPts val="235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ts val="855"/>
                        </a:lnSpc>
                        <a:spcBef>
                          <a:spcPts val="235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200785">
                        <a:lnSpc>
                          <a:spcPts val="855"/>
                        </a:lnSpc>
                        <a:spcBef>
                          <a:spcPts val="235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114060">
                <a:tc>
                  <a:txBody>
                    <a:bodyPr/>
                    <a:lstStyle/>
                    <a:p>
                      <a:pPr marL="31750">
                        <a:lnSpc>
                          <a:spcPts val="715"/>
                        </a:lnSpc>
                      </a:pPr>
                      <a:r>
                        <a:rPr dirty="0" sz="800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0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DDB509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199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2674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147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0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92075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78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78560">
                        <a:lnSpc>
                          <a:spcPts val="80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61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10712">
                <a:tc>
                  <a:txBody>
                    <a:bodyPr/>
                    <a:lstStyle/>
                    <a:p>
                      <a:pPr marL="31750">
                        <a:lnSpc>
                          <a:spcPts val="710"/>
                        </a:lnSpc>
                      </a:pPr>
                      <a:r>
                        <a:rPr dirty="0" sz="800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0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1F497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49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214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38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60400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92075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73480">
                        <a:lnSpc>
                          <a:spcPts val="77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76824">
                <a:tc>
                  <a:txBody>
                    <a:bodyPr/>
                    <a:lstStyle/>
                    <a:p>
                      <a:pPr marL="31750">
                        <a:lnSpc>
                          <a:spcPts val="730"/>
                        </a:lnSpc>
                      </a:pPr>
                      <a:r>
                        <a:rPr dirty="0" sz="800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800" spc="-10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b="1">
                          <a:solidFill>
                            <a:srgbClr val="009644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58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214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43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60400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9207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20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ts val="860"/>
                        </a:lnSpc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19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99695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dirty="0" sz="900" spc="-5" i="1">
                          <a:latin typeface="Calibri"/>
                          <a:cs typeface="Calibri"/>
                        </a:rPr>
                        <a:t>*312 pts </a:t>
                      </a:r>
                      <a:r>
                        <a:rPr dirty="0" sz="900" i="1">
                          <a:latin typeface="Calibri"/>
                          <a:cs typeface="Calibri"/>
                        </a:rPr>
                        <a:t>converted within 2 </a:t>
                      </a:r>
                      <a:r>
                        <a:rPr dirty="0" sz="900" spc="-5" i="1">
                          <a:latin typeface="Calibri"/>
                          <a:cs typeface="Calibri"/>
                        </a:rPr>
                        <a:t>years.</a:t>
                      </a:r>
                      <a:r>
                        <a:rPr dirty="0" sz="900" spc="-3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0">
                          <a:solidFill>
                            <a:srgbClr val="61207A"/>
                          </a:solidFill>
                          <a:latin typeface="Calibri Light"/>
                          <a:cs typeface="Calibri Light"/>
                        </a:rPr>
                        <a:t>europcr.com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5483838" y="2285613"/>
            <a:ext cx="2672080" cy="460375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35560" marR="5080" indent="-23495">
              <a:lnSpc>
                <a:spcPct val="103800"/>
              </a:lnSpc>
              <a:spcBef>
                <a:spcPts val="35"/>
              </a:spcBef>
              <a:tabLst>
                <a:tab pos="897255" algn="l"/>
              </a:tabLst>
            </a:pPr>
            <a:r>
              <a:rPr dirty="0" sz="1400" spc="-5" b="1">
                <a:latin typeface="Calibri"/>
                <a:cs typeface="Calibri"/>
              </a:rPr>
              <a:t>Median </a:t>
            </a:r>
            <a:r>
              <a:rPr dirty="0" sz="1400" b="1">
                <a:latin typeface="Calibri"/>
                <a:cs typeface="Calibri"/>
              </a:rPr>
              <a:t>(Q1, </a:t>
            </a:r>
            <a:r>
              <a:rPr dirty="0" sz="1400" spc="-5" b="1">
                <a:latin typeface="Calibri"/>
                <a:cs typeface="Calibri"/>
              </a:rPr>
              <a:t>Q3) </a:t>
            </a:r>
            <a:r>
              <a:rPr dirty="0" sz="1400" b="1">
                <a:latin typeface="Calibri"/>
                <a:cs typeface="Calibri"/>
              </a:rPr>
              <a:t>time </a:t>
            </a:r>
            <a:r>
              <a:rPr dirty="0" sz="1400" spc="-10" b="1">
                <a:latin typeface="Calibri"/>
                <a:cs typeface="Calibri"/>
              </a:rPr>
              <a:t>to conversion  </a:t>
            </a:r>
            <a:r>
              <a:rPr dirty="0" sz="1400" spc="-10" b="1">
                <a:solidFill>
                  <a:srgbClr val="C00000"/>
                </a:solidFill>
                <a:latin typeface="Calibri"/>
                <a:cs typeface="Calibri"/>
              </a:rPr>
              <a:t>Stage</a:t>
            </a: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 3/4	6.1 </a:t>
            </a:r>
            <a:r>
              <a:rPr dirty="0" sz="1400" spc="-5">
                <a:latin typeface="Calibri"/>
                <a:cs typeface="Calibri"/>
              </a:rPr>
              <a:t>(1.8, </a:t>
            </a:r>
            <a:r>
              <a:rPr dirty="0" sz="1400">
                <a:latin typeface="Calibri"/>
                <a:cs typeface="Calibri"/>
              </a:rPr>
              <a:t>10.5)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months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17219" y="2720713"/>
            <a:ext cx="1714500" cy="835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95"/>
              </a:lnSpc>
              <a:spcBef>
                <a:spcPts val="100"/>
              </a:spcBef>
            </a:pPr>
            <a:r>
              <a:rPr dirty="0" sz="1400" b="1">
                <a:solidFill>
                  <a:srgbClr val="DDB509"/>
                </a:solidFill>
                <a:latin typeface="Calibri"/>
                <a:cs typeface="Calibri"/>
              </a:rPr>
              <a:t>12.1 </a:t>
            </a:r>
            <a:r>
              <a:rPr dirty="0" sz="1400" spc="-5">
                <a:latin typeface="Calibri"/>
                <a:cs typeface="Calibri"/>
              </a:rPr>
              <a:t>(4.7, </a:t>
            </a:r>
            <a:r>
              <a:rPr dirty="0" sz="1400">
                <a:latin typeface="Calibri"/>
                <a:cs typeface="Calibri"/>
              </a:rPr>
              <a:t>21.4)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months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10"/>
              </a:lnSpc>
            </a:pPr>
            <a:r>
              <a:rPr dirty="0" sz="1400" b="1">
                <a:solidFill>
                  <a:srgbClr val="1F497D"/>
                </a:solidFill>
                <a:latin typeface="Calibri"/>
                <a:cs typeface="Calibri"/>
              </a:rPr>
              <a:t>12.5 </a:t>
            </a:r>
            <a:r>
              <a:rPr dirty="0" sz="1400" spc="-5">
                <a:latin typeface="Calibri"/>
                <a:cs typeface="Calibri"/>
              </a:rPr>
              <a:t>(5.8, </a:t>
            </a:r>
            <a:r>
              <a:rPr dirty="0" sz="1400">
                <a:latin typeface="Calibri"/>
                <a:cs typeface="Calibri"/>
              </a:rPr>
              <a:t>16.8)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months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95"/>
              </a:lnSpc>
            </a:pPr>
            <a:r>
              <a:rPr dirty="0" sz="1400" b="1">
                <a:solidFill>
                  <a:srgbClr val="009644"/>
                </a:solidFill>
                <a:latin typeface="Calibri"/>
                <a:cs typeface="Calibri"/>
              </a:rPr>
              <a:t>10.1 </a:t>
            </a:r>
            <a:r>
              <a:rPr dirty="0" sz="1400" spc="-5">
                <a:latin typeface="Calibri"/>
                <a:cs typeface="Calibri"/>
              </a:rPr>
              <a:t>(5.7, </a:t>
            </a:r>
            <a:r>
              <a:rPr dirty="0" sz="1400">
                <a:latin typeface="Calibri"/>
                <a:cs typeface="Calibri"/>
              </a:rPr>
              <a:t>25.5)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months</a:t>
            </a:r>
            <a:endParaRPr sz="14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</a:pPr>
            <a:r>
              <a:rPr dirty="0" sz="1400" b="1">
                <a:latin typeface="Calibri"/>
                <a:cs typeface="Calibri"/>
              </a:rPr>
              <a:t>11.3 </a:t>
            </a:r>
            <a:r>
              <a:rPr dirty="0" sz="1400" spc="-5">
                <a:latin typeface="Calibri"/>
                <a:cs typeface="Calibri"/>
              </a:rPr>
              <a:t>(5.0, </a:t>
            </a:r>
            <a:r>
              <a:rPr dirty="0" sz="1400">
                <a:latin typeface="Calibri"/>
                <a:cs typeface="Calibri"/>
              </a:rPr>
              <a:t>21.2)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months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555758" y="3643556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439870" y="3714723"/>
            <a:ext cx="231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Calibri"/>
                <a:cs typeface="Calibri"/>
              </a:rPr>
              <a:t>24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157082" y="3637551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5">
                <a:moveTo>
                  <a:pt x="0" y="0"/>
                </a:moveTo>
                <a:lnTo>
                  <a:pt x="0" y="9918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642522" y="2720713"/>
            <a:ext cx="1630680" cy="1263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76935">
              <a:lnSpc>
                <a:spcPts val="1595"/>
              </a:lnSpc>
              <a:spcBef>
                <a:spcPts val="100"/>
              </a:spcBef>
            </a:pPr>
            <a:r>
              <a:rPr dirty="0" sz="1400" spc="-10" b="1">
                <a:solidFill>
                  <a:srgbClr val="DDB509"/>
                </a:solidFill>
                <a:latin typeface="Calibri"/>
                <a:cs typeface="Calibri"/>
              </a:rPr>
              <a:t>Stage</a:t>
            </a:r>
            <a:r>
              <a:rPr dirty="0" sz="1400" spc="-85" b="1">
                <a:solidFill>
                  <a:srgbClr val="DDB509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DDB509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marL="876935">
              <a:lnSpc>
                <a:spcPts val="1510"/>
              </a:lnSpc>
            </a:pPr>
            <a:r>
              <a:rPr dirty="0" sz="1400" spc="-10" b="1">
                <a:solidFill>
                  <a:srgbClr val="1F497D"/>
                </a:solidFill>
                <a:latin typeface="Calibri"/>
                <a:cs typeface="Calibri"/>
              </a:rPr>
              <a:t>Stage</a:t>
            </a:r>
            <a:r>
              <a:rPr dirty="0" sz="1400" spc="-85" b="1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1F497D"/>
                </a:solidFill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876935">
              <a:lnSpc>
                <a:spcPts val="1595"/>
              </a:lnSpc>
            </a:pPr>
            <a:r>
              <a:rPr dirty="0" sz="1400" spc="-10" b="1">
                <a:solidFill>
                  <a:srgbClr val="009644"/>
                </a:solidFill>
                <a:latin typeface="Calibri"/>
                <a:cs typeface="Calibri"/>
              </a:rPr>
              <a:t>Stage</a:t>
            </a:r>
            <a:r>
              <a:rPr dirty="0" sz="1400" spc="-85" b="1">
                <a:solidFill>
                  <a:srgbClr val="009644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09644"/>
                </a:solidFill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marL="876935">
              <a:lnSpc>
                <a:spcPct val="100000"/>
              </a:lnSpc>
            </a:pPr>
            <a:r>
              <a:rPr dirty="0" sz="1400" spc="-30" b="1">
                <a:latin typeface="Calibri"/>
                <a:cs typeface="Calibri"/>
              </a:rPr>
              <a:t>Total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410970" algn="l"/>
              </a:tabLst>
            </a:pPr>
            <a:r>
              <a:rPr dirty="0" sz="1600">
                <a:latin typeface="Calibri"/>
                <a:cs typeface="Calibri"/>
              </a:rPr>
              <a:t>12	</a:t>
            </a:r>
            <a:r>
              <a:rPr dirty="0" baseline="1736" sz="2400">
                <a:latin typeface="Calibri"/>
                <a:cs typeface="Calibri"/>
              </a:rPr>
              <a:t>18</a:t>
            </a:r>
            <a:endParaRPr baseline="1736" sz="2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010580" y="1850636"/>
            <a:ext cx="5551805" cy="1732914"/>
          </a:xfrm>
          <a:custGeom>
            <a:avLst/>
            <a:gdLst/>
            <a:ahLst/>
            <a:cxnLst/>
            <a:rect l="l" t="t" r="r" b="b"/>
            <a:pathLst>
              <a:path w="5551805" h="1732914">
                <a:moveTo>
                  <a:pt x="0" y="1732704"/>
                </a:moveTo>
                <a:lnTo>
                  <a:pt x="381239" y="1732704"/>
                </a:lnTo>
                <a:lnTo>
                  <a:pt x="381239" y="1495753"/>
                </a:lnTo>
                <a:lnTo>
                  <a:pt x="405067" y="1495753"/>
                </a:lnTo>
                <a:lnTo>
                  <a:pt x="405067" y="1243993"/>
                </a:lnTo>
                <a:lnTo>
                  <a:pt x="679083" y="1243993"/>
                </a:lnTo>
                <a:lnTo>
                  <a:pt x="1250942" y="1243993"/>
                </a:lnTo>
                <a:lnTo>
                  <a:pt x="1250942" y="932994"/>
                </a:lnTo>
                <a:lnTo>
                  <a:pt x="1370079" y="932994"/>
                </a:lnTo>
                <a:lnTo>
                  <a:pt x="1524958" y="932994"/>
                </a:lnTo>
                <a:lnTo>
                  <a:pt x="1524958" y="621996"/>
                </a:lnTo>
                <a:lnTo>
                  <a:pt x="2049163" y="621996"/>
                </a:lnTo>
                <a:lnTo>
                  <a:pt x="2394661" y="621996"/>
                </a:lnTo>
                <a:lnTo>
                  <a:pt x="2394661" y="310998"/>
                </a:lnTo>
                <a:lnTo>
                  <a:pt x="2775900" y="310998"/>
                </a:lnTo>
                <a:lnTo>
                  <a:pt x="3419243" y="310998"/>
                </a:lnTo>
                <a:lnTo>
                  <a:pt x="3419243" y="0"/>
                </a:lnTo>
                <a:lnTo>
                  <a:pt x="3419243" y="0"/>
                </a:lnTo>
                <a:lnTo>
                  <a:pt x="4110239" y="0"/>
                </a:lnTo>
                <a:lnTo>
                  <a:pt x="4789322" y="0"/>
                </a:lnTo>
                <a:lnTo>
                  <a:pt x="5551801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10580" y="1776483"/>
            <a:ext cx="5551805" cy="1807210"/>
          </a:xfrm>
          <a:custGeom>
            <a:avLst/>
            <a:gdLst/>
            <a:ahLst/>
            <a:cxnLst/>
            <a:rect l="l" t="t" r="r" b="b"/>
            <a:pathLst>
              <a:path w="5551805" h="1807210">
                <a:moveTo>
                  <a:pt x="0" y="1806857"/>
                </a:moveTo>
                <a:lnTo>
                  <a:pt x="35741" y="1806857"/>
                </a:lnTo>
                <a:lnTo>
                  <a:pt x="35741" y="1792046"/>
                </a:lnTo>
                <a:lnTo>
                  <a:pt x="178706" y="1792046"/>
                </a:lnTo>
                <a:lnTo>
                  <a:pt x="178706" y="1777236"/>
                </a:lnTo>
                <a:lnTo>
                  <a:pt x="190619" y="1777236"/>
                </a:lnTo>
                <a:lnTo>
                  <a:pt x="190619" y="1762426"/>
                </a:lnTo>
                <a:lnTo>
                  <a:pt x="190619" y="1747615"/>
                </a:lnTo>
                <a:lnTo>
                  <a:pt x="262102" y="1747615"/>
                </a:lnTo>
                <a:lnTo>
                  <a:pt x="262102" y="1732805"/>
                </a:lnTo>
                <a:lnTo>
                  <a:pt x="297843" y="1732805"/>
                </a:lnTo>
                <a:lnTo>
                  <a:pt x="297843" y="1703184"/>
                </a:lnTo>
                <a:lnTo>
                  <a:pt x="309757" y="1703184"/>
                </a:lnTo>
                <a:lnTo>
                  <a:pt x="309757" y="1688374"/>
                </a:lnTo>
                <a:lnTo>
                  <a:pt x="369325" y="1688374"/>
                </a:lnTo>
                <a:lnTo>
                  <a:pt x="369325" y="1673564"/>
                </a:lnTo>
                <a:lnTo>
                  <a:pt x="381239" y="1673564"/>
                </a:lnTo>
                <a:lnTo>
                  <a:pt x="381239" y="1658754"/>
                </a:lnTo>
                <a:lnTo>
                  <a:pt x="381239" y="1643943"/>
                </a:lnTo>
                <a:lnTo>
                  <a:pt x="405067" y="1643943"/>
                </a:lnTo>
                <a:lnTo>
                  <a:pt x="405067" y="1629133"/>
                </a:lnTo>
                <a:lnTo>
                  <a:pt x="440808" y="1629133"/>
                </a:lnTo>
                <a:lnTo>
                  <a:pt x="440808" y="1614323"/>
                </a:lnTo>
                <a:lnTo>
                  <a:pt x="452722" y="1614323"/>
                </a:lnTo>
                <a:lnTo>
                  <a:pt x="452722" y="1584702"/>
                </a:lnTo>
                <a:lnTo>
                  <a:pt x="488463" y="1584702"/>
                </a:lnTo>
                <a:lnTo>
                  <a:pt x="488463" y="1540271"/>
                </a:lnTo>
                <a:lnTo>
                  <a:pt x="512290" y="1540271"/>
                </a:lnTo>
                <a:lnTo>
                  <a:pt x="512290" y="1525461"/>
                </a:lnTo>
                <a:lnTo>
                  <a:pt x="512290" y="1510650"/>
                </a:lnTo>
                <a:lnTo>
                  <a:pt x="571859" y="1510650"/>
                </a:lnTo>
                <a:lnTo>
                  <a:pt x="571859" y="1481030"/>
                </a:lnTo>
                <a:lnTo>
                  <a:pt x="643341" y="1481030"/>
                </a:lnTo>
                <a:lnTo>
                  <a:pt x="667169" y="1481030"/>
                </a:lnTo>
                <a:lnTo>
                  <a:pt x="667169" y="1466219"/>
                </a:lnTo>
                <a:lnTo>
                  <a:pt x="679083" y="1466219"/>
                </a:lnTo>
                <a:lnTo>
                  <a:pt x="679083" y="1451409"/>
                </a:lnTo>
                <a:lnTo>
                  <a:pt x="690996" y="1451409"/>
                </a:lnTo>
                <a:lnTo>
                  <a:pt x="690996" y="1436599"/>
                </a:lnTo>
                <a:lnTo>
                  <a:pt x="738651" y="1436599"/>
                </a:lnTo>
                <a:lnTo>
                  <a:pt x="738651" y="1421789"/>
                </a:lnTo>
                <a:lnTo>
                  <a:pt x="738651" y="1406978"/>
                </a:lnTo>
                <a:lnTo>
                  <a:pt x="774393" y="1406978"/>
                </a:lnTo>
                <a:lnTo>
                  <a:pt x="774393" y="1392168"/>
                </a:lnTo>
                <a:lnTo>
                  <a:pt x="786306" y="1392168"/>
                </a:lnTo>
                <a:lnTo>
                  <a:pt x="786306" y="1377358"/>
                </a:lnTo>
                <a:lnTo>
                  <a:pt x="833961" y="1377358"/>
                </a:lnTo>
                <a:lnTo>
                  <a:pt x="833961" y="1347737"/>
                </a:lnTo>
                <a:lnTo>
                  <a:pt x="893530" y="1347737"/>
                </a:lnTo>
                <a:lnTo>
                  <a:pt x="893530" y="1332927"/>
                </a:lnTo>
                <a:lnTo>
                  <a:pt x="941185" y="1332927"/>
                </a:lnTo>
                <a:lnTo>
                  <a:pt x="953098" y="1332927"/>
                </a:lnTo>
                <a:lnTo>
                  <a:pt x="953098" y="1318117"/>
                </a:lnTo>
                <a:lnTo>
                  <a:pt x="965012" y="1318117"/>
                </a:lnTo>
                <a:lnTo>
                  <a:pt x="965012" y="1303306"/>
                </a:lnTo>
                <a:lnTo>
                  <a:pt x="976926" y="1303306"/>
                </a:lnTo>
                <a:lnTo>
                  <a:pt x="976926" y="1273686"/>
                </a:lnTo>
                <a:lnTo>
                  <a:pt x="988840" y="1273686"/>
                </a:lnTo>
                <a:lnTo>
                  <a:pt x="988840" y="1258875"/>
                </a:lnTo>
                <a:lnTo>
                  <a:pt x="1000754" y="1258875"/>
                </a:lnTo>
                <a:lnTo>
                  <a:pt x="1000754" y="1229255"/>
                </a:lnTo>
                <a:lnTo>
                  <a:pt x="1060322" y="1229255"/>
                </a:lnTo>
                <a:lnTo>
                  <a:pt x="1060322" y="1214444"/>
                </a:lnTo>
                <a:lnTo>
                  <a:pt x="1143718" y="1214444"/>
                </a:lnTo>
                <a:lnTo>
                  <a:pt x="1143718" y="1199634"/>
                </a:lnTo>
                <a:lnTo>
                  <a:pt x="1179460" y="1199634"/>
                </a:lnTo>
                <a:lnTo>
                  <a:pt x="1250942" y="1199634"/>
                </a:lnTo>
                <a:lnTo>
                  <a:pt x="1250942" y="1184824"/>
                </a:lnTo>
                <a:lnTo>
                  <a:pt x="1262856" y="1184824"/>
                </a:lnTo>
                <a:lnTo>
                  <a:pt x="1262856" y="1170014"/>
                </a:lnTo>
                <a:lnTo>
                  <a:pt x="1298597" y="1170014"/>
                </a:lnTo>
                <a:lnTo>
                  <a:pt x="1298597" y="1155203"/>
                </a:lnTo>
                <a:lnTo>
                  <a:pt x="1310511" y="1155203"/>
                </a:lnTo>
                <a:lnTo>
                  <a:pt x="1310511" y="1140393"/>
                </a:lnTo>
                <a:lnTo>
                  <a:pt x="1334338" y="1140393"/>
                </a:lnTo>
                <a:lnTo>
                  <a:pt x="1334338" y="1125583"/>
                </a:lnTo>
                <a:lnTo>
                  <a:pt x="1334338" y="1110772"/>
                </a:lnTo>
                <a:lnTo>
                  <a:pt x="1334338" y="1110772"/>
                </a:lnTo>
                <a:lnTo>
                  <a:pt x="1370079" y="1110772"/>
                </a:lnTo>
                <a:lnTo>
                  <a:pt x="1370079" y="1095962"/>
                </a:lnTo>
                <a:lnTo>
                  <a:pt x="1417734" y="1095962"/>
                </a:lnTo>
                <a:lnTo>
                  <a:pt x="1417734" y="1081152"/>
                </a:lnTo>
                <a:lnTo>
                  <a:pt x="1536872" y="1081152"/>
                </a:lnTo>
                <a:lnTo>
                  <a:pt x="1536872" y="1051531"/>
                </a:lnTo>
                <a:lnTo>
                  <a:pt x="1584527" y="1051531"/>
                </a:lnTo>
                <a:lnTo>
                  <a:pt x="1608354" y="1051531"/>
                </a:lnTo>
                <a:lnTo>
                  <a:pt x="1608354" y="1036721"/>
                </a:lnTo>
                <a:lnTo>
                  <a:pt x="1632181" y="1036721"/>
                </a:lnTo>
                <a:lnTo>
                  <a:pt x="1632181" y="1021910"/>
                </a:lnTo>
                <a:lnTo>
                  <a:pt x="1644095" y="1021910"/>
                </a:lnTo>
                <a:lnTo>
                  <a:pt x="1644095" y="1007100"/>
                </a:lnTo>
                <a:lnTo>
                  <a:pt x="1691750" y="1007100"/>
                </a:lnTo>
                <a:lnTo>
                  <a:pt x="1691750" y="992290"/>
                </a:lnTo>
                <a:lnTo>
                  <a:pt x="1775146" y="992290"/>
                </a:lnTo>
                <a:lnTo>
                  <a:pt x="1775146" y="977480"/>
                </a:lnTo>
                <a:lnTo>
                  <a:pt x="1846629" y="977480"/>
                </a:lnTo>
                <a:lnTo>
                  <a:pt x="1846629" y="962669"/>
                </a:lnTo>
                <a:lnTo>
                  <a:pt x="1918111" y="962669"/>
                </a:lnTo>
                <a:lnTo>
                  <a:pt x="1918111" y="947859"/>
                </a:lnTo>
                <a:lnTo>
                  <a:pt x="1941939" y="947859"/>
                </a:lnTo>
                <a:lnTo>
                  <a:pt x="1941939" y="933049"/>
                </a:lnTo>
                <a:lnTo>
                  <a:pt x="1965766" y="933049"/>
                </a:lnTo>
                <a:lnTo>
                  <a:pt x="1965766" y="918238"/>
                </a:lnTo>
                <a:lnTo>
                  <a:pt x="2025335" y="918238"/>
                </a:lnTo>
                <a:lnTo>
                  <a:pt x="2025335" y="903428"/>
                </a:lnTo>
                <a:lnTo>
                  <a:pt x="2049163" y="903428"/>
                </a:lnTo>
                <a:lnTo>
                  <a:pt x="2156386" y="903428"/>
                </a:lnTo>
                <a:lnTo>
                  <a:pt x="2156386" y="873807"/>
                </a:lnTo>
                <a:lnTo>
                  <a:pt x="2156386" y="858997"/>
                </a:lnTo>
                <a:lnTo>
                  <a:pt x="2215955" y="858997"/>
                </a:lnTo>
                <a:lnTo>
                  <a:pt x="2215955" y="844187"/>
                </a:lnTo>
                <a:lnTo>
                  <a:pt x="2227869" y="844187"/>
                </a:lnTo>
                <a:lnTo>
                  <a:pt x="2227869" y="829377"/>
                </a:lnTo>
                <a:lnTo>
                  <a:pt x="2239782" y="829377"/>
                </a:lnTo>
                <a:lnTo>
                  <a:pt x="2239782" y="814566"/>
                </a:lnTo>
                <a:lnTo>
                  <a:pt x="2251696" y="814566"/>
                </a:lnTo>
                <a:lnTo>
                  <a:pt x="2251696" y="799756"/>
                </a:lnTo>
                <a:lnTo>
                  <a:pt x="2275524" y="799756"/>
                </a:lnTo>
                <a:lnTo>
                  <a:pt x="2275524" y="784946"/>
                </a:lnTo>
                <a:lnTo>
                  <a:pt x="2347006" y="784946"/>
                </a:lnTo>
                <a:lnTo>
                  <a:pt x="2347006" y="770135"/>
                </a:lnTo>
                <a:lnTo>
                  <a:pt x="2347006" y="755325"/>
                </a:lnTo>
                <a:lnTo>
                  <a:pt x="2358920" y="755325"/>
                </a:lnTo>
                <a:lnTo>
                  <a:pt x="2442316" y="755325"/>
                </a:lnTo>
                <a:lnTo>
                  <a:pt x="2442316" y="740515"/>
                </a:lnTo>
                <a:lnTo>
                  <a:pt x="2454230" y="740515"/>
                </a:lnTo>
                <a:lnTo>
                  <a:pt x="2454230" y="725704"/>
                </a:lnTo>
                <a:lnTo>
                  <a:pt x="2525712" y="725704"/>
                </a:lnTo>
                <a:lnTo>
                  <a:pt x="2525712" y="710894"/>
                </a:lnTo>
                <a:lnTo>
                  <a:pt x="2537626" y="710894"/>
                </a:lnTo>
                <a:lnTo>
                  <a:pt x="2537626" y="696084"/>
                </a:lnTo>
                <a:lnTo>
                  <a:pt x="2597194" y="696084"/>
                </a:lnTo>
                <a:lnTo>
                  <a:pt x="2597194" y="681273"/>
                </a:lnTo>
                <a:lnTo>
                  <a:pt x="2609108" y="681273"/>
                </a:lnTo>
                <a:lnTo>
                  <a:pt x="2609108" y="666463"/>
                </a:lnTo>
                <a:lnTo>
                  <a:pt x="2704418" y="666463"/>
                </a:lnTo>
                <a:lnTo>
                  <a:pt x="2704418" y="651653"/>
                </a:lnTo>
                <a:lnTo>
                  <a:pt x="2704418" y="636843"/>
                </a:lnTo>
                <a:lnTo>
                  <a:pt x="2775900" y="636843"/>
                </a:lnTo>
                <a:lnTo>
                  <a:pt x="2799728" y="636843"/>
                </a:lnTo>
                <a:lnTo>
                  <a:pt x="2799728" y="622032"/>
                </a:lnTo>
                <a:lnTo>
                  <a:pt x="2823556" y="622032"/>
                </a:lnTo>
                <a:lnTo>
                  <a:pt x="2823556" y="607222"/>
                </a:lnTo>
                <a:lnTo>
                  <a:pt x="2823556" y="592412"/>
                </a:lnTo>
                <a:lnTo>
                  <a:pt x="2930779" y="592412"/>
                </a:lnTo>
                <a:lnTo>
                  <a:pt x="2954607" y="592412"/>
                </a:lnTo>
                <a:lnTo>
                  <a:pt x="2954607" y="577601"/>
                </a:lnTo>
                <a:lnTo>
                  <a:pt x="3002261" y="577601"/>
                </a:lnTo>
                <a:lnTo>
                  <a:pt x="3002261" y="562791"/>
                </a:lnTo>
                <a:lnTo>
                  <a:pt x="3014175" y="562791"/>
                </a:lnTo>
                <a:lnTo>
                  <a:pt x="3014175" y="533170"/>
                </a:lnTo>
                <a:lnTo>
                  <a:pt x="3026089" y="533170"/>
                </a:lnTo>
                <a:lnTo>
                  <a:pt x="3026089" y="503550"/>
                </a:lnTo>
                <a:lnTo>
                  <a:pt x="3038003" y="503550"/>
                </a:lnTo>
                <a:lnTo>
                  <a:pt x="3038003" y="488740"/>
                </a:lnTo>
                <a:lnTo>
                  <a:pt x="3061830" y="488740"/>
                </a:lnTo>
                <a:lnTo>
                  <a:pt x="3061830" y="473929"/>
                </a:lnTo>
                <a:lnTo>
                  <a:pt x="3073744" y="473929"/>
                </a:lnTo>
                <a:lnTo>
                  <a:pt x="3073744" y="459119"/>
                </a:lnTo>
                <a:lnTo>
                  <a:pt x="3097571" y="459119"/>
                </a:lnTo>
                <a:lnTo>
                  <a:pt x="3097571" y="444309"/>
                </a:lnTo>
                <a:lnTo>
                  <a:pt x="3145226" y="444309"/>
                </a:lnTo>
                <a:lnTo>
                  <a:pt x="3216709" y="444309"/>
                </a:lnTo>
                <a:lnTo>
                  <a:pt x="3216709" y="429498"/>
                </a:lnTo>
                <a:lnTo>
                  <a:pt x="3312019" y="429498"/>
                </a:lnTo>
                <a:lnTo>
                  <a:pt x="3312019" y="399878"/>
                </a:lnTo>
                <a:lnTo>
                  <a:pt x="3371587" y="399878"/>
                </a:lnTo>
                <a:lnTo>
                  <a:pt x="3371587" y="385067"/>
                </a:lnTo>
                <a:lnTo>
                  <a:pt x="3395415" y="385067"/>
                </a:lnTo>
                <a:lnTo>
                  <a:pt x="3395415" y="370257"/>
                </a:lnTo>
                <a:lnTo>
                  <a:pt x="3419243" y="370257"/>
                </a:lnTo>
                <a:lnTo>
                  <a:pt x="3490725" y="370257"/>
                </a:lnTo>
                <a:lnTo>
                  <a:pt x="3490725" y="355447"/>
                </a:lnTo>
                <a:lnTo>
                  <a:pt x="3514552" y="355447"/>
                </a:lnTo>
                <a:lnTo>
                  <a:pt x="3514552" y="340636"/>
                </a:lnTo>
                <a:lnTo>
                  <a:pt x="3538380" y="340636"/>
                </a:lnTo>
                <a:lnTo>
                  <a:pt x="3538380" y="325826"/>
                </a:lnTo>
                <a:lnTo>
                  <a:pt x="3788568" y="325826"/>
                </a:lnTo>
                <a:lnTo>
                  <a:pt x="3788568" y="311016"/>
                </a:lnTo>
                <a:lnTo>
                  <a:pt x="3812396" y="311016"/>
                </a:lnTo>
                <a:lnTo>
                  <a:pt x="3812396" y="281395"/>
                </a:lnTo>
                <a:lnTo>
                  <a:pt x="3860051" y="281395"/>
                </a:lnTo>
                <a:lnTo>
                  <a:pt x="3883878" y="281395"/>
                </a:lnTo>
                <a:lnTo>
                  <a:pt x="3883878" y="266585"/>
                </a:lnTo>
                <a:lnTo>
                  <a:pt x="3979188" y="266585"/>
                </a:lnTo>
                <a:lnTo>
                  <a:pt x="3979188" y="251775"/>
                </a:lnTo>
                <a:lnTo>
                  <a:pt x="4050671" y="251775"/>
                </a:lnTo>
                <a:lnTo>
                  <a:pt x="4050671" y="236964"/>
                </a:lnTo>
                <a:lnTo>
                  <a:pt x="4050671" y="222154"/>
                </a:lnTo>
                <a:lnTo>
                  <a:pt x="4110239" y="222154"/>
                </a:lnTo>
                <a:lnTo>
                  <a:pt x="4217463" y="222154"/>
                </a:lnTo>
                <a:lnTo>
                  <a:pt x="4217463" y="207344"/>
                </a:lnTo>
                <a:lnTo>
                  <a:pt x="4360428" y="207344"/>
                </a:lnTo>
                <a:lnTo>
                  <a:pt x="4360428" y="177723"/>
                </a:lnTo>
                <a:lnTo>
                  <a:pt x="4419996" y="177723"/>
                </a:lnTo>
                <a:lnTo>
                  <a:pt x="4419996" y="162913"/>
                </a:lnTo>
                <a:lnTo>
                  <a:pt x="4527220" y="162913"/>
                </a:lnTo>
                <a:lnTo>
                  <a:pt x="4527220" y="148103"/>
                </a:lnTo>
                <a:lnTo>
                  <a:pt x="4574875" y="148103"/>
                </a:lnTo>
                <a:lnTo>
                  <a:pt x="4574875" y="118482"/>
                </a:lnTo>
                <a:lnTo>
                  <a:pt x="4789322" y="118482"/>
                </a:lnTo>
                <a:lnTo>
                  <a:pt x="4789322" y="103672"/>
                </a:lnTo>
                <a:lnTo>
                  <a:pt x="4813150" y="103672"/>
                </a:lnTo>
                <a:lnTo>
                  <a:pt x="4813150" y="88861"/>
                </a:lnTo>
                <a:lnTo>
                  <a:pt x="4848891" y="88861"/>
                </a:lnTo>
                <a:lnTo>
                  <a:pt x="4848891" y="74051"/>
                </a:lnTo>
                <a:lnTo>
                  <a:pt x="4860805" y="74051"/>
                </a:lnTo>
                <a:lnTo>
                  <a:pt x="4860805" y="59241"/>
                </a:lnTo>
                <a:lnTo>
                  <a:pt x="4872719" y="59241"/>
                </a:lnTo>
                <a:lnTo>
                  <a:pt x="4884632" y="59241"/>
                </a:lnTo>
                <a:lnTo>
                  <a:pt x="4884632" y="44431"/>
                </a:lnTo>
                <a:lnTo>
                  <a:pt x="4932287" y="44431"/>
                </a:lnTo>
                <a:lnTo>
                  <a:pt x="4932287" y="29620"/>
                </a:lnTo>
                <a:lnTo>
                  <a:pt x="5134820" y="29620"/>
                </a:lnTo>
                <a:lnTo>
                  <a:pt x="5134820" y="14810"/>
                </a:lnTo>
                <a:lnTo>
                  <a:pt x="5420750" y="14810"/>
                </a:lnTo>
                <a:lnTo>
                  <a:pt x="5420750" y="0"/>
                </a:lnTo>
                <a:lnTo>
                  <a:pt x="5551801" y="0"/>
                </a:lnTo>
              </a:path>
            </a:pathLst>
          </a:custGeom>
          <a:ln w="38100">
            <a:solidFill>
              <a:srgbClr val="DDB5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010580" y="1657839"/>
            <a:ext cx="5551805" cy="1925955"/>
          </a:xfrm>
          <a:custGeom>
            <a:avLst/>
            <a:gdLst/>
            <a:ahLst/>
            <a:cxnLst/>
            <a:rect l="l" t="t" r="r" b="b"/>
            <a:pathLst>
              <a:path w="5551805" h="1925954">
                <a:moveTo>
                  <a:pt x="0" y="1925501"/>
                </a:moveTo>
                <a:lnTo>
                  <a:pt x="297843" y="1925501"/>
                </a:lnTo>
                <a:lnTo>
                  <a:pt x="297843" y="1881067"/>
                </a:lnTo>
                <a:lnTo>
                  <a:pt x="309757" y="1881067"/>
                </a:lnTo>
                <a:lnTo>
                  <a:pt x="309757" y="1821820"/>
                </a:lnTo>
                <a:lnTo>
                  <a:pt x="428894" y="1821820"/>
                </a:lnTo>
                <a:lnTo>
                  <a:pt x="428894" y="1762574"/>
                </a:lnTo>
                <a:lnTo>
                  <a:pt x="452722" y="1762574"/>
                </a:lnTo>
                <a:lnTo>
                  <a:pt x="452722" y="1703328"/>
                </a:lnTo>
                <a:lnTo>
                  <a:pt x="536118" y="1703328"/>
                </a:lnTo>
                <a:lnTo>
                  <a:pt x="536118" y="1658894"/>
                </a:lnTo>
                <a:lnTo>
                  <a:pt x="619514" y="1658894"/>
                </a:lnTo>
                <a:lnTo>
                  <a:pt x="619514" y="1599647"/>
                </a:lnTo>
                <a:lnTo>
                  <a:pt x="667169" y="1599647"/>
                </a:lnTo>
                <a:lnTo>
                  <a:pt x="667169" y="1540401"/>
                </a:lnTo>
                <a:lnTo>
                  <a:pt x="679083" y="1540401"/>
                </a:lnTo>
                <a:lnTo>
                  <a:pt x="810134" y="1540401"/>
                </a:lnTo>
                <a:lnTo>
                  <a:pt x="810134" y="1495966"/>
                </a:lnTo>
                <a:lnTo>
                  <a:pt x="893530" y="1495966"/>
                </a:lnTo>
                <a:lnTo>
                  <a:pt x="893530" y="1436720"/>
                </a:lnTo>
                <a:lnTo>
                  <a:pt x="1119891" y="1436720"/>
                </a:lnTo>
                <a:lnTo>
                  <a:pt x="1119891" y="1377474"/>
                </a:lnTo>
                <a:lnTo>
                  <a:pt x="1322424" y="1377474"/>
                </a:lnTo>
                <a:lnTo>
                  <a:pt x="1322424" y="1333039"/>
                </a:lnTo>
                <a:lnTo>
                  <a:pt x="1370079" y="1333039"/>
                </a:lnTo>
                <a:lnTo>
                  <a:pt x="1453476" y="1333039"/>
                </a:lnTo>
                <a:lnTo>
                  <a:pt x="1453476" y="1273793"/>
                </a:lnTo>
                <a:lnTo>
                  <a:pt x="1536872" y="1273793"/>
                </a:lnTo>
                <a:lnTo>
                  <a:pt x="1536872" y="1214547"/>
                </a:lnTo>
                <a:lnTo>
                  <a:pt x="1858543" y="1214547"/>
                </a:lnTo>
                <a:lnTo>
                  <a:pt x="1858543" y="1170112"/>
                </a:lnTo>
                <a:lnTo>
                  <a:pt x="1906198" y="1170112"/>
                </a:lnTo>
                <a:lnTo>
                  <a:pt x="1906198" y="1110866"/>
                </a:lnTo>
                <a:lnTo>
                  <a:pt x="1918111" y="1110866"/>
                </a:lnTo>
                <a:lnTo>
                  <a:pt x="1918111" y="1051620"/>
                </a:lnTo>
                <a:lnTo>
                  <a:pt x="2049163" y="1051620"/>
                </a:lnTo>
                <a:lnTo>
                  <a:pt x="2287437" y="1051620"/>
                </a:lnTo>
                <a:lnTo>
                  <a:pt x="2287437" y="1007185"/>
                </a:lnTo>
                <a:lnTo>
                  <a:pt x="2442316" y="1007185"/>
                </a:lnTo>
                <a:lnTo>
                  <a:pt x="2442316" y="947939"/>
                </a:lnTo>
                <a:lnTo>
                  <a:pt x="2632935" y="947939"/>
                </a:lnTo>
                <a:lnTo>
                  <a:pt x="2632935" y="844258"/>
                </a:lnTo>
                <a:lnTo>
                  <a:pt x="2775900" y="844258"/>
                </a:lnTo>
                <a:lnTo>
                  <a:pt x="2859296" y="844258"/>
                </a:lnTo>
                <a:lnTo>
                  <a:pt x="2859296" y="785012"/>
                </a:lnTo>
                <a:lnTo>
                  <a:pt x="2895038" y="785012"/>
                </a:lnTo>
                <a:lnTo>
                  <a:pt x="2895038" y="725766"/>
                </a:lnTo>
                <a:lnTo>
                  <a:pt x="2906952" y="725766"/>
                </a:lnTo>
                <a:lnTo>
                  <a:pt x="2906952" y="666519"/>
                </a:lnTo>
                <a:lnTo>
                  <a:pt x="3014175" y="666519"/>
                </a:lnTo>
                <a:lnTo>
                  <a:pt x="3014175" y="622085"/>
                </a:lnTo>
                <a:lnTo>
                  <a:pt x="3026089" y="622085"/>
                </a:lnTo>
                <a:lnTo>
                  <a:pt x="3026089" y="562839"/>
                </a:lnTo>
                <a:lnTo>
                  <a:pt x="3073744" y="562839"/>
                </a:lnTo>
                <a:lnTo>
                  <a:pt x="3073744" y="503592"/>
                </a:lnTo>
                <a:lnTo>
                  <a:pt x="3300105" y="503592"/>
                </a:lnTo>
                <a:lnTo>
                  <a:pt x="3300105" y="444346"/>
                </a:lnTo>
                <a:lnTo>
                  <a:pt x="3335846" y="444346"/>
                </a:lnTo>
                <a:lnTo>
                  <a:pt x="3335846" y="385100"/>
                </a:lnTo>
                <a:lnTo>
                  <a:pt x="3419243" y="385100"/>
                </a:lnTo>
                <a:lnTo>
                  <a:pt x="3633690" y="385100"/>
                </a:lnTo>
                <a:lnTo>
                  <a:pt x="3633690" y="340665"/>
                </a:lnTo>
                <a:lnTo>
                  <a:pt x="3657517" y="340665"/>
                </a:lnTo>
                <a:lnTo>
                  <a:pt x="3657517" y="281419"/>
                </a:lnTo>
                <a:lnTo>
                  <a:pt x="3836223" y="281419"/>
                </a:lnTo>
                <a:lnTo>
                  <a:pt x="3836223" y="222173"/>
                </a:lnTo>
                <a:lnTo>
                  <a:pt x="4086412" y="222173"/>
                </a:lnTo>
                <a:lnTo>
                  <a:pt x="4086412" y="162927"/>
                </a:lnTo>
                <a:lnTo>
                  <a:pt x="4098326" y="162927"/>
                </a:lnTo>
                <a:lnTo>
                  <a:pt x="4098326" y="103680"/>
                </a:lnTo>
                <a:lnTo>
                  <a:pt x="4110239" y="103680"/>
                </a:lnTo>
                <a:lnTo>
                  <a:pt x="4265118" y="103680"/>
                </a:lnTo>
                <a:lnTo>
                  <a:pt x="4265118" y="44434"/>
                </a:lnTo>
                <a:lnTo>
                  <a:pt x="4789322" y="44434"/>
                </a:lnTo>
                <a:lnTo>
                  <a:pt x="5432664" y="44434"/>
                </a:lnTo>
                <a:lnTo>
                  <a:pt x="5432664" y="0"/>
                </a:lnTo>
                <a:lnTo>
                  <a:pt x="5551801" y="0"/>
                </a:lnTo>
              </a:path>
            </a:pathLst>
          </a:custGeom>
          <a:ln w="381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10580" y="1806144"/>
            <a:ext cx="5551805" cy="1777364"/>
          </a:xfrm>
          <a:custGeom>
            <a:avLst/>
            <a:gdLst/>
            <a:ahLst/>
            <a:cxnLst/>
            <a:rect l="l" t="t" r="r" b="b"/>
            <a:pathLst>
              <a:path w="5551805" h="1777364">
                <a:moveTo>
                  <a:pt x="0" y="1777196"/>
                </a:moveTo>
                <a:lnTo>
                  <a:pt x="178706" y="1777196"/>
                </a:lnTo>
                <a:lnTo>
                  <a:pt x="178706" y="1732765"/>
                </a:lnTo>
                <a:lnTo>
                  <a:pt x="262102" y="1732765"/>
                </a:lnTo>
                <a:lnTo>
                  <a:pt x="262102" y="1688336"/>
                </a:lnTo>
                <a:lnTo>
                  <a:pt x="321671" y="1688336"/>
                </a:lnTo>
                <a:lnTo>
                  <a:pt x="321671" y="1643906"/>
                </a:lnTo>
                <a:lnTo>
                  <a:pt x="381239" y="1643906"/>
                </a:lnTo>
                <a:lnTo>
                  <a:pt x="381239" y="1599476"/>
                </a:lnTo>
                <a:lnTo>
                  <a:pt x="512290" y="1599476"/>
                </a:lnTo>
                <a:lnTo>
                  <a:pt x="512290" y="1555046"/>
                </a:lnTo>
                <a:lnTo>
                  <a:pt x="619514" y="1555046"/>
                </a:lnTo>
                <a:lnTo>
                  <a:pt x="619514" y="1510616"/>
                </a:lnTo>
                <a:lnTo>
                  <a:pt x="643341" y="1510616"/>
                </a:lnTo>
                <a:lnTo>
                  <a:pt x="643341" y="1451376"/>
                </a:lnTo>
                <a:lnTo>
                  <a:pt x="679083" y="1451376"/>
                </a:lnTo>
                <a:lnTo>
                  <a:pt x="702910" y="1451376"/>
                </a:lnTo>
                <a:lnTo>
                  <a:pt x="702910" y="1406946"/>
                </a:lnTo>
                <a:lnTo>
                  <a:pt x="726738" y="1406946"/>
                </a:lnTo>
                <a:lnTo>
                  <a:pt x="726738" y="1362516"/>
                </a:lnTo>
                <a:lnTo>
                  <a:pt x="869702" y="1362516"/>
                </a:lnTo>
                <a:lnTo>
                  <a:pt x="869702" y="1318086"/>
                </a:lnTo>
                <a:lnTo>
                  <a:pt x="953098" y="1318086"/>
                </a:lnTo>
                <a:lnTo>
                  <a:pt x="953098" y="1273657"/>
                </a:lnTo>
                <a:lnTo>
                  <a:pt x="1000754" y="1273657"/>
                </a:lnTo>
                <a:lnTo>
                  <a:pt x="1000754" y="1229227"/>
                </a:lnTo>
                <a:lnTo>
                  <a:pt x="1286683" y="1229227"/>
                </a:lnTo>
                <a:lnTo>
                  <a:pt x="1286683" y="1184797"/>
                </a:lnTo>
                <a:lnTo>
                  <a:pt x="1310511" y="1184797"/>
                </a:lnTo>
                <a:lnTo>
                  <a:pt x="1310511" y="1140367"/>
                </a:lnTo>
                <a:lnTo>
                  <a:pt x="1334338" y="1140367"/>
                </a:lnTo>
                <a:lnTo>
                  <a:pt x="1334338" y="1095937"/>
                </a:lnTo>
                <a:lnTo>
                  <a:pt x="1370079" y="1095937"/>
                </a:lnTo>
                <a:lnTo>
                  <a:pt x="1429648" y="1095937"/>
                </a:lnTo>
                <a:lnTo>
                  <a:pt x="1429648" y="1036697"/>
                </a:lnTo>
                <a:lnTo>
                  <a:pt x="1524958" y="1036697"/>
                </a:lnTo>
                <a:lnTo>
                  <a:pt x="1524958" y="992267"/>
                </a:lnTo>
                <a:lnTo>
                  <a:pt x="1608354" y="992267"/>
                </a:lnTo>
                <a:lnTo>
                  <a:pt x="1608354" y="947837"/>
                </a:lnTo>
                <a:lnTo>
                  <a:pt x="1679837" y="947837"/>
                </a:lnTo>
                <a:lnTo>
                  <a:pt x="1679837" y="903407"/>
                </a:lnTo>
                <a:lnTo>
                  <a:pt x="1727492" y="903407"/>
                </a:lnTo>
                <a:lnTo>
                  <a:pt x="1727492" y="858977"/>
                </a:lnTo>
                <a:lnTo>
                  <a:pt x="1775146" y="858977"/>
                </a:lnTo>
                <a:lnTo>
                  <a:pt x="1775146" y="799738"/>
                </a:lnTo>
                <a:lnTo>
                  <a:pt x="1858543" y="799738"/>
                </a:lnTo>
                <a:lnTo>
                  <a:pt x="1858543" y="710878"/>
                </a:lnTo>
                <a:lnTo>
                  <a:pt x="2025335" y="710878"/>
                </a:lnTo>
                <a:lnTo>
                  <a:pt x="2025335" y="666448"/>
                </a:lnTo>
                <a:lnTo>
                  <a:pt x="2049163" y="666448"/>
                </a:lnTo>
                <a:lnTo>
                  <a:pt x="2132559" y="666448"/>
                </a:lnTo>
                <a:lnTo>
                  <a:pt x="2132559" y="622018"/>
                </a:lnTo>
                <a:lnTo>
                  <a:pt x="2299351" y="622018"/>
                </a:lnTo>
                <a:lnTo>
                  <a:pt x="2299351" y="577588"/>
                </a:lnTo>
                <a:lnTo>
                  <a:pt x="2311265" y="577588"/>
                </a:lnTo>
                <a:lnTo>
                  <a:pt x="2311265" y="518348"/>
                </a:lnTo>
                <a:lnTo>
                  <a:pt x="2323178" y="518348"/>
                </a:lnTo>
                <a:lnTo>
                  <a:pt x="2323178" y="473918"/>
                </a:lnTo>
                <a:lnTo>
                  <a:pt x="2537626" y="473918"/>
                </a:lnTo>
                <a:lnTo>
                  <a:pt x="2537626" y="429488"/>
                </a:lnTo>
                <a:lnTo>
                  <a:pt x="2549539" y="429488"/>
                </a:lnTo>
                <a:lnTo>
                  <a:pt x="2549539" y="385059"/>
                </a:lnTo>
                <a:lnTo>
                  <a:pt x="2680591" y="385059"/>
                </a:lnTo>
                <a:lnTo>
                  <a:pt x="2680591" y="340629"/>
                </a:lnTo>
                <a:lnTo>
                  <a:pt x="2775900" y="340629"/>
                </a:lnTo>
                <a:lnTo>
                  <a:pt x="3038003" y="340629"/>
                </a:lnTo>
                <a:lnTo>
                  <a:pt x="3038003" y="281389"/>
                </a:lnTo>
                <a:lnTo>
                  <a:pt x="3073744" y="281389"/>
                </a:lnTo>
                <a:lnTo>
                  <a:pt x="3073744" y="236959"/>
                </a:lnTo>
                <a:lnTo>
                  <a:pt x="3252450" y="236959"/>
                </a:lnTo>
                <a:lnTo>
                  <a:pt x="3252450" y="192529"/>
                </a:lnTo>
                <a:lnTo>
                  <a:pt x="3288191" y="192529"/>
                </a:lnTo>
                <a:lnTo>
                  <a:pt x="3288191" y="148099"/>
                </a:lnTo>
                <a:lnTo>
                  <a:pt x="3419243" y="148099"/>
                </a:lnTo>
                <a:lnTo>
                  <a:pt x="3729000" y="148099"/>
                </a:lnTo>
                <a:lnTo>
                  <a:pt x="3729000" y="103669"/>
                </a:lnTo>
                <a:lnTo>
                  <a:pt x="4050671" y="103669"/>
                </a:lnTo>
                <a:lnTo>
                  <a:pt x="4050671" y="59239"/>
                </a:lnTo>
                <a:lnTo>
                  <a:pt x="4110239" y="59239"/>
                </a:lnTo>
                <a:lnTo>
                  <a:pt x="4789322" y="59239"/>
                </a:lnTo>
                <a:lnTo>
                  <a:pt x="4920373" y="59239"/>
                </a:lnTo>
                <a:lnTo>
                  <a:pt x="4920373" y="0"/>
                </a:lnTo>
                <a:lnTo>
                  <a:pt x="5551801" y="0"/>
                </a:lnTo>
              </a:path>
            </a:pathLst>
          </a:custGeom>
          <a:ln w="38099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4520" y="15490"/>
            <a:ext cx="81400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latin typeface="Calibri"/>
                <a:cs typeface="Calibri"/>
              </a:rPr>
              <a:t>Clinical </a:t>
            </a:r>
            <a:r>
              <a:rPr dirty="0" sz="3600" spc="-15" b="1">
                <a:latin typeface="Calibri"/>
                <a:cs typeface="Calibri"/>
              </a:rPr>
              <a:t>Presentation </a:t>
            </a:r>
            <a:r>
              <a:rPr dirty="0" sz="3600" spc="-20" b="1">
                <a:latin typeface="Calibri"/>
                <a:cs typeface="Calibri"/>
              </a:rPr>
              <a:t>at </a:t>
            </a:r>
            <a:r>
              <a:rPr dirty="0" sz="3600" spc="-5" b="1">
                <a:latin typeface="Calibri"/>
                <a:cs typeface="Calibri"/>
              </a:rPr>
              <a:t>Time </a:t>
            </a:r>
            <a:r>
              <a:rPr dirty="0" sz="3600" b="1">
                <a:latin typeface="Calibri"/>
                <a:cs typeface="Calibri"/>
              </a:rPr>
              <a:t>of </a:t>
            </a:r>
            <a:r>
              <a:rPr dirty="0" sz="3600" spc="-15" b="1">
                <a:latin typeface="Calibri"/>
                <a:cs typeface="Calibri"/>
              </a:rPr>
              <a:t>Conversion</a:t>
            </a:r>
            <a:endParaRPr sz="36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69761" y="2509950"/>
          <a:ext cx="4272280" cy="1482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2595"/>
              </a:tblGrid>
              <a:tr h="493776">
                <a:tc>
                  <a:txBody>
                    <a:bodyPr/>
                    <a:lstStyle/>
                    <a:p>
                      <a:pPr algn="ctr" marL="5461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Progressive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Syndrome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AF00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NYHA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0195"/>
                      </a:srgbClr>
                    </a:solidFill>
                  </a:tcPr>
                </a:tc>
              </a:tr>
              <a:tr h="243839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Increase in HF medication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from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baseline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0195"/>
                      </a:srgb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≥ 1.5-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&lt;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3-fold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increase in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NT-proBNP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from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baseline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age-specific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threshold</a:t>
                      </a:r>
                      <a:r>
                        <a:rPr dirty="0" baseline="26455" sz="1575" spc="-15">
                          <a:latin typeface="Calibri"/>
                          <a:cs typeface="Calibri"/>
                        </a:rPr>
                        <a:t>*</a:t>
                      </a:r>
                      <a:endParaRPr baseline="26455" sz="1575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>
                        <a:alpha val="10195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604017" y="1307591"/>
          <a:ext cx="4272280" cy="2701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2595"/>
              </a:tblGrid>
              <a:tr h="493776">
                <a:tc>
                  <a:txBody>
                    <a:bodyPr/>
                    <a:lstStyle/>
                    <a:p>
                      <a:pPr marL="106616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Acute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Syndrome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F2613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NYHA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III/IV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  <a:tr h="243839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Syncope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Atrial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fibrillation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  <a:tr h="243839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Ventricular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arrhythmia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Resuscitated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sudden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death/cardiac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arrest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  <a:tr h="243839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Hospitalization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HF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and/or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pulmonary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edema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  <a:tr h="243839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 spc="-35">
                          <a:latin typeface="Calibri"/>
                          <a:cs typeface="Calibri"/>
                        </a:rPr>
                        <a:t>LVEF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drops to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&lt;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50%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177800">
                        <a:lnSpc>
                          <a:spcPts val="182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≥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3-fold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increase in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NT-proBNP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from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baseline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and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age-specific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threshold</a:t>
                      </a:r>
                      <a:r>
                        <a:rPr dirty="0" baseline="26455" sz="1575" spc="-15">
                          <a:latin typeface="Calibri"/>
                          <a:cs typeface="Calibri"/>
                        </a:rPr>
                        <a:t>*</a:t>
                      </a:r>
                      <a:endParaRPr baseline="26455" sz="1575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>
                        <a:alpha val="10195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276111" y="1313940"/>
            <a:ext cx="4253230" cy="494030"/>
          </a:xfrm>
          <a:prstGeom prst="rect">
            <a:avLst/>
          </a:prstGeom>
          <a:solidFill>
            <a:srgbClr val="00AC4E"/>
          </a:solidFill>
          <a:ln w="12700">
            <a:solidFill>
              <a:srgbClr val="000000"/>
            </a:solidFill>
          </a:ln>
        </p:spPr>
        <p:txBody>
          <a:bodyPr wrap="square" lIns="0" tIns="94615" rIns="0" bIns="0" rtlCol="0" vert="horz">
            <a:spAutoFit/>
          </a:bodyPr>
          <a:lstStyle/>
          <a:p>
            <a:pPr algn="ctr" marL="50800">
              <a:lnSpc>
                <a:spcPct val="100000"/>
              </a:lnSpc>
              <a:spcBef>
                <a:spcPts val="745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Asymptomatic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111" y="1807716"/>
            <a:ext cx="4253230" cy="487680"/>
          </a:xfrm>
          <a:prstGeom prst="rect">
            <a:avLst/>
          </a:prstGeom>
          <a:solidFill>
            <a:srgbClr val="00B050">
              <a:alpha val="10195"/>
            </a:srgbClr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77800">
              <a:lnSpc>
                <a:spcPts val="1820"/>
              </a:lnSpc>
            </a:pPr>
            <a:r>
              <a:rPr dirty="0" sz="1600">
                <a:latin typeface="Calibri"/>
                <a:cs typeface="Calibri"/>
              </a:rPr>
              <a:t>Includes </a:t>
            </a:r>
            <a:r>
              <a:rPr dirty="0" sz="1600" spc="-5">
                <a:latin typeface="Calibri"/>
                <a:cs typeface="Calibri"/>
              </a:rPr>
              <a:t>pts </a:t>
            </a:r>
            <a:r>
              <a:rPr dirty="0" sz="1600">
                <a:latin typeface="Calibri"/>
                <a:cs typeface="Calibri"/>
              </a:rPr>
              <a:t>who </a:t>
            </a:r>
            <a:r>
              <a:rPr dirty="0" sz="1600" spc="-10">
                <a:latin typeface="Calibri"/>
                <a:cs typeface="Calibri"/>
              </a:rPr>
              <a:t>may </a:t>
            </a:r>
            <a:r>
              <a:rPr dirty="0" sz="1600" spc="-15">
                <a:latin typeface="Calibri"/>
                <a:cs typeface="Calibri"/>
              </a:rPr>
              <a:t>have </a:t>
            </a:r>
            <a:r>
              <a:rPr dirty="0" sz="1600" spc="-10">
                <a:latin typeface="Calibri"/>
                <a:cs typeface="Calibri"/>
              </a:rPr>
              <a:t>converted to </a:t>
            </a:r>
            <a:r>
              <a:rPr dirty="0" sz="1600" spc="-25">
                <a:latin typeface="Calibri"/>
                <a:cs typeface="Calibri"/>
              </a:rPr>
              <a:t>AVR</a:t>
            </a:r>
            <a:r>
              <a:rPr dirty="0" sz="1600" spc="-15">
                <a:latin typeface="Calibri"/>
                <a:cs typeface="Calibri"/>
              </a:rPr>
              <a:t> b/c</a:t>
            </a:r>
            <a:endParaRPr sz="1600">
              <a:latin typeface="Calibri"/>
              <a:cs typeface="Calibri"/>
            </a:endParaRPr>
          </a:p>
          <a:p>
            <a:pPr marL="17780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they </a:t>
            </a:r>
            <a:r>
              <a:rPr dirty="0" sz="1600" spc="-10">
                <a:latin typeface="Calibri"/>
                <a:cs typeface="Calibri"/>
              </a:rPr>
              <a:t>required </a:t>
            </a:r>
            <a:r>
              <a:rPr dirty="0" sz="1600">
                <a:latin typeface="Calibri"/>
                <a:cs typeface="Calibri"/>
              </a:rPr>
              <a:t>additional </a:t>
            </a:r>
            <a:r>
              <a:rPr dirty="0" sz="1600" spc="-5">
                <a:latin typeface="Calibri"/>
                <a:cs typeface="Calibri"/>
              </a:rPr>
              <a:t>medical </a:t>
            </a:r>
            <a:r>
              <a:rPr dirty="0" sz="1600" spc="-10">
                <a:latin typeface="Calibri"/>
                <a:cs typeface="Calibri"/>
              </a:rPr>
              <a:t>procedures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6109" y="838592"/>
            <a:ext cx="8587105" cy="365760"/>
          </a:xfrm>
          <a:prstGeom prst="rect">
            <a:avLst/>
          </a:prstGeom>
          <a:solidFill>
            <a:srgbClr val="942A86"/>
          </a:solidFill>
          <a:ln w="9525">
            <a:solidFill>
              <a:srgbClr val="00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marL="787400">
              <a:lnSpc>
                <a:spcPct val="100000"/>
              </a:lnSpc>
              <a:spcBef>
                <a:spcPts val="110"/>
              </a:spcBef>
            </a:pP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classified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acuity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severity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20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signs/symptoms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61227" y="4828601"/>
            <a:ext cx="482346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i="1">
                <a:latin typeface="Calibri"/>
                <a:cs typeface="Calibri"/>
              </a:rPr>
              <a:t>Adapted </a:t>
            </a:r>
            <a:r>
              <a:rPr dirty="0" sz="900" spc="-5" i="1">
                <a:latin typeface="Calibri"/>
                <a:cs typeface="Calibri"/>
              </a:rPr>
              <a:t>from </a:t>
            </a:r>
            <a:r>
              <a:rPr dirty="0" sz="900" i="1">
                <a:latin typeface="Calibri"/>
                <a:cs typeface="Calibri"/>
              </a:rPr>
              <a:t>Généreux et </a:t>
            </a:r>
            <a:r>
              <a:rPr dirty="0" sz="900" spc="-5" i="1">
                <a:latin typeface="Calibri"/>
                <a:cs typeface="Calibri"/>
              </a:rPr>
              <a:t>al. </a:t>
            </a:r>
            <a:r>
              <a:rPr dirty="0" sz="900" i="1">
                <a:latin typeface="Calibri"/>
                <a:cs typeface="Calibri"/>
              </a:rPr>
              <a:t>N </a:t>
            </a:r>
            <a:r>
              <a:rPr dirty="0" sz="900" spc="-5" i="1">
                <a:latin typeface="Calibri"/>
                <a:cs typeface="Calibri"/>
              </a:rPr>
              <a:t>Engl </a:t>
            </a:r>
            <a:r>
              <a:rPr dirty="0" sz="900" i="1">
                <a:latin typeface="Calibri"/>
                <a:cs typeface="Calibri"/>
              </a:rPr>
              <a:t>J Med 2024 </a:t>
            </a:r>
            <a:r>
              <a:rPr dirty="0" sz="900" spc="-5" i="1">
                <a:latin typeface="Calibri"/>
                <a:cs typeface="Calibri"/>
              </a:rPr>
              <a:t>and </a:t>
            </a:r>
            <a:r>
              <a:rPr dirty="0" sz="900" i="1">
                <a:latin typeface="Calibri"/>
                <a:cs typeface="Calibri"/>
              </a:rPr>
              <a:t>Généreux et </a:t>
            </a:r>
            <a:r>
              <a:rPr dirty="0" sz="900" spc="-5" i="1">
                <a:latin typeface="Calibri"/>
                <a:cs typeface="Calibri"/>
              </a:rPr>
              <a:t>al. Struct Heart </a:t>
            </a:r>
            <a:r>
              <a:rPr dirty="0" sz="900" i="1">
                <a:latin typeface="Calibri"/>
                <a:cs typeface="Calibri"/>
              </a:rPr>
              <a:t>2024.</a:t>
            </a:r>
            <a:r>
              <a:rPr dirty="0" sz="900" spc="-80" i="1">
                <a:latin typeface="Calibri"/>
                <a:cs typeface="Calibri"/>
              </a:rPr>
              <a:t> </a:t>
            </a: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7511" y="4027802"/>
            <a:ext cx="3059430" cy="297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070"/>
              </a:lnSpc>
              <a:spcBef>
                <a:spcPts val="100"/>
              </a:spcBef>
            </a:pPr>
            <a:r>
              <a:rPr dirty="0" baseline="23148" sz="900" spc="-7" i="1">
                <a:latin typeface="Calibri"/>
                <a:cs typeface="Calibri"/>
              </a:rPr>
              <a:t>*</a:t>
            </a:r>
            <a:r>
              <a:rPr dirty="0" sz="900" spc="-5" i="1">
                <a:latin typeface="Calibri"/>
                <a:cs typeface="Calibri"/>
              </a:rPr>
              <a:t>125 pg/mL for patients </a:t>
            </a:r>
            <a:r>
              <a:rPr dirty="0" sz="900" i="1">
                <a:latin typeface="Calibri"/>
                <a:cs typeface="Calibri"/>
              </a:rPr>
              <a:t>≤ 75 </a:t>
            </a:r>
            <a:r>
              <a:rPr dirty="0" sz="900" spc="-5" i="1">
                <a:latin typeface="Calibri"/>
                <a:cs typeface="Calibri"/>
              </a:rPr>
              <a:t>years and </a:t>
            </a:r>
            <a:r>
              <a:rPr dirty="0" sz="900" i="1">
                <a:latin typeface="Calibri"/>
                <a:cs typeface="Calibri"/>
              </a:rPr>
              <a:t>450 </a:t>
            </a:r>
            <a:r>
              <a:rPr dirty="0" sz="900" spc="-5" i="1">
                <a:latin typeface="Calibri"/>
                <a:cs typeface="Calibri"/>
              </a:rPr>
              <a:t>pg/mL for </a:t>
            </a:r>
            <a:r>
              <a:rPr dirty="0" sz="900" i="1">
                <a:latin typeface="Calibri"/>
                <a:cs typeface="Calibri"/>
              </a:rPr>
              <a:t>&gt; 75</a:t>
            </a:r>
            <a:r>
              <a:rPr dirty="0" sz="900" spc="-50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years</a:t>
            </a:r>
            <a:endParaRPr sz="900">
              <a:latin typeface="Calibri"/>
              <a:cs typeface="Calibri"/>
            </a:endParaRPr>
          </a:p>
          <a:p>
            <a:pPr marL="74295">
              <a:lnSpc>
                <a:spcPts val="1070"/>
              </a:lnSpc>
            </a:pPr>
            <a:r>
              <a:rPr dirty="0" sz="900" i="1">
                <a:latin typeface="Calibri"/>
                <a:cs typeface="Calibri"/>
              </a:rPr>
              <a:t>Additional exploratory</a:t>
            </a:r>
            <a:r>
              <a:rPr dirty="0" sz="900" spc="-5" i="1">
                <a:latin typeface="Calibri"/>
                <a:cs typeface="Calibri"/>
              </a:rPr>
              <a:t> analysis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6415" y="665067"/>
            <a:ext cx="337820" cy="93980"/>
          </a:xfrm>
          <a:custGeom>
            <a:avLst/>
            <a:gdLst/>
            <a:ahLst/>
            <a:cxnLst/>
            <a:rect l="l" t="t" r="r" b="b"/>
            <a:pathLst>
              <a:path w="337820" h="93979">
                <a:moveTo>
                  <a:pt x="0" y="93883"/>
                </a:moveTo>
                <a:lnTo>
                  <a:pt x="337584" y="93883"/>
                </a:lnTo>
                <a:lnTo>
                  <a:pt x="33758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337820" cy="93980"/>
          </a:xfrm>
          <a:custGeom>
            <a:avLst/>
            <a:gdLst/>
            <a:ahLst/>
            <a:cxnLst/>
            <a:rect l="l" t="t" r="r" b="b"/>
            <a:pathLst>
              <a:path w="337820" h="93979">
                <a:moveTo>
                  <a:pt x="0" y="93883"/>
                </a:moveTo>
                <a:lnTo>
                  <a:pt x="337584" y="93883"/>
                </a:lnTo>
                <a:lnTo>
                  <a:pt x="33758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0382" y="15490"/>
            <a:ext cx="83102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latin typeface="Calibri"/>
                <a:cs typeface="Calibri"/>
              </a:rPr>
              <a:t>Clinical </a:t>
            </a:r>
            <a:r>
              <a:rPr dirty="0" sz="3600" spc="-15" b="1">
                <a:latin typeface="Calibri"/>
                <a:cs typeface="Calibri"/>
              </a:rPr>
              <a:t>Presentation </a:t>
            </a:r>
            <a:r>
              <a:rPr dirty="0" sz="3600" spc="-20" b="1">
                <a:latin typeface="Calibri"/>
                <a:cs typeface="Calibri"/>
              </a:rPr>
              <a:t>at </a:t>
            </a:r>
            <a:r>
              <a:rPr dirty="0" sz="3600" spc="-5" b="1">
                <a:latin typeface="Calibri"/>
                <a:cs typeface="Calibri"/>
              </a:rPr>
              <a:t>Time </a:t>
            </a:r>
            <a:r>
              <a:rPr dirty="0" sz="3600" b="1">
                <a:latin typeface="Calibri"/>
                <a:cs typeface="Calibri"/>
              </a:rPr>
              <a:t>of</a:t>
            </a:r>
            <a:r>
              <a:rPr dirty="0" sz="3600" spc="35" b="1">
                <a:latin typeface="Calibri"/>
                <a:cs typeface="Calibri"/>
              </a:rPr>
              <a:t> </a:t>
            </a:r>
            <a:r>
              <a:rPr dirty="0" sz="3600" spc="-15" b="1">
                <a:latin typeface="Calibri"/>
                <a:cs typeface="Calibri"/>
              </a:rPr>
              <a:t>Conversion</a:t>
            </a:r>
            <a:r>
              <a:rPr dirty="0" baseline="25525" sz="2775" spc="-22" b="1">
                <a:latin typeface="Calibri"/>
                <a:cs typeface="Calibri"/>
              </a:rPr>
              <a:t>*</a:t>
            </a:r>
            <a:endParaRPr baseline="25525" sz="2775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2938" y="4323272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62938" y="4323272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62938" y="4001887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62938" y="4001887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62938" y="3680502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62938" y="3680502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62938" y="3359117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62938" y="3359117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62938" y="3037733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62938" y="3037733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62938" y="2716348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62938" y="2716348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62938" y="2394963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62938" y="2394963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62938" y="2073578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62938" y="2073578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62938" y="1752193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62938" y="1752193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62938" y="1430808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62938" y="1430808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14600" y="1430808"/>
            <a:ext cx="749300" cy="3213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97300" y="1430808"/>
            <a:ext cx="749300" cy="32138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350000" y="1430808"/>
            <a:ext cx="749300" cy="32138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080000" y="1430808"/>
            <a:ext cx="749300" cy="32138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262938" y="4644657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262938" y="4644657"/>
            <a:ext cx="5107305" cy="0"/>
          </a:xfrm>
          <a:custGeom>
            <a:avLst/>
            <a:gdLst/>
            <a:ahLst/>
            <a:cxnLst/>
            <a:rect l="l" t="t" r="r" b="b"/>
            <a:pathLst>
              <a:path w="5107305" h="0">
                <a:moveTo>
                  <a:pt x="0" y="0"/>
                </a:moveTo>
                <a:lnTo>
                  <a:pt x="510684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622365" y="4734878"/>
            <a:ext cx="5600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Stage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87696" y="1192025"/>
            <a:ext cx="427990" cy="3561079"/>
          </a:xfrm>
          <a:prstGeom prst="rect">
            <a:avLst/>
          </a:prstGeom>
        </p:spPr>
        <p:txBody>
          <a:bodyPr wrap="square" lIns="0" tIns="120650" rIns="0" bIns="0" rtlCol="0" vert="horz">
            <a:spAutoFit/>
          </a:bodyPr>
          <a:lstStyle/>
          <a:p>
            <a:pPr algn="r" marR="6985">
              <a:lnSpc>
                <a:spcPct val="100000"/>
              </a:lnSpc>
              <a:spcBef>
                <a:spcPts val="950"/>
              </a:spcBef>
            </a:pPr>
            <a:r>
              <a:rPr dirty="0" sz="1400" b="1">
                <a:latin typeface="Calibri"/>
                <a:cs typeface="Calibri"/>
              </a:rPr>
              <a:t>100%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90%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80%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70%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60%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50%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5"/>
              </a:spcBef>
            </a:pPr>
            <a:r>
              <a:rPr dirty="0" sz="1400" b="1">
                <a:latin typeface="Calibri"/>
                <a:cs typeface="Calibri"/>
              </a:rPr>
              <a:t>40%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30%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20%</a:t>
            </a:r>
            <a:endParaRPr sz="14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10%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50"/>
              </a:spcBef>
            </a:pPr>
            <a:r>
              <a:rPr dirty="0" sz="1400" b="1">
                <a:latin typeface="Calibri"/>
                <a:cs typeface="Calibri"/>
              </a:rPr>
              <a:t>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88732" y="1095466"/>
            <a:ext cx="4598670" cy="177165"/>
          </a:xfrm>
          <a:custGeom>
            <a:avLst/>
            <a:gdLst/>
            <a:ahLst/>
            <a:cxnLst/>
            <a:rect l="l" t="t" r="r" b="b"/>
            <a:pathLst>
              <a:path w="4598670" h="177165">
                <a:moveTo>
                  <a:pt x="0" y="177006"/>
                </a:moveTo>
                <a:lnTo>
                  <a:pt x="793" y="142081"/>
                </a:lnTo>
                <a:lnTo>
                  <a:pt x="3968" y="114300"/>
                </a:lnTo>
                <a:lnTo>
                  <a:pt x="8731" y="95250"/>
                </a:lnTo>
                <a:lnTo>
                  <a:pt x="14287" y="88106"/>
                </a:lnTo>
                <a:lnTo>
                  <a:pt x="2284412" y="88106"/>
                </a:lnTo>
                <a:lnTo>
                  <a:pt x="2289968" y="80962"/>
                </a:lnTo>
                <a:lnTo>
                  <a:pt x="2294731" y="61912"/>
                </a:lnTo>
                <a:lnTo>
                  <a:pt x="2297906" y="34131"/>
                </a:lnTo>
                <a:lnTo>
                  <a:pt x="2298700" y="0"/>
                </a:lnTo>
                <a:lnTo>
                  <a:pt x="2300287" y="34131"/>
                </a:lnTo>
                <a:lnTo>
                  <a:pt x="2303462" y="61912"/>
                </a:lnTo>
                <a:lnTo>
                  <a:pt x="2308225" y="80962"/>
                </a:lnTo>
                <a:lnTo>
                  <a:pt x="2313781" y="88106"/>
                </a:lnTo>
                <a:lnTo>
                  <a:pt x="4583906" y="88106"/>
                </a:lnTo>
                <a:lnTo>
                  <a:pt x="4589462" y="95250"/>
                </a:lnTo>
                <a:lnTo>
                  <a:pt x="4594225" y="114300"/>
                </a:lnTo>
                <a:lnTo>
                  <a:pt x="4597400" y="142081"/>
                </a:lnTo>
                <a:lnTo>
                  <a:pt x="4598193" y="17700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719041" y="233621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66.7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02387" y="233621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63.4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99209" y="233621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56.3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64252" y="233621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50.0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19041" y="386010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33.3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02387" y="386010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36.6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99209" y="386010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42.0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64252" y="3860105"/>
            <a:ext cx="343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50.0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07676" y="1170687"/>
            <a:ext cx="25336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A84C"/>
                </a:solidFill>
                <a:latin typeface="Calibri"/>
                <a:cs typeface="Calibri"/>
              </a:rPr>
              <a:t>1.7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20954" y="1170687"/>
            <a:ext cx="25336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A84C"/>
                </a:solidFill>
                <a:latin typeface="Calibri"/>
                <a:cs typeface="Calibri"/>
              </a:rPr>
              <a:t>0.0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43287" y="1170687"/>
            <a:ext cx="25336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A84C"/>
                </a:solidFill>
                <a:latin typeface="Calibri"/>
                <a:cs typeface="Calibri"/>
              </a:rPr>
              <a:t>0.0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63992" y="1170687"/>
            <a:ext cx="25336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A84C"/>
                </a:solidFill>
                <a:latin typeface="Calibri"/>
                <a:cs typeface="Calibri"/>
              </a:rPr>
              <a:t>0.0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99076" y="4690159"/>
            <a:ext cx="4080510" cy="41275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  <a:tabLst>
                <a:tab pos="1289050" algn="l"/>
                <a:tab pos="2487930" algn="l"/>
              </a:tabLst>
            </a:pPr>
            <a:r>
              <a:rPr dirty="0" sz="1400" spc="-10" b="1">
                <a:latin typeface="Calibri"/>
                <a:cs typeface="Calibri"/>
              </a:rPr>
              <a:t>Stage</a:t>
            </a:r>
            <a:r>
              <a:rPr dirty="0" sz="1400" b="1">
                <a:latin typeface="Calibri"/>
                <a:cs typeface="Calibri"/>
              </a:rPr>
              <a:t> 1	</a:t>
            </a:r>
            <a:r>
              <a:rPr dirty="0" sz="1400" spc="-10" b="1">
                <a:latin typeface="Calibri"/>
                <a:cs typeface="Calibri"/>
              </a:rPr>
              <a:t>Stage</a:t>
            </a:r>
            <a:r>
              <a:rPr dirty="0" sz="1400" b="1">
                <a:latin typeface="Calibri"/>
                <a:cs typeface="Calibri"/>
              </a:rPr>
              <a:t> 2	</a:t>
            </a:r>
            <a:r>
              <a:rPr dirty="0" sz="1400" spc="-10" b="1">
                <a:latin typeface="Calibri"/>
                <a:cs typeface="Calibri"/>
              </a:rPr>
              <a:t>Stage </a:t>
            </a:r>
            <a:r>
              <a:rPr dirty="0" sz="1400" b="1">
                <a:latin typeface="Calibri"/>
                <a:cs typeface="Calibri"/>
              </a:rPr>
              <a:t>3/4</a:t>
            </a:r>
            <a:endParaRPr sz="1400">
              <a:latin typeface="Calibri"/>
              <a:cs typeface="Calibri"/>
            </a:endParaRPr>
          </a:p>
          <a:p>
            <a:pPr marL="513080">
              <a:lnSpc>
                <a:spcPct val="100000"/>
              </a:lnSpc>
              <a:spcBef>
                <a:spcPts val="175"/>
              </a:spcBef>
            </a:pP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P-value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is from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Jonckheere-Terpstra test.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*388 pts in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total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had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converted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at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most recent</a:t>
            </a:r>
            <a:r>
              <a:rPr dirty="0" sz="700" spc="-100" i="1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follow-up.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442200" y="1130300"/>
            <a:ext cx="558800" cy="558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442200" y="1600200"/>
            <a:ext cx="558800" cy="558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442200" y="2082800"/>
            <a:ext cx="55880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7885607" y="1305346"/>
            <a:ext cx="8972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No</a:t>
            </a:r>
            <a:r>
              <a:rPr dirty="0" sz="1200" spc="-7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symptoms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885607" y="1681493"/>
            <a:ext cx="11131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Progressive valve  </a:t>
            </a:r>
            <a:r>
              <a:rPr dirty="0" sz="1200" spc="-5" b="1">
                <a:latin typeface="Calibri"/>
                <a:cs typeface="Calibri"/>
              </a:rPr>
              <a:t>syndrome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885607" y="2157271"/>
            <a:ext cx="755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Acute</a:t>
            </a:r>
            <a:r>
              <a:rPr dirty="0" sz="1200" spc="-7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valve  </a:t>
            </a:r>
            <a:r>
              <a:rPr dirty="0" sz="1200" spc="-5" b="1">
                <a:latin typeface="Calibri"/>
                <a:cs typeface="Calibri"/>
              </a:rPr>
              <a:t>syndrome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54000" y="482600"/>
            <a:ext cx="8610600" cy="5207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37584" y="531614"/>
            <a:ext cx="8468995" cy="369570"/>
          </a:xfrm>
          <a:custGeom>
            <a:avLst/>
            <a:gdLst/>
            <a:ahLst/>
            <a:cxnLst/>
            <a:rect l="l" t="t" r="r" b="b"/>
            <a:pathLst>
              <a:path w="8468995" h="369569">
                <a:moveTo>
                  <a:pt x="0" y="0"/>
                </a:moveTo>
                <a:lnTo>
                  <a:pt x="8468831" y="0"/>
                </a:lnTo>
                <a:lnTo>
                  <a:pt x="8468831" y="369331"/>
                </a:lnTo>
                <a:lnTo>
                  <a:pt x="0" y="369331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37584" y="483763"/>
            <a:ext cx="8468995" cy="63119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marL="905510">
              <a:lnSpc>
                <a:spcPct val="100000"/>
              </a:lnSpc>
              <a:spcBef>
                <a:spcPts val="620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1/3 of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Stage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0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converted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1800" spc="-35" b="1">
                <a:solidFill>
                  <a:srgbClr val="FFFFFF"/>
                </a:solidFill>
                <a:latin typeface="Calibri"/>
                <a:cs typeface="Calibri"/>
              </a:rPr>
              <a:t>AVR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with acute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r>
              <a:rPr dirty="0" sz="18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syndrome</a:t>
            </a:r>
            <a:endParaRPr sz="1800">
              <a:latin typeface="Calibri"/>
              <a:cs typeface="Calibri"/>
            </a:endParaRPr>
          </a:p>
          <a:p>
            <a:pPr algn="ctr" marL="372745">
              <a:lnSpc>
                <a:spcPct val="100000"/>
              </a:lnSpc>
              <a:spcBef>
                <a:spcPts val="405"/>
              </a:spcBef>
            </a:pPr>
            <a:r>
              <a:rPr dirty="0" sz="1400" b="1">
                <a:latin typeface="Calibri"/>
                <a:cs typeface="Calibri"/>
              </a:rPr>
              <a:t>p=0.27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97363" y="665067"/>
            <a:ext cx="2747010" cy="93980"/>
          </a:xfrm>
          <a:custGeom>
            <a:avLst/>
            <a:gdLst/>
            <a:ahLst/>
            <a:cxnLst/>
            <a:rect l="l" t="t" r="r" b="b"/>
            <a:pathLst>
              <a:path w="2747009" h="93979">
                <a:moveTo>
                  <a:pt x="0" y="93883"/>
                </a:moveTo>
                <a:lnTo>
                  <a:pt x="2746636" y="93883"/>
                </a:lnTo>
                <a:lnTo>
                  <a:pt x="2746636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2694305" cy="93980"/>
          </a:xfrm>
          <a:custGeom>
            <a:avLst/>
            <a:gdLst/>
            <a:ahLst/>
            <a:cxnLst/>
            <a:rect l="l" t="t" r="r" b="b"/>
            <a:pathLst>
              <a:path w="2694305" h="93979">
                <a:moveTo>
                  <a:pt x="0" y="93883"/>
                </a:moveTo>
                <a:lnTo>
                  <a:pt x="2693934" y="93883"/>
                </a:lnTo>
                <a:lnTo>
                  <a:pt x="269393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32761" y="82953"/>
            <a:ext cx="822261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 b="1">
                <a:latin typeface="Calibri"/>
                <a:cs typeface="Calibri"/>
              </a:rPr>
              <a:t>Evolution </a:t>
            </a:r>
            <a:r>
              <a:rPr dirty="0" b="1">
                <a:latin typeface="Calibri"/>
                <a:cs typeface="Calibri"/>
              </a:rPr>
              <a:t>of </a:t>
            </a:r>
            <a:r>
              <a:rPr dirty="0" spc="-10" b="1">
                <a:latin typeface="Calibri"/>
                <a:cs typeface="Calibri"/>
              </a:rPr>
              <a:t>Damage: Early </a:t>
            </a:r>
            <a:r>
              <a:rPr dirty="0" spc="-95" b="1">
                <a:latin typeface="Calibri"/>
                <a:cs typeface="Calibri"/>
              </a:rPr>
              <a:t>TAVR </a:t>
            </a:r>
            <a:r>
              <a:rPr dirty="0" spc="-5" b="1">
                <a:latin typeface="Calibri"/>
                <a:cs typeface="Calibri"/>
              </a:rPr>
              <a:t>vs Clinical</a:t>
            </a:r>
            <a:r>
              <a:rPr dirty="0" spc="105" b="1">
                <a:latin typeface="Calibri"/>
                <a:cs typeface="Calibri"/>
              </a:rPr>
              <a:t> </a:t>
            </a:r>
            <a:r>
              <a:rPr dirty="0" spc="-5" b="1">
                <a:latin typeface="Calibri"/>
                <a:cs typeface="Calibri"/>
              </a:rPr>
              <a:t>Surveillance</a:t>
            </a:r>
          </a:p>
        </p:txBody>
      </p:sp>
      <p:sp>
        <p:nvSpPr>
          <p:cNvPr id="6" name="object 6"/>
          <p:cNvSpPr/>
          <p:nvPr/>
        </p:nvSpPr>
        <p:spPr>
          <a:xfrm>
            <a:off x="2616200" y="596900"/>
            <a:ext cx="3848100" cy="546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93934" y="646533"/>
            <a:ext cx="3703954" cy="400685"/>
          </a:xfrm>
          <a:custGeom>
            <a:avLst/>
            <a:gdLst/>
            <a:ahLst/>
            <a:cxnLst/>
            <a:rect l="l" t="t" r="r" b="b"/>
            <a:pathLst>
              <a:path w="3703954" h="400684">
                <a:moveTo>
                  <a:pt x="0" y="0"/>
                </a:moveTo>
                <a:lnTo>
                  <a:pt x="3703428" y="0"/>
                </a:lnTo>
                <a:lnTo>
                  <a:pt x="3703428" y="400110"/>
                </a:lnTo>
                <a:lnTo>
                  <a:pt x="0" y="400110"/>
                </a:lnTo>
                <a:lnTo>
                  <a:pt x="0" y="0"/>
                </a:lnTo>
                <a:close/>
              </a:path>
            </a:pathLst>
          </a:custGeom>
          <a:solidFill>
            <a:srgbClr val="9429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7362" y="1602567"/>
            <a:ext cx="1938655" cy="708025"/>
          </a:xfrm>
          <a:custGeom>
            <a:avLst/>
            <a:gdLst/>
            <a:ahLst/>
            <a:cxnLst/>
            <a:rect l="l" t="t" r="r" b="b"/>
            <a:pathLst>
              <a:path w="1938655" h="708025">
                <a:moveTo>
                  <a:pt x="0" y="0"/>
                </a:moveTo>
                <a:lnTo>
                  <a:pt x="1938528" y="0"/>
                </a:lnTo>
                <a:lnTo>
                  <a:pt x="1938528" y="707885"/>
                </a:lnTo>
                <a:lnTo>
                  <a:pt x="0" y="707885"/>
                </a:lnTo>
                <a:lnTo>
                  <a:pt x="0" y="0"/>
                </a:lnTo>
                <a:close/>
              </a:path>
            </a:pathLst>
          </a:custGeom>
          <a:solidFill>
            <a:srgbClr val="0096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87362" y="1602567"/>
            <a:ext cx="1938655" cy="708025"/>
          </a:xfrm>
          <a:prstGeom prst="rect">
            <a:avLst/>
          </a:prstGeom>
          <a:ln w="57150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Improved</a:t>
            </a:r>
            <a:r>
              <a:rPr dirty="0" baseline="25641" sz="1950" spc="-15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5641" sz="19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24.1%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79398" y="1602567"/>
            <a:ext cx="1942464" cy="708025"/>
          </a:xfrm>
          <a:custGeom>
            <a:avLst/>
            <a:gdLst/>
            <a:ahLst/>
            <a:cxnLst/>
            <a:rect l="l" t="t" r="r" b="b"/>
            <a:pathLst>
              <a:path w="1942464" h="708025">
                <a:moveTo>
                  <a:pt x="0" y="0"/>
                </a:moveTo>
                <a:lnTo>
                  <a:pt x="1942091" y="0"/>
                </a:lnTo>
                <a:lnTo>
                  <a:pt x="1942091" y="707885"/>
                </a:lnTo>
                <a:lnTo>
                  <a:pt x="0" y="707885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579398" y="1619331"/>
            <a:ext cx="1942464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55320" marR="116205" indent="-535940">
              <a:lnSpc>
                <a:spcPct val="100000"/>
              </a:lnSpc>
              <a:spcBef>
                <a:spcPts val="100"/>
              </a:spcBef>
            </a:pPr>
            <a:r>
              <a:rPr dirty="0" sz="2000" spc="-20">
                <a:latin typeface="Calibri"/>
                <a:cs typeface="Calibri"/>
              </a:rPr>
              <a:t>Stayed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same  </a:t>
            </a:r>
            <a:r>
              <a:rPr dirty="0" sz="2000">
                <a:latin typeface="Calibri"/>
                <a:cs typeface="Calibri"/>
              </a:rPr>
              <a:t>61.8%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74998" y="1602567"/>
            <a:ext cx="1938655" cy="708025"/>
          </a:xfrm>
          <a:custGeom>
            <a:avLst/>
            <a:gdLst/>
            <a:ahLst/>
            <a:cxnLst/>
            <a:rect l="l" t="t" r="r" b="b"/>
            <a:pathLst>
              <a:path w="1938654" h="708025">
                <a:moveTo>
                  <a:pt x="0" y="0"/>
                </a:moveTo>
                <a:lnTo>
                  <a:pt x="1938528" y="0"/>
                </a:lnTo>
                <a:lnTo>
                  <a:pt x="1938528" y="707885"/>
                </a:lnTo>
                <a:lnTo>
                  <a:pt x="0" y="70788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049598" y="1619331"/>
            <a:ext cx="198945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79450" marR="418465" indent="-254000">
              <a:lnSpc>
                <a:spcPct val="100000"/>
              </a:lnSpc>
              <a:spcBef>
                <a:spcPts val="100"/>
              </a:spcBef>
            </a:pPr>
            <a:r>
              <a:rPr dirty="0" sz="2000" spc="-85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0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sene</a:t>
            </a:r>
            <a:r>
              <a:rPr dirty="0" sz="2000" spc="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baseline="25641" sz="1950" spc="7" i="1">
                <a:solidFill>
                  <a:srgbClr val="FFFFFF"/>
                </a:solidFill>
                <a:latin typeface="Calibri"/>
                <a:cs typeface="Calibri"/>
              </a:rPr>
              <a:t>* </a:t>
            </a:r>
            <a:r>
              <a:rPr dirty="0" baseline="25641" sz="195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14.1%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5803" y="4826561"/>
            <a:ext cx="78041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P value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is for difference in 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cardiac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damage between Early TAVR and CS, using 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a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Wilcoxon 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Rank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Sum 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test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in 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a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paired analysis. </a:t>
            </a:r>
            <a:r>
              <a:rPr dirty="0" baseline="30864" sz="675" i="1">
                <a:solidFill>
                  <a:srgbClr val="BFBFBF"/>
                </a:solidFill>
                <a:latin typeface="Calibri"/>
                <a:cs typeface="Calibri"/>
              </a:rPr>
              <a:t>*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Improved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or Worsened &gt;= 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1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stage of </a:t>
            </a:r>
            <a:r>
              <a:rPr dirty="0" baseline="3968" sz="1050" i="1">
                <a:solidFill>
                  <a:srgbClr val="BFBFBF"/>
                </a:solidFill>
                <a:latin typeface="Calibri"/>
                <a:cs typeface="Calibri"/>
              </a:rPr>
              <a:t>cardiac </a:t>
            </a:r>
            <a:r>
              <a:rPr dirty="0" baseline="3968" sz="1050" spc="-7" i="1">
                <a:solidFill>
                  <a:srgbClr val="BFBFBF"/>
                </a:solidFill>
                <a:latin typeface="Calibri"/>
                <a:cs typeface="Calibri"/>
              </a:rPr>
              <a:t>damage from baseline.</a:t>
            </a:r>
            <a:r>
              <a:rPr dirty="0" baseline="3968" sz="1050" spc="142" i="1">
                <a:solidFill>
                  <a:srgbClr val="BFBFBF"/>
                </a:solidFill>
                <a:latin typeface="Calibri"/>
                <a:cs typeface="Calibri"/>
              </a:rPr>
              <a:t> </a:t>
            </a: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93934" y="550671"/>
            <a:ext cx="3703954" cy="8604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76630" marR="704215" indent="-137160">
              <a:lnSpc>
                <a:spcPct val="137000"/>
              </a:lnSpc>
              <a:spcBef>
                <a:spcPts val="95"/>
              </a:spcBef>
            </a:pPr>
            <a:r>
              <a:rPr dirty="0" sz="2000" spc="-30" b="1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2-year follow-up  </a:t>
            </a:r>
            <a:r>
              <a:rPr dirty="0" sz="2000" spc="-10" b="1">
                <a:solidFill>
                  <a:srgbClr val="942985"/>
                </a:solidFill>
                <a:latin typeface="Calibri"/>
                <a:cs typeface="Calibri"/>
              </a:rPr>
              <a:t>Early </a:t>
            </a:r>
            <a:r>
              <a:rPr dirty="0" sz="2000" spc="-70" b="1">
                <a:solidFill>
                  <a:srgbClr val="942985"/>
                </a:solidFill>
                <a:latin typeface="Calibri"/>
                <a:cs typeface="Calibri"/>
              </a:rPr>
              <a:t>TAVR</a:t>
            </a:r>
            <a:r>
              <a:rPr dirty="0" sz="2000" spc="-65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942985"/>
                </a:solidFill>
                <a:latin typeface="Calibri"/>
                <a:cs typeface="Calibri"/>
              </a:rPr>
              <a:t>(N=220)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87362" y="3252706"/>
            <a:ext cx="1938655" cy="708025"/>
          </a:xfrm>
          <a:prstGeom prst="rect">
            <a:avLst/>
          </a:prstGeom>
          <a:solidFill>
            <a:srgbClr val="009644"/>
          </a:solidFill>
        </p:spPr>
        <p:txBody>
          <a:bodyPr wrap="square" lIns="0" tIns="29209" rIns="0" bIns="0" rtlCol="0" vert="horz">
            <a:spAutoFit/>
          </a:bodyPr>
          <a:lstStyle/>
          <a:p>
            <a:pPr marL="654050" marR="425450" indent="-221615">
              <a:lnSpc>
                <a:spcPct val="100000"/>
              </a:lnSpc>
              <a:spcBef>
                <a:spcPts val="229"/>
              </a:spcBef>
            </a:pP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Imp</a:t>
            </a:r>
            <a:r>
              <a:rPr dirty="0" sz="20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000" spc="-2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baseline="25641" sz="1950" spc="7" i="1">
                <a:solidFill>
                  <a:srgbClr val="FFFFFF"/>
                </a:solidFill>
                <a:latin typeface="Calibri"/>
                <a:cs typeface="Calibri"/>
              </a:rPr>
              <a:t>* </a:t>
            </a:r>
            <a:r>
              <a:rPr dirty="0" baseline="25641" sz="195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17.7%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79398" y="3252706"/>
            <a:ext cx="1942464" cy="708025"/>
          </a:xfrm>
          <a:prstGeom prst="rect">
            <a:avLst/>
          </a:prstGeom>
          <a:solidFill>
            <a:srgbClr val="F6C90E"/>
          </a:solidFill>
        </p:spPr>
        <p:txBody>
          <a:bodyPr wrap="square" lIns="0" tIns="29209" rIns="0" bIns="0" rtlCol="0" vert="horz">
            <a:spAutoFit/>
          </a:bodyPr>
          <a:lstStyle/>
          <a:p>
            <a:pPr marL="655320" marR="116205" indent="-535940">
              <a:lnSpc>
                <a:spcPct val="100000"/>
              </a:lnSpc>
              <a:spcBef>
                <a:spcPts val="229"/>
              </a:spcBef>
            </a:pPr>
            <a:r>
              <a:rPr dirty="0" sz="2000" spc="-20">
                <a:latin typeface="Calibri"/>
                <a:cs typeface="Calibri"/>
              </a:rPr>
              <a:t>Stayed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same  </a:t>
            </a:r>
            <a:r>
              <a:rPr dirty="0" sz="2000">
                <a:latin typeface="Calibri"/>
                <a:cs typeface="Calibri"/>
              </a:rPr>
              <a:t>58.6%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74998" y="3261173"/>
            <a:ext cx="1938655" cy="708025"/>
          </a:xfrm>
          <a:prstGeom prst="rect">
            <a:avLst/>
          </a:prstGeom>
          <a:solidFill>
            <a:srgbClr val="C00000"/>
          </a:solidFill>
          <a:ln w="57150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Worsened</a:t>
            </a:r>
            <a:r>
              <a:rPr dirty="0" baseline="25641" sz="1950" spc="-22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5641" sz="19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23.7%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66800" y="2946400"/>
            <a:ext cx="6959600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157917" y="3013068"/>
            <a:ext cx="6800850" cy="98425"/>
          </a:xfrm>
          <a:custGeom>
            <a:avLst/>
            <a:gdLst/>
            <a:ahLst/>
            <a:cxnLst/>
            <a:rect l="l" t="t" r="r" b="b"/>
            <a:pathLst>
              <a:path w="6800850" h="98425">
                <a:moveTo>
                  <a:pt x="0" y="98425"/>
                </a:moveTo>
                <a:lnTo>
                  <a:pt x="793" y="79375"/>
                </a:lnTo>
                <a:lnTo>
                  <a:pt x="2381" y="63500"/>
                </a:lnTo>
                <a:lnTo>
                  <a:pt x="4762" y="53181"/>
                </a:lnTo>
                <a:lnTo>
                  <a:pt x="7937" y="49212"/>
                </a:lnTo>
                <a:lnTo>
                  <a:pt x="3392487" y="49212"/>
                </a:lnTo>
                <a:lnTo>
                  <a:pt x="3395662" y="45243"/>
                </a:lnTo>
                <a:lnTo>
                  <a:pt x="3398043" y="34925"/>
                </a:lnTo>
                <a:lnTo>
                  <a:pt x="3399631" y="19050"/>
                </a:lnTo>
                <a:lnTo>
                  <a:pt x="3400425" y="0"/>
                </a:lnTo>
                <a:lnTo>
                  <a:pt x="3401218" y="19050"/>
                </a:lnTo>
                <a:lnTo>
                  <a:pt x="3402806" y="34925"/>
                </a:lnTo>
                <a:lnTo>
                  <a:pt x="3405187" y="45243"/>
                </a:lnTo>
                <a:lnTo>
                  <a:pt x="3408362" y="49212"/>
                </a:lnTo>
                <a:lnTo>
                  <a:pt x="6792912" y="49212"/>
                </a:lnTo>
                <a:lnTo>
                  <a:pt x="6796087" y="53181"/>
                </a:lnTo>
                <a:lnTo>
                  <a:pt x="6798468" y="63500"/>
                </a:lnTo>
                <a:lnTo>
                  <a:pt x="6800056" y="79375"/>
                </a:lnTo>
                <a:lnTo>
                  <a:pt x="6800850" y="98425"/>
                </a:lnTo>
              </a:path>
            </a:pathLst>
          </a:custGeom>
          <a:ln w="19050">
            <a:solidFill>
              <a:srgbClr val="9429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72619" y="2668231"/>
            <a:ext cx="30060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942985"/>
                </a:solidFill>
                <a:latin typeface="Calibri"/>
                <a:cs typeface="Calibri"/>
              </a:rPr>
              <a:t>Clinical Surveillance</a:t>
            </a:r>
            <a:r>
              <a:rPr dirty="0" sz="2000" spc="-70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942985"/>
                </a:solidFill>
                <a:latin typeface="Calibri"/>
                <a:cs typeface="Calibri"/>
              </a:rPr>
              <a:t>(N=198)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66800" y="1371600"/>
            <a:ext cx="6959600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157704" y="1441230"/>
            <a:ext cx="6802120" cy="98425"/>
          </a:xfrm>
          <a:custGeom>
            <a:avLst/>
            <a:gdLst/>
            <a:ahLst/>
            <a:cxnLst/>
            <a:rect l="l" t="t" r="r" b="b"/>
            <a:pathLst>
              <a:path w="6802120" h="98425">
                <a:moveTo>
                  <a:pt x="0" y="98425"/>
                </a:moveTo>
                <a:lnTo>
                  <a:pt x="793" y="79375"/>
                </a:lnTo>
                <a:lnTo>
                  <a:pt x="2381" y="63500"/>
                </a:lnTo>
                <a:lnTo>
                  <a:pt x="5556" y="53181"/>
                </a:lnTo>
                <a:lnTo>
                  <a:pt x="8731" y="49212"/>
                </a:lnTo>
                <a:lnTo>
                  <a:pt x="3392487" y="49212"/>
                </a:lnTo>
                <a:lnTo>
                  <a:pt x="3395662" y="45243"/>
                </a:lnTo>
                <a:lnTo>
                  <a:pt x="3398043" y="34925"/>
                </a:lnTo>
                <a:lnTo>
                  <a:pt x="3399631" y="19050"/>
                </a:lnTo>
                <a:lnTo>
                  <a:pt x="3400425" y="0"/>
                </a:lnTo>
                <a:lnTo>
                  <a:pt x="3401218" y="19050"/>
                </a:lnTo>
                <a:lnTo>
                  <a:pt x="3402806" y="34925"/>
                </a:lnTo>
                <a:lnTo>
                  <a:pt x="3405981" y="45243"/>
                </a:lnTo>
                <a:lnTo>
                  <a:pt x="3409156" y="49212"/>
                </a:lnTo>
                <a:lnTo>
                  <a:pt x="6792912" y="49212"/>
                </a:lnTo>
                <a:lnTo>
                  <a:pt x="6796087" y="53181"/>
                </a:lnTo>
                <a:lnTo>
                  <a:pt x="6799262" y="63500"/>
                </a:lnTo>
                <a:lnTo>
                  <a:pt x="6800850" y="79375"/>
                </a:lnTo>
                <a:lnTo>
                  <a:pt x="6801643" y="98425"/>
                </a:lnTo>
              </a:path>
            </a:pathLst>
          </a:custGeom>
          <a:ln w="19050">
            <a:solidFill>
              <a:srgbClr val="9429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442200" y="2413000"/>
            <a:ext cx="1651000" cy="546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527949" y="2451411"/>
            <a:ext cx="1503045" cy="400685"/>
          </a:xfrm>
          <a:prstGeom prst="rect">
            <a:avLst/>
          </a:prstGeom>
          <a:solidFill>
            <a:srgbClr val="942985"/>
          </a:solidFill>
        </p:spPr>
        <p:txBody>
          <a:bodyPr wrap="square" lIns="0" tIns="29209" rIns="0" bIns="0" rtlCol="0" vert="horz">
            <a:spAutoFit/>
          </a:bodyPr>
          <a:lstStyle/>
          <a:p>
            <a:pPr marL="392430">
              <a:lnSpc>
                <a:spcPct val="100000"/>
              </a:lnSpc>
              <a:spcBef>
                <a:spcPts val="229"/>
              </a:spcBef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p=0.01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9568" y="4068398"/>
            <a:ext cx="8743315" cy="64643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31114" rIns="0" bIns="0" rtlCol="0" vert="horz">
            <a:spAutoFit/>
          </a:bodyPr>
          <a:lstStyle/>
          <a:p>
            <a:pPr marL="146050" marR="154940" indent="414655">
              <a:lnSpc>
                <a:spcPct val="100000"/>
              </a:lnSpc>
              <a:spcBef>
                <a:spcPts val="244"/>
              </a:spcBef>
            </a:pPr>
            <a:r>
              <a:rPr dirty="0" sz="1800" spc="-5">
                <a:latin typeface="Calibri"/>
                <a:cs typeface="Calibri"/>
              </a:rPr>
              <a:t>The </a:t>
            </a:r>
            <a:r>
              <a:rPr dirty="0" sz="1800" spc="-10">
                <a:latin typeface="Calibri"/>
                <a:cs typeface="Calibri"/>
              </a:rPr>
              <a:t>Early </a:t>
            </a:r>
            <a:r>
              <a:rPr dirty="0" sz="1800" spc="-60">
                <a:latin typeface="Calibri"/>
                <a:cs typeface="Calibri"/>
              </a:rPr>
              <a:t>TAVR </a:t>
            </a:r>
            <a:r>
              <a:rPr dirty="0" sz="1800" spc="-10">
                <a:latin typeface="Calibri"/>
                <a:cs typeface="Calibri"/>
              </a:rPr>
              <a:t>patients were more </a:t>
            </a:r>
            <a:r>
              <a:rPr dirty="0" sz="1800" spc="-15">
                <a:latin typeface="Calibri"/>
                <a:cs typeface="Calibri"/>
              </a:rPr>
              <a:t>likely </a:t>
            </a:r>
            <a:r>
              <a:rPr dirty="0" sz="1800" spc="-10">
                <a:latin typeface="Calibri"/>
                <a:cs typeface="Calibri"/>
              </a:rPr>
              <a:t>to </a:t>
            </a:r>
            <a:r>
              <a:rPr dirty="0" sz="1800" spc="-15">
                <a:latin typeface="Calibri"/>
                <a:cs typeface="Calibri"/>
              </a:rPr>
              <a:t>improve </a:t>
            </a:r>
            <a:r>
              <a:rPr dirty="0" sz="1800">
                <a:latin typeface="Calibri"/>
                <a:cs typeface="Calibri"/>
              </a:rPr>
              <a:t>their </a:t>
            </a:r>
            <a:r>
              <a:rPr dirty="0" sz="1800" spc="-15">
                <a:latin typeface="Calibri"/>
                <a:cs typeface="Calibri"/>
              </a:rPr>
              <a:t>stage </a:t>
            </a:r>
            <a:r>
              <a:rPr dirty="0" sz="1800" spc="-5">
                <a:latin typeface="Calibri"/>
                <a:cs typeface="Calibri"/>
              </a:rPr>
              <a:t>of </a:t>
            </a:r>
            <a:r>
              <a:rPr dirty="0" sz="1800" spc="-10">
                <a:latin typeface="Calibri"/>
                <a:cs typeface="Calibri"/>
              </a:rPr>
              <a:t>cardiac damage  compared to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CS </a:t>
            </a: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>
                <a:latin typeface="Calibri"/>
                <a:cs typeface="Calibri"/>
              </a:rPr>
              <a:t>who </a:t>
            </a:r>
            <a:r>
              <a:rPr dirty="0" sz="1800" spc="-10">
                <a:latin typeface="Calibri"/>
                <a:cs typeface="Calibri"/>
              </a:rPr>
              <a:t>were more </a:t>
            </a:r>
            <a:r>
              <a:rPr dirty="0" sz="1800" spc="-15">
                <a:latin typeface="Calibri"/>
                <a:cs typeface="Calibri"/>
              </a:rPr>
              <a:t>likely </a:t>
            </a:r>
            <a:r>
              <a:rPr dirty="0" sz="1800" spc="-10">
                <a:latin typeface="Calibri"/>
                <a:cs typeface="Calibri"/>
              </a:rPr>
              <a:t>to </a:t>
            </a:r>
            <a:r>
              <a:rPr dirty="0" sz="1800" spc="-15">
                <a:latin typeface="Calibri"/>
                <a:cs typeface="Calibri"/>
              </a:rPr>
              <a:t>worsen </a:t>
            </a:r>
            <a:r>
              <a:rPr dirty="0" sz="1800">
                <a:latin typeface="Calibri"/>
                <a:cs typeface="Calibri"/>
              </a:rPr>
              <a:t>their </a:t>
            </a:r>
            <a:r>
              <a:rPr dirty="0" sz="1800" spc="-15">
                <a:latin typeface="Calibri"/>
                <a:cs typeface="Calibri"/>
              </a:rPr>
              <a:t>stage </a:t>
            </a:r>
            <a:r>
              <a:rPr dirty="0" sz="1800" spc="-5">
                <a:latin typeface="Calibri"/>
                <a:cs typeface="Calibri"/>
              </a:rPr>
              <a:t>of </a:t>
            </a:r>
            <a:r>
              <a:rPr dirty="0" sz="1800" spc="-10">
                <a:latin typeface="Calibri"/>
                <a:cs typeface="Calibri"/>
              </a:rPr>
              <a:t>cardiac</a:t>
            </a:r>
            <a:r>
              <a:rPr dirty="0" sz="1800" spc="1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damage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97363" y="665067"/>
            <a:ext cx="2747010" cy="93980"/>
          </a:xfrm>
          <a:custGeom>
            <a:avLst/>
            <a:gdLst/>
            <a:ahLst/>
            <a:cxnLst/>
            <a:rect l="l" t="t" r="r" b="b"/>
            <a:pathLst>
              <a:path w="2747009" h="93979">
                <a:moveTo>
                  <a:pt x="0" y="93883"/>
                </a:moveTo>
                <a:lnTo>
                  <a:pt x="2746636" y="93883"/>
                </a:lnTo>
                <a:lnTo>
                  <a:pt x="2746636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2694305" cy="93980"/>
          </a:xfrm>
          <a:custGeom>
            <a:avLst/>
            <a:gdLst/>
            <a:ahLst/>
            <a:cxnLst/>
            <a:rect l="l" t="t" r="r" b="b"/>
            <a:pathLst>
              <a:path w="2694305" h="93979">
                <a:moveTo>
                  <a:pt x="0" y="93883"/>
                </a:moveTo>
                <a:lnTo>
                  <a:pt x="2693934" y="93883"/>
                </a:lnTo>
                <a:lnTo>
                  <a:pt x="269393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12369" y="3408095"/>
            <a:ext cx="7054850" cy="1200785"/>
          </a:xfrm>
          <a:custGeom>
            <a:avLst/>
            <a:gdLst/>
            <a:ahLst/>
            <a:cxnLst/>
            <a:rect l="l" t="t" r="r" b="b"/>
            <a:pathLst>
              <a:path w="7054850" h="1200785">
                <a:moveTo>
                  <a:pt x="0" y="0"/>
                </a:moveTo>
                <a:lnTo>
                  <a:pt x="7054545" y="0"/>
                </a:lnTo>
                <a:lnTo>
                  <a:pt x="7054545" y="1200329"/>
                </a:lnTo>
                <a:lnTo>
                  <a:pt x="0" y="1200329"/>
                </a:lnTo>
                <a:lnTo>
                  <a:pt x="0" y="0"/>
                </a:lnTo>
                <a:close/>
              </a:path>
            </a:pathLst>
          </a:custGeom>
          <a:solidFill>
            <a:srgbClr val="942985">
              <a:alpha val="2196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20700" y="4640727"/>
            <a:ext cx="8189595" cy="37909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40"/>
              </a:spcBef>
            </a:pP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P value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is for difference in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cardiac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damage between groups, using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a Kruskal-Wallis test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in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a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paired analysis. *Improved or Worsened &gt;=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1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stage of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cardiac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damage from baseline. </a:t>
            </a:r>
            <a:r>
              <a:rPr dirty="0" baseline="24691" sz="675" spc="-7" i="1">
                <a:solidFill>
                  <a:srgbClr val="A6A6A6"/>
                </a:solidFill>
                <a:latin typeface="Calibri"/>
                <a:cs typeface="Calibri"/>
              </a:rPr>
              <a:t>†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312 pts in </a:t>
            </a:r>
            <a:r>
              <a:rPr dirty="0" sz="700" i="1">
                <a:solidFill>
                  <a:srgbClr val="A6A6A6"/>
                </a:solidFill>
                <a:latin typeface="Calibri"/>
                <a:cs typeface="Calibri"/>
              </a:rPr>
              <a:t>total converted within 2</a:t>
            </a:r>
            <a:r>
              <a:rPr dirty="0" sz="700" spc="15" i="1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700" spc="-5" i="1">
                <a:solidFill>
                  <a:srgbClr val="A6A6A6"/>
                </a:solidFill>
                <a:latin typeface="Calibri"/>
                <a:cs typeface="Calibri"/>
              </a:rPr>
              <a:t>years.</a:t>
            </a:r>
            <a:endParaRPr sz="700">
              <a:latin typeface="Calibri"/>
              <a:cs typeface="Calibri"/>
            </a:endParaRPr>
          </a:p>
          <a:p>
            <a:pPr algn="r" marR="30480">
              <a:lnSpc>
                <a:spcPct val="100000"/>
              </a:lnSpc>
              <a:spcBef>
                <a:spcPts val="38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8735" y="108251"/>
            <a:ext cx="7773034" cy="406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10" b="1">
                <a:latin typeface="Calibri"/>
                <a:cs typeface="Calibri"/>
              </a:rPr>
              <a:t>Evolution </a:t>
            </a:r>
            <a:r>
              <a:rPr dirty="0" sz="2500" b="1">
                <a:latin typeface="Calibri"/>
                <a:cs typeface="Calibri"/>
              </a:rPr>
              <a:t>of </a:t>
            </a:r>
            <a:r>
              <a:rPr dirty="0" sz="2500" spc="-10" b="1">
                <a:latin typeface="Calibri"/>
                <a:cs typeface="Calibri"/>
              </a:rPr>
              <a:t>Damage: </a:t>
            </a:r>
            <a:r>
              <a:rPr dirty="0" sz="2500" spc="-5" b="1">
                <a:latin typeface="Calibri"/>
                <a:cs typeface="Calibri"/>
              </a:rPr>
              <a:t>Clinical Surveillance with </a:t>
            </a:r>
            <a:r>
              <a:rPr dirty="0" sz="2500" b="1">
                <a:latin typeface="Calibri"/>
                <a:cs typeface="Calibri"/>
              </a:rPr>
              <a:t>or </a:t>
            </a:r>
            <a:r>
              <a:rPr dirty="0" sz="2500" spc="-20" b="1">
                <a:latin typeface="Calibri"/>
                <a:cs typeface="Calibri"/>
              </a:rPr>
              <a:t>w/o</a:t>
            </a:r>
            <a:r>
              <a:rPr dirty="0" sz="2500" spc="-30" b="1">
                <a:latin typeface="Calibri"/>
                <a:cs typeface="Calibri"/>
              </a:rPr>
              <a:t> </a:t>
            </a:r>
            <a:r>
              <a:rPr dirty="0" sz="2500" spc="-50" b="1">
                <a:latin typeface="Calibri"/>
                <a:cs typeface="Calibri"/>
              </a:rPr>
              <a:t>AVR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16200" y="596900"/>
            <a:ext cx="3848100" cy="546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93934" y="646533"/>
            <a:ext cx="3703954" cy="400685"/>
          </a:xfrm>
          <a:custGeom>
            <a:avLst/>
            <a:gdLst/>
            <a:ahLst/>
            <a:cxnLst/>
            <a:rect l="l" t="t" r="r" b="b"/>
            <a:pathLst>
              <a:path w="3703954" h="400684">
                <a:moveTo>
                  <a:pt x="0" y="0"/>
                </a:moveTo>
                <a:lnTo>
                  <a:pt x="3703428" y="0"/>
                </a:lnTo>
                <a:lnTo>
                  <a:pt x="3703428" y="400110"/>
                </a:lnTo>
                <a:lnTo>
                  <a:pt x="0" y="400110"/>
                </a:lnTo>
                <a:lnTo>
                  <a:pt x="0" y="0"/>
                </a:lnTo>
                <a:close/>
              </a:path>
            </a:pathLst>
          </a:custGeom>
          <a:solidFill>
            <a:srgbClr val="9429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7362" y="2707306"/>
            <a:ext cx="1938655" cy="584835"/>
          </a:xfrm>
          <a:custGeom>
            <a:avLst/>
            <a:gdLst/>
            <a:ahLst/>
            <a:cxnLst/>
            <a:rect l="l" t="t" r="r" b="b"/>
            <a:pathLst>
              <a:path w="1938655" h="584835">
                <a:moveTo>
                  <a:pt x="0" y="0"/>
                </a:moveTo>
                <a:lnTo>
                  <a:pt x="1938528" y="0"/>
                </a:lnTo>
                <a:lnTo>
                  <a:pt x="1938528" y="584774"/>
                </a:lnTo>
                <a:lnTo>
                  <a:pt x="0" y="584774"/>
                </a:lnTo>
                <a:lnTo>
                  <a:pt x="0" y="0"/>
                </a:lnTo>
                <a:close/>
              </a:path>
            </a:pathLst>
          </a:custGeom>
          <a:solidFill>
            <a:srgbClr val="0096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87362" y="2707306"/>
            <a:ext cx="1938655" cy="584835"/>
          </a:xfrm>
          <a:custGeom>
            <a:avLst/>
            <a:gdLst/>
            <a:ahLst/>
            <a:cxnLst/>
            <a:rect l="l" t="t" r="r" b="b"/>
            <a:pathLst>
              <a:path w="1938655" h="584835">
                <a:moveTo>
                  <a:pt x="0" y="0"/>
                </a:moveTo>
                <a:lnTo>
                  <a:pt x="1938528" y="0"/>
                </a:lnTo>
                <a:lnTo>
                  <a:pt x="1938528" y="584774"/>
                </a:lnTo>
                <a:lnTo>
                  <a:pt x="0" y="584774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0096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33387" y="2727321"/>
            <a:ext cx="204660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Improved</a:t>
            </a:r>
            <a:r>
              <a:rPr dirty="0" baseline="26455" sz="1575" spc="-15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6455" sz="1575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21.1%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79398" y="2707306"/>
            <a:ext cx="1942464" cy="584835"/>
          </a:xfrm>
          <a:custGeom>
            <a:avLst/>
            <a:gdLst/>
            <a:ahLst/>
            <a:cxnLst/>
            <a:rect l="l" t="t" r="r" b="b"/>
            <a:pathLst>
              <a:path w="1942464" h="584835">
                <a:moveTo>
                  <a:pt x="0" y="0"/>
                </a:moveTo>
                <a:lnTo>
                  <a:pt x="1942091" y="0"/>
                </a:lnTo>
                <a:lnTo>
                  <a:pt x="1942091" y="584774"/>
                </a:lnTo>
                <a:lnTo>
                  <a:pt x="0" y="584774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579398" y="2727321"/>
            <a:ext cx="1942464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7550" marR="283845" indent="-426084">
              <a:lnSpc>
                <a:spcPct val="100000"/>
              </a:lnSpc>
              <a:spcBef>
                <a:spcPts val="100"/>
              </a:spcBef>
            </a:pPr>
            <a:r>
              <a:rPr dirty="0" sz="1600" spc="-15">
                <a:latin typeface="Calibri"/>
                <a:cs typeface="Calibri"/>
              </a:rPr>
              <a:t>Stayed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same  </a:t>
            </a:r>
            <a:r>
              <a:rPr dirty="0" sz="1600">
                <a:latin typeface="Calibri"/>
                <a:cs typeface="Calibri"/>
              </a:rPr>
              <a:t>55.6%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74998" y="2707306"/>
            <a:ext cx="1938655" cy="584835"/>
          </a:xfrm>
          <a:custGeom>
            <a:avLst/>
            <a:gdLst/>
            <a:ahLst/>
            <a:cxnLst/>
            <a:rect l="l" t="t" r="r" b="b"/>
            <a:pathLst>
              <a:path w="1938654" h="584835">
                <a:moveTo>
                  <a:pt x="0" y="0"/>
                </a:moveTo>
                <a:lnTo>
                  <a:pt x="1938528" y="0"/>
                </a:lnTo>
                <a:lnTo>
                  <a:pt x="1938528" y="584774"/>
                </a:lnTo>
                <a:lnTo>
                  <a:pt x="0" y="584774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049598" y="2727321"/>
            <a:ext cx="198945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Worsened</a:t>
            </a:r>
            <a:r>
              <a:rPr dirty="0" baseline="26455" sz="1575" spc="-22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6455" sz="1575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23.3%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67438" y="2261479"/>
            <a:ext cx="45739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Clinical Surveillance with </a:t>
            </a:r>
            <a:r>
              <a:rPr dirty="0" sz="1600" spc="-30" b="1">
                <a:solidFill>
                  <a:srgbClr val="942985"/>
                </a:solidFill>
                <a:latin typeface="Calibri"/>
                <a:cs typeface="Calibri"/>
              </a:rPr>
              <a:t>AVR </a:t>
            </a: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within 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2 </a:t>
            </a:r>
            <a:r>
              <a:rPr dirty="0" sz="1600" spc="-15" b="1">
                <a:solidFill>
                  <a:srgbClr val="942985"/>
                </a:solidFill>
                <a:latin typeface="Calibri"/>
                <a:cs typeface="Calibri"/>
              </a:rPr>
              <a:t>years</a:t>
            </a:r>
            <a:r>
              <a:rPr dirty="0" baseline="26455" sz="1575" spc="-22" b="1">
                <a:solidFill>
                  <a:srgbClr val="942985"/>
                </a:solidFill>
                <a:latin typeface="Calibri"/>
                <a:cs typeface="Calibri"/>
              </a:rPr>
              <a:t>†</a:t>
            </a:r>
            <a:r>
              <a:rPr dirty="0" baseline="26455" sz="1575" spc="179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(N=133)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87362" y="3826657"/>
            <a:ext cx="1938655" cy="584835"/>
          </a:xfrm>
          <a:prstGeom prst="rect">
            <a:avLst/>
          </a:prstGeom>
          <a:solidFill>
            <a:srgbClr val="009644"/>
          </a:solidFill>
          <a:ln w="57150">
            <a:solidFill>
              <a:srgbClr val="000000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Improved</a:t>
            </a:r>
            <a:r>
              <a:rPr dirty="0" baseline="26455" sz="1575" spc="-15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6455" sz="1575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10.8%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79398" y="3826657"/>
            <a:ext cx="1942464" cy="584835"/>
          </a:xfrm>
          <a:prstGeom prst="rect">
            <a:avLst/>
          </a:prstGeom>
          <a:solidFill>
            <a:srgbClr val="F6C90E"/>
          </a:solidFill>
        </p:spPr>
        <p:txBody>
          <a:bodyPr wrap="square" lIns="0" tIns="32384" rIns="0" bIns="0" rtlCol="0" vert="horz">
            <a:spAutoFit/>
          </a:bodyPr>
          <a:lstStyle/>
          <a:p>
            <a:pPr marL="717550" marR="283845" indent="-426084">
              <a:lnSpc>
                <a:spcPct val="100000"/>
              </a:lnSpc>
              <a:spcBef>
                <a:spcPts val="254"/>
              </a:spcBef>
            </a:pPr>
            <a:r>
              <a:rPr dirty="0" sz="1600" spc="-15">
                <a:latin typeface="Calibri"/>
                <a:cs typeface="Calibri"/>
              </a:rPr>
              <a:t>Stayed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same  </a:t>
            </a:r>
            <a:r>
              <a:rPr dirty="0" sz="1600">
                <a:latin typeface="Calibri"/>
                <a:cs typeface="Calibri"/>
              </a:rPr>
              <a:t>64.6%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74998" y="3826657"/>
            <a:ext cx="1938655" cy="584835"/>
          </a:xfrm>
          <a:prstGeom prst="rect">
            <a:avLst/>
          </a:prstGeom>
          <a:solidFill>
            <a:srgbClr val="C00000"/>
          </a:solidFill>
          <a:ln w="57150">
            <a:solidFill>
              <a:srgbClr val="000000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Worsened</a:t>
            </a:r>
            <a:r>
              <a:rPr dirty="0" baseline="26455" sz="1575" spc="-22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6455" sz="1575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24.6%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66800" y="3581400"/>
            <a:ext cx="6959600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157721" y="3649460"/>
            <a:ext cx="6802120" cy="98425"/>
          </a:xfrm>
          <a:custGeom>
            <a:avLst/>
            <a:gdLst/>
            <a:ahLst/>
            <a:cxnLst/>
            <a:rect l="l" t="t" r="r" b="b"/>
            <a:pathLst>
              <a:path w="6802120" h="98425">
                <a:moveTo>
                  <a:pt x="0" y="98425"/>
                </a:moveTo>
                <a:lnTo>
                  <a:pt x="793" y="79375"/>
                </a:lnTo>
                <a:lnTo>
                  <a:pt x="2381" y="63500"/>
                </a:lnTo>
                <a:lnTo>
                  <a:pt x="4762" y="53181"/>
                </a:lnTo>
                <a:lnTo>
                  <a:pt x="7937" y="49212"/>
                </a:lnTo>
                <a:lnTo>
                  <a:pt x="3392487" y="49212"/>
                </a:lnTo>
                <a:lnTo>
                  <a:pt x="3395662" y="45243"/>
                </a:lnTo>
                <a:lnTo>
                  <a:pt x="3398043" y="34925"/>
                </a:lnTo>
                <a:lnTo>
                  <a:pt x="3399631" y="19050"/>
                </a:lnTo>
                <a:lnTo>
                  <a:pt x="3400425" y="0"/>
                </a:lnTo>
                <a:lnTo>
                  <a:pt x="3401218" y="19050"/>
                </a:lnTo>
                <a:lnTo>
                  <a:pt x="3402806" y="34925"/>
                </a:lnTo>
                <a:lnTo>
                  <a:pt x="3405981" y="45243"/>
                </a:lnTo>
                <a:lnTo>
                  <a:pt x="3409156" y="49212"/>
                </a:lnTo>
                <a:lnTo>
                  <a:pt x="6792912" y="49212"/>
                </a:lnTo>
                <a:lnTo>
                  <a:pt x="6796087" y="53181"/>
                </a:lnTo>
                <a:lnTo>
                  <a:pt x="6799262" y="63500"/>
                </a:lnTo>
                <a:lnTo>
                  <a:pt x="6800850" y="79375"/>
                </a:lnTo>
                <a:lnTo>
                  <a:pt x="6801643" y="98425"/>
                </a:lnTo>
              </a:path>
            </a:pathLst>
          </a:custGeom>
          <a:ln w="19050">
            <a:solidFill>
              <a:srgbClr val="9429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012369" y="3376652"/>
            <a:ext cx="70675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5430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Clinical Surveillance </a:t>
            </a:r>
            <a:r>
              <a:rPr dirty="0" sz="1600" spc="-15" b="1">
                <a:solidFill>
                  <a:srgbClr val="942985"/>
                </a:solidFill>
                <a:latin typeface="Calibri"/>
                <a:cs typeface="Calibri"/>
              </a:rPr>
              <a:t>w/o </a:t>
            </a:r>
            <a:r>
              <a:rPr dirty="0" sz="1600" spc="-30" b="1">
                <a:solidFill>
                  <a:srgbClr val="942985"/>
                </a:solidFill>
                <a:latin typeface="Calibri"/>
                <a:cs typeface="Calibri"/>
              </a:rPr>
              <a:t>AVR </a:t>
            </a: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within 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2 </a:t>
            </a:r>
            <a:r>
              <a:rPr dirty="0" sz="1600" spc="-10" b="1">
                <a:solidFill>
                  <a:srgbClr val="942985"/>
                </a:solidFill>
                <a:latin typeface="Calibri"/>
                <a:cs typeface="Calibri"/>
              </a:rPr>
              <a:t>years</a:t>
            </a:r>
            <a:r>
              <a:rPr dirty="0" sz="1600" spc="30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(N=65)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066800" y="2476500"/>
            <a:ext cx="6959600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157542" y="2545968"/>
            <a:ext cx="6802120" cy="98425"/>
          </a:xfrm>
          <a:custGeom>
            <a:avLst/>
            <a:gdLst/>
            <a:ahLst/>
            <a:cxnLst/>
            <a:rect l="l" t="t" r="r" b="b"/>
            <a:pathLst>
              <a:path w="6802120" h="98425">
                <a:moveTo>
                  <a:pt x="0" y="98425"/>
                </a:moveTo>
                <a:lnTo>
                  <a:pt x="793" y="79375"/>
                </a:lnTo>
                <a:lnTo>
                  <a:pt x="2381" y="63500"/>
                </a:lnTo>
                <a:lnTo>
                  <a:pt x="5556" y="53181"/>
                </a:lnTo>
                <a:lnTo>
                  <a:pt x="8731" y="49212"/>
                </a:lnTo>
                <a:lnTo>
                  <a:pt x="3392487" y="49212"/>
                </a:lnTo>
                <a:lnTo>
                  <a:pt x="3395662" y="45243"/>
                </a:lnTo>
                <a:lnTo>
                  <a:pt x="3398837" y="34925"/>
                </a:lnTo>
                <a:lnTo>
                  <a:pt x="3400425" y="19050"/>
                </a:lnTo>
                <a:lnTo>
                  <a:pt x="3401218" y="0"/>
                </a:lnTo>
                <a:lnTo>
                  <a:pt x="3402012" y="19050"/>
                </a:lnTo>
                <a:lnTo>
                  <a:pt x="3403600" y="34925"/>
                </a:lnTo>
                <a:lnTo>
                  <a:pt x="3405981" y="45243"/>
                </a:lnTo>
                <a:lnTo>
                  <a:pt x="3409156" y="49212"/>
                </a:lnTo>
                <a:lnTo>
                  <a:pt x="6793706" y="49212"/>
                </a:lnTo>
                <a:lnTo>
                  <a:pt x="6796881" y="53181"/>
                </a:lnTo>
                <a:lnTo>
                  <a:pt x="6799262" y="63500"/>
                </a:lnTo>
                <a:lnTo>
                  <a:pt x="6800850" y="79375"/>
                </a:lnTo>
                <a:lnTo>
                  <a:pt x="6801643" y="98425"/>
                </a:lnTo>
              </a:path>
            </a:pathLst>
          </a:custGeom>
          <a:ln w="19050">
            <a:solidFill>
              <a:srgbClr val="9429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087362" y="1596672"/>
            <a:ext cx="1938655" cy="584835"/>
          </a:xfrm>
          <a:prstGeom prst="rect">
            <a:avLst/>
          </a:prstGeom>
          <a:solidFill>
            <a:srgbClr val="009644"/>
          </a:solidFill>
          <a:ln w="57150">
            <a:solidFill>
              <a:srgbClr val="000000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Improved</a:t>
            </a:r>
            <a:r>
              <a:rPr dirty="0" baseline="26455" sz="1575" spc="-15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6455" sz="1575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24.1%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79398" y="1596672"/>
            <a:ext cx="1942464" cy="584835"/>
          </a:xfrm>
          <a:prstGeom prst="rect">
            <a:avLst/>
          </a:prstGeom>
          <a:solidFill>
            <a:srgbClr val="F6C90E"/>
          </a:solidFill>
        </p:spPr>
        <p:txBody>
          <a:bodyPr wrap="square" lIns="0" tIns="32384" rIns="0" bIns="0" rtlCol="0" vert="horz">
            <a:spAutoFit/>
          </a:bodyPr>
          <a:lstStyle/>
          <a:p>
            <a:pPr marL="717550" marR="283845" indent="-426084">
              <a:lnSpc>
                <a:spcPct val="100000"/>
              </a:lnSpc>
              <a:spcBef>
                <a:spcPts val="254"/>
              </a:spcBef>
            </a:pPr>
            <a:r>
              <a:rPr dirty="0" sz="1600" spc="-15">
                <a:latin typeface="Calibri"/>
                <a:cs typeface="Calibri"/>
              </a:rPr>
              <a:t>Stayed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same  </a:t>
            </a:r>
            <a:r>
              <a:rPr dirty="0" sz="1600">
                <a:latin typeface="Calibri"/>
                <a:cs typeface="Calibri"/>
              </a:rPr>
              <a:t>61.8%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74998" y="1596672"/>
            <a:ext cx="1938655" cy="584835"/>
          </a:xfrm>
          <a:prstGeom prst="rect">
            <a:avLst/>
          </a:prstGeom>
          <a:solidFill>
            <a:srgbClr val="C00000"/>
          </a:solidFill>
        </p:spPr>
        <p:txBody>
          <a:bodyPr wrap="square" lIns="0" tIns="3238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Worsened</a:t>
            </a:r>
            <a:r>
              <a:rPr dirty="0" baseline="26455" sz="1575" spc="-22" i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baseline="26455" sz="1575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14.1%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066800" y="1358900"/>
            <a:ext cx="6959600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158159" y="1435335"/>
            <a:ext cx="6800850" cy="98425"/>
          </a:xfrm>
          <a:custGeom>
            <a:avLst/>
            <a:gdLst/>
            <a:ahLst/>
            <a:cxnLst/>
            <a:rect l="l" t="t" r="r" b="b"/>
            <a:pathLst>
              <a:path w="6800850" h="98425">
                <a:moveTo>
                  <a:pt x="0" y="98425"/>
                </a:moveTo>
                <a:lnTo>
                  <a:pt x="793" y="79375"/>
                </a:lnTo>
                <a:lnTo>
                  <a:pt x="2381" y="63500"/>
                </a:lnTo>
                <a:lnTo>
                  <a:pt x="4762" y="53181"/>
                </a:lnTo>
                <a:lnTo>
                  <a:pt x="7937" y="49212"/>
                </a:lnTo>
                <a:lnTo>
                  <a:pt x="3391693" y="49212"/>
                </a:lnTo>
                <a:lnTo>
                  <a:pt x="3394868" y="45243"/>
                </a:lnTo>
                <a:lnTo>
                  <a:pt x="3398043" y="34925"/>
                </a:lnTo>
                <a:lnTo>
                  <a:pt x="3399631" y="19050"/>
                </a:lnTo>
                <a:lnTo>
                  <a:pt x="3400425" y="0"/>
                </a:lnTo>
                <a:lnTo>
                  <a:pt x="3401218" y="19050"/>
                </a:lnTo>
                <a:lnTo>
                  <a:pt x="3402806" y="34925"/>
                </a:lnTo>
                <a:lnTo>
                  <a:pt x="3405187" y="45243"/>
                </a:lnTo>
                <a:lnTo>
                  <a:pt x="3408362" y="49212"/>
                </a:lnTo>
                <a:lnTo>
                  <a:pt x="6792912" y="49212"/>
                </a:lnTo>
                <a:lnTo>
                  <a:pt x="6796087" y="53181"/>
                </a:lnTo>
                <a:lnTo>
                  <a:pt x="6798468" y="63500"/>
                </a:lnTo>
                <a:lnTo>
                  <a:pt x="6800056" y="79375"/>
                </a:lnTo>
                <a:lnTo>
                  <a:pt x="6800850" y="98425"/>
                </a:lnTo>
              </a:path>
            </a:pathLst>
          </a:custGeom>
          <a:ln w="19050">
            <a:solidFill>
              <a:srgbClr val="9429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693934" y="663297"/>
            <a:ext cx="3703954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2000" spc="-30" b="1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2-year</a:t>
            </a:r>
            <a:r>
              <a:rPr dirty="0" sz="20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follow-up</a:t>
            </a:r>
            <a:endParaRPr sz="2000">
              <a:latin typeface="Calibri"/>
              <a:cs typeface="Calibri"/>
            </a:endParaRPr>
          </a:p>
          <a:p>
            <a:pPr algn="ctr" marR="24765">
              <a:lnSpc>
                <a:spcPct val="100000"/>
              </a:lnSpc>
              <a:spcBef>
                <a:spcPts val="1275"/>
              </a:spcBef>
            </a:pP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Early </a:t>
            </a:r>
            <a:r>
              <a:rPr dirty="0" sz="1600" spc="-55" b="1">
                <a:solidFill>
                  <a:srgbClr val="942985"/>
                </a:solidFill>
                <a:latin typeface="Calibri"/>
                <a:cs typeface="Calibri"/>
              </a:rPr>
              <a:t>TAVR</a:t>
            </a:r>
            <a:r>
              <a:rPr dirty="0" sz="1600" spc="-10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(N=220)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089900" y="2743200"/>
            <a:ext cx="1003300" cy="520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8166403" y="2781387"/>
            <a:ext cx="861694" cy="369570"/>
          </a:xfrm>
          <a:prstGeom prst="rect">
            <a:avLst/>
          </a:prstGeom>
          <a:solidFill>
            <a:srgbClr val="942985"/>
          </a:solidFill>
        </p:spPr>
        <p:txBody>
          <a:bodyPr wrap="square" lIns="0" tIns="31114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244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p=0.02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001000" y="1460500"/>
            <a:ext cx="177800" cy="29591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092320" y="1533380"/>
            <a:ext cx="0" cy="2784475"/>
          </a:xfrm>
          <a:custGeom>
            <a:avLst/>
            <a:gdLst/>
            <a:ahLst/>
            <a:cxnLst/>
            <a:rect l="l" t="t" r="r" b="b"/>
            <a:pathLst>
              <a:path w="0" h="2784475">
                <a:moveTo>
                  <a:pt x="0" y="0"/>
                </a:moveTo>
                <a:lnTo>
                  <a:pt x="0" y="2784371"/>
                </a:lnTo>
              </a:path>
            </a:pathLst>
          </a:custGeom>
          <a:ln w="25400">
            <a:solidFill>
              <a:srgbClr val="9429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82893" y="15490"/>
            <a:ext cx="55175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1">
                <a:latin typeface="Calibri"/>
                <a:cs typeface="Calibri"/>
              </a:rPr>
              <a:t>Conclusions </a:t>
            </a:r>
            <a:r>
              <a:rPr dirty="0" sz="3600" b="1">
                <a:latin typeface="Calibri"/>
                <a:cs typeface="Calibri"/>
              </a:rPr>
              <a:t>and</a:t>
            </a:r>
            <a:r>
              <a:rPr dirty="0" sz="3600" spc="-85" b="1">
                <a:latin typeface="Calibri"/>
                <a:cs typeface="Calibri"/>
              </a:rPr>
              <a:t> </a:t>
            </a:r>
            <a:r>
              <a:rPr dirty="0" sz="3600" spc="-5" b="1">
                <a:latin typeface="Calibri"/>
                <a:cs typeface="Calibri"/>
              </a:rPr>
              <a:t>Implications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100" y="807938"/>
            <a:ext cx="8716010" cy="431165"/>
          </a:xfrm>
          <a:prstGeom prst="rect">
            <a:avLst/>
          </a:prstGeom>
          <a:solidFill>
            <a:srgbClr val="942985"/>
          </a:solidFill>
        </p:spPr>
        <p:txBody>
          <a:bodyPr wrap="square" lIns="0" tIns="27939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9"/>
              </a:spcBef>
            </a:pP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Among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patients with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asymptomatic,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severe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AS in the </a:t>
            </a:r>
            <a:r>
              <a:rPr dirty="0" sz="2200" spc="-45" b="1">
                <a:solidFill>
                  <a:srgbClr val="FFFFFF"/>
                </a:solidFill>
                <a:latin typeface="Calibri"/>
                <a:cs typeface="Calibri"/>
              </a:rPr>
              <a:t>EARLY </a:t>
            </a:r>
            <a:r>
              <a:rPr dirty="0" sz="2200" spc="-75" b="1">
                <a:solidFill>
                  <a:srgbClr val="FFFFFF"/>
                </a:solidFill>
                <a:latin typeface="Calibri"/>
                <a:cs typeface="Calibri"/>
              </a:rPr>
              <a:t>TAVR</a:t>
            </a:r>
            <a:r>
              <a:rPr dirty="0" sz="2200" spc="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trial: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0500" y="3581400"/>
            <a:ext cx="8737600" cy="1130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52911" y="1408569"/>
            <a:ext cx="8564245" cy="3611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42A86"/>
              </a:buClr>
              <a:buSzPct val="127500"/>
              <a:buFont typeface="Wingdings"/>
              <a:buChar char=""/>
              <a:tabLst>
                <a:tab pos="355600" algn="l"/>
              </a:tabLst>
            </a:pPr>
            <a:r>
              <a:rPr dirty="0" sz="2000" spc="-5" b="1">
                <a:latin typeface="Calibri"/>
                <a:cs typeface="Calibri"/>
              </a:rPr>
              <a:t>Cardiac damage </a:t>
            </a:r>
            <a:r>
              <a:rPr dirty="0" sz="2000" spc="-10" b="1">
                <a:latin typeface="Calibri"/>
                <a:cs typeface="Calibri"/>
              </a:rPr>
              <a:t>was frequent,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5" b="1">
                <a:latin typeface="Calibri"/>
                <a:cs typeface="Calibri"/>
              </a:rPr>
              <a:t>&gt;85% </a:t>
            </a:r>
            <a:r>
              <a:rPr dirty="0" sz="2000" spc="-10">
                <a:latin typeface="Calibri"/>
                <a:cs typeface="Calibri"/>
              </a:rPr>
              <a:t>having </a:t>
            </a:r>
            <a:r>
              <a:rPr dirty="0" sz="2000" spc="-10" b="1">
                <a:latin typeface="Calibri"/>
                <a:cs typeface="Calibri"/>
              </a:rPr>
              <a:t>cardiac </a:t>
            </a:r>
            <a:r>
              <a:rPr dirty="0" sz="2000" spc="-5" b="1">
                <a:latin typeface="Calibri"/>
                <a:cs typeface="Calibri"/>
              </a:rPr>
              <a:t>damage </a:t>
            </a:r>
            <a:r>
              <a:rPr dirty="0" sz="2000" spc="-10">
                <a:latin typeface="Calibri"/>
                <a:cs typeface="Calibri"/>
              </a:rPr>
              <a:t>at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baseline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942A86"/>
              </a:buClr>
              <a:buSzPct val="127500"/>
              <a:buFont typeface="Wingdings"/>
              <a:buChar char=""/>
              <a:tabLst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 spc="-15">
                <a:latin typeface="Calibri"/>
                <a:cs typeface="Calibri"/>
              </a:rPr>
              <a:t>extent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0">
                <a:latin typeface="Calibri"/>
                <a:cs typeface="Calibri"/>
              </a:rPr>
              <a:t>cardiac damage was </a:t>
            </a:r>
            <a:r>
              <a:rPr dirty="0" sz="2000" spc="-5">
                <a:latin typeface="Calibri"/>
                <a:cs typeface="Calibri"/>
              </a:rPr>
              <a:t>associated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10" b="1">
                <a:latin typeface="Calibri"/>
                <a:cs typeface="Calibri"/>
              </a:rPr>
              <a:t>worse</a:t>
            </a:r>
            <a:r>
              <a:rPr dirty="0" sz="2000" spc="10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outcomes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942A86"/>
              </a:buClr>
              <a:buSzPct val="127500"/>
              <a:buFont typeface="Wingdings"/>
              <a:buChar char=""/>
              <a:tabLst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benefit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early </a:t>
            </a:r>
            <a:r>
              <a:rPr dirty="0" sz="2000" spc="-65">
                <a:latin typeface="Calibri"/>
                <a:cs typeface="Calibri"/>
              </a:rPr>
              <a:t>TAVR </a:t>
            </a:r>
            <a:r>
              <a:rPr dirty="0" sz="2000" spc="-10">
                <a:latin typeface="Calibri"/>
                <a:cs typeface="Calibri"/>
              </a:rPr>
              <a:t>was </a:t>
            </a:r>
            <a:r>
              <a:rPr dirty="0" sz="2000" spc="-10" b="1">
                <a:latin typeface="Calibri"/>
                <a:cs typeface="Calibri"/>
              </a:rPr>
              <a:t>consistent </a:t>
            </a:r>
            <a:r>
              <a:rPr dirty="0" sz="2000" spc="-5" b="1">
                <a:latin typeface="Calibri"/>
                <a:cs typeface="Calibri"/>
              </a:rPr>
              <a:t>across </a:t>
            </a:r>
            <a:r>
              <a:rPr dirty="0" sz="2000" b="1">
                <a:latin typeface="Calibri"/>
                <a:cs typeface="Calibri"/>
              </a:rPr>
              <a:t>all </a:t>
            </a:r>
            <a:r>
              <a:rPr dirty="0" sz="2000" spc="-15" b="1">
                <a:latin typeface="Calibri"/>
                <a:cs typeface="Calibri"/>
              </a:rPr>
              <a:t>stages </a:t>
            </a:r>
            <a:r>
              <a:rPr dirty="0" sz="2000" b="1">
                <a:latin typeface="Calibri"/>
                <a:cs typeface="Calibri"/>
              </a:rPr>
              <a:t>of </a:t>
            </a:r>
            <a:r>
              <a:rPr dirty="0" sz="2000" spc="-10" b="1">
                <a:latin typeface="Calibri"/>
                <a:cs typeface="Calibri"/>
              </a:rPr>
              <a:t>cardiac</a:t>
            </a:r>
            <a:r>
              <a:rPr dirty="0" sz="2000" spc="16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damage</a:t>
            </a:r>
            <a:endParaRPr sz="200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spcBef>
                <a:spcPts val="480"/>
              </a:spcBef>
              <a:buClr>
                <a:srgbClr val="942A86"/>
              </a:buClr>
              <a:buSzPct val="127500"/>
              <a:buFont typeface="Wingdings"/>
              <a:buChar char=""/>
              <a:tabLst>
                <a:tab pos="355600" algn="l"/>
              </a:tabLst>
            </a:pPr>
            <a:r>
              <a:rPr dirty="0" sz="2000" spc="-25">
                <a:latin typeface="Calibri"/>
                <a:cs typeface="Calibri"/>
              </a:rPr>
              <a:t>At </a:t>
            </a:r>
            <a:r>
              <a:rPr dirty="0" sz="2000" spc="-10">
                <a:latin typeface="Calibri"/>
                <a:cs typeface="Calibri"/>
              </a:rPr>
              <a:t>2-year </a:t>
            </a:r>
            <a:r>
              <a:rPr dirty="0" sz="2000" spc="-15">
                <a:latin typeface="Calibri"/>
                <a:cs typeface="Calibri"/>
              </a:rPr>
              <a:t>follow-up, </a:t>
            </a:r>
            <a:r>
              <a:rPr dirty="0" sz="2000" spc="-10">
                <a:latin typeface="Calibri"/>
                <a:cs typeface="Calibri"/>
              </a:rPr>
              <a:t>patients </a:t>
            </a:r>
            <a:r>
              <a:rPr dirty="0" sz="2000">
                <a:latin typeface="Calibri"/>
                <a:cs typeface="Calibri"/>
              </a:rPr>
              <a:t>who </a:t>
            </a:r>
            <a:r>
              <a:rPr dirty="0" sz="2000" spc="-10">
                <a:latin typeface="Calibri"/>
                <a:cs typeface="Calibri"/>
              </a:rPr>
              <a:t>received </a:t>
            </a:r>
            <a:r>
              <a:rPr dirty="0" sz="2000" spc="-5" b="1">
                <a:latin typeface="Calibri"/>
                <a:cs typeface="Calibri"/>
              </a:rPr>
              <a:t>early </a:t>
            </a:r>
            <a:r>
              <a:rPr dirty="0" sz="2000" spc="-70" b="1">
                <a:latin typeface="Calibri"/>
                <a:cs typeface="Calibri"/>
              </a:rPr>
              <a:t>TAVR </a:t>
            </a:r>
            <a:r>
              <a:rPr dirty="0" sz="2000" spc="-15">
                <a:latin typeface="Calibri"/>
                <a:cs typeface="Calibri"/>
              </a:rPr>
              <a:t>were </a:t>
            </a:r>
            <a:r>
              <a:rPr dirty="0" sz="2000" spc="-10">
                <a:latin typeface="Calibri"/>
                <a:cs typeface="Calibri"/>
              </a:rPr>
              <a:t>more </a:t>
            </a:r>
            <a:r>
              <a:rPr dirty="0" sz="2000" spc="-15">
                <a:latin typeface="Calibri"/>
                <a:cs typeface="Calibri"/>
              </a:rPr>
              <a:t>likely </a:t>
            </a:r>
            <a:r>
              <a:rPr dirty="0" sz="2000" spc="-1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show  </a:t>
            </a:r>
            <a:r>
              <a:rPr dirty="0" sz="2000" spc="-10" b="1">
                <a:latin typeface="Calibri"/>
                <a:cs typeface="Calibri"/>
              </a:rPr>
              <a:t>improvement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>
                <a:latin typeface="Calibri"/>
                <a:cs typeface="Calibri"/>
              </a:rPr>
              <a:t>their </a:t>
            </a:r>
            <a:r>
              <a:rPr dirty="0" sz="2000" spc="-15">
                <a:latin typeface="Calibri"/>
                <a:cs typeface="Calibri"/>
              </a:rPr>
              <a:t>stage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0">
                <a:latin typeface="Calibri"/>
                <a:cs typeface="Calibri"/>
              </a:rPr>
              <a:t>cardiac damage, </a:t>
            </a:r>
            <a:r>
              <a:rPr dirty="0" sz="2000" spc="-5">
                <a:latin typeface="Calibri"/>
                <a:cs typeface="Calibri"/>
              </a:rPr>
              <a:t>whereas </a:t>
            </a:r>
            <a:r>
              <a:rPr dirty="0" sz="2000">
                <a:latin typeface="Calibri"/>
                <a:cs typeface="Calibri"/>
              </a:rPr>
              <a:t>those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 b="1">
                <a:latin typeface="Calibri"/>
                <a:cs typeface="Calibri"/>
              </a:rPr>
              <a:t>clinical  surveillance </a:t>
            </a:r>
            <a:r>
              <a:rPr dirty="0" sz="2000" spc="-10">
                <a:latin typeface="Calibri"/>
                <a:cs typeface="Calibri"/>
              </a:rPr>
              <a:t>group more often experienced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 b="1">
                <a:latin typeface="Calibri"/>
                <a:cs typeface="Calibri"/>
              </a:rPr>
              <a:t>worsening </a:t>
            </a:r>
            <a:r>
              <a:rPr dirty="0" sz="2000" b="1">
                <a:latin typeface="Calibri"/>
                <a:cs typeface="Calibri"/>
              </a:rPr>
              <a:t>of </a:t>
            </a:r>
            <a:r>
              <a:rPr dirty="0" sz="2000" spc="-10" b="1">
                <a:latin typeface="Calibri"/>
                <a:cs typeface="Calibri"/>
              </a:rPr>
              <a:t>cardiac</a:t>
            </a:r>
            <a:r>
              <a:rPr dirty="0" sz="2000" spc="9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damage</a:t>
            </a:r>
            <a:endParaRPr sz="2000">
              <a:latin typeface="Calibri"/>
              <a:cs typeface="Calibri"/>
            </a:endParaRPr>
          </a:p>
          <a:p>
            <a:pPr algn="ctr" marL="424180" marR="345440">
              <a:lnSpc>
                <a:spcPct val="100000"/>
              </a:lnSpc>
              <a:spcBef>
                <a:spcPts val="1550"/>
              </a:spcBef>
            </a:pP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These findings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support a </a:t>
            </a:r>
            <a:r>
              <a:rPr dirty="0" sz="2200" spc="-20" b="1">
                <a:solidFill>
                  <a:srgbClr val="FFFFFF"/>
                </a:solidFill>
                <a:latin typeface="Calibri"/>
                <a:cs typeface="Calibri"/>
              </a:rPr>
              <a:t>strategy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early </a:t>
            </a:r>
            <a:r>
              <a:rPr dirty="0" sz="2200" spc="-20" b="1">
                <a:solidFill>
                  <a:srgbClr val="FFFFFF"/>
                </a:solidFill>
                <a:latin typeface="Calibri"/>
                <a:cs typeface="Calibri"/>
              </a:rPr>
              <a:t>referral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prompt </a:t>
            </a:r>
            <a:r>
              <a:rPr dirty="0" sz="2200" spc="-75" b="1">
                <a:solidFill>
                  <a:srgbClr val="FFFFFF"/>
                </a:solidFill>
                <a:latin typeface="Calibri"/>
                <a:cs typeface="Calibri"/>
              </a:rPr>
              <a:t>TAVR 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before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symptoms develop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patients with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severe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prevent 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worsening </a:t>
            </a:r>
            <a:r>
              <a:rPr dirty="0" sz="2200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cardiac</a:t>
            </a:r>
            <a:r>
              <a:rPr dirty="0" sz="2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damage</a:t>
            </a:r>
            <a:endParaRPr sz="2200">
              <a:latin typeface="Calibri"/>
              <a:cs typeface="Calibri"/>
            </a:endParaRPr>
          </a:p>
          <a:p>
            <a:pPr algn="r" marR="37465">
              <a:lnSpc>
                <a:spcPct val="100000"/>
              </a:lnSpc>
              <a:spcBef>
                <a:spcPts val="16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07648" y="49221"/>
            <a:ext cx="487426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1">
                <a:latin typeface="Calibri"/>
                <a:cs typeface="Calibri"/>
              </a:rPr>
              <a:t>Potential </a:t>
            </a:r>
            <a:r>
              <a:rPr dirty="0" sz="3200" spc="-10" b="1">
                <a:latin typeface="Calibri"/>
                <a:cs typeface="Calibri"/>
              </a:rPr>
              <a:t>conflicts </a:t>
            </a:r>
            <a:r>
              <a:rPr dirty="0" sz="3200" b="1">
                <a:latin typeface="Calibri"/>
                <a:cs typeface="Calibri"/>
              </a:rPr>
              <a:t>of</a:t>
            </a:r>
            <a:r>
              <a:rPr dirty="0" sz="3200" spc="-45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interest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0051" y="1086957"/>
            <a:ext cx="4379595" cy="879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Speaker's </a:t>
            </a:r>
            <a:r>
              <a:rPr dirty="0" sz="1800" b="1">
                <a:solidFill>
                  <a:srgbClr val="262626"/>
                </a:solidFill>
                <a:latin typeface="Calibri"/>
                <a:cs typeface="Calibri"/>
              </a:rPr>
              <a:t>name: </a:t>
            </a:r>
            <a:r>
              <a:rPr dirty="0" sz="1800" spc="-5" b="1">
                <a:solidFill>
                  <a:srgbClr val="262626"/>
                </a:solidFill>
                <a:latin typeface="Calibri"/>
                <a:cs typeface="Calibri"/>
              </a:rPr>
              <a:t>Dr Philippe</a:t>
            </a: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 Généreux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50">
                <a:latin typeface="Segoe UI Emoji"/>
                <a:cs typeface="Segoe UI Emoji"/>
              </a:rPr>
              <a:t>☑ </a:t>
            </a:r>
            <a:r>
              <a:rPr dirty="0" sz="1350">
                <a:latin typeface="Calibri"/>
                <a:cs typeface="Calibri"/>
              </a:rPr>
              <a:t>I </a:t>
            </a:r>
            <a:r>
              <a:rPr dirty="0" sz="1350" spc="-15">
                <a:latin typeface="Calibri"/>
                <a:cs typeface="Calibri"/>
              </a:rPr>
              <a:t>have </a:t>
            </a:r>
            <a:r>
              <a:rPr dirty="0" sz="1350">
                <a:latin typeface="Calibri"/>
                <a:cs typeface="Calibri"/>
              </a:rPr>
              <a:t>the </a:t>
            </a:r>
            <a:r>
              <a:rPr dirty="0" sz="1350" spc="-10">
                <a:latin typeface="Calibri"/>
                <a:cs typeface="Calibri"/>
              </a:rPr>
              <a:t>following </a:t>
            </a:r>
            <a:r>
              <a:rPr dirty="0" sz="1350" spc="-5">
                <a:latin typeface="Calibri"/>
                <a:cs typeface="Calibri"/>
              </a:rPr>
              <a:t>potential </a:t>
            </a:r>
            <a:r>
              <a:rPr dirty="0" sz="1350" spc="-10">
                <a:latin typeface="Calibri"/>
                <a:cs typeface="Calibri"/>
              </a:rPr>
              <a:t>conflicts </a:t>
            </a:r>
            <a:r>
              <a:rPr dirty="0" sz="1350" spc="-5">
                <a:latin typeface="Calibri"/>
                <a:cs typeface="Calibri"/>
              </a:rPr>
              <a:t>of </a:t>
            </a:r>
            <a:r>
              <a:rPr dirty="0" sz="1350" spc="-10">
                <a:latin typeface="Calibri"/>
                <a:cs typeface="Calibri"/>
              </a:rPr>
              <a:t>interest to</a:t>
            </a:r>
            <a:r>
              <a:rPr dirty="0" sz="1350" spc="9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report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7025" y="2126427"/>
            <a:ext cx="7663180" cy="2424430"/>
          </a:xfrm>
          <a:custGeom>
            <a:avLst/>
            <a:gdLst/>
            <a:ahLst/>
            <a:cxnLst/>
            <a:rect l="l" t="t" r="r" b="b"/>
            <a:pathLst>
              <a:path w="7663180" h="2424429">
                <a:moveTo>
                  <a:pt x="0" y="0"/>
                </a:moveTo>
                <a:lnTo>
                  <a:pt x="7662575" y="0"/>
                </a:lnTo>
                <a:lnTo>
                  <a:pt x="7662575" y="2424196"/>
                </a:lnTo>
                <a:lnTo>
                  <a:pt x="0" y="2424196"/>
                </a:lnTo>
                <a:lnTo>
                  <a:pt x="0" y="0"/>
                </a:lnTo>
                <a:close/>
              </a:path>
            </a:pathLst>
          </a:custGeom>
          <a:solidFill>
            <a:srgbClr val="9429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58465" y="2166633"/>
            <a:ext cx="2546985" cy="749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200" b="1">
                <a:solidFill>
                  <a:srgbClr val="F6C90E"/>
                </a:solidFill>
                <a:latin typeface="Calibri"/>
                <a:cs typeface="Calibri"/>
              </a:rPr>
              <a:t>Financial</a:t>
            </a:r>
            <a:r>
              <a:rPr dirty="0" sz="2200" spc="-45" b="1">
                <a:solidFill>
                  <a:srgbClr val="F6C90E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6C90E"/>
                </a:solidFill>
                <a:latin typeface="Calibri"/>
                <a:cs typeface="Calibri"/>
              </a:rPr>
              <a:t>Relationship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4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Consulting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Fees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99180" y="2166633"/>
            <a:ext cx="4094479" cy="1127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200" spc="-10" b="1">
                <a:solidFill>
                  <a:srgbClr val="F6C90E"/>
                </a:solidFill>
                <a:latin typeface="Calibri"/>
                <a:cs typeface="Calibri"/>
              </a:rPr>
              <a:t>Company</a:t>
            </a:r>
            <a:endParaRPr sz="22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  <a:spcBef>
                <a:spcPts val="171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Abbott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Calibri"/>
                <a:cs typeface="Calibri"/>
              </a:rPr>
              <a:t>Vascular,</a:t>
            </a:r>
            <a:r>
              <a:rPr dirty="0" sz="12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Abiomed,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Edwards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Lifesciences,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Haemonetics,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Pi-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Cardia,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Puzzle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Inc.,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Saranas,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Shockwave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Medical,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Calibri"/>
                <a:cs typeface="Calibri"/>
              </a:rPr>
              <a:t>Teleflex </a:t>
            </a:r>
            <a:r>
              <a:rPr dirty="0" sz="12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Incorporated,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4C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8465" y="3425176"/>
            <a:ext cx="17894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Principal</a:t>
            </a:r>
            <a:r>
              <a:rPr dirty="0" sz="16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Investigator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99180" y="3550648"/>
            <a:ext cx="40170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FFFFFF"/>
                </a:solidFill>
                <a:latin typeface="Calibri"/>
                <a:cs typeface="Calibri"/>
              </a:rPr>
              <a:t>EARLY</a:t>
            </a:r>
            <a:r>
              <a:rPr dirty="0" sz="12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40">
                <a:solidFill>
                  <a:srgbClr val="FFFFFF"/>
                </a:solidFill>
                <a:latin typeface="Calibri"/>
                <a:cs typeface="Calibri"/>
              </a:rPr>
              <a:t>TAVR</a:t>
            </a:r>
            <a:r>
              <a:rPr dirty="0" sz="12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trial,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trial,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ECLIPSE</a:t>
            </a:r>
            <a:r>
              <a:rPr dirty="0" sz="12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trial,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4C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Feasibility</a:t>
            </a:r>
            <a:r>
              <a:rPr dirty="0" sz="1200" spc="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8465" y="3943936"/>
            <a:ext cx="5441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quity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99180" y="4069407"/>
            <a:ext cx="23634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Puzzle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Inc.,</a:t>
            </a: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Pi-Cardia,</a:t>
            </a:r>
            <a:r>
              <a:rPr dirty="0" sz="1200" spc="-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Saranas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pc</a:t>
            </a:r>
            <a:r>
              <a:rPr dirty="0" spc="-55"/>
              <a:t>r</a:t>
            </a:r>
            <a:r>
              <a:rPr dirty="0" spc="-5"/>
              <a:t>online.</a:t>
            </a:r>
            <a:r>
              <a:rPr dirty="0" spc="-30"/>
              <a:t>c</a:t>
            </a:r>
            <a:r>
              <a:rPr dirty="0" spc="-5"/>
              <a:t>om</a:t>
            </a:r>
          </a:p>
        </p:txBody>
      </p:sp>
      <p:sp>
        <p:nvSpPr>
          <p:cNvPr id="3" name="object 3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18030" y="15490"/>
            <a:ext cx="30556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latin typeface="Calibri"/>
                <a:cs typeface="Calibri"/>
              </a:rPr>
              <a:t>Why </a:t>
            </a:r>
            <a:r>
              <a:rPr dirty="0" sz="3600" b="1">
                <a:latin typeface="Calibri"/>
                <a:cs typeface="Calibri"/>
              </a:rPr>
              <a:t>this</a:t>
            </a:r>
            <a:r>
              <a:rPr dirty="0" sz="3600" spc="-50" b="1">
                <a:latin typeface="Calibri"/>
                <a:cs typeface="Calibri"/>
              </a:rPr>
              <a:t> </a:t>
            </a:r>
            <a:r>
              <a:rPr dirty="0" sz="3600" spc="-10" b="1">
                <a:latin typeface="Calibri"/>
                <a:cs typeface="Calibri"/>
              </a:rPr>
              <a:t>study?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32411" y="2754325"/>
            <a:ext cx="4290684" cy="1875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0423" y="2754325"/>
            <a:ext cx="4291429" cy="18750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27511" y="937655"/>
            <a:ext cx="8480425" cy="154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2420" marR="30480" indent="-274320">
              <a:lnSpc>
                <a:spcPct val="100000"/>
              </a:lnSpc>
              <a:spcBef>
                <a:spcPts val="100"/>
              </a:spcBef>
              <a:buClr>
                <a:srgbClr val="942985"/>
              </a:buClr>
              <a:buSzPct val="127500"/>
              <a:buFont typeface="Wingdings"/>
              <a:buChar char=""/>
              <a:tabLst>
                <a:tab pos="381635" algn="l"/>
              </a:tabLst>
            </a:pPr>
            <a:r>
              <a:rPr dirty="0" sz="2000" spc="-15">
                <a:latin typeface="Calibri"/>
                <a:cs typeface="Calibri"/>
              </a:rPr>
              <a:t>For </a:t>
            </a:r>
            <a:r>
              <a:rPr dirty="0" sz="2000" spc="-10">
                <a:latin typeface="Calibri"/>
                <a:cs typeface="Calibri"/>
              </a:rPr>
              <a:t>patients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15">
                <a:latin typeface="Calibri"/>
                <a:cs typeface="Calibri"/>
              </a:rPr>
              <a:t>severe </a:t>
            </a:r>
            <a:r>
              <a:rPr dirty="0" sz="2000">
                <a:latin typeface="Calibri"/>
                <a:cs typeface="Calibri"/>
              </a:rPr>
              <a:t>aortic </a:t>
            </a:r>
            <a:r>
              <a:rPr dirty="0" sz="2000" spc="-10">
                <a:latin typeface="Calibri"/>
                <a:cs typeface="Calibri"/>
              </a:rPr>
              <a:t>stenosis </a:t>
            </a:r>
            <a:r>
              <a:rPr dirty="0" sz="2000" spc="-5">
                <a:latin typeface="Calibri"/>
                <a:cs typeface="Calibri"/>
              </a:rPr>
              <a:t>(AS)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no </a:t>
            </a:r>
            <a:r>
              <a:rPr dirty="0" sz="2000" spc="-10">
                <a:latin typeface="Calibri"/>
                <a:cs typeface="Calibri"/>
              </a:rPr>
              <a:t>symptoms,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40" b="1">
                <a:latin typeface="Calibri"/>
                <a:cs typeface="Calibri"/>
              </a:rPr>
              <a:t>EARLY  </a:t>
            </a:r>
            <a:r>
              <a:rPr dirty="0" sz="2000" spc="-70" b="1">
                <a:latin typeface="Calibri"/>
                <a:cs typeface="Calibri"/>
              </a:rPr>
              <a:t>TAVR </a:t>
            </a:r>
            <a:r>
              <a:rPr dirty="0" sz="2000" b="1">
                <a:latin typeface="Calibri"/>
                <a:cs typeface="Calibri"/>
              </a:rPr>
              <a:t>trial </a:t>
            </a:r>
            <a:r>
              <a:rPr dirty="0" sz="2000" spc="-15">
                <a:latin typeface="Calibri"/>
                <a:cs typeface="Calibri"/>
              </a:rPr>
              <a:t>demonstrated </a:t>
            </a:r>
            <a:r>
              <a:rPr dirty="0" sz="2000" b="1">
                <a:latin typeface="Calibri"/>
                <a:cs typeface="Calibri"/>
              </a:rPr>
              <a:t>superiority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20" b="1">
                <a:latin typeface="Calibri"/>
                <a:cs typeface="Calibri"/>
              </a:rPr>
              <a:t>strategy </a:t>
            </a:r>
            <a:r>
              <a:rPr dirty="0" sz="2000" b="1">
                <a:latin typeface="Calibri"/>
                <a:cs typeface="Calibri"/>
              </a:rPr>
              <a:t>of </a:t>
            </a:r>
            <a:r>
              <a:rPr dirty="0" sz="2000" spc="-5" b="1">
                <a:latin typeface="Calibri"/>
                <a:cs typeface="Calibri"/>
              </a:rPr>
              <a:t>early </a:t>
            </a:r>
            <a:r>
              <a:rPr dirty="0" sz="2000" spc="-10" b="1">
                <a:latin typeface="Calibri"/>
                <a:cs typeface="Calibri"/>
              </a:rPr>
              <a:t>transcatheter </a:t>
            </a:r>
            <a:r>
              <a:rPr dirty="0" sz="2000" b="1">
                <a:latin typeface="Calibri"/>
                <a:cs typeface="Calibri"/>
              </a:rPr>
              <a:t>aortic  </a:t>
            </a:r>
            <a:r>
              <a:rPr dirty="0" sz="2000" spc="-10" b="1">
                <a:latin typeface="Calibri"/>
                <a:cs typeface="Calibri"/>
              </a:rPr>
              <a:t>valve replacement </a:t>
            </a:r>
            <a:r>
              <a:rPr dirty="0" sz="2000" spc="-45" b="1">
                <a:latin typeface="Calibri"/>
                <a:cs typeface="Calibri"/>
              </a:rPr>
              <a:t>(TAVR) </a:t>
            </a:r>
            <a:r>
              <a:rPr dirty="0" sz="2000" spc="-10">
                <a:latin typeface="Calibri"/>
                <a:cs typeface="Calibri"/>
              </a:rPr>
              <a:t>compared to </a:t>
            </a:r>
            <a:r>
              <a:rPr dirty="0" sz="2000" spc="-5">
                <a:latin typeface="Calibri"/>
                <a:cs typeface="Calibri"/>
              </a:rPr>
              <a:t>clinical surveillance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15">
                <a:latin typeface="Calibri"/>
                <a:cs typeface="Calibri"/>
              </a:rPr>
              <a:t>regards </a:t>
            </a:r>
            <a:r>
              <a:rPr dirty="0" sz="2000" spc="-10">
                <a:latin typeface="Calibri"/>
                <a:cs typeface="Calibri"/>
              </a:rPr>
              <a:t>to </a:t>
            </a:r>
            <a:r>
              <a:rPr dirty="0" sz="2000">
                <a:latin typeface="Calibri"/>
                <a:cs typeface="Calibri"/>
              </a:rPr>
              <a:t>the  </a:t>
            </a:r>
            <a:r>
              <a:rPr dirty="0" sz="2000" spc="-5">
                <a:latin typeface="Calibri"/>
                <a:cs typeface="Calibri"/>
              </a:rPr>
              <a:t>primary endpoint of death, </a:t>
            </a:r>
            <a:r>
              <a:rPr dirty="0" sz="2000" spc="-20">
                <a:latin typeface="Calibri"/>
                <a:cs typeface="Calibri"/>
              </a:rPr>
              <a:t>stroke,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unplanned </a:t>
            </a:r>
            <a:r>
              <a:rPr dirty="0" sz="2000" spc="-10">
                <a:latin typeface="Calibri"/>
                <a:cs typeface="Calibri"/>
              </a:rPr>
              <a:t>cardiovascular  </a:t>
            </a:r>
            <a:r>
              <a:rPr dirty="0" sz="2000" spc="-5">
                <a:latin typeface="Calibri"/>
                <a:cs typeface="Calibri"/>
              </a:rPr>
              <a:t>hospitalisation </a:t>
            </a:r>
            <a:r>
              <a:rPr dirty="0" sz="2000">
                <a:latin typeface="Calibri"/>
                <a:cs typeface="Calibri"/>
              </a:rPr>
              <a:t>as </a:t>
            </a:r>
            <a:r>
              <a:rPr dirty="0" sz="2000" spc="-5">
                <a:latin typeface="Calibri"/>
                <a:cs typeface="Calibri"/>
              </a:rPr>
              <a:t>well </a:t>
            </a:r>
            <a:r>
              <a:rPr dirty="0" sz="2000">
                <a:latin typeface="Calibri"/>
                <a:cs typeface="Calibri"/>
              </a:rPr>
              <a:t>as </a:t>
            </a:r>
            <a:r>
              <a:rPr dirty="0" sz="2000" spc="-5">
                <a:latin typeface="Calibri"/>
                <a:cs typeface="Calibri"/>
              </a:rPr>
              <a:t>death, </a:t>
            </a:r>
            <a:r>
              <a:rPr dirty="0" sz="2000" spc="-25">
                <a:latin typeface="Calibri"/>
                <a:cs typeface="Calibri"/>
              </a:rPr>
              <a:t>stroke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hospitalisation </a:t>
            </a:r>
            <a:r>
              <a:rPr dirty="0" sz="2000" spc="-20">
                <a:latin typeface="Calibri"/>
                <a:cs typeface="Calibri"/>
              </a:rPr>
              <a:t>for </a:t>
            </a:r>
            <a:r>
              <a:rPr dirty="0" sz="2000" spc="-5">
                <a:latin typeface="Calibri"/>
                <a:cs typeface="Calibri"/>
              </a:rPr>
              <a:t>heart</a:t>
            </a:r>
            <a:r>
              <a:rPr dirty="0" sz="2000" spc="-105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failure</a:t>
            </a:r>
            <a:r>
              <a:rPr dirty="0" baseline="25641" sz="1950" spc="7">
                <a:latin typeface="Calibri"/>
                <a:cs typeface="Calibri"/>
              </a:rPr>
              <a:t>1</a:t>
            </a:r>
            <a:endParaRPr baseline="25641" sz="19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17297" y="4833570"/>
            <a:ext cx="24930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3148" sz="900" spc="-7" i="1">
                <a:latin typeface="Calibri"/>
                <a:cs typeface="Calibri"/>
              </a:rPr>
              <a:t>1</a:t>
            </a:r>
            <a:r>
              <a:rPr dirty="0" sz="900" spc="-5" i="1">
                <a:latin typeface="Calibri"/>
                <a:cs typeface="Calibri"/>
              </a:rPr>
              <a:t>Généreux </a:t>
            </a:r>
            <a:r>
              <a:rPr dirty="0" sz="900" i="1">
                <a:latin typeface="Calibri"/>
                <a:cs typeface="Calibri"/>
              </a:rPr>
              <a:t>et </a:t>
            </a:r>
            <a:r>
              <a:rPr dirty="0" sz="900" spc="-5" i="1">
                <a:latin typeface="Calibri"/>
                <a:cs typeface="Calibri"/>
              </a:rPr>
              <a:t>al., </a:t>
            </a:r>
            <a:r>
              <a:rPr dirty="0" sz="900" i="1">
                <a:latin typeface="Calibri"/>
                <a:cs typeface="Calibri"/>
              </a:rPr>
              <a:t>N </a:t>
            </a:r>
            <a:r>
              <a:rPr dirty="0" sz="900" spc="-5" i="1">
                <a:latin typeface="Calibri"/>
                <a:cs typeface="Calibri"/>
              </a:rPr>
              <a:t>Engl </a:t>
            </a:r>
            <a:r>
              <a:rPr dirty="0" sz="900" i="1">
                <a:latin typeface="Calibri"/>
                <a:cs typeface="Calibri"/>
              </a:rPr>
              <a:t>J Med 2025.</a:t>
            </a:r>
            <a:r>
              <a:rPr dirty="0" sz="900" spc="-95" i="1">
                <a:latin typeface="Calibri"/>
                <a:cs typeface="Calibri"/>
              </a:rPr>
              <a:t> </a:t>
            </a:r>
            <a:r>
              <a:rPr dirty="0" baseline="2525" sz="1650" spc="-7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baseline="2525" sz="1650">
              <a:latin typeface="Calibri Light"/>
              <a:cs typeface="Calibri Ligh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59609" y="4459685"/>
            <a:ext cx="1898014" cy="261620"/>
          </a:xfrm>
          <a:custGeom>
            <a:avLst/>
            <a:gdLst/>
            <a:ahLst/>
            <a:cxnLst/>
            <a:rect l="l" t="t" r="r" b="b"/>
            <a:pathLst>
              <a:path w="1898014" h="261620">
                <a:moveTo>
                  <a:pt x="0" y="0"/>
                </a:moveTo>
                <a:lnTo>
                  <a:pt x="1897988" y="0"/>
                </a:lnTo>
                <a:lnTo>
                  <a:pt x="1897988" y="261610"/>
                </a:lnTo>
                <a:lnTo>
                  <a:pt x="0" y="2616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38349" y="4484171"/>
            <a:ext cx="158686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Calibri"/>
                <a:cs typeface="Calibri"/>
              </a:rPr>
              <a:t>Months </a:t>
            </a:r>
            <a:r>
              <a:rPr dirty="0" sz="1050" spc="-5">
                <a:latin typeface="Calibri"/>
                <a:cs typeface="Calibri"/>
              </a:rPr>
              <a:t>from</a:t>
            </a:r>
            <a:r>
              <a:rPr dirty="0" sz="1050" spc="-85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Randomisation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88670" y="4459685"/>
            <a:ext cx="1898014" cy="261620"/>
          </a:xfrm>
          <a:custGeom>
            <a:avLst/>
            <a:gdLst/>
            <a:ahLst/>
            <a:cxnLst/>
            <a:rect l="l" t="t" r="r" b="b"/>
            <a:pathLst>
              <a:path w="1898015" h="261620">
                <a:moveTo>
                  <a:pt x="0" y="0"/>
                </a:moveTo>
                <a:lnTo>
                  <a:pt x="1897989" y="0"/>
                </a:lnTo>
                <a:lnTo>
                  <a:pt x="1897989" y="261610"/>
                </a:lnTo>
                <a:lnTo>
                  <a:pt x="0" y="2616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467409" y="4484171"/>
            <a:ext cx="158686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Calibri"/>
                <a:cs typeface="Calibri"/>
              </a:rPr>
              <a:t>Months </a:t>
            </a:r>
            <a:r>
              <a:rPr dirty="0" sz="1050" spc="-5">
                <a:latin typeface="Calibri"/>
                <a:cs typeface="Calibri"/>
              </a:rPr>
              <a:t>from</a:t>
            </a:r>
            <a:r>
              <a:rPr dirty="0" sz="1050" spc="-85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Randomisation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18030" y="15490"/>
            <a:ext cx="30556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latin typeface="Calibri"/>
                <a:cs typeface="Calibri"/>
              </a:rPr>
              <a:t>Why </a:t>
            </a:r>
            <a:r>
              <a:rPr dirty="0" sz="3600" b="1">
                <a:latin typeface="Calibri"/>
                <a:cs typeface="Calibri"/>
              </a:rPr>
              <a:t>this</a:t>
            </a:r>
            <a:r>
              <a:rPr dirty="0" sz="3600" spc="-50" b="1">
                <a:latin typeface="Calibri"/>
                <a:cs typeface="Calibri"/>
              </a:rPr>
              <a:t> </a:t>
            </a:r>
            <a:r>
              <a:rPr dirty="0" sz="3600" spc="-10" b="1">
                <a:latin typeface="Calibri"/>
                <a:cs typeface="Calibri"/>
              </a:rPr>
              <a:t>study?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2111" y="937655"/>
            <a:ext cx="8531225" cy="368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7820" marR="55880" indent="-274320">
              <a:lnSpc>
                <a:spcPct val="100000"/>
              </a:lnSpc>
              <a:spcBef>
                <a:spcPts val="100"/>
              </a:spcBef>
              <a:buClr>
                <a:srgbClr val="942985"/>
              </a:buClr>
              <a:buSzPct val="127500"/>
              <a:buFont typeface="Wingdings"/>
              <a:buChar char=""/>
              <a:tabLst>
                <a:tab pos="407034" algn="l"/>
              </a:tabLst>
            </a:pPr>
            <a:r>
              <a:rPr dirty="0" sz="2000" spc="-15">
                <a:solidFill>
                  <a:srgbClr val="BFBFBF"/>
                </a:solidFill>
                <a:latin typeface="Calibri"/>
                <a:cs typeface="Calibri"/>
              </a:rPr>
              <a:t>For </a:t>
            </a:r>
            <a:r>
              <a:rPr dirty="0" sz="2000" spc="-10">
                <a:solidFill>
                  <a:srgbClr val="BFBFBF"/>
                </a:solidFill>
                <a:latin typeface="Calibri"/>
                <a:cs typeface="Calibri"/>
              </a:rPr>
              <a:t>patients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with </a:t>
            </a:r>
            <a:r>
              <a:rPr dirty="0" sz="2000" spc="-15">
                <a:solidFill>
                  <a:srgbClr val="BFBFBF"/>
                </a:solidFill>
                <a:latin typeface="Calibri"/>
                <a:cs typeface="Calibri"/>
              </a:rPr>
              <a:t>severe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aortic </a:t>
            </a:r>
            <a:r>
              <a:rPr dirty="0" sz="2000" spc="-10">
                <a:solidFill>
                  <a:srgbClr val="BFBFBF"/>
                </a:solidFill>
                <a:latin typeface="Calibri"/>
                <a:cs typeface="Calibri"/>
              </a:rPr>
              <a:t>stenosis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(AS)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and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no </a:t>
            </a:r>
            <a:r>
              <a:rPr dirty="0" sz="2000" spc="-10">
                <a:solidFill>
                  <a:srgbClr val="BFBFBF"/>
                </a:solidFill>
                <a:latin typeface="Calibri"/>
                <a:cs typeface="Calibri"/>
              </a:rPr>
              <a:t>symptoms,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the </a:t>
            </a:r>
            <a:r>
              <a:rPr dirty="0" sz="2000" spc="-40" b="1">
                <a:solidFill>
                  <a:srgbClr val="BFBFBF"/>
                </a:solidFill>
                <a:latin typeface="Calibri"/>
                <a:cs typeface="Calibri"/>
              </a:rPr>
              <a:t>EARLY  </a:t>
            </a:r>
            <a:r>
              <a:rPr dirty="0" sz="2000" spc="-70" b="1">
                <a:solidFill>
                  <a:srgbClr val="BFBFBF"/>
                </a:solidFill>
                <a:latin typeface="Calibri"/>
                <a:cs typeface="Calibri"/>
              </a:rPr>
              <a:t>TAVR </a:t>
            </a:r>
            <a:r>
              <a:rPr dirty="0" sz="2000" b="1">
                <a:solidFill>
                  <a:srgbClr val="BFBFBF"/>
                </a:solidFill>
                <a:latin typeface="Calibri"/>
                <a:cs typeface="Calibri"/>
              </a:rPr>
              <a:t>trial </a:t>
            </a:r>
            <a:r>
              <a:rPr dirty="0" sz="2000" spc="-15">
                <a:solidFill>
                  <a:srgbClr val="BFBFBF"/>
                </a:solidFill>
                <a:latin typeface="Calibri"/>
                <a:cs typeface="Calibri"/>
              </a:rPr>
              <a:t>demonstrated </a:t>
            </a:r>
            <a:r>
              <a:rPr dirty="0" sz="2000" b="1">
                <a:solidFill>
                  <a:srgbClr val="BFBFBF"/>
                </a:solidFill>
                <a:latin typeface="Calibri"/>
                <a:cs typeface="Calibri"/>
              </a:rPr>
              <a:t>superiority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of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a </a:t>
            </a:r>
            <a:r>
              <a:rPr dirty="0" sz="2000" spc="-20" b="1">
                <a:solidFill>
                  <a:srgbClr val="BFBFBF"/>
                </a:solidFill>
                <a:latin typeface="Calibri"/>
                <a:cs typeface="Calibri"/>
              </a:rPr>
              <a:t>strategy </a:t>
            </a:r>
            <a:r>
              <a:rPr dirty="0" sz="2000" b="1">
                <a:solidFill>
                  <a:srgbClr val="BFBFBF"/>
                </a:solidFill>
                <a:latin typeface="Calibri"/>
                <a:cs typeface="Calibri"/>
              </a:rPr>
              <a:t>of </a:t>
            </a:r>
            <a:r>
              <a:rPr dirty="0" sz="2000" spc="-5" b="1">
                <a:solidFill>
                  <a:srgbClr val="BFBFBF"/>
                </a:solidFill>
                <a:latin typeface="Calibri"/>
                <a:cs typeface="Calibri"/>
              </a:rPr>
              <a:t>early </a:t>
            </a:r>
            <a:r>
              <a:rPr dirty="0" sz="2000" spc="-10" b="1">
                <a:solidFill>
                  <a:srgbClr val="BFBFBF"/>
                </a:solidFill>
                <a:latin typeface="Calibri"/>
                <a:cs typeface="Calibri"/>
              </a:rPr>
              <a:t>transcatheter </a:t>
            </a:r>
            <a:r>
              <a:rPr dirty="0" sz="2000" b="1">
                <a:solidFill>
                  <a:srgbClr val="BFBFBF"/>
                </a:solidFill>
                <a:latin typeface="Calibri"/>
                <a:cs typeface="Calibri"/>
              </a:rPr>
              <a:t>aortic  </a:t>
            </a:r>
            <a:r>
              <a:rPr dirty="0" sz="2000" spc="-10" b="1">
                <a:solidFill>
                  <a:srgbClr val="BFBFBF"/>
                </a:solidFill>
                <a:latin typeface="Calibri"/>
                <a:cs typeface="Calibri"/>
              </a:rPr>
              <a:t>valve replacement </a:t>
            </a:r>
            <a:r>
              <a:rPr dirty="0" sz="2000" spc="-45" b="1">
                <a:solidFill>
                  <a:srgbClr val="BFBFBF"/>
                </a:solidFill>
                <a:latin typeface="Calibri"/>
                <a:cs typeface="Calibri"/>
              </a:rPr>
              <a:t>(TAVR) </a:t>
            </a:r>
            <a:r>
              <a:rPr dirty="0" sz="2000" spc="-10">
                <a:solidFill>
                  <a:srgbClr val="BFBFBF"/>
                </a:solidFill>
                <a:latin typeface="Calibri"/>
                <a:cs typeface="Calibri"/>
              </a:rPr>
              <a:t>compared to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clinical surveillance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with </a:t>
            </a:r>
            <a:r>
              <a:rPr dirty="0" sz="2000" spc="-15">
                <a:solidFill>
                  <a:srgbClr val="BFBFBF"/>
                </a:solidFill>
                <a:latin typeface="Calibri"/>
                <a:cs typeface="Calibri"/>
              </a:rPr>
              <a:t>regards </a:t>
            </a:r>
            <a:r>
              <a:rPr dirty="0" sz="2000" spc="-10">
                <a:solidFill>
                  <a:srgbClr val="BFBFBF"/>
                </a:solidFill>
                <a:latin typeface="Calibri"/>
                <a:cs typeface="Calibri"/>
              </a:rPr>
              <a:t>to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the 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primary endpoint of death, </a:t>
            </a:r>
            <a:r>
              <a:rPr dirty="0" sz="2000" spc="-20">
                <a:solidFill>
                  <a:srgbClr val="BFBFBF"/>
                </a:solidFill>
                <a:latin typeface="Calibri"/>
                <a:cs typeface="Calibri"/>
              </a:rPr>
              <a:t>stroke,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and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unplanned </a:t>
            </a:r>
            <a:r>
              <a:rPr dirty="0" sz="2000" spc="-10">
                <a:solidFill>
                  <a:srgbClr val="BFBFBF"/>
                </a:solidFill>
                <a:latin typeface="Calibri"/>
                <a:cs typeface="Calibri"/>
              </a:rPr>
              <a:t>cardiovascular 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hospitalisation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as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well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as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death, </a:t>
            </a:r>
            <a:r>
              <a:rPr dirty="0" sz="2000" spc="-25">
                <a:solidFill>
                  <a:srgbClr val="BFBFBF"/>
                </a:solidFill>
                <a:latin typeface="Calibri"/>
                <a:cs typeface="Calibri"/>
              </a:rPr>
              <a:t>stroke </a:t>
            </a:r>
            <a:r>
              <a:rPr dirty="0" sz="2000">
                <a:solidFill>
                  <a:srgbClr val="BFBFBF"/>
                </a:solidFill>
                <a:latin typeface="Calibri"/>
                <a:cs typeface="Calibri"/>
              </a:rPr>
              <a:t>and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hospitalisation </a:t>
            </a:r>
            <a:r>
              <a:rPr dirty="0" sz="2000" spc="-20">
                <a:solidFill>
                  <a:srgbClr val="BFBFBF"/>
                </a:solidFill>
                <a:latin typeface="Calibri"/>
                <a:cs typeface="Calibri"/>
              </a:rPr>
              <a:t>for </a:t>
            </a:r>
            <a:r>
              <a:rPr dirty="0" sz="2000" spc="-5">
                <a:solidFill>
                  <a:srgbClr val="BFBFBF"/>
                </a:solidFill>
                <a:latin typeface="Calibri"/>
                <a:cs typeface="Calibri"/>
              </a:rPr>
              <a:t>heart</a:t>
            </a:r>
            <a:r>
              <a:rPr dirty="0" sz="2000" spc="-105">
                <a:solidFill>
                  <a:srgbClr val="BFBFBF"/>
                </a:solidFill>
                <a:latin typeface="Calibri"/>
                <a:cs typeface="Calibri"/>
              </a:rPr>
              <a:t> </a:t>
            </a:r>
            <a:r>
              <a:rPr dirty="0" sz="2000" spc="5">
                <a:solidFill>
                  <a:srgbClr val="BFBFBF"/>
                </a:solidFill>
                <a:latin typeface="Calibri"/>
                <a:cs typeface="Calibri"/>
              </a:rPr>
              <a:t>failure</a:t>
            </a:r>
            <a:r>
              <a:rPr dirty="0" baseline="25641" sz="1950" spc="7">
                <a:solidFill>
                  <a:srgbClr val="BFBFBF"/>
                </a:solidFill>
                <a:latin typeface="Calibri"/>
                <a:cs typeface="Calibri"/>
              </a:rPr>
              <a:t>1</a:t>
            </a:r>
            <a:endParaRPr baseline="25641" sz="19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42985"/>
              </a:buClr>
              <a:buFont typeface="Wingdings"/>
              <a:buChar char=""/>
            </a:pPr>
            <a:endParaRPr sz="1950">
              <a:latin typeface="Calibri"/>
              <a:cs typeface="Calibri"/>
            </a:endParaRPr>
          </a:p>
          <a:p>
            <a:pPr marL="407034" indent="-343535">
              <a:lnSpc>
                <a:spcPct val="100000"/>
              </a:lnSpc>
              <a:spcBef>
                <a:spcPts val="5"/>
              </a:spcBef>
              <a:buClr>
                <a:srgbClr val="942985"/>
              </a:buClr>
              <a:buSzPct val="127500"/>
              <a:buFont typeface="Wingdings"/>
              <a:buChar char=""/>
              <a:tabLst>
                <a:tab pos="407034" algn="l"/>
              </a:tabLst>
            </a:pPr>
            <a:r>
              <a:rPr dirty="0" sz="2000">
                <a:latin typeface="Calibri"/>
                <a:cs typeface="Calibri"/>
              </a:rPr>
              <a:t>Prior </a:t>
            </a:r>
            <a:r>
              <a:rPr dirty="0" sz="2000" spc="-5">
                <a:latin typeface="Calibri"/>
                <a:cs typeface="Calibri"/>
              </a:rPr>
              <a:t>studies </a:t>
            </a:r>
            <a:r>
              <a:rPr dirty="0" sz="2000" spc="-15">
                <a:latin typeface="Calibri"/>
                <a:cs typeface="Calibri"/>
              </a:rPr>
              <a:t>have </a:t>
            </a:r>
            <a:r>
              <a:rPr dirty="0" sz="2000" spc="-5">
                <a:latin typeface="Calibri"/>
                <a:cs typeface="Calibri"/>
              </a:rPr>
              <a:t>shown that </a:t>
            </a:r>
            <a:r>
              <a:rPr dirty="0" sz="2000" b="1">
                <a:latin typeface="Calibri"/>
                <a:cs typeface="Calibri"/>
              </a:rPr>
              <a:t>the </a:t>
            </a:r>
            <a:r>
              <a:rPr dirty="0" sz="2000" spc="-15" b="1">
                <a:latin typeface="Calibri"/>
                <a:cs typeface="Calibri"/>
              </a:rPr>
              <a:t>extent </a:t>
            </a:r>
            <a:r>
              <a:rPr dirty="0" sz="2000" b="1">
                <a:latin typeface="Calibri"/>
                <a:cs typeface="Calibri"/>
              </a:rPr>
              <a:t>of </a:t>
            </a:r>
            <a:r>
              <a:rPr dirty="0" sz="2000" spc="-10" b="1">
                <a:latin typeface="Calibri"/>
                <a:cs typeface="Calibri"/>
              </a:rPr>
              <a:t>cardiac </a:t>
            </a:r>
            <a:r>
              <a:rPr dirty="0" sz="2000" spc="-5" b="1">
                <a:latin typeface="Calibri"/>
                <a:cs typeface="Calibri"/>
              </a:rPr>
              <a:t>damage </a:t>
            </a:r>
            <a:r>
              <a:rPr dirty="0" sz="2000" spc="-5">
                <a:latin typeface="Calibri"/>
                <a:cs typeface="Calibri"/>
              </a:rPr>
              <a:t>is associated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endParaRPr sz="2000">
              <a:latin typeface="Calibri"/>
              <a:cs typeface="Calibri"/>
            </a:endParaRPr>
          </a:p>
          <a:p>
            <a:pPr marL="337820">
              <a:lnSpc>
                <a:spcPct val="100000"/>
              </a:lnSpc>
            </a:pPr>
            <a:r>
              <a:rPr dirty="0" sz="2000" spc="-10" b="1">
                <a:latin typeface="Calibri"/>
                <a:cs typeface="Calibri"/>
              </a:rPr>
              <a:t>worse </a:t>
            </a:r>
            <a:r>
              <a:rPr dirty="0" sz="2000" spc="-5" b="1">
                <a:latin typeface="Calibri"/>
                <a:cs typeface="Calibri"/>
              </a:rPr>
              <a:t>outcomes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 spc="-10">
                <a:latin typeface="Calibri"/>
                <a:cs typeface="Calibri"/>
              </a:rPr>
              <a:t>patients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10">
                <a:latin typeface="Calibri"/>
                <a:cs typeface="Calibri"/>
              </a:rPr>
              <a:t> AS</a:t>
            </a:r>
            <a:r>
              <a:rPr dirty="0" baseline="25641" sz="1950" spc="15">
                <a:latin typeface="Calibri"/>
                <a:cs typeface="Calibri"/>
              </a:rPr>
              <a:t>2-3</a:t>
            </a:r>
            <a:endParaRPr baseline="25641" sz="19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337820" marR="29845" indent="-274320">
              <a:lnSpc>
                <a:spcPct val="100000"/>
              </a:lnSpc>
              <a:spcBef>
                <a:spcPts val="5"/>
              </a:spcBef>
              <a:buClr>
                <a:srgbClr val="942985"/>
              </a:buClr>
              <a:buSzPct val="127500"/>
              <a:buFont typeface="Wingdings"/>
              <a:buChar char=""/>
              <a:tabLst>
                <a:tab pos="407034" algn="l"/>
              </a:tabLst>
            </a:pPr>
            <a:r>
              <a:rPr dirty="0" sz="2000" spc="-5">
                <a:latin typeface="Calibri"/>
                <a:cs typeface="Calibri"/>
              </a:rPr>
              <a:t>The impact of </a:t>
            </a:r>
            <a:r>
              <a:rPr dirty="0" sz="2000">
                <a:latin typeface="Calibri"/>
                <a:cs typeface="Calibri"/>
              </a:rPr>
              <a:t>early </a:t>
            </a:r>
            <a:r>
              <a:rPr dirty="0" sz="2000" spc="-10">
                <a:latin typeface="Calibri"/>
                <a:cs typeface="Calibri"/>
              </a:rPr>
              <a:t>intervention </a:t>
            </a:r>
            <a:r>
              <a:rPr dirty="0" sz="2000" spc="-5">
                <a:latin typeface="Calibri"/>
                <a:cs typeface="Calibri"/>
              </a:rPr>
              <a:t>on </a:t>
            </a:r>
            <a:r>
              <a:rPr dirty="0" sz="2000" spc="-10" b="1">
                <a:latin typeface="Calibri"/>
                <a:cs typeface="Calibri"/>
              </a:rPr>
              <a:t>progression </a:t>
            </a:r>
            <a:r>
              <a:rPr dirty="0" sz="2000" b="1">
                <a:latin typeface="Calibri"/>
                <a:cs typeface="Calibri"/>
              </a:rPr>
              <a:t>of </a:t>
            </a:r>
            <a:r>
              <a:rPr dirty="0" sz="2000" spc="-10" b="1">
                <a:latin typeface="Calibri"/>
                <a:cs typeface="Calibri"/>
              </a:rPr>
              <a:t>cardiac </a:t>
            </a:r>
            <a:r>
              <a:rPr dirty="0" sz="2000" spc="-5" b="1">
                <a:latin typeface="Calibri"/>
                <a:cs typeface="Calibri"/>
              </a:rPr>
              <a:t>damage </a:t>
            </a:r>
            <a:r>
              <a:rPr dirty="0" sz="2000" b="1">
                <a:latin typeface="Calibri"/>
                <a:cs typeface="Calibri"/>
              </a:rPr>
              <a:t>in </a:t>
            </a:r>
            <a:r>
              <a:rPr dirty="0" sz="2000" spc="-5" b="1">
                <a:latin typeface="Calibri"/>
                <a:cs typeface="Calibri"/>
              </a:rPr>
              <a:t>patients  with </a:t>
            </a:r>
            <a:r>
              <a:rPr dirty="0" sz="2000" spc="-10" b="1">
                <a:latin typeface="Calibri"/>
                <a:cs typeface="Calibri"/>
              </a:rPr>
              <a:t>asymptomatic, severe </a:t>
            </a:r>
            <a:r>
              <a:rPr dirty="0" sz="2000" b="1">
                <a:latin typeface="Calibri"/>
                <a:cs typeface="Calibri"/>
              </a:rPr>
              <a:t>AS </a:t>
            </a:r>
            <a:r>
              <a:rPr dirty="0" sz="2000" spc="-5">
                <a:latin typeface="Calibri"/>
                <a:cs typeface="Calibri"/>
              </a:rPr>
              <a:t>has </a:t>
            </a:r>
            <a:r>
              <a:rPr dirty="0" sz="2000" spc="-10">
                <a:latin typeface="Calibri"/>
                <a:cs typeface="Calibri"/>
              </a:rPr>
              <a:t>never </a:t>
            </a:r>
            <a:r>
              <a:rPr dirty="0" sz="2000" spc="-5">
                <a:latin typeface="Calibri"/>
                <a:cs typeface="Calibri"/>
              </a:rPr>
              <a:t>been studied in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5">
                <a:latin typeface="Calibri"/>
                <a:cs typeface="Calibri"/>
              </a:rPr>
              <a:t>context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a  </a:t>
            </a:r>
            <a:r>
              <a:rPr dirty="0" sz="2000" spc="-5">
                <a:latin typeface="Calibri"/>
                <a:cs typeface="Calibri"/>
              </a:rPr>
              <a:t>randomised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trial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50222" y="4833570"/>
            <a:ext cx="576008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3148" sz="900" spc="-7" i="1">
                <a:latin typeface="Calibri"/>
                <a:cs typeface="Calibri"/>
              </a:rPr>
              <a:t>1</a:t>
            </a:r>
            <a:r>
              <a:rPr dirty="0" sz="900" spc="-5" i="1">
                <a:latin typeface="Calibri"/>
                <a:cs typeface="Calibri"/>
              </a:rPr>
              <a:t>Généreux </a:t>
            </a:r>
            <a:r>
              <a:rPr dirty="0" sz="900" i="1">
                <a:latin typeface="Calibri"/>
                <a:cs typeface="Calibri"/>
              </a:rPr>
              <a:t>et </a:t>
            </a:r>
            <a:r>
              <a:rPr dirty="0" sz="900" spc="-5" i="1">
                <a:latin typeface="Calibri"/>
                <a:cs typeface="Calibri"/>
              </a:rPr>
              <a:t>al., </a:t>
            </a:r>
            <a:r>
              <a:rPr dirty="0" sz="900" i="1">
                <a:latin typeface="Calibri"/>
                <a:cs typeface="Calibri"/>
              </a:rPr>
              <a:t>N </a:t>
            </a:r>
            <a:r>
              <a:rPr dirty="0" sz="900" spc="-5" i="1">
                <a:latin typeface="Calibri"/>
                <a:cs typeface="Calibri"/>
              </a:rPr>
              <a:t>Engl </a:t>
            </a:r>
            <a:r>
              <a:rPr dirty="0" sz="900" i="1">
                <a:latin typeface="Calibri"/>
                <a:cs typeface="Calibri"/>
              </a:rPr>
              <a:t>J Med 2025. </a:t>
            </a:r>
            <a:r>
              <a:rPr dirty="0" baseline="23148" sz="900" spc="-7" i="1">
                <a:latin typeface="Calibri"/>
                <a:cs typeface="Calibri"/>
              </a:rPr>
              <a:t>2</a:t>
            </a:r>
            <a:r>
              <a:rPr dirty="0" sz="900" spc="-5" i="1">
                <a:latin typeface="Calibri"/>
                <a:cs typeface="Calibri"/>
              </a:rPr>
              <a:t>Généreux </a:t>
            </a:r>
            <a:r>
              <a:rPr dirty="0" sz="900" i="1">
                <a:latin typeface="Calibri"/>
                <a:cs typeface="Calibri"/>
              </a:rPr>
              <a:t>et </a:t>
            </a:r>
            <a:r>
              <a:rPr dirty="0" sz="900" spc="-5" i="1">
                <a:latin typeface="Calibri"/>
                <a:cs typeface="Calibri"/>
              </a:rPr>
              <a:t>al., Eur Heart </a:t>
            </a:r>
            <a:r>
              <a:rPr dirty="0" sz="900" i="1">
                <a:latin typeface="Calibri"/>
                <a:cs typeface="Calibri"/>
              </a:rPr>
              <a:t>J. 2017. </a:t>
            </a:r>
            <a:r>
              <a:rPr dirty="0" baseline="23148" sz="900" spc="-7" i="1">
                <a:latin typeface="Calibri"/>
                <a:cs typeface="Calibri"/>
              </a:rPr>
              <a:t>3</a:t>
            </a:r>
            <a:r>
              <a:rPr dirty="0" sz="900" spc="-5" i="1">
                <a:latin typeface="Calibri"/>
                <a:cs typeface="Calibri"/>
              </a:rPr>
              <a:t>Abdelfattahet al., </a:t>
            </a:r>
            <a:r>
              <a:rPr dirty="0" sz="900" i="1">
                <a:latin typeface="Calibri"/>
                <a:cs typeface="Calibri"/>
              </a:rPr>
              <a:t>JACC Adv.</a:t>
            </a:r>
            <a:r>
              <a:rPr dirty="0" sz="900" spc="114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2024.</a:t>
            </a:r>
            <a:r>
              <a:rPr dirty="0" baseline="2525" sz="1650" spc="-7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baseline="2525" sz="165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58871" y="49221"/>
            <a:ext cx="277558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65" b="1">
                <a:latin typeface="Calibri"/>
                <a:cs typeface="Calibri"/>
              </a:rPr>
              <a:t>EARLY </a:t>
            </a:r>
            <a:r>
              <a:rPr dirty="0" sz="3200" spc="-105" b="1">
                <a:latin typeface="Calibri"/>
                <a:cs typeface="Calibri"/>
              </a:rPr>
              <a:t>TAVR</a:t>
            </a:r>
            <a:r>
              <a:rPr dirty="0" sz="3200" spc="-3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trial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8300" y="736600"/>
            <a:ext cx="8305800" cy="787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18258" y="797126"/>
            <a:ext cx="8162290" cy="646430"/>
          </a:xfrm>
          <a:prstGeom prst="rect">
            <a:avLst/>
          </a:prstGeom>
          <a:solidFill>
            <a:srgbClr val="0A3346"/>
          </a:solidFill>
        </p:spPr>
        <p:txBody>
          <a:bodyPr wrap="square" lIns="0" tIns="3111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Prospective, multicenter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RCT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evaluating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800" spc="-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u="heavy" sz="18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asymptomatic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algn="ctr" marL="508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severe AS aged ≥ 65 years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w/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an STS score ≤ 10% and LVEF ≥</a:t>
            </a:r>
            <a:r>
              <a:rPr dirty="0" sz="18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50%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41500" y="1574800"/>
            <a:ext cx="5359400" cy="736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891865" y="1625975"/>
            <a:ext cx="5215255" cy="594360"/>
          </a:xfrm>
          <a:prstGeom prst="rect">
            <a:avLst/>
          </a:prstGeom>
          <a:solidFill>
            <a:srgbClr val="C9D9DF"/>
          </a:solidFill>
        </p:spPr>
        <p:txBody>
          <a:bodyPr wrap="square" lIns="0" tIns="31114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244"/>
              </a:spcBef>
            </a:pPr>
            <a:r>
              <a:rPr dirty="0" sz="1800" b="1">
                <a:latin typeface="Calibri"/>
                <a:cs typeface="Calibri"/>
              </a:rPr>
              <a:t>Asymptomatic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Status</a:t>
            </a:r>
            <a:endParaRPr sz="1800">
              <a:latin typeface="Calibri"/>
              <a:cs typeface="Calibri"/>
            </a:endParaRPr>
          </a:p>
          <a:p>
            <a:pPr algn="ctr" marR="3810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latin typeface="Calibri"/>
                <a:cs typeface="Calibri"/>
              </a:rPr>
              <a:t>Confirmed by negative </a:t>
            </a:r>
            <a:r>
              <a:rPr dirty="0" sz="1400">
                <a:latin typeface="Calibri"/>
                <a:cs typeface="Calibri"/>
              </a:rPr>
              <a:t>treadmill </a:t>
            </a:r>
            <a:r>
              <a:rPr dirty="0" sz="1400" spc="-5">
                <a:latin typeface="Calibri"/>
                <a:cs typeface="Calibri"/>
              </a:rPr>
              <a:t>stress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test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16200" y="2311400"/>
            <a:ext cx="3797300" cy="520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670462" y="2372529"/>
            <a:ext cx="3657600" cy="369570"/>
          </a:xfrm>
          <a:prstGeom prst="rect">
            <a:avLst/>
          </a:prstGeom>
          <a:solidFill>
            <a:srgbClr val="D3CFA5"/>
          </a:solidFill>
        </p:spPr>
        <p:txBody>
          <a:bodyPr wrap="square" lIns="0" tIns="31114" rIns="0" bIns="0" rtlCol="0" vert="horz">
            <a:spAutoFit/>
          </a:bodyPr>
          <a:lstStyle/>
          <a:p>
            <a:pPr marL="938530">
              <a:lnSpc>
                <a:spcPct val="100000"/>
              </a:lnSpc>
              <a:spcBef>
                <a:spcPts val="244"/>
              </a:spcBef>
            </a:pPr>
            <a:r>
              <a:rPr dirty="0" sz="1800" b="1">
                <a:latin typeface="Calibri"/>
                <a:cs typeface="Calibri"/>
              </a:rPr>
              <a:t>Randomisation</a:t>
            </a:r>
            <a:r>
              <a:rPr dirty="0" sz="1800" spc="-1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1:1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3900" y="2832100"/>
            <a:ext cx="3352800" cy="736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74043" y="2894055"/>
            <a:ext cx="3204210" cy="594360"/>
          </a:xfrm>
          <a:prstGeom prst="rect">
            <a:avLst/>
          </a:prstGeom>
          <a:solidFill>
            <a:srgbClr val="0D445E"/>
          </a:solidFill>
        </p:spPr>
        <p:txBody>
          <a:bodyPr wrap="square" lIns="0" tIns="31114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244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Transfemoral-TAVR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(SAPIEN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or SAPIEN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3 Ultra</a:t>
            </a:r>
            <a:r>
              <a:rPr dirty="0" sz="14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THV)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65700" y="2832100"/>
            <a:ext cx="3352800" cy="698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020887" y="2894055"/>
            <a:ext cx="3204210" cy="554355"/>
          </a:xfrm>
          <a:prstGeom prst="rect">
            <a:avLst/>
          </a:prstGeom>
          <a:solidFill>
            <a:srgbClr val="EE3D2C"/>
          </a:solidFill>
        </p:spPr>
        <p:txBody>
          <a:bodyPr wrap="square" lIns="0" tIns="122555" rIns="0" bIns="0" rtlCol="0" vert="horz">
            <a:spAutoFit/>
          </a:bodyPr>
          <a:lstStyle/>
          <a:p>
            <a:pPr marL="666750">
              <a:lnSpc>
                <a:spcPct val="100000"/>
              </a:lnSpc>
              <a:spcBef>
                <a:spcPts val="965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Surveillance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28062" y="2557196"/>
            <a:ext cx="294640" cy="270510"/>
          </a:xfrm>
          <a:custGeom>
            <a:avLst/>
            <a:gdLst/>
            <a:ahLst/>
            <a:cxnLst/>
            <a:rect l="l" t="t" r="r" b="b"/>
            <a:pathLst>
              <a:path w="294640" h="270510">
                <a:moveTo>
                  <a:pt x="0" y="0"/>
                </a:moveTo>
                <a:lnTo>
                  <a:pt x="294621" y="0"/>
                </a:lnTo>
                <a:lnTo>
                  <a:pt x="294621" y="270183"/>
                </a:lnTo>
              </a:path>
            </a:pathLst>
          </a:custGeom>
          <a:ln w="28575">
            <a:solidFill>
              <a:srgbClr val="06222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579822" y="2808329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6222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75843" y="2557196"/>
            <a:ext cx="294640" cy="270510"/>
          </a:xfrm>
          <a:custGeom>
            <a:avLst/>
            <a:gdLst/>
            <a:ahLst/>
            <a:cxnLst/>
            <a:rect l="l" t="t" r="r" b="b"/>
            <a:pathLst>
              <a:path w="294639" h="270510">
                <a:moveTo>
                  <a:pt x="294620" y="0"/>
                </a:moveTo>
                <a:lnTo>
                  <a:pt x="0" y="0"/>
                </a:lnTo>
                <a:lnTo>
                  <a:pt x="0" y="270184"/>
                </a:lnTo>
              </a:path>
            </a:pathLst>
          </a:custGeom>
          <a:ln w="28575">
            <a:solidFill>
              <a:srgbClr val="06222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32980" y="2808330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85724" y="0"/>
                </a:lnTo>
                <a:lnTo>
                  <a:pt x="0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6222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11200" y="3632200"/>
            <a:ext cx="7594600" cy="1104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73083" y="3683594"/>
            <a:ext cx="7452359" cy="954405"/>
          </a:xfrm>
          <a:custGeom>
            <a:avLst/>
            <a:gdLst/>
            <a:ahLst/>
            <a:cxnLst/>
            <a:rect l="l" t="t" r="r" b="b"/>
            <a:pathLst>
              <a:path w="7452359" h="954404">
                <a:moveTo>
                  <a:pt x="0" y="0"/>
                </a:moveTo>
                <a:lnTo>
                  <a:pt x="7452359" y="0"/>
                </a:lnTo>
                <a:lnTo>
                  <a:pt x="7452359" y="954107"/>
                </a:lnTo>
                <a:lnTo>
                  <a:pt x="0" y="954107"/>
                </a:lnTo>
                <a:lnTo>
                  <a:pt x="0" y="0"/>
                </a:lnTo>
                <a:close/>
              </a:path>
            </a:pathLst>
          </a:custGeom>
          <a:solidFill>
            <a:srgbClr val="537B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375856" y="3700358"/>
            <a:ext cx="6237605" cy="8807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0795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ENDPOINT</a:t>
            </a:r>
            <a:endParaRPr sz="2000">
              <a:latin typeface="Calibri"/>
              <a:cs typeface="Calibri"/>
            </a:endParaRPr>
          </a:p>
          <a:p>
            <a:pPr algn="ctr" marL="3810">
              <a:lnSpc>
                <a:spcPct val="100000"/>
              </a:lnSpc>
              <a:spcBef>
                <a:spcPts val="1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Non-hierarchical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composite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all-cause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death,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dirty="0" sz="18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stroke,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unplanned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CV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hospitalization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minimum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follow-up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dirty="0" sz="18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years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73100" y="4597400"/>
            <a:ext cx="7632700" cy="177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73083" y="4680684"/>
            <a:ext cx="7452359" cy="0"/>
          </a:xfrm>
          <a:custGeom>
            <a:avLst/>
            <a:gdLst/>
            <a:ahLst/>
            <a:cxnLst/>
            <a:rect l="l" t="t" r="r" b="b"/>
            <a:pathLst>
              <a:path w="7452359" h="0">
                <a:moveTo>
                  <a:pt x="0" y="0"/>
                </a:moveTo>
                <a:lnTo>
                  <a:pt x="7452359" y="0"/>
                </a:lnTo>
              </a:path>
            </a:pathLst>
          </a:custGeom>
          <a:ln w="2540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73100" y="3568700"/>
            <a:ext cx="7632700" cy="177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73083" y="3640609"/>
            <a:ext cx="7452359" cy="0"/>
          </a:xfrm>
          <a:custGeom>
            <a:avLst/>
            <a:gdLst/>
            <a:ahLst/>
            <a:cxnLst/>
            <a:rect l="l" t="t" r="r" b="b"/>
            <a:pathLst>
              <a:path w="7452359" h="0">
                <a:moveTo>
                  <a:pt x="0" y="0"/>
                </a:moveTo>
                <a:lnTo>
                  <a:pt x="7452359" y="0"/>
                </a:lnTo>
              </a:path>
            </a:pathLst>
          </a:custGeom>
          <a:ln w="2540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1542" y="15490"/>
            <a:ext cx="50698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1">
                <a:latin typeface="Calibri"/>
                <a:cs typeface="Calibri"/>
              </a:rPr>
              <a:t>Staging </a:t>
            </a:r>
            <a:r>
              <a:rPr dirty="0" sz="3600" b="1">
                <a:latin typeface="Calibri"/>
                <a:cs typeface="Calibri"/>
              </a:rPr>
              <a:t>of </a:t>
            </a:r>
            <a:r>
              <a:rPr dirty="0" sz="3600" spc="-10" b="1">
                <a:latin typeface="Calibri"/>
                <a:cs typeface="Calibri"/>
              </a:rPr>
              <a:t>Cardiac</a:t>
            </a:r>
            <a:r>
              <a:rPr dirty="0" sz="3600" spc="-75" b="1">
                <a:latin typeface="Calibri"/>
                <a:cs typeface="Calibri"/>
              </a:rPr>
              <a:t> </a:t>
            </a:r>
            <a:r>
              <a:rPr dirty="0" sz="3600" spc="-10" b="1">
                <a:latin typeface="Calibri"/>
                <a:cs typeface="Calibri"/>
              </a:rPr>
              <a:t>Damage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01882" y="1092200"/>
            <a:ext cx="2123422" cy="13485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853077" y="802771"/>
            <a:ext cx="35756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47595" algn="l"/>
              </a:tabLst>
            </a:pPr>
            <a:r>
              <a:rPr dirty="0" sz="1200" spc="-10">
                <a:latin typeface="Calibri"/>
                <a:cs typeface="Calibri"/>
              </a:rPr>
              <a:t>Left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heart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damage	</a:t>
            </a:r>
            <a:r>
              <a:rPr dirty="0" sz="1200" spc="-5">
                <a:latin typeface="Calibri"/>
                <a:cs typeface="Calibri"/>
              </a:rPr>
              <a:t>Right heart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damage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90900" y="977900"/>
            <a:ext cx="2006600" cy="165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85651" y="1047712"/>
            <a:ext cx="1839595" cy="0"/>
          </a:xfrm>
          <a:custGeom>
            <a:avLst/>
            <a:gdLst/>
            <a:ahLst/>
            <a:cxnLst/>
            <a:rect l="l" t="t" r="r" b="b"/>
            <a:pathLst>
              <a:path w="1839595" h="0">
                <a:moveTo>
                  <a:pt x="0" y="0"/>
                </a:moveTo>
                <a:lnTo>
                  <a:pt x="1839131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42000" y="977900"/>
            <a:ext cx="2006600" cy="165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930057" y="1047712"/>
            <a:ext cx="1839595" cy="0"/>
          </a:xfrm>
          <a:custGeom>
            <a:avLst/>
            <a:gdLst/>
            <a:ahLst/>
            <a:cxnLst/>
            <a:rect l="l" t="t" r="r" b="b"/>
            <a:pathLst>
              <a:path w="1839595" h="0">
                <a:moveTo>
                  <a:pt x="0" y="0"/>
                </a:moveTo>
                <a:lnTo>
                  <a:pt x="1839131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427641" y="4828652"/>
            <a:ext cx="23571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i="1">
                <a:latin typeface="Calibri"/>
                <a:cs typeface="Calibri"/>
              </a:rPr>
              <a:t>Généreux et </a:t>
            </a:r>
            <a:r>
              <a:rPr dirty="0" sz="900" spc="-5" i="1">
                <a:latin typeface="Calibri"/>
                <a:cs typeface="Calibri"/>
              </a:rPr>
              <a:t>al., Eur Heart </a:t>
            </a:r>
            <a:r>
              <a:rPr dirty="0" sz="900" i="1">
                <a:latin typeface="Calibri"/>
                <a:cs typeface="Calibri"/>
              </a:rPr>
              <a:t>J. 2017.</a:t>
            </a:r>
            <a:r>
              <a:rPr dirty="0" sz="900" spc="15" i="1">
                <a:latin typeface="Calibri"/>
                <a:cs typeface="Calibri"/>
              </a:rPr>
              <a:t> </a:t>
            </a: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49300" y="2400300"/>
            <a:ext cx="1371600" cy="1028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68500" y="2400300"/>
            <a:ext cx="1371600" cy="431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00400" y="2400300"/>
            <a:ext cx="1371600" cy="431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419600" y="2400300"/>
            <a:ext cx="1371600" cy="431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651500" y="2400300"/>
            <a:ext cx="1371600" cy="431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870700" y="2400300"/>
            <a:ext cx="1371600" cy="431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68500" y="2679700"/>
            <a:ext cx="1371600" cy="736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0" y="2679700"/>
            <a:ext cx="1371600" cy="736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19600" y="2679700"/>
            <a:ext cx="1371600" cy="736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651500" y="2679700"/>
            <a:ext cx="1371600" cy="736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870700" y="2679700"/>
            <a:ext cx="1371600" cy="736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49300" y="3276600"/>
            <a:ext cx="1371600" cy="16383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68500" y="3276600"/>
            <a:ext cx="1371600" cy="850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00400" y="3276600"/>
            <a:ext cx="1371600" cy="850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419600" y="3276600"/>
            <a:ext cx="1371600" cy="850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651500" y="3276600"/>
            <a:ext cx="1371600" cy="850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870700" y="3276600"/>
            <a:ext cx="1371600" cy="850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68500" y="3975100"/>
            <a:ext cx="1371600" cy="698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200400" y="3975100"/>
            <a:ext cx="1371600" cy="698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419600" y="3975100"/>
            <a:ext cx="1371600" cy="698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651500" y="3975100"/>
            <a:ext cx="1371600" cy="698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70700" y="3975100"/>
            <a:ext cx="1371600" cy="698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968500" y="4533900"/>
            <a:ext cx="1371600" cy="393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200400" y="4533900"/>
            <a:ext cx="1371600" cy="393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19600" y="4533900"/>
            <a:ext cx="1371600" cy="393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51500" y="4533900"/>
            <a:ext cx="1371600" cy="393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70700" y="4533900"/>
            <a:ext cx="1371600" cy="393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36600" y="2387600"/>
            <a:ext cx="177800" cy="457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36600" y="2667000"/>
            <a:ext cx="177800" cy="762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36600" y="3263900"/>
            <a:ext cx="177800" cy="8763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36600" y="3962400"/>
            <a:ext cx="177800" cy="7239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36600" y="4521200"/>
            <a:ext cx="177800" cy="4191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955800" y="2387600"/>
            <a:ext cx="177800" cy="457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30400" y="2641600"/>
            <a:ext cx="228600" cy="8128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30400" y="3238500"/>
            <a:ext cx="228600" cy="9271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930400" y="3937000"/>
            <a:ext cx="228600" cy="7747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930400" y="4495800"/>
            <a:ext cx="228600" cy="4699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187700" y="2387600"/>
            <a:ext cx="177800" cy="457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187700" y="2667000"/>
            <a:ext cx="177800" cy="762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187700" y="3263900"/>
            <a:ext cx="177800" cy="8763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187700" y="3962400"/>
            <a:ext cx="177800" cy="7239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187700" y="4521200"/>
            <a:ext cx="177800" cy="4191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343400" y="2324100"/>
            <a:ext cx="304800" cy="5842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343400" y="2603500"/>
            <a:ext cx="304800" cy="88900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343400" y="3200400"/>
            <a:ext cx="304800" cy="10033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343400" y="3898900"/>
            <a:ext cx="304800" cy="8509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343400" y="4457700"/>
            <a:ext cx="304800" cy="5461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638800" y="2387600"/>
            <a:ext cx="177800" cy="457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638800" y="2667000"/>
            <a:ext cx="177800" cy="762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638800" y="3263900"/>
            <a:ext cx="177800" cy="8763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638800" y="3962400"/>
            <a:ext cx="177800" cy="7239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638800" y="4521200"/>
            <a:ext cx="177800" cy="4191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858000" y="2387600"/>
            <a:ext cx="177800" cy="457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858000" y="2667000"/>
            <a:ext cx="177800" cy="762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858000" y="3263900"/>
            <a:ext cx="177800" cy="8763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858000" y="3962400"/>
            <a:ext cx="177800" cy="7239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858000" y="4521200"/>
            <a:ext cx="177800" cy="4191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064500" y="2362200"/>
            <a:ext cx="228600" cy="5080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064500" y="2641600"/>
            <a:ext cx="228600" cy="8128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8064500" y="3238500"/>
            <a:ext cx="228600" cy="9271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064500" y="3937000"/>
            <a:ext cx="228600" cy="7747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064500" y="4495800"/>
            <a:ext cx="228600" cy="4699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736600" y="23876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955800" y="23876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187700" y="23876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406900" y="23876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638800" y="23876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858000" y="23876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930400" y="26416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162300" y="26416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381500" y="26416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613400" y="26416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832600" y="26416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11200" y="32385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955800" y="32639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187700" y="32639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406900" y="32639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638800" y="32639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858000" y="32639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955800" y="39624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187700" y="39624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406900" y="39624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638800" y="39624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858000" y="39624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955800" y="45212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187700" y="45212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406900" y="45212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638800" y="45212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858000" y="4521200"/>
            <a:ext cx="13970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711200" y="47371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930400" y="47371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162300" y="47371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381500" y="47371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613400" y="47371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832600" y="4737100"/>
            <a:ext cx="1447800" cy="2286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107" name="object 107"/>
          <p:cNvGraphicFramePr>
            <a:graphicFrameLocks noGrp="1"/>
          </p:cNvGraphicFramePr>
          <p:nvPr/>
        </p:nvGraphicFramePr>
        <p:xfrm>
          <a:off x="822838" y="2438815"/>
          <a:ext cx="7395209" cy="239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915"/>
                <a:gridCol w="1224915"/>
                <a:gridCol w="1224915"/>
                <a:gridCol w="1224914"/>
                <a:gridCol w="1224914"/>
                <a:gridCol w="1224915"/>
              </a:tblGrid>
              <a:tr h="28485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Stage/Criteria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</a:tr>
              <a:tr h="59344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92430" marR="311785" indent="-717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050" spc="-8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cardiac  </a:t>
                      </a:r>
                      <a:r>
                        <a:rPr dirty="0" sz="10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LV</a:t>
                      </a:r>
                      <a:r>
                        <a:rPr dirty="0" sz="10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386080" marR="275590" indent="-1035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LA or</a:t>
                      </a:r>
                      <a:r>
                        <a:rPr dirty="0" sz="1050" spc="-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Mitral  </a:t>
                      </a:r>
                      <a:r>
                        <a:rPr dirty="0" sz="1050" spc="-5" b="1">
                          <a:latin typeface="Calibri"/>
                          <a:cs typeface="Calibri"/>
                        </a:rPr>
                        <a:t>Damage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8745" marR="1117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05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Pulmonary  Vasculature </a:t>
                      </a:r>
                      <a:r>
                        <a:rPr dirty="0" sz="10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  </a:t>
                      </a:r>
                      <a:r>
                        <a:rPr dirty="0" sz="105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Tricuspid</a:t>
                      </a:r>
                      <a:r>
                        <a:rPr dirty="0" sz="1050" spc="-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RV</a:t>
                      </a:r>
                      <a:r>
                        <a:rPr dirty="0" sz="105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</a:tr>
              <a:tr h="70103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Echocardiogram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marL="466090" marR="116205" indent="-3378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Increased LV</a:t>
                      </a:r>
                      <a:r>
                        <a:rPr dirty="0" sz="1000" spc="-9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Mass  Index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&gt;115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g/m</a:t>
                      </a:r>
                      <a:r>
                        <a:rPr dirty="0" baseline="25641" sz="97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25641" sz="975" spc="-1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(Male)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&gt; 95 g/m</a:t>
                      </a:r>
                      <a:r>
                        <a:rPr dirty="0" baseline="25641" sz="97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25641" sz="975" spc="6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(Female)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Volume</a:t>
                      </a:r>
                      <a:r>
                        <a:rPr dirty="0" sz="10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Index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&gt;35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mL/m</a:t>
                      </a:r>
                      <a:r>
                        <a:rPr dirty="0" baseline="25641" sz="975" spc="-7" b="1">
                          <a:latin typeface="Calibri"/>
                          <a:cs typeface="Calibri"/>
                        </a:rPr>
                        <a:t>2</a:t>
                      </a:r>
                      <a:endParaRPr baseline="25641" sz="975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 marR="104139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Systolic</a:t>
                      </a:r>
                      <a:r>
                        <a:rPr dirty="0" sz="1000" spc="-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Pulmonary 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&gt;60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mmHg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Moderate –</a:t>
                      </a:r>
                      <a:r>
                        <a:rPr dirty="0" sz="10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Severe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RV</a:t>
                      </a:r>
                      <a:r>
                        <a:rPr dirty="0" sz="10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Dysfunction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</a:tr>
              <a:tr h="5486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E/e’&gt;14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1125" marR="10033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Moderate –</a:t>
                      </a:r>
                      <a:r>
                        <a:rPr dirty="0" sz="1000" spc="-1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Severe  Mitral  Regurgitation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1125" marR="10033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Moderate –</a:t>
                      </a:r>
                      <a:r>
                        <a:rPr dirty="0" sz="1000" spc="-1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Severe 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Tricuspid 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Regurgitation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</a:tr>
              <a:tr h="2438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LVEF &lt;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Atrial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Fibrillation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</a:tr>
            </a:tbl>
          </a:graphicData>
        </a:graphic>
      </p:graphicFrame>
      <p:sp>
        <p:nvSpPr>
          <p:cNvPr id="108" name="object 108"/>
          <p:cNvSpPr/>
          <p:nvPr/>
        </p:nvSpPr>
        <p:spPr>
          <a:xfrm>
            <a:off x="4457700" y="1092200"/>
            <a:ext cx="1075729" cy="135178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638800" y="1092200"/>
            <a:ext cx="2543612" cy="135178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474677" y="1201615"/>
            <a:ext cx="106045" cy="304800"/>
          </a:xfrm>
          <a:custGeom>
            <a:avLst/>
            <a:gdLst/>
            <a:ahLst/>
            <a:cxnLst/>
            <a:rect l="l" t="t" r="r" b="b"/>
            <a:pathLst>
              <a:path w="106045" h="304800">
                <a:moveTo>
                  <a:pt x="0" y="0"/>
                </a:moveTo>
                <a:lnTo>
                  <a:pt x="105507" y="0"/>
                </a:lnTo>
                <a:lnTo>
                  <a:pt x="105507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474677" y="1201615"/>
            <a:ext cx="106045" cy="304800"/>
          </a:xfrm>
          <a:custGeom>
            <a:avLst/>
            <a:gdLst/>
            <a:ahLst/>
            <a:cxnLst/>
            <a:rect l="l" t="t" r="r" b="b"/>
            <a:pathLst>
              <a:path w="106045" h="304800">
                <a:moveTo>
                  <a:pt x="0" y="0"/>
                </a:moveTo>
                <a:lnTo>
                  <a:pt x="105507" y="0"/>
                </a:lnTo>
                <a:lnTo>
                  <a:pt x="105507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607663" y="1567218"/>
            <a:ext cx="125095" cy="744220"/>
          </a:xfrm>
          <a:custGeom>
            <a:avLst/>
            <a:gdLst/>
            <a:ahLst/>
            <a:cxnLst/>
            <a:rect l="l" t="t" r="r" b="b"/>
            <a:pathLst>
              <a:path w="125095" h="744219">
                <a:moveTo>
                  <a:pt x="0" y="0"/>
                </a:moveTo>
                <a:lnTo>
                  <a:pt x="124920" y="0"/>
                </a:lnTo>
                <a:lnTo>
                  <a:pt x="124920" y="743823"/>
                </a:lnTo>
                <a:lnTo>
                  <a:pt x="0" y="74382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607663" y="1567218"/>
            <a:ext cx="125095" cy="744220"/>
          </a:xfrm>
          <a:custGeom>
            <a:avLst/>
            <a:gdLst/>
            <a:ahLst/>
            <a:cxnLst/>
            <a:rect l="l" t="t" r="r" b="b"/>
            <a:pathLst>
              <a:path w="125095" h="744219">
                <a:moveTo>
                  <a:pt x="0" y="0"/>
                </a:moveTo>
                <a:lnTo>
                  <a:pt x="124920" y="0"/>
                </a:lnTo>
                <a:lnTo>
                  <a:pt x="124920" y="743823"/>
                </a:lnTo>
                <a:lnTo>
                  <a:pt x="0" y="74382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3340" y="665067"/>
            <a:ext cx="1941195" cy="93980"/>
          </a:xfrm>
          <a:custGeom>
            <a:avLst/>
            <a:gdLst/>
            <a:ahLst/>
            <a:cxnLst/>
            <a:rect l="l" t="t" r="r" b="b"/>
            <a:pathLst>
              <a:path w="1941195" h="93979">
                <a:moveTo>
                  <a:pt x="0" y="93883"/>
                </a:moveTo>
                <a:lnTo>
                  <a:pt x="1940659" y="93883"/>
                </a:lnTo>
                <a:lnTo>
                  <a:pt x="1940659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1784985" cy="93980"/>
          </a:xfrm>
          <a:custGeom>
            <a:avLst/>
            <a:gdLst/>
            <a:ahLst/>
            <a:cxnLst/>
            <a:rect l="l" t="t" r="r" b="b"/>
            <a:pathLst>
              <a:path w="1784985" h="93979">
                <a:moveTo>
                  <a:pt x="0" y="93883"/>
                </a:moveTo>
                <a:lnTo>
                  <a:pt x="1784674" y="93883"/>
                </a:lnTo>
                <a:lnTo>
                  <a:pt x="1784674" y="0"/>
                </a:lnTo>
                <a:lnTo>
                  <a:pt x="0" y="0"/>
                </a:lnTo>
                <a:lnTo>
                  <a:pt x="0" y="93883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1086" y="0"/>
            <a:ext cx="62896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latin typeface="Calibri"/>
                <a:cs typeface="Calibri"/>
              </a:rPr>
              <a:t>Cardiac Damage </a:t>
            </a:r>
            <a:r>
              <a:rPr dirty="0" sz="3600" spc="-20" b="1">
                <a:latin typeface="Calibri"/>
                <a:cs typeface="Calibri"/>
              </a:rPr>
              <a:t>Data</a:t>
            </a:r>
            <a:r>
              <a:rPr dirty="0" sz="3600" spc="-30" b="1">
                <a:latin typeface="Calibri"/>
                <a:cs typeface="Calibri"/>
              </a:rPr>
              <a:t> </a:t>
            </a:r>
            <a:r>
              <a:rPr dirty="0" sz="3600" spc="-15" b="1">
                <a:latin typeface="Calibri"/>
                <a:cs typeface="Calibri"/>
              </a:rPr>
              <a:t>Availability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94000" y="1041400"/>
            <a:ext cx="3810000" cy="520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49486" y="1102932"/>
            <a:ext cx="3657600" cy="369570"/>
          </a:xfrm>
          <a:prstGeom prst="rect">
            <a:avLst/>
          </a:prstGeom>
          <a:solidFill>
            <a:srgbClr val="D3CFA5"/>
          </a:solidFill>
        </p:spPr>
        <p:txBody>
          <a:bodyPr wrap="square" lIns="0" tIns="31114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244"/>
              </a:spcBef>
            </a:pPr>
            <a:r>
              <a:rPr dirty="0" sz="1800" b="1">
                <a:latin typeface="Calibri"/>
                <a:cs typeface="Calibri"/>
              </a:rPr>
              <a:t>Randomisation 1:1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(N=901)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01700" y="1676400"/>
            <a:ext cx="3352800" cy="736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53067" y="1733310"/>
            <a:ext cx="3204210" cy="594360"/>
          </a:xfrm>
          <a:custGeom>
            <a:avLst/>
            <a:gdLst/>
            <a:ahLst/>
            <a:cxnLst/>
            <a:rect l="l" t="t" r="r" b="b"/>
            <a:pathLst>
              <a:path w="3204210" h="594360">
                <a:moveTo>
                  <a:pt x="0" y="0"/>
                </a:moveTo>
                <a:lnTo>
                  <a:pt x="3203596" y="0"/>
                </a:lnTo>
                <a:lnTo>
                  <a:pt x="3203596" y="594360"/>
                </a:lnTo>
                <a:lnTo>
                  <a:pt x="0" y="594360"/>
                </a:lnTo>
                <a:lnTo>
                  <a:pt x="0" y="0"/>
                </a:lnTo>
                <a:close/>
              </a:path>
            </a:pathLst>
          </a:custGeom>
          <a:solidFill>
            <a:srgbClr val="0D44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53067" y="1751699"/>
            <a:ext cx="3204210" cy="516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Transfemoral-TAVR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(N=455)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(SAPIEN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or SAPIEN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3 Ultra</a:t>
            </a:r>
            <a:r>
              <a:rPr dirty="0" sz="14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THV)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07087" y="1287599"/>
            <a:ext cx="183515" cy="379095"/>
          </a:xfrm>
          <a:custGeom>
            <a:avLst/>
            <a:gdLst/>
            <a:ahLst/>
            <a:cxnLst/>
            <a:rect l="l" t="t" r="r" b="b"/>
            <a:pathLst>
              <a:path w="183515" h="379094">
                <a:moveTo>
                  <a:pt x="0" y="0"/>
                </a:moveTo>
                <a:lnTo>
                  <a:pt x="182981" y="0"/>
                </a:lnTo>
                <a:lnTo>
                  <a:pt x="182981" y="379036"/>
                </a:lnTo>
              </a:path>
            </a:pathLst>
          </a:custGeom>
          <a:ln w="28575">
            <a:solidFill>
              <a:srgbClr val="06222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647205" y="164758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6222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54866" y="1287597"/>
            <a:ext cx="294640" cy="379095"/>
          </a:xfrm>
          <a:custGeom>
            <a:avLst/>
            <a:gdLst/>
            <a:ahLst/>
            <a:cxnLst/>
            <a:rect l="l" t="t" r="r" b="b"/>
            <a:pathLst>
              <a:path w="294639" h="379094">
                <a:moveTo>
                  <a:pt x="294621" y="0"/>
                </a:moveTo>
                <a:lnTo>
                  <a:pt x="0" y="0"/>
                </a:lnTo>
                <a:lnTo>
                  <a:pt x="0" y="379036"/>
                </a:lnTo>
              </a:path>
            </a:pathLst>
          </a:custGeom>
          <a:ln w="28575">
            <a:solidFill>
              <a:srgbClr val="06222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12004" y="1647584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85724" y="0"/>
                </a:lnTo>
                <a:lnTo>
                  <a:pt x="0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6222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94000" y="2692400"/>
            <a:ext cx="3810000" cy="787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49486" y="2745455"/>
            <a:ext cx="3657600" cy="646430"/>
          </a:xfrm>
          <a:custGeom>
            <a:avLst/>
            <a:gdLst/>
            <a:ahLst/>
            <a:cxnLst/>
            <a:rect l="l" t="t" r="r" b="b"/>
            <a:pathLst>
              <a:path w="3657600" h="646429">
                <a:moveTo>
                  <a:pt x="0" y="0"/>
                </a:moveTo>
                <a:lnTo>
                  <a:pt x="3657600" y="0"/>
                </a:lnTo>
                <a:lnTo>
                  <a:pt x="3657600" y="646330"/>
                </a:lnTo>
                <a:lnTo>
                  <a:pt x="0" y="646330"/>
                </a:lnTo>
                <a:lnTo>
                  <a:pt x="0" y="0"/>
                </a:lnTo>
                <a:close/>
              </a:path>
            </a:pathLst>
          </a:custGeom>
          <a:solidFill>
            <a:srgbClr val="0D44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849486" y="2763844"/>
            <a:ext cx="36576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240" marR="250190" indent="-254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Echocardiography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dirty="0" sz="1800" spc="-1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Available  Baseline Analysis (N=631:</a:t>
            </a:r>
            <a:r>
              <a:rPr dirty="0" sz="1800" spc="-9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70.0%)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4000" y="4051300"/>
            <a:ext cx="3797300" cy="787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849486" y="4109317"/>
            <a:ext cx="3657600" cy="646430"/>
          </a:xfrm>
          <a:custGeom>
            <a:avLst/>
            <a:gdLst/>
            <a:ahLst/>
            <a:cxnLst/>
            <a:rect l="l" t="t" r="r" b="b"/>
            <a:pathLst>
              <a:path w="3657600" h="646429">
                <a:moveTo>
                  <a:pt x="0" y="0"/>
                </a:moveTo>
                <a:lnTo>
                  <a:pt x="3657600" y="0"/>
                </a:lnTo>
                <a:lnTo>
                  <a:pt x="3657600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solidFill>
            <a:srgbClr val="D3CFA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04280" y="4127706"/>
            <a:ext cx="31578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0650" marR="5080" indent="-10795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Echocardiography </a:t>
            </a:r>
            <a:r>
              <a:rPr dirty="0" sz="1800" spc="-5" b="1">
                <a:latin typeface="Calibri"/>
                <a:cs typeface="Calibri"/>
              </a:rPr>
              <a:t>Data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Available  2-year Analysis (N=538:</a:t>
            </a:r>
            <a:r>
              <a:rPr dirty="0" sz="1800" spc="-21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59.7%)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236675" y="2685062"/>
          <a:ext cx="2486660" cy="1347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0620"/>
                <a:gridCol w="1316990"/>
              </a:tblGrid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1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TAPSE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31/901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(3.4%)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Tricuspid</a:t>
                      </a:r>
                      <a:r>
                        <a:rPr dirty="0" sz="900" spc="-1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regurgitation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26/901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(2.9%)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3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PA 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systolic</a:t>
                      </a:r>
                      <a:r>
                        <a:rPr dirty="0" sz="900" spc="1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pressure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250/901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(27.7%)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Mitral</a:t>
                      </a:r>
                      <a:r>
                        <a:rPr dirty="0" sz="900" spc="-1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regurgitation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18/901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(2.0%)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Atrial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fibrillation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1/901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(0.1%)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Left atrial volume</a:t>
                      </a:r>
                      <a:r>
                        <a:rPr dirty="0" sz="900" spc="-4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index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15/901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(1.7%)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2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LVEF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6/901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(0.7%)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E/e’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ratio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56/901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(6.2%)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48286">
                <a:tc>
                  <a:txBody>
                    <a:bodyPr/>
                    <a:lstStyle/>
                    <a:p>
                      <a:pPr marL="2476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 spc="-3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LV </a:t>
                      </a: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mass</a:t>
                      </a:r>
                      <a:r>
                        <a:rPr dirty="0" sz="900" spc="2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index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19/901</a:t>
                      </a:r>
                      <a:r>
                        <a:rPr dirty="0" sz="900" spc="-10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solidFill>
                            <a:srgbClr val="A6A6A6"/>
                          </a:solidFill>
                          <a:latin typeface="Calibri"/>
                          <a:cs typeface="Calibri"/>
                        </a:rPr>
                        <a:t>(2.1%)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223923" y="2531272"/>
            <a:ext cx="2299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A6A6A6"/>
                </a:solidFill>
                <a:latin typeface="Calibri"/>
                <a:cs typeface="Calibri"/>
              </a:rPr>
              <a:t>Missingness of Baseline AS Staging</a:t>
            </a:r>
            <a:r>
              <a:rPr dirty="0" sz="900" spc="-95" b="1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900" spc="-5" b="1">
                <a:solidFill>
                  <a:srgbClr val="A6A6A6"/>
                </a:solidFill>
                <a:latin typeface="Calibri"/>
                <a:cs typeface="Calibri"/>
              </a:rPr>
              <a:t>Components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51200" y="2235200"/>
            <a:ext cx="177800" cy="596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55128" y="2318085"/>
            <a:ext cx="0" cy="349885"/>
          </a:xfrm>
          <a:custGeom>
            <a:avLst/>
            <a:gdLst/>
            <a:ahLst/>
            <a:cxnLst/>
            <a:rect l="l" t="t" r="r" b="b"/>
            <a:pathLst>
              <a:path w="0" h="349885">
                <a:moveTo>
                  <a:pt x="0" y="0"/>
                </a:moveTo>
                <a:lnTo>
                  <a:pt x="0" y="34950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2266" y="2648537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03900" y="2171700"/>
            <a:ext cx="177800" cy="660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899094" y="2318085"/>
            <a:ext cx="0" cy="349885"/>
          </a:xfrm>
          <a:custGeom>
            <a:avLst/>
            <a:gdLst/>
            <a:ahLst/>
            <a:cxnLst/>
            <a:rect l="l" t="t" r="r" b="b"/>
            <a:pathLst>
              <a:path w="0" h="349885">
                <a:moveTo>
                  <a:pt x="0" y="0"/>
                </a:moveTo>
                <a:lnTo>
                  <a:pt x="0" y="34950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856232" y="2648537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029200" y="1676400"/>
            <a:ext cx="3352800" cy="736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088269" y="1733310"/>
            <a:ext cx="3204210" cy="584835"/>
          </a:xfrm>
          <a:custGeom>
            <a:avLst/>
            <a:gdLst/>
            <a:ahLst/>
            <a:cxnLst/>
            <a:rect l="l" t="t" r="r" b="b"/>
            <a:pathLst>
              <a:path w="3204209" h="584835">
                <a:moveTo>
                  <a:pt x="0" y="0"/>
                </a:moveTo>
                <a:lnTo>
                  <a:pt x="3203595" y="0"/>
                </a:lnTo>
                <a:lnTo>
                  <a:pt x="3203595" y="584774"/>
                </a:lnTo>
                <a:lnTo>
                  <a:pt x="0" y="584774"/>
                </a:lnTo>
                <a:lnTo>
                  <a:pt x="0" y="0"/>
                </a:lnTo>
                <a:close/>
              </a:path>
            </a:pathLst>
          </a:custGeom>
          <a:solidFill>
            <a:srgbClr val="EE3D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088269" y="1751699"/>
            <a:ext cx="3204210" cy="516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225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Clinical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Surveillance</a:t>
            </a:r>
            <a:r>
              <a:rPr dirty="0" sz="1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(N=446)</a:t>
            </a:r>
            <a:endParaRPr sz="1800">
              <a:latin typeface="Calibri"/>
              <a:cs typeface="Calibri"/>
            </a:endParaRPr>
          </a:p>
          <a:p>
            <a:pPr marL="318135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(388 pts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converted to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delayed</a:t>
            </a:r>
            <a:r>
              <a:rPr dirty="0" sz="14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AVR)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251200" y="3327400"/>
            <a:ext cx="177800" cy="889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55128" y="3402977"/>
            <a:ext cx="0" cy="640080"/>
          </a:xfrm>
          <a:custGeom>
            <a:avLst/>
            <a:gdLst/>
            <a:ahLst/>
            <a:cxnLst/>
            <a:rect l="l" t="t" r="r" b="b"/>
            <a:pathLst>
              <a:path w="0" h="640079">
                <a:moveTo>
                  <a:pt x="0" y="0"/>
                </a:moveTo>
                <a:lnTo>
                  <a:pt x="0" y="63985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2266" y="4023781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01800" y="596900"/>
            <a:ext cx="5562600" cy="520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84674" y="641780"/>
            <a:ext cx="5419090" cy="369570"/>
          </a:xfrm>
          <a:custGeom>
            <a:avLst/>
            <a:gdLst/>
            <a:ahLst/>
            <a:cxnLst/>
            <a:rect l="l" t="t" r="r" b="b"/>
            <a:pathLst>
              <a:path w="5419090" h="369569">
                <a:moveTo>
                  <a:pt x="0" y="0"/>
                </a:moveTo>
                <a:lnTo>
                  <a:pt x="5418666" y="0"/>
                </a:lnTo>
                <a:lnTo>
                  <a:pt x="5418666" y="369332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784674" y="660170"/>
            <a:ext cx="54190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1800" spc="-40" b="1">
                <a:solidFill>
                  <a:srgbClr val="FFFFFF"/>
                </a:solidFill>
                <a:latin typeface="Calibri"/>
                <a:cs typeface="Calibri"/>
              </a:rPr>
              <a:t>EARLY </a:t>
            </a:r>
            <a:r>
              <a:rPr dirty="0" sz="1800" spc="-65" b="1">
                <a:solidFill>
                  <a:srgbClr val="FFFFFF"/>
                </a:solidFill>
                <a:latin typeface="Calibri"/>
                <a:cs typeface="Calibri"/>
              </a:rPr>
              <a:t>TAVR</a:t>
            </a:r>
            <a:r>
              <a:rPr dirty="0" sz="18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867400" y="3327400"/>
            <a:ext cx="177800" cy="8763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962862" y="3402977"/>
            <a:ext cx="0" cy="629285"/>
          </a:xfrm>
          <a:custGeom>
            <a:avLst/>
            <a:gdLst/>
            <a:ahLst/>
            <a:cxnLst/>
            <a:rect l="l" t="t" r="r" b="b"/>
            <a:pathLst>
              <a:path w="0" h="629285">
                <a:moveTo>
                  <a:pt x="0" y="0"/>
                </a:moveTo>
                <a:lnTo>
                  <a:pt x="0" y="62922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919999" y="4013148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96162" y="15490"/>
            <a:ext cx="69024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 b="1">
                <a:latin typeface="Calibri"/>
                <a:cs typeface="Calibri"/>
              </a:rPr>
              <a:t>Stage </a:t>
            </a:r>
            <a:r>
              <a:rPr dirty="0" sz="3600" b="1">
                <a:latin typeface="Calibri"/>
                <a:cs typeface="Calibri"/>
              </a:rPr>
              <a:t>of </a:t>
            </a:r>
            <a:r>
              <a:rPr dirty="0" sz="3600" spc="-10" b="1">
                <a:latin typeface="Calibri"/>
                <a:cs typeface="Calibri"/>
              </a:rPr>
              <a:t>Cardiac Damage </a:t>
            </a:r>
            <a:r>
              <a:rPr dirty="0" sz="3600" spc="-20" b="1">
                <a:latin typeface="Calibri"/>
                <a:cs typeface="Calibri"/>
              </a:rPr>
              <a:t>at</a:t>
            </a:r>
            <a:r>
              <a:rPr dirty="0" sz="3600" spc="-50" b="1">
                <a:latin typeface="Calibri"/>
                <a:cs typeface="Calibri"/>
              </a:rPr>
              <a:t> </a:t>
            </a:r>
            <a:r>
              <a:rPr dirty="0" sz="3600" b="1">
                <a:latin typeface="Calibri"/>
                <a:cs typeface="Calibri"/>
              </a:rPr>
              <a:t>Baseline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72550" y="1155700"/>
            <a:ext cx="5845843" cy="1349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763763" y="843805"/>
            <a:ext cx="329437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6289" algn="l"/>
              </a:tabLst>
            </a:pPr>
            <a:r>
              <a:rPr dirty="0" sz="1200" spc="-10">
                <a:latin typeface="Calibri"/>
                <a:cs typeface="Calibri"/>
              </a:rPr>
              <a:t>Left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heart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damage	</a:t>
            </a:r>
            <a:r>
              <a:rPr dirty="0" sz="1200" spc="-5">
                <a:latin typeface="Calibri"/>
                <a:cs typeface="Calibri"/>
              </a:rPr>
              <a:t>Right heart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damage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02000" y="1028700"/>
            <a:ext cx="2006600" cy="165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96336" y="1097538"/>
            <a:ext cx="1839595" cy="0"/>
          </a:xfrm>
          <a:custGeom>
            <a:avLst/>
            <a:gdLst/>
            <a:ahLst/>
            <a:cxnLst/>
            <a:rect l="l" t="t" r="r" b="b"/>
            <a:pathLst>
              <a:path w="1839595" h="0">
                <a:moveTo>
                  <a:pt x="0" y="0"/>
                </a:moveTo>
                <a:lnTo>
                  <a:pt x="1839131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473700" y="1028700"/>
            <a:ext cx="2006600" cy="165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59378" y="1097538"/>
            <a:ext cx="1839595" cy="0"/>
          </a:xfrm>
          <a:custGeom>
            <a:avLst/>
            <a:gdLst/>
            <a:ahLst/>
            <a:cxnLst/>
            <a:rect l="l" t="t" r="r" b="b"/>
            <a:pathLst>
              <a:path w="1839595" h="0">
                <a:moveTo>
                  <a:pt x="0" y="0"/>
                </a:moveTo>
                <a:lnTo>
                  <a:pt x="1839131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842485" y="2582855"/>
          <a:ext cx="6731000" cy="1616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3619"/>
                <a:gridCol w="1315720"/>
                <a:gridCol w="1315719"/>
                <a:gridCol w="1315720"/>
                <a:gridCol w="1741804"/>
              </a:tblGrid>
              <a:tr h="311237">
                <a:tc>
                  <a:txBody>
                    <a:bodyPr/>
                    <a:lstStyle/>
                    <a:p>
                      <a:pPr marL="2819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Stage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3/4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</a:tr>
              <a:tr h="322903">
                <a:tc>
                  <a:txBody>
                    <a:bodyPr/>
                    <a:lstStyle/>
                    <a:p>
                      <a:pPr marL="3067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35" b="1">
                          <a:latin typeface="Calibri"/>
                          <a:cs typeface="Calibri"/>
                        </a:rPr>
                        <a:t>Total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14.4%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19.6%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62.2%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3.8%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</a:tr>
              <a:tr h="322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22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22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96162" y="15490"/>
            <a:ext cx="69024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 b="1">
                <a:latin typeface="Calibri"/>
                <a:cs typeface="Calibri"/>
              </a:rPr>
              <a:t>Stage </a:t>
            </a:r>
            <a:r>
              <a:rPr dirty="0" sz="3600" b="1">
                <a:latin typeface="Calibri"/>
                <a:cs typeface="Calibri"/>
              </a:rPr>
              <a:t>of </a:t>
            </a:r>
            <a:r>
              <a:rPr dirty="0" sz="3600" spc="-10" b="1">
                <a:latin typeface="Calibri"/>
                <a:cs typeface="Calibri"/>
              </a:rPr>
              <a:t>Cardiac Damage </a:t>
            </a:r>
            <a:r>
              <a:rPr dirty="0" sz="3600" spc="-20" b="1">
                <a:latin typeface="Calibri"/>
                <a:cs typeface="Calibri"/>
              </a:rPr>
              <a:t>at</a:t>
            </a:r>
            <a:r>
              <a:rPr dirty="0" sz="3600" spc="-50" b="1">
                <a:latin typeface="Calibri"/>
                <a:cs typeface="Calibri"/>
              </a:rPr>
              <a:t> </a:t>
            </a:r>
            <a:r>
              <a:rPr dirty="0" sz="3600" b="1">
                <a:latin typeface="Calibri"/>
                <a:cs typeface="Calibri"/>
              </a:rPr>
              <a:t>Baseline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9169" y="1155700"/>
            <a:ext cx="5688016" cy="1349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763763" y="843805"/>
            <a:ext cx="329437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6289" algn="l"/>
              </a:tabLst>
            </a:pPr>
            <a:r>
              <a:rPr dirty="0" sz="1200" spc="-10">
                <a:latin typeface="Calibri"/>
                <a:cs typeface="Calibri"/>
              </a:rPr>
              <a:t>Left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heart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damage	</a:t>
            </a:r>
            <a:r>
              <a:rPr dirty="0" sz="1200" spc="-5">
                <a:latin typeface="Calibri"/>
                <a:cs typeface="Calibri"/>
              </a:rPr>
              <a:t>Right heart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damage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02000" y="1028700"/>
            <a:ext cx="2006600" cy="165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96336" y="1097538"/>
            <a:ext cx="1839595" cy="0"/>
          </a:xfrm>
          <a:custGeom>
            <a:avLst/>
            <a:gdLst/>
            <a:ahLst/>
            <a:cxnLst/>
            <a:rect l="l" t="t" r="r" b="b"/>
            <a:pathLst>
              <a:path w="1839595" h="0">
                <a:moveTo>
                  <a:pt x="0" y="0"/>
                </a:moveTo>
                <a:lnTo>
                  <a:pt x="1839131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73700" y="1028700"/>
            <a:ext cx="2006600" cy="165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559378" y="1097538"/>
            <a:ext cx="1839595" cy="0"/>
          </a:xfrm>
          <a:custGeom>
            <a:avLst/>
            <a:gdLst/>
            <a:ahLst/>
            <a:cxnLst/>
            <a:rect l="l" t="t" r="r" b="b"/>
            <a:pathLst>
              <a:path w="1839595" h="0">
                <a:moveTo>
                  <a:pt x="0" y="0"/>
                </a:moveTo>
                <a:lnTo>
                  <a:pt x="1839131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47238" y="4192054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386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47238" y="4514958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386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740888" y="2582855"/>
          <a:ext cx="7715884" cy="2261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8375"/>
                <a:gridCol w="1244600"/>
                <a:gridCol w="1244600"/>
                <a:gridCol w="1244600"/>
                <a:gridCol w="1647825"/>
                <a:gridCol w="1345565"/>
              </a:tblGrid>
              <a:tr h="311237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Stage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3/4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P-value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</a:tr>
              <a:tr h="322903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35" b="1">
                          <a:latin typeface="Calibri"/>
                          <a:cs typeface="Calibri"/>
                        </a:rPr>
                        <a:t>Total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14.4%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19.6%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62.2%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3.8%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</a:tr>
              <a:tr h="3229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55" b="1">
                          <a:latin typeface="Calibri"/>
                          <a:cs typeface="Calibri"/>
                        </a:rPr>
                        <a:t>TAVR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10.9%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22.3%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62.7%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4.1%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0.39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</a:tr>
              <a:tr h="3229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CS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18.2%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64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16.7%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61.6%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B50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3.5%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3D2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CE1"/>
                    </a:solidFill>
                  </a:tcPr>
                </a:tc>
              </a:tr>
              <a:tr h="176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  <a:tr h="646331">
                <a:tc gridSpan="6">
                  <a:txBody>
                    <a:bodyPr/>
                    <a:lstStyle/>
                    <a:p>
                      <a:pPr marL="1791335" marR="250190" indent="-14497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&gt;85%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 with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asymptomatic, severe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enrolled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 the </a:t>
                      </a:r>
                      <a:r>
                        <a:rPr dirty="0" sz="18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EARLY </a:t>
                      </a:r>
                      <a:r>
                        <a:rPr dirty="0" sz="1800" spc="-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TAVR 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trial had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existing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cardiac damage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baseline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9429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5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2261867" y="4826561"/>
            <a:ext cx="65227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086" sz="1350" i="1">
                <a:latin typeface="Calibri"/>
                <a:cs typeface="Calibri"/>
              </a:rPr>
              <a:t>P value </a:t>
            </a:r>
            <a:r>
              <a:rPr dirty="0" baseline="3086" sz="1350" spc="-7" i="1">
                <a:latin typeface="Calibri"/>
                <a:cs typeface="Calibri"/>
              </a:rPr>
              <a:t>is for difference in </a:t>
            </a:r>
            <a:r>
              <a:rPr dirty="0" baseline="3086" sz="1350" i="1">
                <a:latin typeface="Calibri"/>
                <a:cs typeface="Calibri"/>
              </a:rPr>
              <a:t>cardiac </a:t>
            </a:r>
            <a:r>
              <a:rPr dirty="0" baseline="3086" sz="1350" spc="-7" i="1">
                <a:latin typeface="Calibri"/>
                <a:cs typeface="Calibri"/>
              </a:rPr>
              <a:t>damage between Early TAVR and CS, using </a:t>
            </a:r>
            <a:r>
              <a:rPr dirty="0" baseline="3086" sz="1350" i="1">
                <a:latin typeface="Calibri"/>
                <a:cs typeface="Calibri"/>
              </a:rPr>
              <a:t>a </a:t>
            </a:r>
            <a:r>
              <a:rPr dirty="0" baseline="3086" sz="1350" spc="-7" i="1">
                <a:latin typeface="Calibri"/>
                <a:cs typeface="Calibri"/>
              </a:rPr>
              <a:t>Wilcoxon </a:t>
            </a:r>
            <a:r>
              <a:rPr dirty="0" baseline="3086" sz="1350" i="1">
                <a:latin typeface="Calibri"/>
                <a:cs typeface="Calibri"/>
              </a:rPr>
              <a:t>Rank </a:t>
            </a:r>
            <a:r>
              <a:rPr dirty="0" baseline="3086" sz="1350" spc="-7" i="1">
                <a:latin typeface="Calibri"/>
                <a:cs typeface="Calibri"/>
              </a:rPr>
              <a:t>Sum </a:t>
            </a:r>
            <a:r>
              <a:rPr dirty="0" baseline="3086" sz="1350" i="1">
                <a:latin typeface="Calibri"/>
                <a:cs typeface="Calibri"/>
              </a:rPr>
              <a:t>test </a:t>
            </a:r>
            <a:r>
              <a:rPr dirty="0" baseline="3086" sz="1350" spc="-7" i="1">
                <a:latin typeface="Calibri"/>
                <a:cs typeface="Calibri"/>
              </a:rPr>
              <a:t>in </a:t>
            </a:r>
            <a:r>
              <a:rPr dirty="0" baseline="3086" sz="1350" i="1">
                <a:latin typeface="Calibri"/>
                <a:cs typeface="Calibri"/>
              </a:rPr>
              <a:t>a </a:t>
            </a:r>
            <a:r>
              <a:rPr dirty="0" baseline="3086" sz="1350" spc="-7" i="1">
                <a:latin typeface="Calibri"/>
                <a:cs typeface="Calibri"/>
              </a:rPr>
              <a:t>paired analysis.</a:t>
            </a:r>
            <a:r>
              <a:rPr dirty="0" baseline="3086" sz="1350" spc="37" i="1">
                <a:latin typeface="Calibri"/>
                <a:cs typeface="Calibri"/>
              </a:rPr>
              <a:t> </a:t>
            </a: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Philippe Genereux</dc:creator>
  <dc:subject>Hotline TAVI 1: extended analysis of the randomised trials</dc:subject>
  <dc:title>Incidence, evolution, and impact of cardiac damage in asymptomatic severe aortic stenosis</dc:title>
  <dcterms:created xsi:type="dcterms:W3CDTF">2025-05-21T13:55:37Z</dcterms:created>
  <dcterms:modified xsi:type="dcterms:W3CDTF">2025-05-21T13:55:37Z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2015-11-16T00:00:00Z</vt:filetime>
  </property>
  <property fmtid="{D5CDD505-2E9C-101B-9397-08002B2CF9AE}" pid="3" name="Creator">
    <vt:lpwstr>EUROPCR2025</vt:lpwstr>
  </property>
  <property fmtid="{D5CDD505-2E9C-101B-9397-08002B2CF9AE}" pid="4" name="LastSaved">
    <vt:filetime>2025-05-21T00:00:00Z</vt:filetime>
  </property>
</Properties>
</file>