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9392" y="1921110"/>
            <a:ext cx="758521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18663" y="3916039"/>
            <a:ext cx="7706672" cy="579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59727" y="0"/>
            <a:ext cx="7984490" cy="5143500"/>
          </a:xfrm>
          <a:custGeom>
            <a:avLst/>
            <a:gdLst/>
            <a:ahLst/>
            <a:cxnLst/>
            <a:rect l="l" t="t" r="r" b="b"/>
            <a:pathLst>
              <a:path w="7984490" h="5143500">
                <a:moveTo>
                  <a:pt x="0" y="5143500"/>
                </a:moveTo>
                <a:lnTo>
                  <a:pt x="7984272" y="5143500"/>
                </a:lnTo>
                <a:lnTo>
                  <a:pt x="7984272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2911" y="1532422"/>
            <a:ext cx="8638177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8039541" y="4861486"/>
            <a:ext cx="745490" cy="165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61207A"/>
                </a:solidFill>
                <a:latin typeface="Calibri Light"/>
                <a:cs typeface="Calibri Light"/>
              </a:defRPr>
            </a:lvl1pPr>
          </a:lstStyle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9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0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hyperlink" Target="mailto:andreas.torp.kristensen@regionh.dk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2.jp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0955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Randomised </a:t>
            </a:r>
            <a:r>
              <a:rPr dirty="0" spc="-5"/>
              <a:t>Comparison </a:t>
            </a:r>
            <a:r>
              <a:rPr dirty="0"/>
              <a:t>of </a:t>
            </a:r>
            <a:r>
              <a:rPr dirty="0" spc="-5"/>
              <a:t>Lithotripsy vs. </a:t>
            </a:r>
            <a:r>
              <a:rPr dirty="0" spc="-10"/>
              <a:t>Conventional Preparation  </a:t>
            </a:r>
            <a:r>
              <a:rPr dirty="0"/>
              <a:t>in </a:t>
            </a:r>
            <a:r>
              <a:rPr dirty="0" spc="-10"/>
              <a:t>Severely </a:t>
            </a:r>
            <a:r>
              <a:rPr dirty="0" spc="-5"/>
              <a:t>Calcified Coronary </a:t>
            </a:r>
            <a:r>
              <a:rPr dirty="0"/>
              <a:t>Lesions</a:t>
            </a:r>
            <a:r>
              <a:rPr dirty="0" spc="-5"/>
              <a:t> (BALI)</a:t>
            </a:r>
          </a:p>
          <a:p>
            <a:pPr algn="ctr" marL="8255" marR="13335">
              <a:lnSpc>
                <a:spcPct val="100000"/>
              </a:lnSpc>
              <a:spcBef>
                <a:spcPts val="45"/>
              </a:spcBef>
            </a:pPr>
            <a:r>
              <a:rPr dirty="0" sz="1400" b="0">
                <a:latin typeface="Calibri"/>
                <a:cs typeface="Calibri"/>
              </a:rPr>
              <a:t>An </a:t>
            </a:r>
            <a:r>
              <a:rPr dirty="0" sz="1400" spc="-15" b="0">
                <a:latin typeface="Calibri"/>
                <a:cs typeface="Calibri"/>
              </a:rPr>
              <a:t>investigator-initiated </a:t>
            </a:r>
            <a:r>
              <a:rPr dirty="0" sz="1400" spc="-5" b="0">
                <a:latin typeface="Calibri"/>
                <a:cs typeface="Calibri"/>
              </a:rPr>
              <a:t>multinational</a:t>
            </a:r>
            <a:r>
              <a:rPr dirty="0" sz="1400" spc="15" b="0">
                <a:latin typeface="Calibri"/>
                <a:cs typeface="Calibri"/>
              </a:rPr>
              <a:t> </a:t>
            </a:r>
            <a:r>
              <a:rPr dirty="0" sz="1400" b="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9768" y="3122138"/>
            <a:ext cx="2179955" cy="537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35255">
              <a:lnSpc>
                <a:spcPct val="120000"/>
              </a:lnSpc>
              <a:spcBef>
                <a:spcPts val="10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Andreas </a:t>
            </a:r>
            <a:r>
              <a:rPr dirty="0" sz="1400" spc="-70">
                <a:solidFill>
                  <a:srgbClr val="FFFFFF"/>
                </a:solidFill>
                <a:latin typeface="Calibri"/>
                <a:cs typeface="Calibri"/>
              </a:rPr>
              <a:t>T.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Kristensen,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MD  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BALI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r>
              <a:rPr dirty="0" sz="1400" spc="-3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35337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latin typeface="Calibri"/>
                <a:cs typeface="Calibri"/>
              </a:rPr>
              <a:t>Lesion</a:t>
            </a:r>
            <a:r>
              <a:rPr dirty="0" sz="3200" spc="-7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24617" y="1145215"/>
          <a:ext cx="5698490" cy="370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6080"/>
                <a:gridCol w="1381124"/>
                <a:gridCol w="1381125"/>
              </a:tblGrid>
              <a:tr h="548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2045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Lithotripsy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8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99)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2045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Conventional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8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101)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b="1"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 location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LMCA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LAD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56%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57%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CX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3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RCA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40%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36%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Severe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calcification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(core</a:t>
                      </a:r>
                      <a:r>
                        <a:rPr dirty="0" sz="18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lab.)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98%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95%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Ostial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24%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25">
                          <a:latin typeface="Calibri"/>
                          <a:cs typeface="Calibri"/>
                        </a:rPr>
                        <a:t>Tortuous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24%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16%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4998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Diffuse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disease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23%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28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7518400" y="3530600"/>
            <a:ext cx="10160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08161" y="3602111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7411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12911" y="3538611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127000"/>
                </a:moveTo>
                <a:lnTo>
                  <a:pt x="127000" y="0"/>
                </a:lnTo>
                <a:lnTo>
                  <a:pt x="0" y="63500"/>
                </a:lnTo>
                <a:lnTo>
                  <a:pt x="127000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426402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Procedural</a:t>
            </a:r>
            <a:r>
              <a:rPr dirty="0" sz="3200" spc="-7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30718" y="1073142"/>
          <a:ext cx="5285740" cy="3420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/>
                <a:gridCol w="1280159"/>
                <a:gridCol w="1280160"/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Lithotripsy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6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99)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Conventional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6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101)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preparation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Lithotripsy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balloon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Non-compliant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balloon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69%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82%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Cutting or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scoring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balloon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57%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Super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high-pressure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balloon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Largest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diameter,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3.5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3.3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pressure,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atm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15.3 ±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18.1 ±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Rotational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atherectomy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42%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002473" y="4543111"/>
            <a:ext cx="4921885" cy="47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20"/>
              </a:lnSpc>
            </a:pPr>
            <a:r>
              <a:rPr dirty="0" sz="1600" spc="-10" b="1">
                <a:latin typeface="Calibri"/>
                <a:cs typeface="Calibri"/>
              </a:rPr>
              <a:t>Stent</a:t>
            </a:r>
            <a:r>
              <a:rPr dirty="0" sz="1600" spc="-5" b="1">
                <a:latin typeface="Calibri"/>
                <a:cs typeface="Calibri"/>
              </a:rPr>
              <a:t> implantation</a:t>
            </a:r>
            <a:endParaRPr sz="16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240"/>
              </a:spcBef>
              <a:tabLst>
                <a:tab pos="2933065" algn="l"/>
                <a:tab pos="4213225" algn="l"/>
              </a:tabLst>
            </a:pPr>
            <a:r>
              <a:rPr dirty="0" sz="1600">
                <a:latin typeface="Calibri"/>
                <a:cs typeface="Calibri"/>
              </a:rPr>
              <a:t>No. </a:t>
            </a:r>
            <a:r>
              <a:rPr dirty="0" sz="1600" spc="-5">
                <a:latin typeface="Calibri"/>
                <a:cs typeface="Calibri"/>
              </a:rPr>
              <a:t>of </a:t>
            </a:r>
            <a:r>
              <a:rPr dirty="0" sz="1600" spc="-10">
                <a:latin typeface="Calibri"/>
                <a:cs typeface="Calibri"/>
              </a:rPr>
              <a:t>stents	</a:t>
            </a:r>
            <a:r>
              <a:rPr dirty="0" sz="1600">
                <a:latin typeface="Calibri"/>
                <a:cs typeface="Calibri"/>
              </a:rPr>
              <a:t>1.7 ±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0.8	1.7 ±</a:t>
            </a:r>
            <a:r>
              <a:rPr dirty="0" sz="1600" spc="-10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0.7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77100" y="4203700"/>
            <a:ext cx="10160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467156" y="4283411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7411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371906" y="4219911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127000"/>
                </a:moveTo>
                <a:lnTo>
                  <a:pt x="127000" y="0"/>
                </a:lnTo>
                <a:lnTo>
                  <a:pt x="0" y="63500"/>
                </a:lnTo>
                <a:lnTo>
                  <a:pt x="127000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277100" y="2374900"/>
            <a:ext cx="10160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67156" y="2455809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7411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371906" y="239230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127000"/>
                </a:moveTo>
                <a:lnTo>
                  <a:pt x="127000" y="0"/>
                </a:lnTo>
                <a:lnTo>
                  <a:pt x="0" y="63500"/>
                </a:lnTo>
                <a:lnTo>
                  <a:pt x="127000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77100" y="2743200"/>
            <a:ext cx="10160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467156" y="2821040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7411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71906" y="27575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127000"/>
                </a:moveTo>
                <a:lnTo>
                  <a:pt x="127000" y="0"/>
                </a:lnTo>
                <a:lnTo>
                  <a:pt x="0" y="63500"/>
                </a:lnTo>
                <a:lnTo>
                  <a:pt x="127000" y="127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277100" y="3111500"/>
            <a:ext cx="10160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67156" y="3189088"/>
            <a:ext cx="741680" cy="0"/>
          </a:xfrm>
          <a:custGeom>
            <a:avLst/>
            <a:gdLst/>
            <a:ahLst/>
            <a:cxnLst/>
            <a:rect l="l" t="t" r="r" b="b"/>
            <a:pathLst>
              <a:path w="741679" h="0">
                <a:moveTo>
                  <a:pt x="74117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371906" y="312558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126999"/>
                </a:moveTo>
                <a:lnTo>
                  <a:pt x="127000" y="0"/>
                </a:lnTo>
                <a:lnTo>
                  <a:pt x="0" y="63500"/>
                </a:lnTo>
                <a:lnTo>
                  <a:pt x="127000" y="126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46208" y="4498847"/>
            <a:ext cx="5669915" cy="645160"/>
          </a:xfrm>
          <a:custGeom>
            <a:avLst/>
            <a:gdLst/>
            <a:ahLst/>
            <a:cxnLst/>
            <a:rect l="l" t="t" r="r" b="b"/>
            <a:pathLst>
              <a:path w="5669915" h="645160">
                <a:moveTo>
                  <a:pt x="0" y="0"/>
                </a:moveTo>
                <a:lnTo>
                  <a:pt x="5669486" y="0"/>
                </a:lnTo>
                <a:lnTo>
                  <a:pt x="5669486" y="644652"/>
                </a:lnTo>
                <a:lnTo>
                  <a:pt x="0" y="64465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46208" y="4498847"/>
            <a:ext cx="5669915" cy="645160"/>
          </a:xfrm>
          <a:custGeom>
            <a:avLst/>
            <a:gdLst/>
            <a:ahLst/>
            <a:cxnLst/>
            <a:rect l="l" t="t" r="r" b="b"/>
            <a:pathLst>
              <a:path w="5669915" h="645160">
                <a:moveTo>
                  <a:pt x="0" y="0"/>
                </a:moveTo>
                <a:lnTo>
                  <a:pt x="5669486" y="0"/>
                </a:lnTo>
                <a:lnTo>
                  <a:pt x="5669486" y="644652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46208" y="4498847"/>
            <a:ext cx="0" cy="645160"/>
          </a:xfrm>
          <a:custGeom>
            <a:avLst/>
            <a:gdLst/>
            <a:ahLst/>
            <a:cxnLst/>
            <a:rect l="l" t="t" r="r" b="b"/>
            <a:pathLst>
              <a:path w="0" h="645160">
                <a:moveTo>
                  <a:pt x="0" y="644652"/>
                </a:moveTo>
                <a:lnTo>
                  <a:pt x="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426402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Procedural</a:t>
            </a:r>
            <a:r>
              <a:rPr dirty="0" sz="3200" spc="-7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30718" y="1073141"/>
          <a:ext cx="5285740" cy="3663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/>
                <a:gridCol w="1280159"/>
                <a:gridCol w="1280160"/>
              </a:tblGrid>
              <a:tr h="48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Lithotripsy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6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99)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Conventional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6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101)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67945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preparation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Lithotripsy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balloon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Non-compliant balloon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82%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Cutting or scoring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balloon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57%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Super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high-pressure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balloon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Largest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diameter,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mm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3.5 ±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0.4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3.3 ±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0.5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pressure,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atm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15.3 ±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4.3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18.1 ±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4.5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159385">
                        <a:lnSpc>
                          <a:spcPts val="134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Rotational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atherectomy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31%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42%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 implantation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No.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1.7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1.7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35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length,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50.1 ±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23.3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46.3 ±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21.7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Post-dilatation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19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Largest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diameter,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4.3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4.0 ±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Balloon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pressure,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atm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16.9 ±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18.2 ±</a:t>
                      </a:r>
                      <a:r>
                        <a:rPr dirty="0" sz="16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4.7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911" y="49221"/>
            <a:ext cx="238950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40">
                <a:solidFill>
                  <a:srgbClr val="FFFFFF"/>
                </a:solidFill>
                <a:latin typeface="Calibri"/>
                <a:cs typeface="Calibri"/>
              </a:rPr>
              <a:t>Trial</a:t>
            </a:r>
            <a:r>
              <a:rPr dirty="0" sz="3200" spc="-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10">
                <a:solidFill>
                  <a:srgbClr val="FFFFFF"/>
                </a:solidFill>
                <a:latin typeface="Calibri"/>
                <a:cs typeface="Calibri"/>
              </a:rPr>
              <a:t>flowchart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850900"/>
            <a:ext cx="7315200" cy="40815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911" y="15490"/>
            <a:ext cx="44310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Primary </a:t>
            </a:r>
            <a:r>
              <a:rPr dirty="0" sz="3600" spc="-5">
                <a:solidFill>
                  <a:srgbClr val="FFFFFF"/>
                </a:solidFill>
                <a:latin typeface="Calibri"/>
                <a:cs typeface="Calibri"/>
              </a:rPr>
              <a:t>endpoint</a:t>
            </a:r>
            <a:r>
              <a:rPr dirty="0" sz="3600" spc="-6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10">
                <a:solidFill>
                  <a:srgbClr val="FFFFFF"/>
                </a:solidFill>
                <a:latin typeface="Calibri"/>
                <a:cs typeface="Calibri"/>
              </a:rPr>
              <a:t>result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663" y="3916039"/>
            <a:ext cx="7621905" cy="579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5"/>
              </a:lnSpc>
              <a:tabLst>
                <a:tab pos="3366770" algn="l"/>
                <a:tab pos="4828540" algn="l"/>
                <a:tab pos="5885815" algn="l"/>
                <a:tab pos="7559040" algn="l"/>
              </a:tabLst>
            </a:pPr>
            <a:r>
              <a:rPr dirty="0" sz="1600">
                <a:latin typeface="Calibri"/>
                <a:cs typeface="Calibri"/>
              </a:rPr>
              <a:t>M</a:t>
            </a:r>
            <a:r>
              <a:rPr dirty="0" sz="1600" spc="-20">
                <a:latin typeface="Calibri"/>
                <a:cs typeface="Calibri"/>
              </a:rPr>
              <a:t>y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dia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3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ction	3.0%	5.9%	0.51 </a:t>
            </a:r>
            <a:r>
              <a:rPr dirty="0" sz="1600" spc="-5">
                <a:latin typeface="Calibri"/>
                <a:cs typeface="Calibri"/>
              </a:rPr>
              <a:t>(0.0</a:t>
            </a:r>
            <a:r>
              <a:rPr dirty="0" sz="1600" spc="-25">
                <a:latin typeface="Calibri"/>
                <a:cs typeface="Calibri"/>
              </a:rPr>
              <a:t>7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2.10)	-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0"/>
              </a:spcBef>
              <a:tabLst>
                <a:tab pos="3366770" algn="l"/>
                <a:tab pos="4828540" algn="l"/>
                <a:tab pos="5885815" algn="l"/>
                <a:tab pos="7559040" algn="l"/>
              </a:tabLst>
            </a:pPr>
            <a:r>
              <a:rPr dirty="0" sz="1600" spc="-5">
                <a:latin typeface="Calibri"/>
                <a:cs typeface="Calibri"/>
              </a:rPr>
              <a:t>Clini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ally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dri</a:t>
            </a:r>
            <a:r>
              <a:rPr dirty="0" sz="1600" spc="-1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en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as</a:t>
            </a:r>
            <a:r>
              <a:rPr dirty="0" sz="1600" spc="-3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.	4.0%	5.0%	0.82 </a:t>
            </a:r>
            <a:r>
              <a:rPr dirty="0" sz="1600" spc="-5">
                <a:latin typeface="Calibri"/>
                <a:cs typeface="Calibri"/>
              </a:rPr>
              <a:t>(0.1</a:t>
            </a:r>
            <a:r>
              <a:rPr dirty="0" sz="1600" spc="-25">
                <a:latin typeface="Calibri"/>
                <a:cs typeface="Calibri"/>
              </a:rPr>
              <a:t>8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3.32)	-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40008" y="3458990"/>
            <a:ext cx="8258175" cy="1130300"/>
          </a:xfrm>
          <a:custGeom>
            <a:avLst/>
            <a:gdLst/>
            <a:ahLst/>
            <a:cxnLst/>
            <a:rect l="l" t="t" r="r" b="b"/>
            <a:pathLst>
              <a:path w="8258175" h="1130300">
                <a:moveTo>
                  <a:pt x="0" y="0"/>
                </a:moveTo>
                <a:lnTo>
                  <a:pt x="8258088" y="0"/>
                </a:lnTo>
                <a:lnTo>
                  <a:pt x="8258088" y="1130300"/>
                </a:lnTo>
                <a:lnTo>
                  <a:pt x="0" y="11303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40008" y="3458990"/>
            <a:ext cx="8258175" cy="1130300"/>
          </a:xfrm>
          <a:custGeom>
            <a:avLst/>
            <a:gdLst/>
            <a:ahLst/>
            <a:cxnLst/>
            <a:rect l="l" t="t" r="r" b="b"/>
            <a:pathLst>
              <a:path w="8258175" h="1130300">
                <a:moveTo>
                  <a:pt x="0" y="0"/>
                </a:moveTo>
                <a:lnTo>
                  <a:pt x="8258088" y="0"/>
                </a:lnTo>
                <a:lnTo>
                  <a:pt x="8258088" y="1130300"/>
                </a:lnTo>
                <a:lnTo>
                  <a:pt x="0" y="11303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911" y="15490"/>
            <a:ext cx="44310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Primary </a:t>
            </a:r>
            <a:r>
              <a:rPr dirty="0" sz="3600" spc="-5" b="0">
                <a:latin typeface="Calibri"/>
                <a:cs typeface="Calibri"/>
              </a:rPr>
              <a:t>endpoint</a:t>
            </a:r>
            <a:r>
              <a:rPr dirty="0" sz="3600" spc="-65" b="0">
                <a:latin typeface="Calibri"/>
                <a:cs typeface="Calibri"/>
              </a:rPr>
              <a:t> </a:t>
            </a:r>
            <a:r>
              <a:rPr dirty="0" sz="3600" spc="-10" b="0">
                <a:latin typeface="Calibri"/>
                <a:cs typeface="Calibri"/>
              </a:rPr>
              <a:t>result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47100" y="2806700"/>
            <a:ext cx="5842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96372" y="2897935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250984" y="0"/>
                </a:moveTo>
                <a:lnTo>
                  <a:pt x="0" y="0"/>
                </a:lnTo>
              </a:path>
            </a:pathLst>
          </a:custGeom>
          <a:ln w="349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53497" y="2810623"/>
            <a:ext cx="174625" cy="174625"/>
          </a:xfrm>
          <a:custGeom>
            <a:avLst/>
            <a:gdLst/>
            <a:ahLst/>
            <a:cxnLst/>
            <a:rect l="l" t="t" r="r" b="b"/>
            <a:pathLst>
              <a:path w="174625" h="174625">
                <a:moveTo>
                  <a:pt x="174625" y="174625"/>
                </a:moveTo>
                <a:lnTo>
                  <a:pt x="174625" y="0"/>
                </a:lnTo>
                <a:lnTo>
                  <a:pt x="0" y="87312"/>
                </a:lnTo>
                <a:lnTo>
                  <a:pt x="174625" y="174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40852" y="1154093"/>
          <a:ext cx="8148955" cy="2289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9595"/>
                <a:gridCol w="1461770"/>
                <a:gridCol w="1463039"/>
                <a:gridCol w="2102485"/>
              </a:tblGrid>
              <a:tr h="579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925" marR="269875" indent="-13208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Lithotri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y  (n =</a:t>
                      </a:r>
                      <a:r>
                        <a:rPr dirty="0" sz="16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99)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163830" indent="-18923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Co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tional  (n =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101)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282575">
                        <a:lnSpc>
                          <a:spcPct val="100000"/>
                        </a:lnSpc>
                        <a:spcBef>
                          <a:spcPts val="1195"/>
                        </a:spcBef>
                        <a:tabLst>
                          <a:tab pos="1777364" algn="l"/>
                        </a:tabLst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Relative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risk	</a:t>
                      </a:r>
                      <a:r>
                        <a:rPr dirty="0" sz="1600" i="1">
                          <a:latin typeface="Calibri"/>
                          <a:cs typeface="Calibri"/>
                        </a:rPr>
                        <a:t>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176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79437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Primary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endpoint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176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0370" marR="405130" indent="67945">
                        <a:lnSpc>
                          <a:spcPct val="100899"/>
                        </a:lnSpc>
                        <a:spcBef>
                          <a:spcPts val="2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35/99 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(35.4%)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marL="420370" marR="405765" indent="19050">
                        <a:lnSpc>
                          <a:spcPct val="100899"/>
                        </a:lnSpc>
                        <a:spcBef>
                          <a:spcPts val="21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52/101  (51.5%)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210"/>
                        </a:spcBef>
                        <a:tabLst>
                          <a:tab pos="1650364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0.69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(0.48-0.97)	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0.02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36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Failed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 no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stent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delivery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744220">
                        <a:lnSpc>
                          <a:spcPct val="100000"/>
                        </a:lnSpc>
                        <a:spcBef>
                          <a:spcPts val="150"/>
                        </a:spcBef>
                        <a:tabLst>
                          <a:tab pos="1798320" algn="l"/>
                        </a:tabLst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-	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Residual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area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stenosis ≥20%</a:t>
                      </a:r>
                      <a:r>
                        <a:rPr dirty="0" sz="16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(OCT)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32.3%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44.6%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420"/>
                        </a:spcBef>
                        <a:tabLst>
                          <a:tab pos="1798320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0.73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(0.49-1.04)	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4649">
                <a:tc>
                  <a:txBody>
                    <a:bodyPr/>
                    <a:lstStyle/>
                    <a:p>
                      <a:pPr marL="18351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00" spc="-30">
                          <a:latin typeface="Calibri"/>
                          <a:cs typeface="Calibri"/>
                        </a:rPr>
                        <a:t>Target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vessel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failure at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year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4.0%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10.9%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409"/>
                        </a:spcBef>
                        <a:tabLst>
                          <a:tab pos="1798320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0.37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(0.07-1.09)	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718663" y="3541389"/>
            <a:ext cx="7621905" cy="954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535"/>
              </a:lnSpc>
              <a:tabLst>
                <a:tab pos="3366770" algn="l"/>
                <a:tab pos="4828540" algn="l"/>
                <a:tab pos="6506845" algn="l"/>
                <a:tab pos="7559040" algn="l"/>
              </a:tabLst>
            </a:pPr>
            <a:r>
              <a:rPr dirty="0" sz="1600" spc="-5">
                <a:latin typeface="Calibri"/>
                <a:cs typeface="Calibri"/>
              </a:rPr>
              <a:t>Ca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dia</a:t>
            </a:r>
            <a:r>
              <a:rPr dirty="0" sz="1600">
                <a:latin typeface="Calibri"/>
                <a:cs typeface="Calibri"/>
              </a:rPr>
              <a:t>c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15">
                <a:latin typeface="Calibri"/>
                <a:cs typeface="Calibri"/>
              </a:rPr>
              <a:t>a</a:t>
            </a:r>
            <a:r>
              <a:rPr dirty="0" sz="1600">
                <a:latin typeface="Calibri"/>
                <a:cs typeface="Calibri"/>
              </a:rPr>
              <a:t>th	0.0%	1.0%	-	-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0"/>
              </a:spcBef>
              <a:tabLst>
                <a:tab pos="3366770" algn="l"/>
                <a:tab pos="4828540" algn="l"/>
                <a:tab pos="5885815" algn="l"/>
                <a:tab pos="7559040" algn="l"/>
              </a:tabLst>
            </a:pPr>
            <a:r>
              <a:rPr dirty="0" sz="1600">
                <a:latin typeface="Calibri"/>
                <a:cs typeface="Calibri"/>
              </a:rPr>
              <a:t>M</a:t>
            </a:r>
            <a:r>
              <a:rPr dirty="0" sz="1600" spc="-20">
                <a:latin typeface="Calibri"/>
                <a:cs typeface="Calibri"/>
              </a:rPr>
              <a:t>y</a:t>
            </a:r>
            <a:r>
              <a:rPr dirty="0" sz="1600" spc="-5">
                <a:latin typeface="Calibri"/>
                <a:cs typeface="Calibri"/>
              </a:rPr>
              <a:t>o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 spc="-5">
                <a:latin typeface="Calibri"/>
                <a:cs typeface="Calibri"/>
              </a:rPr>
              <a:t>dia</a:t>
            </a:r>
            <a:r>
              <a:rPr dirty="0" sz="1600">
                <a:latin typeface="Calibri"/>
                <a:cs typeface="Calibri"/>
              </a:rPr>
              <a:t>l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 spc="-35">
                <a:latin typeface="Calibri"/>
                <a:cs typeface="Calibri"/>
              </a:rPr>
              <a:t>f</a:t>
            </a:r>
            <a:r>
              <a:rPr dirty="0" sz="1600">
                <a:latin typeface="Calibri"/>
                <a:cs typeface="Calibri"/>
              </a:rPr>
              <a:t>a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>
                <a:latin typeface="Calibri"/>
                <a:cs typeface="Calibri"/>
              </a:rPr>
              <a:t>ction	3.0%	5.9%	0.51 </a:t>
            </a:r>
            <a:r>
              <a:rPr dirty="0" sz="1600" spc="-5">
                <a:latin typeface="Calibri"/>
                <a:cs typeface="Calibri"/>
              </a:rPr>
              <a:t>(0.0</a:t>
            </a:r>
            <a:r>
              <a:rPr dirty="0" sz="1600" spc="-25">
                <a:latin typeface="Calibri"/>
                <a:cs typeface="Calibri"/>
              </a:rPr>
              <a:t>7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2.10)	-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30"/>
              </a:spcBef>
              <a:tabLst>
                <a:tab pos="3366770" algn="l"/>
                <a:tab pos="4828540" algn="l"/>
                <a:tab pos="5885815" algn="l"/>
                <a:tab pos="7559040" algn="l"/>
              </a:tabLst>
            </a:pPr>
            <a:r>
              <a:rPr dirty="0" sz="1600" spc="-5">
                <a:latin typeface="Calibri"/>
                <a:cs typeface="Calibri"/>
              </a:rPr>
              <a:t>Clini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ally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dri</a:t>
            </a:r>
            <a:r>
              <a:rPr dirty="0" sz="1600" spc="-1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en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r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v</a:t>
            </a:r>
            <a:r>
              <a:rPr dirty="0" sz="1600">
                <a:latin typeface="Calibri"/>
                <a:cs typeface="Calibri"/>
              </a:rPr>
              <a:t>as</a:t>
            </a:r>
            <a:r>
              <a:rPr dirty="0" sz="1600" spc="-35">
                <a:latin typeface="Calibri"/>
                <a:cs typeface="Calibri"/>
              </a:rPr>
              <a:t>c</a:t>
            </a:r>
            <a:r>
              <a:rPr dirty="0" sz="1600">
                <a:latin typeface="Calibri"/>
                <a:cs typeface="Calibri"/>
              </a:rPr>
              <a:t>.	4.0%	5.0%	0.82 </a:t>
            </a:r>
            <a:r>
              <a:rPr dirty="0" sz="1600" spc="-5">
                <a:latin typeface="Calibri"/>
                <a:cs typeface="Calibri"/>
              </a:rPr>
              <a:t>(0.1</a:t>
            </a:r>
            <a:r>
              <a:rPr dirty="0" sz="1600" spc="-25">
                <a:latin typeface="Calibri"/>
                <a:cs typeface="Calibri"/>
              </a:rPr>
              <a:t>8</a:t>
            </a:r>
            <a:r>
              <a:rPr dirty="0" sz="1600" spc="-5">
                <a:latin typeface="Calibri"/>
                <a:cs typeface="Calibri"/>
              </a:rPr>
              <a:t>-</a:t>
            </a:r>
            <a:r>
              <a:rPr dirty="0" sz="1600">
                <a:latin typeface="Calibri"/>
                <a:cs typeface="Calibri"/>
              </a:rPr>
              <a:t>3.32)	-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0008" y="3458990"/>
            <a:ext cx="8258175" cy="1130300"/>
          </a:xfrm>
          <a:custGeom>
            <a:avLst/>
            <a:gdLst/>
            <a:ahLst/>
            <a:cxnLst/>
            <a:rect l="l" t="t" r="r" b="b"/>
            <a:pathLst>
              <a:path w="8258175" h="1130300">
                <a:moveTo>
                  <a:pt x="0" y="0"/>
                </a:moveTo>
                <a:lnTo>
                  <a:pt x="8258088" y="0"/>
                </a:lnTo>
                <a:lnTo>
                  <a:pt x="8258088" y="1130300"/>
                </a:lnTo>
                <a:lnTo>
                  <a:pt x="0" y="11303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0008" y="3458990"/>
            <a:ext cx="8258175" cy="1130300"/>
          </a:xfrm>
          <a:custGeom>
            <a:avLst/>
            <a:gdLst/>
            <a:ahLst/>
            <a:cxnLst/>
            <a:rect l="l" t="t" r="r" b="b"/>
            <a:pathLst>
              <a:path w="8258175" h="1130300">
                <a:moveTo>
                  <a:pt x="0" y="0"/>
                </a:moveTo>
                <a:lnTo>
                  <a:pt x="8258088" y="0"/>
                </a:lnTo>
                <a:lnTo>
                  <a:pt x="8258088" y="1130300"/>
                </a:lnTo>
                <a:lnTo>
                  <a:pt x="0" y="11303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547100" y="3149600"/>
            <a:ext cx="5842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796372" y="323619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59" h="0">
                <a:moveTo>
                  <a:pt x="250984" y="0"/>
                </a:moveTo>
                <a:lnTo>
                  <a:pt x="0" y="0"/>
                </a:lnTo>
              </a:path>
            </a:pathLst>
          </a:custGeom>
          <a:ln w="349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653497" y="3148877"/>
            <a:ext cx="174625" cy="174625"/>
          </a:xfrm>
          <a:custGeom>
            <a:avLst/>
            <a:gdLst/>
            <a:ahLst/>
            <a:cxnLst/>
            <a:rect l="l" t="t" r="r" b="b"/>
            <a:pathLst>
              <a:path w="174625" h="174625">
                <a:moveTo>
                  <a:pt x="174625" y="174625"/>
                </a:moveTo>
                <a:lnTo>
                  <a:pt x="174625" y="0"/>
                </a:lnTo>
                <a:lnTo>
                  <a:pt x="0" y="87312"/>
                </a:lnTo>
                <a:lnTo>
                  <a:pt x="174625" y="174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92430" y="4827662"/>
            <a:ext cx="57473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 sz="1200" spc="-5">
                <a:latin typeface="Calibri"/>
                <a:cs typeface="Calibri"/>
              </a:rPr>
              <a:t>*A </a:t>
            </a:r>
            <a:r>
              <a:rPr dirty="0" sz="1200" spc="-10">
                <a:latin typeface="Calibri"/>
                <a:cs typeface="Calibri"/>
              </a:rPr>
              <a:t>total </a:t>
            </a:r>
            <a:r>
              <a:rPr dirty="0" sz="1200" spc="-5">
                <a:latin typeface="Calibri"/>
                <a:cs typeface="Calibri"/>
              </a:rPr>
              <a:t>of </a:t>
            </a:r>
            <a:r>
              <a:rPr dirty="0" sz="1200">
                <a:latin typeface="Calibri"/>
                <a:cs typeface="Calibri"/>
              </a:rPr>
              <a:t>5 </a:t>
            </a:r>
            <a:r>
              <a:rPr dirty="0" sz="1200" spc="-10">
                <a:latin typeface="Calibri"/>
                <a:cs typeface="Calibri"/>
              </a:rPr>
              <a:t>perforations </a:t>
            </a:r>
            <a:r>
              <a:rPr dirty="0" sz="1200" spc="-5">
                <a:latin typeface="Calibri"/>
                <a:cs typeface="Calibri"/>
              </a:rPr>
              <a:t>occurred, </a:t>
            </a:r>
            <a:r>
              <a:rPr dirty="0" sz="1200">
                <a:latin typeface="Calibri"/>
                <a:cs typeface="Calibri"/>
              </a:rPr>
              <a:t>2 </a:t>
            </a:r>
            <a:r>
              <a:rPr dirty="0" sz="1200" spc="-10">
                <a:latin typeface="Calibri"/>
                <a:cs typeface="Calibri"/>
              </a:rPr>
              <a:t>were distal </a:t>
            </a:r>
            <a:r>
              <a:rPr dirty="0" sz="1200" spc="-5">
                <a:latin typeface="Calibri"/>
                <a:cs typeface="Calibri"/>
              </a:rPr>
              <a:t>wire </a:t>
            </a:r>
            <a:r>
              <a:rPr dirty="0" sz="1200" spc="-10">
                <a:latin typeface="Calibri"/>
                <a:cs typeface="Calibri"/>
              </a:rPr>
              <a:t>perforations </a:t>
            </a:r>
            <a:r>
              <a:rPr dirty="0" sz="1200" spc="-5">
                <a:latin typeface="Calibri"/>
                <a:cs typeface="Calibri"/>
              </a:rPr>
              <a:t>(both in </a:t>
            </a:r>
            <a:r>
              <a:rPr dirty="0" sz="1200" spc="-10">
                <a:latin typeface="Calibri"/>
                <a:cs typeface="Calibri"/>
              </a:rPr>
              <a:t>lithotripsy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group)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168837" y="1616652"/>
          <a:ext cx="6757034" cy="19107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3120"/>
                <a:gridCol w="1303655"/>
                <a:gridCol w="1303654"/>
                <a:gridCol w="2037079"/>
              </a:tblGrid>
              <a:tr h="5322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3375" marR="193675" indent="-1314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Lithotri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y  (n =</a:t>
                      </a:r>
                      <a:r>
                        <a:rPr dirty="0" sz="16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99)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marL="281305" marR="86360" indent="-1885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Co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tional  (n =</a:t>
                      </a:r>
                      <a:r>
                        <a:rPr dirty="0" sz="16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101)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89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1030"/>
                        </a:spcBef>
                        <a:tabLst>
                          <a:tab pos="1699260" algn="l"/>
                        </a:tabLst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Relative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risk	</a:t>
                      </a:r>
                      <a:r>
                        <a:rPr dirty="0" sz="1600" i="1">
                          <a:latin typeface="Calibri"/>
                          <a:cs typeface="Calibri"/>
                        </a:rPr>
                        <a:t>p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8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Myocardial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infarction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00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5%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715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1314450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0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(0.0-0.93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)	0.07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Flow-limiting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dissection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00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6%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715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1494155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1.53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(0.41-6.87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)	0.72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Perforation*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006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1%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  <a:tc>
                  <a:txBody>
                    <a:bodyPr/>
                    <a:lstStyle/>
                    <a:p>
                      <a:pPr algn="r" marR="97155">
                        <a:lnSpc>
                          <a:spcPct val="100000"/>
                        </a:lnSpc>
                        <a:spcBef>
                          <a:spcPts val="735"/>
                        </a:spcBef>
                        <a:tabLst>
                          <a:tab pos="1468755" algn="l"/>
                        </a:tabLst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4.08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(0.56-102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)	0.35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33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418147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Procedural</a:t>
            </a:r>
            <a:r>
              <a:rPr dirty="0" sz="3200" spc="-7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complications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383233" y="805317"/>
            <a:ext cx="6629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0"/>
              </a:lnSpc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52241" y="1002142"/>
            <a:ext cx="1000760" cy="40119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90855">
              <a:lnSpc>
                <a:spcPts val="665"/>
              </a:lnSpc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5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1600" y="939800"/>
            <a:ext cx="8969829" cy="4132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190309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0">
                <a:latin typeface="Calibri"/>
                <a:cs typeface="Calibri"/>
              </a:rPr>
              <a:t>OCT</a:t>
            </a:r>
            <a:r>
              <a:rPr dirty="0" sz="3200" spc="-6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results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620" y="4811729"/>
            <a:ext cx="1556385" cy="332105"/>
          </a:xfrm>
          <a:custGeom>
            <a:avLst/>
            <a:gdLst/>
            <a:ahLst/>
            <a:cxnLst/>
            <a:rect l="l" t="t" r="r" b="b"/>
            <a:pathLst>
              <a:path w="1556385" h="332104">
                <a:moveTo>
                  <a:pt x="0" y="0"/>
                </a:moveTo>
                <a:lnTo>
                  <a:pt x="1555955" y="0"/>
                </a:lnTo>
                <a:lnTo>
                  <a:pt x="1555955" y="331771"/>
                </a:lnTo>
                <a:lnTo>
                  <a:pt x="0" y="331771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25363" y="4938853"/>
            <a:ext cx="1556385" cy="172720"/>
          </a:xfrm>
          <a:custGeom>
            <a:avLst/>
            <a:gdLst/>
            <a:ahLst/>
            <a:cxnLst/>
            <a:rect l="l" t="t" r="r" b="b"/>
            <a:pathLst>
              <a:path w="1556384" h="172720">
                <a:moveTo>
                  <a:pt x="0" y="172706"/>
                </a:moveTo>
                <a:lnTo>
                  <a:pt x="1555955" y="172706"/>
                </a:lnTo>
                <a:lnTo>
                  <a:pt x="1555955" y="0"/>
                </a:lnTo>
                <a:lnTo>
                  <a:pt x="0" y="0"/>
                </a:lnTo>
                <a:lnTo>
                  <a:pt x="0" y="1727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25363" y="4779788"/>
            <a:ext cx="1556385" cy="332105"/>
          </a:xfrm>
          <a:custGeom>
            <a:avLst/>
            <a:gdLst/>
            <a:ahLst/>
            <a:cxnLst/>
            <a:rect l="l" t="t" r="r" b="b"/>
            <a:pathLst>
              <a:path w="1556384" h="332104">
                <a:moveTo>
                  <a:pt x="0" y="0"/>
                </a:moveTo>
                <a:lnTo>
                  <a:pt x="1555955" y="0"/>
                </a:lnTo>
                <a:lnTo>
                  <a:pt x="1555955" y="331771"/>
                </a:lnTo>
                <a:lnTo>
                  <a:pt x="0" y="331771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266171" y="789038"/>
            <a:ext cx="840740" cy="133350"/>
          </a:xfrm>
          <a:custGeom>
            <a:avLst/>
            <a:gdLst/>
            <a:ahLst/>
            <a:cxnLst/>
            <a:rect l="l" t="t" r="r" b="b"/>
            <a:pathLst>
              <a:path w="840740" h="133350">
                <a:moveTo>
                  <a:pt x="0" y="0"/>
                </a:moveTo>
                <a:lnTo>
                  <a:pt x="840657" y="0"/>
                </a:lnTo>
                <a:lnTo>
                  <a:pt x="840657" y="132734"/>
                </a:lnTo>
                <a:lnTo>
                  <a:pt x="0" y="13273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266171" y="789038"/>
            <a:ext cx="840740" cy="133350"/>
          </a:xfrm>
          <a:custGeom>
            <a:avLst/>
            <a:gdLst/>
            <a:ahLst/>
            <a:cxnLst/>
            <a:rect l="l" t="t" r="r" b="b"/>
            <a:pathLst>
              <a:path w="840740" h="133350">
                <a:moveTo>
                  <a:pt x="0" y="0"/>
                </a:moveTo>
                <a:lnTo>
                  <a:pt x="840657" y="0"/>
                </a:lnTo>
                <a:lnTo>
                  <a:pt x="840657" y="132734"/>
                </a:lnTo>
                <a:lnTo>
                  <a:pt x="0" y="132734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144830" y="813381"/>
            <a:ext cx="2936875" cy="4125595"/>
          </a:xfrm>
          <a:custGeom>
            <a:avLst/>
            <a:gdLst/>
            <a:ahLst/>
            <a:cxnLst/>
            <a:rect l="l" t="t" r="r" b="b"/>
            <a:pathLst>
              <a:path w="2936875" h="4125595">
                <a:moveTo>
                  <a:pt x="0" y="0"/>
                </a:moveTo>
                <a:lnTo>
                  <a:pt x="2936488" y="0"/>
                </a:lnTo>
                <a:lnTo>
                  <a:pt x="2936488" y="4125471"/>
                </a:lnTo>
                <a:lnTo>
                  <a:pt x="0" y="41254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44830" y="813381"/>
            <a:ext cx="2936875" cy="4125595"/>
          </a:xfrm>
          <a:custGeom>
            <a:avLst/>
            <a:gdLst/>
            <a:ahLst/>
            <a:cxnLst/>
            <a:rect l="l" t="t" r="r" b="b"/>
            <a:pathLst>
              <a:path w="2936875" h="4125595">
                <a:moveTo>
                  <a:pt x="0" y="0"/>
                </a:moveTo>
                <a:lnTo>
                  <a:pt x="2936488" y="0"/>
                </a:lnTo>
                <a:lnTo>
                  <a:pt x="2936488" y="4125471"/>
                </a:lnTo>
                <a:lnTo>
                  <a:pt x="0" y="412547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21405" y="4801608"/>
            <a:ext cx="2668270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400" spc="-5">
                <a:latin typeface="Calibri"/>
                <a:cs typeface="Calibri"/>
                <a:hlinkClick r:id="rId3"/>
              </a:rPr>
              <a:t>andreas.torp.kristensen@regionh.dk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2911" y="1532422"/>
            <a:ext cx="8135620" cy="1488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10">
                <a:latin typeface="Calibri"/>
                <a:cs typeface="Calibri"/>
              </a:rPr>
              <a:t>patients undergoing </a:t>
            </a:r>
            <a:r>
              <a:rPr dirty="0" sz="2400">
                <a:latin typeface="Calibri"/>
                <a:cs typeface="Calibri"/>
              </a:rPr>
              <a:t>PCI </a:t>
            </a:r>
            <a:r>
              <a:rPr dirty="0" sz="2400" spc="-20">
                <a:latin typeface="Calibri"/>
                <a:cs typeface="Calibri"/>
              </a:rPr>
              <a:t>for </a:t>
            </a:r>
            <a:r>
              <a:rPr dirty="0" sz="2400">
                <a:latin typeface="Calibri"/>
                <a:cs typeface="Calibri"/>
              </a:rPr>
              <a:t>a </a:t>
            </a:r>
            <a:r>
              <a:rPr dirty="0" sz="2400" spc="-10">
                <a:latin typeface="Calibri"/>
                <a:cs typeface="Calibri"/>
              </a:rPr>
              <a:t>severely </a:t>
            </a:r>
            <a:r>
              <a:rPr dirty="0" sz="2400" spc="-5">
                <a:latin typeface="Calibri"/>
                <a:cs typeface="Calibri"/>
              </a:rPr>
              <a:t>calcified </a:t>
            </a:r>
            <a:r>
              <a:rPr dirty="0" sz="2400" spc="-10">
                <a:latin typeface="Calibri"/>
                <a:cs typeface="Calibri"/>
              </a:rPr>
              <a:t>coronary </a:t>
            </a:r>
            <a:r>
              <a:rPr dirty="0" sz="2400" spc="-5">
                <a:latin typeface="Calibri"/>
                <a:cs typeface="Calibri"/>
              </a:rPr>
              <a:t>lesion, 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use of </a:t>
            </a:r>
            <a:r>
              <a:rPr dirty="0" sz="2400" spc="-10">
                <a:latin typeface="Calibri"/>
                <a:cs typeface="Calibri"/>
              </a:rPr>
              <a:t>lithotripsy </a:t>
            </a:r>
            <a:r>
              <a:rPr dirty="0" sz="2400" spc="-20">
                <a:latin typeface="Calibri"/>
                <a:cs typeface="Calibri"/>
              </a:rPr>
              <a:t>before stent </a:t>
            </a:r>
            <a:r>
              <a:rPr dirty="0" sz="2400" spc="-10">
                <a:latin typeface="Calibri"/>
                <a:cs typeface="Calibri"/>
              </a:rPr>
              <a:t>implantation </a:t>
            </a:r>
            <a:r>
              <a:rPr dirty="0" sz="2400" spc="-5">
                <a:latin typeface="Calibri"/>
                <a:cs typeface="Calibri"/>
              </a:rPr>
              <a:t>reduced </a:t>
            </a:r>
            <a:r>
              <a:rPr dirty="0" sz="2400">
                <a:latin typeface="Calibri"/>
                <a:cs typeface="Calibri"/>
              </a:rPr>
              <a:t>the  </a:t>
            </a:r>
            <a:r>
              <a:rPr dirty="0" sz="2400" spc="-5">
                <a:latin typeface="Calibri"/>
                <a:cs typeface="Calibri"/>
              </a:rPr>
              <a:t>incidence of </a:t>
            </a:r>
            <a:r>
              <a:rPr dirty="0" sz="2400" spc="-15">
                <a:latin typeface="Calibri"/>
                <a:cs typeface="Calibri"/>
              </a:rPr>
              <a:t>procedural failure </a:t>
            </a:r>
            <a:r>
              <a:rPr dirty="0" sz="2400" spc="-5">
                <a:latin typeface="Calibri"/>
                <a:cs typeface="Calibri"/>
              </a:rPr>
              <a:t>or </a:t>
            </a:r>
            <a:r>
              <a:rPr dirty="0" sz="2400" spc="-20">
                <a:latin typeface="Calibri"/>
                <a:cs typeface="Calibri"/>
              </a:rPr>
              <a:t>target </a:t>
            </a:r>
            <a:r>
              <a:rPr dirty="0" sz="2400" spc="-5">
                <a:latin typeface="Calibri"/>
                <a:cs typeface="Calibri"/>
              </a:rPr>
              <a:t>vessel </a:t>
            </a:r>
            <a:r>
              <a:rPr dirty="0" sz="2400" spc="-15">
                <a:latin typeface="Calibri"/>
                <a:cs typeface="Calibri"/>
              </a:rPr>
              <a:t>failure at </a:t>
            </a:r>
            <a:r>
              <a:rPr dirty="0" sz="2400">
                <a:latin typeface="Calibri"/>
                <a:cs typeface="Calibri"/>
              </a:rPr>
              <a:t>1 </a:t>
            </a:r>
            <a:r>
              <a:rPr dirty="0" sz="2400" spc="-50">
                <a:latin typeface="Calibri"/>
                <a:cs typeface="Calibri"/>
              </a:rPr>
              <a:t>year,  </a:t>
            </a:r>
            <a:r>
              <a:rPr dirty="0" sz="2400">
                <a:latin typeface="Calibri"/>
                <a:cs typeface="Calibri"/>
              </a:rPr>
              <a:t>without an </a:t>
            </a:r>
            <a:r>
              <a:rPr dirty="0" sz="2400" spc="-10">
                <a:latin typeface="Calibri"/>
                <a:cs typeface="Calibri"/>
              </a:rPr>
              <a:t>increased </a:t>
            </a:r>
            <a:r>
              <a:rPr dirty="0" sz="2400">
                <a:latin typeface="Calibri"/>
                <a:cs typeface="Calibri"/>
              </a:rPr>
              <a:t>risk </a:t>
            </a:r>
            <a:r>
              <a:rPr dirty="0" sz="2400" spc="-5">
                <a:latin typeface="Calibri"/>
                <a:cs typeface="Calibri"/>
              </a:rPr>
              <a:t>of </a:t>
            </a:r>
            <a:r>
              <a:rPr dirty="0" sz="2400" spc="-10">
                <a:latin typeface="Calibri"/>
                <a:cs typeface="Calibri"/>
              </a:rPr>
              <a:t>adverse events.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1828164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5" b="0">
                <a:latin typeface="Calibri"/>
                <a:cs typeface="Calibri"/>
              </a:rPr>
              <a:t>Conclusion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4" name="object 4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47548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Potential </a:t>
            </a:r>
            <a:r>
              <a:rPr dirty="0" sz="3200" spc="-10" b="0">
                <a:latin typeface="Calibri"/>
                <a:cs typeface="Calibri"/>
              </a:rPr>
              <a:t>conflicts </a:t>
            </a:r>
            <a:r>
              <a:rPr dirty="0" sz="3200" spc="-5" b="0">
                <a:latin typeface="Calibri"/>
                <a:cs typeface="Calibri"/>
              </a:rPr>
              <a:t>of</a:t>
            </a:r>
            <a:r>
              <a:rPr dirty="0" sz="3200" spc="-60" b="0">
                <a:latin typeface="Calibri"/>
                <a:cs typeface="Calibri"/>
              </a:rPr>
              <a:t> </a:t>
            </a:r>
            <a:r>
              <a:rPr dirty="0" sz="3200" spc="-20" b="0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0051" y="930202"/>
            <a:ext cx="39287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</a:t>
            </a:r>
            <a:r>
              <a:rPr dirty="0" sz="1800" spc="-5" b="1">
                <a:solidFill>
                  <a:srgbClr val="262626"/>
                </a:solidFill>
                <a:latin typeface="Calibri"/>
                <a:cs typeface="Calibri"/>
              </a:rPr>
              <a:t>Andreas </a:t>
            </a:r>
            <a:r>
              <a:rPr dirty="0" sz="1800" spc="-40" b="1">
                <a:solidFill>
                  <a:srgbClr val="262626"/>
                </a:solidFill>
                <a:latin typeface="Calibri"/>
                <a:cs typeface="Calibri"/>
              </a:rPr>
              <a:t>Torp</a:t>
            </a:r>
            <a:r>
              <a:rPr dirty="0" sz="1800" spc="-15" b="1">
                <a:solidFill>
                  <a:srgbClr val="262626"/>
                </a:solidFill>
                <a:latin typeface="Calibri"/>
                <a:cs typeface="Calibri"/>
              </a:rPr>
              <a:t> Kristensen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0051" y="1578512"/>
            <a:ext cx="6259195" cy="231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50" spc="-5">
                <a:latin typeface="Calibri"/>
                <a:cs typeface="Calibri"/>
              </a:rPr>
              <a:t>This </a:t>
            </a:r>
            <a:r>
              <a:rPr dirty="0" sz="1350" spc="-10">
                <a:latin typeface="Calibri"/>
                <a:cs typeface="Calibri"/>
              </a:rPr>
              <a:t>investigator-initiated </a:t>
            </a:r>
            <a:r>
              <a:rPr dirty="0" sz="1350">
                <a:latin typeface="Calibri"/>
                <a:cs typeface="Calibri"/>
              </a:rPr>
              <a:t>trial </a:t>
            </a:r>
            <a:r>
              <a:rPr dirty="0" sz="1350" spc="-5">
                <a:latin typeface="Calibri"/>
                <a:cs typeface="Calibri"/>
              </a:rPr>
              <a:t>was supported by Abbott </a:t>
            </a:r>
            <a:r>
              <a:rPr dirty="0" sz="1350" spc="-10">
                <a:latin typeface="Calibri"/>
                <a:cs typeface="Calibri"/>
              </a:rPr>
              <a:t>Vascular </a:t>
            </a:r>
            <a:r>
              <a:rPr dirty="0" sz="1350">
                <a:latin typeface="Calibri"/>
                <a:cs typeface="Calibri"/>
              </a:rPr>
              <a:t>and </a:t>
            </a:r>
            <a:r>
              <a:rPr dirty="0" sz="1350" spc="-10">
                <a:latin typeface="Calibri"/>
                <a:cs typeface="Calibri"/>
              </a:rPr>
              <a:t>Shockwave</a:t>
            </a:r>
            <a:r>
              <a:rPr dirty="0" sz="1350" spc="-25">
                <a:latin typeface="Calibri"/>
                <a:cs typeface="Calibri"/>
              </a:rPr>
              <a:t> </a:t>
            </a:r>
            <a:r>
              <a:rPr dirty="0" sz="1350" spc="-5">
                <a:latin typeface="Calibri"/>
                <a:cs typeface="Calibri"/>
              </a:rPr>
              <a:t>Medical.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3269" y="3462993"/>
            <a:ext cx="2040255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60"/>
              </a:lnSpc>
            </a:pPr>
            <a:r>
              <a:rPr dirty="0" sz="2800" b="0">
                <a:solidFill>
                  <a:srgbClr val="FFFFFF"/>
                </a:solidFill>
                <a:latin typeface="Calibri Light"/>
                <a:cs typeface="Calibri Light"/>
              </a:rPr>
              <a:t>pc</a:t>
            </a:r>
            <a:r>
              <a:rPr dirty="0" sz="2800" spc="-55" b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dirty="0" sz="2800" spc="-5" b="0">
                <a:solidFill>
                  <a:srgbClr val="FFFFFF"/>
                </a:solidFill>
                <a:latin typeface="Calibri Light"/>
                <a:cs typeface="Calibri Light"/>
              </a:rPr>
              <a:t>online.</a:t>
            </a:r>
            <a:r>
              <a:rPr dirty="0" sz="2800" spc="-30" b="0">
                <a:solidFill>
                  <a:srgbClr val="FFFFFF"/>
                </a:solidFill>
                <a:latin typeface="Calibri Light"/>
                <a:cs typeface="Calibri Light"/>
              </a:rPr>
              <a:t>c</a:t>
            </a:r>
            <a:r>
              <a:rPr dirty="0" sz="2800" spc="-5" b="0">
                <a:solidFill>
                  <a:srgbClr val="FFFFFF"/>
                </a:solidFill>
                <a:latin typeface="Calibri Light"/>
                <a:cs typeface="Calibri Light"/>
              </a:rPr>
              <a:t>om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602615" cy="5143500"/>
          </a:xfrm>
          <a:custGeom>
            <a:avLst/>
            <a:gdLst/>
            <a:ahLst/>
            <a:cxnLst/>
            <a:rect l="l" t="t" r="r" b="b"/>
            <a:pathLst>
              <a:path w="602615" h="5143500">
                <a:moveTo>
                  <a:pt x="0" y="5143500"/>
                </a:moveTo>
                <a:lnTo>
                  <a:pt x="602167" y="5143500"/>
                </a:lnTo>
                <a:lnTo>
                  <a:pt x="602167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30300" y="0"/>
            <a:ext cx="6872413" cy="5143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2167" y="0"/>
            <a:ext cx="558165" cy="5143500"/>
          </a:xfrm>
          <a:custGeom>
            <a:avLst/>
            <a:gdLst/>
            <a:ahLst/>
            <a:cxnLst/>
            <a:rect l="l" t="t" r="r" b="b"/>
            <a:pathLst>
              <a:path w="558165" h="5143500">
                <a:moveTo>
                  <a:pt x="0" y="0"/>
                </a:moveTo>
                <a:lnTo>
                  <a:pt x="557560" y="0"/>
                </a:lnTo>
                <a:lnTo>
                  <a:pt x="557560" y="5143499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59727" y="0"/>
            <a:ext cx="0" cy="5143500"/>
          </a:xfrm>
          <a:custGeom>
            <a:avLst/>
            <a:gdLst/>
            <a:ahLst/>
            <a:cxnLst/>
            <a:rect l="l" t="t" r="r" b="b"/>
            <a:pathLst>
              <a:path w="0" h="5143500">
                <a:moveTo>
                  <a:pt x="0" y="0"/>
                </a:moveTo>
                <a:lnTo>
                  <a:pt x="0" y="5143499"/>
                </a:lnTo>
              </a:path>
            </a:pathLst>
          </a:custGeom>
          <a:ln w="9525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2167" y="0"/>
            <a:ext cx="0" cy="5143500"/>
          </a:xfrm>
          <a:custGeom>
            <a:avLst/>
            <a:gdLst/>
            <a:ahLst/>
            <a:cxnLst/>
            <a:rect l="l" t="t" r="r" b="b"/>
            <a:pathLst>
              <a:path w="0" h="5143500">
                <a:moveTo>
                  <a:pt x="0" y="5143499"/>
                </a:moveTo>
                <a:lnTo>
                  <a:pt x="0" y="0"/>
                </a:lnTo>
              </a:path>
            </a:pathLst>
          </a:custGeom>
          <a:ln w="9525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83233" y="805317"/>
            <a:ext cx="669925" cy="285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0"/>
              </a:lnSpc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600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911" y="1575449"/>
            <a:ext cx="7693025" cy="2885440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3200" spc="-15">
                <a:latin typeface="Calibri"/>
                <a:cs typeface="Calibri"/>
              </a:rPr>
              <a:t>Intravascular lithotripsy</a:t>
            </a:r>
            <a:r>
              <a:rPr dirty="0" sz="3200" spc="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(IVL)</a:t>
            </a:r>
            <a:endParaRPr sz="3200">
              <a:latin typeface="Calibri"/>
              <a:cs typeface="Calibri"/>
            </a:endParaRPr>
          </a:p>
          <a:p>
            <a:pPr marL="755650" indent="-287020">
              <a:lnSpc>
                <a:spcPct val="100000"/>
              </a:lnSpc>
              <a:spcBef>
                <a:spcPts val="560"/>
              </a:spcBef>
              <a:buSzPct val="102173"/>
              <a:buFont typeface="Arial"/>
              <a:buChar char="–"/>
              <a:tabLst>
                <a:tab pos="756285" algn="l"/>
              </a:tabLst>
            </a:pPr>
            <a:r>
              <a:rPr dirty="0" sz="2300">
                <a:latin typeface="Calibri"/>
                <a:cs typeface="Calibri"/>
              </a:rPr>
              <a:t>Rapid</a:t>
            </a:r>
            <a:r>
              <a:rPr dirty="0" sz="2300" spc="-5">
                <a:latin typeface="Calibri"/>
                <a:cs typeface="Calibri"/>
              </a:rPr>
              <a:t> </a:t>
            </a:r>
            <a:r>
              <a:rPr dirty="0" sz="2300" spc="-25">
                <a:latin typeface="Calibri"/>
                <a:cs typeface="Calibri"/>
              </a:rPr>
              <a:t>uptake</a:t>
            </a:r>
            <a:endParaRPr sz="2300">
              <a:latin typeface="Calibri"/>
              <a:cs typeface="Calibri"/>
            </a:endParaRPr>
          </a:p>
          <a:p>
            <a:pPr marL="755650" indent="-287020">
              <a:lnSpc>
                <a:spcPct val="100000"/>
              </a:lnSpc>
              <a:spcBef>
                <a:spcPts val="490"/>
              </a:spcBef>
              <a:buSzPct val="102173"/>
              <a:buFont typeface="Arial"/>
              <a:buChar char="–"/>
              <a:tabLst>
                <a:tab pos="756285" algn="l"/>
              </a:tabLst>
            </a:pPr>
            <a:r>
              <a:rPr dirty="0" sz="2300" spc="-10">
                <a:latin typeface="Calibri"/>
                <a:cs typeface="Calibri"/>
              </a:rPr>
              <a:t>Promising </a:t>
            </a:r>
            <a:r>
              <a:rPr dirty="0" sz="2300" spc="-5">
                <a:latin typeface="Calibri"/>
                <a:cs typeface="Calibri"/>
              </a:rPr>
              <a:t>observational</a:t>
            </a:r>
            <a:r>
              <a:rPr dirty="0" sz="230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results</a:t>
            </a:r>
            <a:endParaRPr sz="2300">
              <a:latin typeface="Calibri"/>
              <a:cs typeface="Calibri"/>
            </a:endParaRPr>
          </a:p>
          <a:p>
            <a:pPr marL="755650" indent="-287020">
              <a:lnSpc>
                <a:spcPct val="100000"/>
              </a:lnSpc>
              <a:spcBef>
                <a:spcPts val="495"/>
              </a:spcBef>
              <a:buSzPct val="102173"/>
              <a:buFont typeface="Arial"/>
              <a:buChar char="–"/>
              <a:tabLst>
                <a:tab pos="756285" algn="l"/>
              </a:tabLst>
            </a:pPr>
            <a:r>
              <a:rPr dirty="0" sz="2300">
                <a:latin typeface="Calibri"/>
                <a:cs typeface="Calibri"/>
              </a:rPr>
              <a:t>Not </a:t>
            </a:r>
            <a:r>
              <a:rPr dirty="0" sz="2300" spc="-10">
                <a:latin typeface="Calibri"/>
                <a:cs typeface="Calibri"/>
              </a:rPr>
              <a:t>supported by </a:t>
            </a:r>
            <a:r>
              <a:rPr dirty="0" sz="2300" spc="-15">
                <a:latin typeface="Calibri"/>
                <a:cs typeface="Calibri"/>
              </a:rPr>
              <a:t>randomized</a:t>
            </a:r>
            <a:r>
              <a:rPr dirty="0" sz="2300" spc="20">
                <a:latin typeface="Calibri"/>
                <a:cs typeface="Calibri"/>
              </a:rPr>
              <a:t> </a:t>
            </a:r>
            <a:r>
              <a:rPr dirty="0" sz="2300" spc="-5">
                <a:latin typeface="Calibri"/>
                <a:cs typeface="Calibri"/>
              </a:rPr>
              <a:t>evidence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2300" spc="-5">
                <a:latin typeface="Calibri"/>
                <a:cs typeface="Calibri"/>
              </a:rPr>
              <a:t>Hypothesis: </a:t>
            </a:r>
            <a:r>
              <a:rPr dirty="0" sz="2300" spc="-10">
                <a:latin typeface="Calibri"/>
                <a:cs typeface="Calibri"/>
              </a:rPr>
              <a:t>Lithotripsy was </a:t>
            </a:r>
            <a:r>
              <a:rPr dirty="0" sz="2300" spc="-5">
                <a:latin typeface="Calibri"/>
                <a:cs typeface="Calibri"/>
              </a:rPr>
              <a:t>superior </a:t>
            </a:r>
            <a:r>
              <a:rPr dirty="0" sz="2300" spc="-15">
                <a:latin typeface="Calibri"/>
                <a:cs typeface="Calibri"/>
              </a:rPr>
              <a:t>to </a:t>
            </a:r>
            <a:r>
              <a:rPr dirty="0" sz="2300" spc="-10">
                <a:latin typeface="Calibri"/>
                <a:cs typeface="Calibri"/>
              </a:rPr>
              <a:t>conventional</a:t>
            </a:r>
            <a:r>
              <a:rPr dirty="0" sz="2300" spc="-30">
                <a:latin typeface="Calibri"/>
                <a:cs typeface="Calibri"/>
              </a:rPr>
              <a:t> </a:t>
            </a:r>
            <a:r>
              <a:rPr dirty="0" sz="2300" spc="-10">
                <a:latin typeface="Calibri"/>
                <a:cs typeface="Calibri"/>
              </a:rPr>
              <a:t>preparation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15490"/>
            <a:ext cx="29819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 b="0">
                <a:latin typeface="Calibri"/>
                <a:cs typeface="Calibri"/>
              </a:rPr>
              <a:t>Why </a:t>
            </a:r>
            <a:r>
              <a:rPr dirty="0" sz="3600" b="0">
                <a:latin typeface="Calibri"/>
                <a:cs typeface="Calibri"/>
              </a:rPr>
              <a:t>this</a:t>
            </a:r>
            <a:r>
              <a:rPr dirty="0" sz="3600" spc="-45" b="0">
                <a:latin typeface="Calibri"/>
                <a:cs typeface="Calibri"/>
              </a:rPr>
              <a:t> </a:t>
            </a:r>
            <a:r>
              <a:rPr dirty="0" sz="3600" spc="-10" b="0">
                <a:latin typeface="Calibri"/>
                <a:cs typeface="Calibri"/>
              </a:rPr>
              <a:t>study?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32838" y="774289"/>
            <a:ext cx="789305" cy="361950"/>
          </a:xfrm>
          <a:custGeom>
            <a:avLst/>
            <a:gdLst/>
            <a:ahLst/>
            <a:cxnLst/>
            <a:rect l="l" t="t" r="r" b="b"/>
            <a:pathLst>
              <a:path w="789304" h="361950">
                <a:moveTo>
                  <a:pt x="0" y="0"/>
                </a:moveTo>
                <a:lnTo>
                  <a:pt x="789038" y="0"/>
                </a:lnTo>
                <a:lnTo>
                  <a:pt x="789038" y="361336"/>
                </a:lnTo>
                <a:lnTo>
                  <a:pt x="0" y="36133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332838" y="774289"/>
            <a:ext cx="789305" cy="361950"/>
          </a:xfrm>
          <a:custGeom>
            <a:avLst/>
            <a:gdLst/>
            <a:ahLst/>
            <a:cxnLst/>
            <a:rect l="l" t="t" r="r" b="b"/>
            <a:pathLst>
              <a:path w="789304" h="361950">
                <a:moveTo>
                  <a:pt x="0" y="0"/>
                </a:moveTo>
                <a:lnTo>
                  <a:pt x="789038" y="0"/>
                </a:lnTo>
                <a:lnTo>
                  <a:pt x="789038" y="361336"/>
                </a:lnTo>
                <a:lnTo>
                  <a:pt x="0" y="361336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20372" y="1646401"/>
            <a:ext cx="2188590" cy="2190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2911" y="1063774"/>
            <a:ext cx="5507990" cy="3260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Inclusion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criteria</a:t>
            </a:r>
            <a:endParaRPr sz="2400">
              <a:latin typeface="Calibri"/>
              <a:cs typeface="Calibri"/>
            </a:endParaRPr>
          </a:p>
          <a:p>
            <a:pPr marL="194945" marR="5080">
              <a:lnSpc>
                <a:spcPct val="100000"/>
              </a:lnSpc>
              <a:spcBef>
                <a:spcPts val="25"/>
              </a:spcBef>
            </a:pPr>
            <a:r>
              <a:rPr dirty="0" sz="2000" spc="-15">
                <a:latin typeface="Calibri"/>
                <a:cs typeface="Calibri"/>
              </a:rPr>
              <a:t>Severe </a:t>
            </a:r>
            <a:r>
              <a:rPr dirty="0" sz="2000" spc="-5">
                <a:latin typeface="Calibri"/>
                <a:cs typeface="Calibri"/>
              </a:rPr>
              <a:t>angiographic calcification </a:t>
            </a:r>
            <a:r>
              <a:rPr dirty="0" sz="2000" spc="-10">
                <a:latin typeface="Calibri"/>
                <a:cs typeface="Calibri"/>
              </a:rPr>
              <a:t>(Mintz </a:t>
            </a:r>
            <a:r>
              <a:rPr dirty="0" sz="2000" spc="-5">
                <a:latin typeface="Calibri"/>
                <a:cs typeface="Calibri"/>
              </a:rPr>
              <a:t>et </a:t>
            </a:r>
            <a:r>
              <a:rPr dirty="0" sz="2000">
                <a:latin typeface="Calibri"/>
                <a:cs typeface="Calibri"/>
              </a:rPr>
              <a:t>al. 1995)  </a:t>
            </a:r>
            <a:r>
              <a:rPr dirty="0" sz="2000" spc="-10">
                <a:latin typeface="Calibri"/>
                <a:cs typeface="Calibri"/>
              </a:rPr>
              <a:t>Chronic </a:t>
            </a:r>
            <a:r>
              <a:rPr dirty="0" sz="2000" spc="-5">
                <a:latin typeface="Calibri"/>
                <a:cs typeface="Calibri"/>
              </a:rPr>
              <a:t>or acute </a:t>
            </a:r>
            <a:r>
              <a:rPr dirty="0" sz="2000" spc="-10">
                <a:latin typeface="Calibri"/>
                <a:cs typeface="Calibri"/>
              </a:rPr>
              <a:t>coronary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5">
                <a:latin typeface="Calibri"/>
                <a:cs typeface="Calibri"/>
              </a:rPr>
              <a:t>syndrome</a:t>
            </a:r>
            <a:endParaRPr sz="2000">
              <a:latin typeface="Calibri"/>
              <a:cs typeface="Calibri"/>
            </a:endParaRPr>
          </a:p>
          <a:p>
            <a:pPr marL="194945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Evidence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ischemia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400" spc="-10" b="1">
                <a:latin typeface="Calibri"/>
                <a:cs typeface="Calibri"/>
              </a:rPr>
              <a:t>Exclusion criteria</a:t>
            </a:r>
            <a:endParaRPr sz="2400">
              <a:latin typeface="Calibri"/>
              <a:cs typeface="Calibri"/>
            </a:endParaRPr>
          </a:p>
          <a:p>
            <a:pPr marL="194945" marR="4660265">
              <a:lnSpc>
                <a:spcPct val="100000"/>
              </a:lnSpc>
              <a:spcBef>
                <a:spcPts val="25"/>
              </a:spcBef>
            </a:pPr>
            <a:r>
              <a:rPr dirty="0" sz="2000" spc="-15">
                <a:latin typeface="Calibri"/>
                <a:cs typeface="Calibri"/>
              </a:rPr>
              <a:t>S</a:t>
            </a:r>
            <a:r>
              <a:rPr dirty="0" sz="2000" spc="-5">
                <a:latin typeface="Calibri"/>
                <a:cs typeface="Calibri"/>
              </a:rPr>
              <a:t>TEMI  </a:t>
            </a:r>
            <a:r>
              <a:rPr dirty="0" sz="2000" spc="-20">
                <a:latin typeface="Calibri"/>
                <a:cs typeface="Calibri"/>
              </a:rPr>
              <a:t>CTO</a:t>
            </a:r>
            <a:endParaRPr sz="2000">
              <a:latin typeface="Calibri"/>
              <a:cs typeface="Calibri"/>
            </a:endParaRPr>
          </a:p>
          <a:p>
            <a:pPr marL="194945">
              <a:lnSpc>
                <a:spcPct val="100000"/>
              </a:lnSpc>
            </a:pPr>
            <a:r>
              <a:rPr dirty="0" sz="2000" spc="-40">
                <a:latin typeface="Calibri"/>
                <a:cs typeface="Calibri"/>
              </a:rPr>
              <a:t>LVEF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&lt;35%</a:t>
            </a:r>
            <a:endParaRPr sz="2000">
              <a:latin typeface="Calibri"/>
              <a:cs typeface="Calibri"/>
            </a:endParaRPr>
          </a:p>
          <a:p>
            <a:pPr marL="19494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eGFR</a:t>
            </a:r>
            <a:r>
              <a:rPr dirty="0" sz="2000" spc="-5">
                <a:latin typeface="Calibri"/>
                <a:cs typeface="Calibri"/>
              </a:rPr>
              <a:t> &lt;30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151003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0">
                <a:latin typeface="Calibri"/>
                <a:cs typeface="Calibri"/>
              </a:rPr>
              <a:t>M</a:t>
            </a:r>
            <a:r>
              <a:rPr dirty="0" sz="3200" spc="-20" b="0">
                <a:latin typeface="Calibri"/>
                <a:cs typeface="Calibri"/>
              </a:rPr>
              <a:t>e</a:t>
            </a:r>
            <a:r>
              <a:rPr dirty="0" sz="3200" b="0">
                <a:latin typeface="Calibri"/>
                <a:cs typeface="Calibri"/>
              </a:rPr>
              <a:t>thods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2911" y="15490"/>
            <a:ext cx="169545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3600" spc="-2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3600">
                <a:solidFill>
                  <a:srgbClr val="FFFFFF"/>
                </a:solidFill>
                <a:latin typeface="Calibri"/>
                <a:cs typeface="Calibri"/>
              </a:rPr>
              <a:t>thods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9291" y="944791"/>
            <a:ext cx="6367045" cy="4036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2911" y="1042557"/>
            <a:ext cx="7790180" cy="337566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0">
                <a:latin typeface="Calibri"/>
                <a:cs typeface="Calibri"/>
              </a:rPr>
              <a:t>composite</a:t>
            </a:r>
            <a:r>
              <a:rPr dirty="0" sz="2000" spc="-5">
                <a:latin typeface="Calibri"/>
                <a:cs typeface="Calibri"/>
              </a:rPr>
              <a:t> of</a:t>
            </a:r>
            <a:endParaRPr sz="2000">
              <a:latin typeface="Calibri"/>
              <a:cs typeface="Calibri"/>
            </a:endParaRPr>
          </a:p>
          <a:p>
            <a:pPr marL="755650" indent="-287020">
              <a:lnSpc>
                <a:spcPct val="100000"/>
              </a:lnSpc>
              <a:spcBef>
                <a:spcPts val="395"/>
              </a:spcBef>
              <a:buSzPct val="102777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1800" spc="-10">
                <a:latin typeface="Calibri"/>
                <a:cs typeface="Calibri"/>
              </a:rPr>
              <a:t>Procedural failure</a:t>
            </a:r>
            <a:endParaRPr sz="1800">
              <a:latin typeface="Calibri"/>
              <a:cs typeface="Calibri"/>
            </a:endParaRPr>
          </a:p>
          <a:p>
            <a:pPr lvl="1" marL="1155700" indent="-229870">
              <a:lnSpc>
                <a:spcPct val="100000"/>
              </a:lnSpc>
              <a:spcBef>
                <a:spcPts val="385"/>
              </a:spcBef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>
                <a:latin typeface="Calibri"/>
                <a:cs typeface="Calibri"/>
              </a:rPr>
              <a:t>No </a:t>
            </a:r>
            <a:r>
              <a:rPr dirty="0" sz="1600" spc="-5">
                <a:latin typeface="Calibri"/>
                <a:cs typeface="Calibri"/>
              </a:rPr>
              <a:t>or </a:t>
            </a:r>
            <a:r>
              <a:rPr dirty="0" sz="1600" spc="-10">
                <a:latin typeface="Calibri"/>
                <a:cs typeface="Calibri"/>
              </a:rPr>
              <a:t>failed </a:t>
            </a:r>
            <a:r>
              <a:rPr dirty="0" sz="1600" spc="-15">
                <a:latin typeface="Calibri"/>
                <a:cs typeface="Calibri"/>
              </a:rPr>
              <a:t>stent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delivery</a:t>
            </a:r>
            <a:endParaRPr sz="1600">
              <a:latin typeface="Calibri"/>
              <a:cs typeface="Calibri"/>
            </a:endParaRPr>
          </a:p>
          <a:p>
            <a:pPr lvl="1" marL="1155700" indent="-229870">
              <a:lnSpc>
                <a:spcPct val="100000"/>
              </a:lnSpc>
              <a:spcBef>
                <a:spcPts val="385"/>
              </a:spcBef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 spc="-15">
                <a:latin typeface="Calibri"/>
                <a:cs typeface="Calibri"/>
              </a:rPr>
              <a:t>OCT-assessed </a:t>
            </a:r>
            <a:r>
              <a:rPr dirty="0" sz="1600" spc="-5">
                <a:latin typeface="Calibri"/>
                <a:cs typeface="Calibri"/>
              </a:rPr>
              <a:t>residual </a:t>
            </a:r>
            <a:r>
              <a:rPr dirty="0" sz="1600" spc="-10">
                <a:latin typeface="Calibri"/>
                <a:cs typeface="Calibri"/>
              </a:rPr>
              <a:t>area </a:t>
            </a:r>
            <a:r>
              <a:rPr dirty="0" sz="1600" spc="-5">
                <a:latin typeface="Calibri"/>
                <a:cs typeface="Calibri"/>
              </a:rPr>
              <a:t>stenosis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≥20%</a:t>
            </a:r>
            <a:endParaRPr sz="1600">
              <a:latin typeface="Calibri"/>
              <a:cs typeface="Calibri"/>
            </a:endParaRPr>
          </a:p>
          <a:p>
            <a:pPr marL="755650" indent="-287020">
              <a:lnSpc>
                <a:spcPct val="100000"/>
              </a:lnSpc>
              <a:spcBef>
                <a:spcPts val="370"/>
              </a:spcBef>
              <a:buSzPct val="102777"/>
              <a:buFont typeface="Arial"/>
              <a:buChar char="–"/>
              <a:tabLst>
                <a:tab pos="755650" algn="l"/>
                <a:tab pos="756285" algn="l"/>
              </a:tabLst>
            </a:pPr>
            <a:r>
              <a:rPr dirty="0" sz="1800" spc="-35">
                <a:latin typeface="Calibri"/>
                <a:cs typeface="Calibri"/>
              </a:rPr>
              <a:t>Target </a:t>
            </a:r>
            <a:r>
              <a:rPr dirty="0" sz="1800" spc="-5">
                <a:latin typeface="Calibri"/>
                <a:cs typeface="Calibri"/>
              </a:rPr>
              <a:t>vessel </a:t>
            </a:r>
            <a:r>
              <a:rPr dirty="0" sz="1800" spc="-10">
                <a:latin typeface="Calibri"/>
                <a:cs typeface="Calibri"/>
              </a:rPr>
              <a:t>failure at </a:t>
            </a:r>
            <a:r>
              <a:rPr dirty="0" sz="1800">
                <a:latin typeface="Calibri"/>
                <a:cs typeface="Calibri"/>
              </a:rPr>
              <a:t>1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year</a:t>
            </a:r>
            <a:endParaRPr sz="1800">
              <a:latin typeface="Calibri"/>
              <a:cs typeface="Calibri"/>
            </a:endParaRPr>
          </a:p>
          <a:p>
            <a:pPr lvl="1" marL="1155700" indent="-229870">
              <a:lnSpc>
                <a:spcPct val="100000"/>
              </a:lnSpc>
              <a:spcBef>
                <a:spcPts val="385"/>
              </a:spcBef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 spc="-10">
                <a:latin typeface="Calibri"/>
                <a:cs typeface="Calibri"/>
              </a:rPr>
              <a:t>Myocardial infarction</a:t>
            </a:r>
            <a:endParaRPr sz="1600">
              <a:latin typeface="Calibri"/>
              <a:cs typeface="Calibri"/>
            </a:endParaRPr>
          </a:p>
          <a:p>
            <a:pPr lvl="1" marL="1155700" indent="-229870">
              <a:lnSpc>
                <a:spcPct val="100000"/>
              </a:lnSpc>
              <a:spcBef>
                <a:spcPts val="385"/>
              </a:spcBef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 spc="-5">
                <a:latin typeface="Calibri"/>
                <a:cs typeface="Calibri"/>
              </a:rPr>
              <a:t>Clinically driven </a:t>
            </a:r>
            <a:r>
              <a:rPr dirty="0" sz="1600" spc="-10">
                <a:latin typeface="Calibri"/>
                <a:cs typeface="Calibri"/>
              </a:rPr>
              <a:t>revascularization</a:t>
            </a:r>
            <a:endParaRPr sz="1600">
              <a:latin typeface="Calibri"/>
              <a:cs typeface="Calibri"/>
            </a:endParaRPr>
          </a:p>
          <a:p>
            <a:pPr lvl="1" marL="1155700" indent="-229870">
              <a:lnSpc>
                <a:spcPct val="100000"/>
              </a:lnSpc>
              <a:spcBef>
                <a:spcPts val="385"/>
              </a:spcBef>
              <a:buSzPct val="103125"/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dirty="0" sz="1600" spc="-10">
                <a:latin typeface="Calibri"/>
                <a:cs typeface="Calibri"/>
              </a:rPr>
              <a:t>Cardiac </a:t>
            </a:r>
            <a:r>
              <a:rPr dirty="0" sz="1600" spc="-5">
                <a:latin typeface="Calibri"/>
                <a:cs typeface="Calibri"/>
              </a:rPr>
              <a:t>death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dirty="0" sz="2000">
                <a:latin typeface="Calibri"/>
                <a:cs typeface="Calibri"/>
              </a:rPr>
              <a:t>Assumed 15% </a:t>
            </a:r>
            <a:r>
              <a:rPr dirty="0" sz="2000" spc="-10">
                <a:latin typeface="Calibri"/>
                <a:cs typeface="Calibri"/>
              </a:rPr>
              <a:t>points </a:t>
            </a:r>
            <a:r>
              <a:rPr dirty="0" sz="2000" spc="-15">
                <a:latin typeface="Calibri"/>
                <a:cs typeface="Calibri"/>
              </a:rPr>
              <a:t>difference </a:t>
            </a:r>
            <a:r>
              <a:rPr dirty="0" sz="2000" spc="-5">
                <a:latin typeface="Calibri"/>
                <a:cs typeface="Calibri"/>
              </a:rPr>
              <a:t>(25% in </a:t>
            </a:r>
            <a:r>
              <a:rPr dirty="0" sz="2000" spc="-15">
                <a:latin typeface="Calibri"/>
                <a:cs typeface="Calibri"/>
              </a:rPr>
              <a:t>control </a:t>
            </a:r>
            <a:r>
              <a:rPr dirty="0" sz="2000">
                <a:latin typeface="Calibri"/>
                <a:cs typeface="Calibri"/>
              </a:rPr>
              <a:t>arm, 80% </a:t>
            </a:r>
            <a:r>
              <a:rPr dirty="0" sz="2000" spc="-5">
                <a:latin typeface="Calibri"/>
                <a:cs typeface="Calibri"/>
              </a:rPr>
              <a:t>β) </a:t>
            </a:r>
            <a:r>
              <a:rPr dirty="0" sz="2000">
                <a:latin typeface="Cambria Math"/>
                <a:cs typeface="Cambria Math"/>
              </a:rPr>
              <a:t>→ </a:t>
            </a:r>
            <a:r>
              <a:rPr dirty="0" sz="2000">
                <a:latin typeface="Calibri"/>
                <a:cs typeface="Calibri"/>
              </a:rPr>
              <a:t>200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patients</a:t>
            </a:r>
            <a:endParaRPr sz="2000">
              <a:latin typeface="Calibri"/>
              <a:cs typeface="Calibri"/>
            </a:endParaRPr>
          </a:p>
          <a:p>
            <a:pPr marL="12700" marR="3383915">
              <a:lnSpc>
                <a:spcPct val="120000"/>
              </a:lnSpc>
              <a:spcBef>
                <a:spcPts val="60"/>
              </a:spcBef>
            </a:pPr>
            <a:r>
              <a:rPr dirty="0" sz="1050">
                <a:latin typeface="Calibri"/>
                <a:cs typeface="Calibri"/>
              </a:rPr>
              <a:t>Predefined </a:t>
            </a:r>
            <a:r>
              <a:rPr dirty="0" sz="1050" spc="-5">
                <a:latin typeface="Calibri"/>
                <a:cs typeface="Calibri"/>
              </a:rPr>
              <a:t>statistical </a:t>
            </a:r>
            <a:r>
              <a:rPr dirty="0" sz="1050">
                <a:latin typeface="Calibri"/>
                <a:cs typeface="Calibri"/>
              </a:rPr>
              <a:t>analysis </a:t>
            </a:r>
            <a:r>
              <a:rPr dirty="0" sz="1050" spc="-5">
                <a:latin typeface="Calibri"/>
                <a:cs typeface="Calibri"/>
              </a:rPr>
              <a:t>plan </a:t>
            </a:r>
            <a:r>
              <a:rPr dirty="0" sz="1050">
                <a:latin typeface="Calibri"/>
                <a:cs typeface="Calibri"/>
              </a:rPr>
              <a:t>with </a:t>
            </a:r>
            <a:r>
              <a:rPr dirty="0" sz="1050" spc="-5">
                <a:latin typeface="Calibri"/>
                <a:cs typeface="Calibri"/>
              </a:rPr>
              <a:t>blinded </a:t>
            </a:r>
            <a:r>
              <a:rPr dirty="0" sz="1050">
                <a:latin typeface="Calibri"/>
                <a:cs typeface="Calibri"/>
              </a:rPr>
              <a:t>adjudication </a:t>
            </a:r>
            <a:r>
              <a:rPr dirty="0" sz="1050" spc="-5">
                <a:latin typeface="Calibri"/>
                <a:cs typeface="Calibri"/>
              </a:rPr>
              <a:t>of </a:t>
            </a:r>
            <a:r>
              <a:rPr dirty="0" sz="1050">
                <a:latin typeface="Calibri"/>
                <a:cs typeface="Calibri"/>
              </a:rPr>
              <a:t>clinical endpoints  Blinded core </a:t>
            </a:r>
            <a:r>
              <a:rPr dirty="0" sz="1050" spc="-5">
                <a:latin typeface="Calibri"/>
                <a:cs typeface="Calibri"/>
              </a:rPr>
              <a:t>laboratory OCT </a:t>
            </a:r>
            <a:r>
              <a:rPr dirty="0" sz="1050">
                <a:latin typeface="Calibri"/>
                <a:cs typeface="Calibri"/>
              </a:rPr>
              <a:t>analyses and adjudication </a:t>
            </a:r>
            <a:r>
              <a:rPr dirty="0" sz="1050" spc="-5">
                <a:latin typeface="Calibri"/>
                <a:cs typeface="Calibri"/>
              </a:rPr>
              <a:t>of OCT</a:t>
            </a:r>
            <a:r>
              <a:rPr dirty="0" sz="1050" spc="-50">
                <a:latin typeface="Calibri"/>
                <a:cs typeface="Calibri"/>
              </a:rPr>
              <a:t> </a:t>
            </a:r>
            <a:r>
              <a:rPr dirty="0" sz="1050">
                <a:latin typeface="Calibri"/>
                <a:cs typeface="Calibri"/>
              </a:rPr>
              <a:t>endpoints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290766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0">
                <a:latin typeface="Calibri"/>
                <a:cs typeface="Calibri"/>
              </a:rPr>
              <a:t>Primary</a:t>
            </a:r>
            <a:r>
              <a:rPr dirty="0" sz="3200" spc="-70" b="0">
                <a:latin typeface="Calibri"/>
                <a:cs typeface="Calibri"/>
              </a:rPr>
              <a:t> </a:t>
            </a:r>
            <a:r>
              <a:rPr dirty="0" sz="3200" spc="-5" b="0">
                <a:latin typeface="Calibri"/>
                <a:cs typeface="Calibri"/>
              </a:rPr>
              <a:t>endpoint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52241" y="4874186"/>
            <a:ext cx="720090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45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156019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40" b="0">
                <a:latin typeface="Calibri"/>
                <a:cs typeface="Calibri"/>
              </a:rPr>
              <a:t>Trial</a:t>
            </a:r>
            <a:r>
              <a:rPr dirty="0" sz="3200" spc="-8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sites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94300" y="1270000"/>
            <a:ext cx="3943592" cy="3873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167474" y="2907720"/>
            <a:ext cx="0" cy="294640"/>
          </a:xfrm>
          <a:custGeom>
            <a:avLst/>
            <a:gdLst/>
            <a:ahLst/>
            <a:cxnLst/>
            <a:rect l="l" t="t" r="r" b="b"/>
            <a:pathLst>
              <a:path w="0" h="294639">
                <a:moveTo>
                  <a:pt x="0" y="0"/>
                </a:moveTo>
                <a:lnTo>
                  <a:pt x="0" y="294583"/>
                </a:lnTo>
              </a:path>
            </a:pathLst>
          </a:custGeom>
          <a:ln w="28575">
            <a:solidFill>
              <a:srgbClr val="1F29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124611" y="3188017"/>
            <a:ext cx="85724" cy="857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315199" y="2661612"/>
            <a:ext cx="1765935" cy="24637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40005">
              <a:lnSpc>
                <a:spcPct val="100000"/>
              </a:lnSpc>
              <a:spcBef>
                <a:spcPts val="235"/>
              </a:spcBef>
            </a:pPr>
            <a:r>
              <a:rPr dirty="0" sz="1100">
                <a:latin typeface="Calibri"/>
                <a:cs typeface="Calibri"/>
              </a:rPr>
              <a:t>North-Estonia Medical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Centre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83707" y="2207049"/>
            <a:ext cx="535940" cy="451484"/>
          </a:xfrm>
          <a:custGeom>
            <a:avLst/>
            <a:gdLst/>
            <a:ahLst/>
            <a:cxnLst/>
            <a:rect l="l" t="t" r="r" b="b"/>
            <a:pathLst>
              <a:path w="535940" h="451485">
                <a:moveTo>
                  <a:pt x="0" y="0"/>
                </a:moveTo>
                <a:lnTo>
                  <a:pt x="535452" y="451385"/>
                </a:lnTo>
              </a:path>
            </a:pathLst>
          </a:custGeom>
          <a:ln w="28575">
            <a:solidFill>
              <a:srgbClr val="1F29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98298" y="2634145"/>
            <a:ext cx="85415" cy="854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634027" y="1960941"/>
            <a:ext cx="1115060" cy="246379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67310">
              <a:lnSpc>
                <a:spcPct val="100000"/>
              </a:lnSpc>
              <a:spcBef>
                <a:spcPts val="235"/>
              </a:spcBef>
            </a:pPr>
            <a:r>
              <a:rPr dirty="0" sz="1100" spc="-5">
                <a:latin typeface="Calibri"/>
                <a:cs typeface="Calibri"/>
              </a:rPr>
              <a:t>St. Olavs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Hospital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659612" y="3880835"/>
            <a:ext cx="806450" cy="624205"/>
          </a:xfrm>
          <a:custGeom>
            <a:avLst/>
            <a:gdLst/>
            <a:ahLst/>
            <a:cxnLst/>
            <a:rect l="l" t="t" r="r" b="b"/>
            <a:pathLst>
              <a:path w="806450" h="624204">
                <a:moveTo>
                  <a:pt x="806021" y="624179"/>
                </a:moveTo>
                <a:lnTo>
                  <a:pt x="0" y="0"/>
                </a:lnTo>
              </a:path>
            </a:pathLst>
          </a:custGeom>
          <a:ln w="28575">
            <a:solidFill>
              <a:srgbClr val="1F29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594500" y="3820819"/>
            <a:ext cx="85039" cy="850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465634" y="3937553"/>
            <a:ext cx="1143635" cy="113538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</a:ln>
        </p:spPr>
        <p:txBody>
          <a:bodyPr wrap="square" lIns="0" tIns="55244" rIns="0" bIns="0" rtlCol="0" vert="horz">
            <a:spAutoFit/>
          </a:bodyPr>
          <a:lstStyle/>
          <a:p>
            <a:pPr algn="ctr" marL="68580" marR="57150">
              <a:lnSpc>
                <a:spcPct val="100000"/>
              </a:lnSpc>
              <a:spcBef>
                <a:spcPts val="434"/>
              </a:spcBef>
            </a:pPr>
            <a:r>
              <a:rPr dirty="0" sz="1100">
                <a:latin typeface="Calibri"/>
                <a:cs typeface="Calibri"/>
              </a:rPr>
              <a:t>Aarhus </a:t>
            </a:r>
            <a:r>
              <a:rPr dirty="0" sz="1100" spc="-5">
                <a:latin typeface="Calibri"/>
                <a:cs typeface="Calibri"/>
              </a:rPr>
              <a:t>Hospital  </a:t>
            </a:r>
            <a:r>
              <a:rPr dirty="0" sz="1100">
                <a:latin typeface="Calibri"/>
                <a:cs typeface="Calibri"/>
              </a:rPr>
              <a:t>Roskilde </a:t>
            </a:r>
            <a:r>
              <a:rPr dirty="0" sz="1100" spc="-5">
                <a:latin typeface="Calibri"/>
                <a:cs typeface="Calibri"/>
              </a:rPr>
              <a:t>Hospital  </a:t>
            </a:r>
            <a:r>
              <a:rPr dirty="0" sz="1100">
                <a:latin typeface="Calibri"/>
                <a:cs typeface="Calibri"/>
              </a:rPr>
              <a:t>Rigshospitalet  Gentofte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Hospital  Odense Hospital  </a:t>
            </a:r>
            <a:r>
              <a:rPr dirty="0" sz="1100">
                <a:latin typeface="Calibri"/>
                <a:cs typeface="Calibri"/>
              </a:rPr>
              <a:t>Aalborg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Hospital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47904" y="4187545"/>
            <a:ext cx="75565" cy="516255"/>
          </a:xfrm>
          <a:custGeom>
            <a:avLst/>
            <a:gdLst/>
            <a:ahLst/>
            <a:cxnLst/>
            <a:rect l="l" t="t" r="r" b="b"/>
            <a:pathLst>
              <a:path w="75564" h="516254">
                <a:moveTo>
                  <a:pt x="0" y="0"/>
                </a:moveTo>
                <a:lnTo>
                  <a:pt x="75386" y="516199"/>
                </a:lnTo>
              </a:path>
            </a:pathLst>
          </a:custGeom>
          <a:ln w="28575">
            <a:solidFill>
              <a:srgbClr val="1F29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85007" y="4689607"/>
            <a:ext cx="84825" cy="848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556389" y="3987157"/>
            <a:ext cx="783590" cy="246379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wrap="square" lIns="0" tIns="2984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235"/>
              </a:spcBef>
            </a:pPr>
            <a:r>
              <a:rPr dirty="0" sz="1100">
                <a:latin typeface="Calibri"/>
                <a:cs typeface="Calibri"/>
              </a:rPr>
              <a:t>UZ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Leuven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8481" y="831086"/>
            <a:ext cx="15176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Primary</a:t>
            </a:r>
            <a:r>
              <a:rPr dirty="0" sz="1400" spc="-55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investigator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8481" y="1212086"/>
            <a:ext cx="123253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Niels </a:t>
            </a:r>
            <a:r>
              <a:rPr dirty="0" sz="1400" spc="-5">
                <a:latin typeface="Calibri"/>
                <a:cs typeface="Calibri"/>
              </a:rPr>
              <a:t>Thue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Olsen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32895" y="1254250"/>
            <a:ext cx="26701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Copenhagen </a:t>
            </a:r>
            <a:r>
              <a:rPr dirty="0" sz="900">
                <a:latin typeface="Calibri"/>
                <a:cs typeface="Calibri"/>
              </a:rPr>
              <a:t>University </a:t>
            </a:r>
            <a:r>
              <a:rPr dirty="0" sz="900" spc="-5">
                <a:latin typeface="Calibri"/>
                <a:cs typeface="Calibri"/>
              </a:rPr>
              <a:t>Hospital </a:t>
            </a:r>
            <a:r>
              <a:rPr dirty="0" sz="900">
                <a:latin typeface="Calibri"/>
                <a:cs typeface="Calibri"/>
              </a:rPr>
              <a:t>Rigshospitalet,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32895" y="2056890"/>
            <a:ext cx="17341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Aarhus University </a:t>
            </a:r>
            <a:r>
              <a:rPr dirty="0" sz="900" spc="-5">
                <a:latin typeface="Calibri"/>
                <a:cs typeface="Calibri"/>
              </a:rPr>
              <a:t>Hospital,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32895" y="2361690"/>
            <a:ext cx="177418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Zealand </a:t>
            </a:r>
            <a:r>
              <a:rPr dirty="0" sz="900">
                <a:latin typeface="Calibri"/>
                <a:cs typeface="Calibri"/>
              </a:rPr>
              <a:t>University </a:t>
            </a:r>
            <a:r>
              <a:rPr dirty="0" sz="900" spc="-5">
                <a:latin typeface="Calibri"/>
                <a:cs typeface="Calibri"/>
              </a:rPr>
              <a:t>Hospital,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32895" y="2666490"/>
            <a:ext cx="26701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Copenhagen </a:t>
            </a:r>
            <a:r>
              <a:rPr dirty="0" sz="900">
                <a:latin typeface="Calibri"/>
                <a:cs typeface="Calibri"/>
              </a:rPr>
              <a:t>University </a:t>
            </a:r>
            <a:r>
              <a:rPr dirty="0" sz="900" spc="-5">
                <a:latin typeface="Calibri"/>
                <a:cs typeface="Calibri"/>
              </a:rPr>
              <a:t>Hospital </a:t>
            </a:r>
            <a:r>
              <a:rPr dirty="0" sz="900">
                <a:latin typeface="Calibri"/>
                <a:cs typeface="Calibri"/>
              </a:rPr>
              <a:t>Rigshospitalet,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32895" y="2971290"/>
            <a:ext cx="176212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Odense </a:t>
            </a:r>
            <a:r>
              <a:rPr dirty="0" sz="900">
                <a:latin typeface="Calibri"/>
                <a:cs typeface="Calibri"/>
              </a:rPr>
              <a:t>University </a:t>
            </a:r>
            <a:r>
              <a:rPr dirty="0" sz="900" spc="-5">
                <a:latin typeface="Calibri"/>
                <a:cs typeface="Calibri"/>
              </a:rPr>
              <a:t>Hospital,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32895" y="3276090"/>
            <a:ext cx="17697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Aalborg University </a:t>
            </a:r>
            <a:r>
              <a:rPr dirty="0" sz="900" spc="-5">
                <a:latin typeface="Calibri"/>
                <a:cs typeface="Calibri"/>
              </a:rPr>
              <a:t>Hospital,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Denmark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32895" y="3580891"/>
            <a:ext cx="12477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Calibri"/>
                <a:cs typeface="Calibri"/>
              </a:rPr>
              <a:t>St. Olavs Hospital,</a:t>
            </a:r>
            <a:r>
              <a:rPr dirty="0" sz="900" spc="-70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Norway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32895" y="3885691"/>
            <a:ext cx="170878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University </a:t>
            </a:r>
            <a:r>
              <a:rPr dirty="0" sz="900" spc="-5">
                <a:latin typeface="Calibri"/>
                <a:cs typeface="Calibri"/>
              </a:rPr>
              <a:t>Hospitals Leuven</a:t>
            </a:r>
            <a:r>
              <a:rPr dirty="0" sz="900" spc="-75">
                <a:latin typeface="Calibri"/>
                <a:cs typeface="Calibri"/>
              </a:rPr>
              <a:t> </a:t>
            </a:r>
            <a:r>
              <a:rPr dirty="0" sz="900">
                <a:latin typeface="Calibri"/>
                <a:cs typeface="Calibri"/>
              </a:rPr>
              <a:t>Belgium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8481" y="1618486"/>
            <a:ext cx="1645285" cy="2768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29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Principal </a:t>
            </a:r>
            <a:r>
              <a:rPr dirty="0" sz="1400" spc="-15" b="1">
                <a:latin typeface="Calibri"/>
                <a:cs typeface="Calibri"/>
              </a:rPr>
              <a:t>investigators  </a:t>
            </a:r>
            <a:r>
              <a:rPr dirty="0" sz="1400" spc="-15">
                <a:latin typeface="Calibri"/>
                <a:cs typeface="Calibri"/>
              </a:rPr>
              <a:t>Evald </a:t>
            </a:r>
            <a:r>
              <a:rPr dirty="0" sz="1400" spc="-5">
                <a:latin typeface="Calibri"/>
                <a:cs typeface="Calibri"/>
              </a:rPr>
              <a:t>Høj Christiansen  Henning Kelbæk  Thomas </a:t>
            </a:r>
            <a:r>
              <a:rPr dirty="0" sz="1400" spc="-10">
                <a:latin typeface="Calibri"/>
                <a:cs typeface="Calibri"/>
              </a:rPr>
              <a:t>Engstrøm  </a:t>
            </a:r>
            <a:r>
              <a:rPr dirty="0" sz="1400" spc="-15">
                <a:latin typeface="Calibri"/>
                <a:cs typeface="Calibri"/>
              </a:rPr>
              <a:t>Karsten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Veien</a:t>
            </a:r>
            <a:endParaRPr sz="1400">
              <a:latin typeface="Calibri"/>
              <a:cs typeface="Calibri"/>
            </a:endParaRPr>
          </a:p>
          <a:p>
            <a:pPr marL="12700" marR="474980">
              <a:lnSpc>
                <a:spcPct val="142900"/>
              </a:lnSpc>
            </a:pPr>
            <a:r>
              <a:rPr dirty="0" sz="1400" spc="-5">
                <a:latin typeface="Calibri"/>
                <a:cs typeface="Calibri"/>
              </a:rPr>
              <a:t>Bent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Raungaard  </a:t>
            </a:r>
            <a:r>
              <a:rPr dirty="0" sz="1400" spc="-5">
                <a:latin typeface="Calibri"/>
                <a:cs typeface="Calibri"/>
              </a:rPr>
              <a:t>Ola Kleveland  </a:t>
            </a:r>
            <a:r>
              <a:rPr dirty="0" sz="1400">
                <a:latin typeface="Calibri"/>
                <a:cs typeface="Calibri"/>
              </a:rPr>
              <a:t>Johan </a:t>
            </a:r>
            <a:r>
              <a:rPr dirty="0" sz="1400" spc="-5">
                <a:latin typeface="Calibri"/>
                <a:cs typeface="Calibri"/>
              </a:rPr>
              <a:t>Bennett  </a:t>
            </a:r>
            <a:r>
              <a:rPr dirty="0" sz="1400" spc="-10">
                <a:latin typeface="Calibri"/>
                <a:cs typeface="Calibri"/>
              </a:rPr>
              <a:t>Peep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Laanmets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32895" y="4190491"/>
            <a:ext cx="18034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North-Estonia Medical </a:t>
            </a:r>
            <a:r>
              <a:rPr dirty="0" sz="900" spc="-5">
                <a:latin typeface="Calibri"/>
                <a:cs typeface="Calibri"/>
              </a:rPr>
              <a:t>Center,</a:t>
            </a:r>
            <a:r>
              <a:rPr dirty="0" sz="900" spc="-80">
                <a:latin typeface="Calibri"/>
                <a:cs typeface="Calibri"/>
              </a:rPr>
              <a:t> </a:t>
            </a:r>
            <a:r>
              <a:rPr dirty="0" sz="900" spc="-5">
                <a:latin typeface="Calibri"/>
                <a:cs typeface="Calibri"/>
              </a:rPr>
              <a:t>Estonia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0533" y="736789"/>
            <a:ext cx="695325" cy="3625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400" spc="-5">
                <a:latin typeface="Calibri"/>
                <a:cs typeface="Calibri"/>
              </a:rPr>
              <a:t>BALI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Trial</a:t>
            </a:r>
            <a:endParaRPr sz="1400">
              <a:latin typeface="Calibri"/>
              <a:cs typeface="Calibri"/>
            </a:endParaRPr>
          </a:p>
          <a:p>
            <a:pPr marL="172720">
              <a:lnSpc>
                <a:spcPct val="100000"/>
              </a:lnSpc>
              <a:spcBef>
                <a:spcPts val="45"/>
              </a:spcBef>
            </a:pPr>
            <a:r>
              <a:rPr dirty="0" sz="700">
                <a:latin typeface="Calibri"/>
                <a:cs typeface="Calibri"/>
              </a:rPr>
              <a:t>NCT04253171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pc="-5"/>
              <a:t>europcr.com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2911" y="49221"/>
            <a:ext cx="386207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0">
                <a:latin typeface="Calibri"/>
                <a:cs typeface="Calibri"/>
              </a:rPr>
              <a:t>Baseline</a:t>
            </a:r>
            <a:r>
              <a:rPr dirty="0" sz="3200" spc="-7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282825" y="993030"/>
          <a:ext cx="4581525" cy="3893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4560"/>
                <a:gridCol w="1188719"/>
                <a:gridCol w="1188720"/>
              </a:tblGrid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dirty="0" sz="1300" spc="-5" b="1">
                          <a:latin typeface="Calibri"/>
                          <a:cs typeface="Calibri"/>
                        </a:rPr>
                        <a:t>Lithotripsy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545"/>
                        </a:lnSpc>
                      </a:pPr>
                      <a:r>
                        <a:rPr dirty="0" sz="13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3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99)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dirty="0" sz="1300" spc="-10" b="1">
                          <a:latin typeface="Calibri"/>
                          <a:cs typeface="Calibri"/>
                        </a:rPr>
                        <a:t>Conventional</a:t>
                      </a:r>
                      <a:endParaRPr sz="13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545"/>
                        </a:lnSpc>
                      </a:pPr>
                      <a:r>
                        <a:rPr dirty="0" sz="1300" b="1">
                          <a:latin typeface="Calibri"/>
                          <a:cs typeface="Calibri"/>
                        </a:rPr>
                        <a:t>(n =</a:t>
                      </a:r>
                      <a:r>
                        <a:rPr dirty="0" sz="13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b="1">
                          <a:latin typeface="Calibri"/>
                          <a:cs typeface="Calibri"/>
                        </a:rPr>
                        <a:t>101)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Age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75 ±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74 ±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7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Female 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sex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21%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26%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NYHA class</a:t>
                      </a:r>
                      <a:r>
                        <a:rPr dirty="0" sz="13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≥2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49%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43%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CCS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class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≥2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74%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79%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30">
                          <a:latin typeface="Calibri"/>
                          <a:cs typeface="Calibri"/>
                        </a:rPr>
                        <a:t>LVEF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55 ±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54 ±</a:t>
                      </a:r>
                      <a:r>
                        <a:rPr dirty="0" sz="13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8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Chronic coronary syndrome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81%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 b="1">
                          <a:latin typeface="Calibri"/>
                          <a:cs typeface="Calibri"/>
                        </a:rPr>
                        <a:t>Medical history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10">
                          <a:latin typeface="Calibri"/>
                          <a:cs typeface="Calibri"/>
                        </a:rPr>
                        <a:t>Diabetes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mellitus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32%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30%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Hypertension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81%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68%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 spc="-5">
                          <a:latin typeface="Calibri"/>
                          <a:cs typeface="Calibri"/>
                        </a:rPr>
                        <a:t>Smoking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60%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68%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1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MI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18%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19%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  <a:tr h="290842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Prior</a:t>
                      </a:r>
                      <a:r>
                        <a:rPr dirty="0" sz="13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300">
                          <a:latin typeface="Calibri"/>
                          <a:cs typeface="Calibri"/>
                        </a:rPr>
                        <a:t>PCI/CABG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37%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F7F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1300">
                          <a:latin typeface="Calibri"/>
                          <a:cs typeface="Calibri"/>
                        </a:rPr>
                        <a:t>44%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AFA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2025-05-22T13:56:59Z</dcterms:created>
  <dcterms:modified xsi:type="dcterms:W3CDTF">2025-05-22T13:56:59Z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2025-05-22T00:00:00Z</vt:filetime>
  </property>
</Properties>
</file>