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9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6C8-298C-4590-A8AA-96C3B0E8B64D}" type="datetimeFigureOut">
              <a:rPr lang="en-US" smtClean="0"/>
              <a:t>4/2/2016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917-52A3-4A72-A790-1F9A6CD4D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06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6C8-298C-4590-A8AA-96C3B0E8B64D}" type="datetimeFigureOut">
              <a:rPr lang="en-US" smtClean="0"/>
              <a:t>4/2/2016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917-52A3-4A72-A790-1F9A6CD4D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604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6C8-298C-4590-A8AA-96C3B0E8B64D}" type="datetimeFigureOut">
              <a:rPr lang="en-US" smtClean="0"/>
              <a:t>4/2/2016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917-52A3-4A72-A790-1F9A6CD4D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52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6C8-298C-4590-A8AA-96C3B0E8B64D}" type="datetimeFigureOut">
              <a:rPr lang="en-US" smtClean="0"/>
              <a:t>4/2/2016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917-52A3-4A72-A790-1F9A6CD4D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42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6C8-298C-4590-A8AA-96C3B0E8B64D}" type="datetimeFigureOut">
              <a:rPr lang="en-US" smtClean="0"/>
              <a:t>4/2/2016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917-52A3-4A72-A790-1F9A6CD4D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874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6C8-298C-4590-A8AA-96C3B0E8B64D}" type="datetimeFigureOut">
              <a:rPr lang="en-US" smtClean="0"/>
              <a:t>4/2/2016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917-52A3-4A72-A790-1F9A6CD4D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58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6C8-298C-4590-A8AA-96C3B0E8B64D}" type="datetimeFigureOut">
              <a:rPr lang="en-US" smtClean="0"/>
              <a:t>4/2/2016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917-52A3-4A72-A790-1F9A6CD4D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975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6C8-298C-4590-A8AA-96C3B0E8B64D}" type="datetimeFigureOut">
              <a:rPr lang="en-US" smtClean="0"/>
              <a:t>4/2/2016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917-52A3-4A72-A790-1F9A6CD4D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056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6C8-298C-4590-A8AA-96C3B0E8B64D}" type="datetimeFigureOut">
              <a:rPr lang="en-US" smtClean="0"/>
              <a:t>4/2/2016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917-52A3-4A72-A790-1F9A6CD4D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06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6C8-298C-4590-A8AA-96C3B0E8B64D}" type="datetimeFigureOut">
              <a:rPr lang="en-US" smtClean="0"/>
              <a:t>4/2/2016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917-52A3-4A72-A790-1F9A6CD4D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06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6C8-298C-4590-A8AA-96C3B0E8B64D}" type="datetimeFigureOut">
              <a:rPr lang="en-US" smtClean="0"/>
              <a:t>4/2/2016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917-52A3-4A72-A790-1F9A6CD4D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711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766C8-298C-4590-A8AA-96C3B0E8B64D}" type="datetimeFigureOut">
              <a:rPr lang="en-US" smtClean="0"/>
              <a:t>4/2/2016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C4917-52A3-4A72-A790-1F9A6CD4D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166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6822" y="1956123"/>
            <a:ext cx="104519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CC"/>
                </a:solidFill>
              </a:rPr>
              <a:t>Description:</a:t>
            </a:r>
          </a:p>
          <a:p>
            <a:r>
              <a:rPr lang="en-US" sz="2400" dirty="0"/>
              <a:t>The goal of the trial was to assess the safety and efficacy of balloon-expandable </a:t>
            </a:r>
            <a:r>
              <a:rPr lang="en-US" sz="2400" dirty="0" err="1"/>
              <a:t>transcatheter</a:t>
            </a:r>
            <a:r>
              <a:rPr lang="en-US" sz="2400" dirty="0"/>
              <a:t> aortic valve replacement (TAVR) compared with surgical aortic valve replacement (SAVR) in intermediate-risk patients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smtClean="0">
                <a:solidFill>
                  <a:srgbClr val="0000CC"/>
                </a:solidFill>
              </a:rPr>
              <a:t>Contribution: </a:t>
            </a:r>
            <a:r>
              <a:rPr lang="en-US" sz="2400" dirty="0"/>
              <a:t>The PARTNER 2A trial showed that TAVR is </a:t>
            </a:r>
            <a:r>
              <a:rPr lang="en-US" sz="2400" dirty="0" err="1"/>
              <a:t>noninferior</a:t>
            </a:r>
            <a:r>
              <a:rPr lang="en-US" sz="2400" dirty="0"/>
              <a:t> to SAVR for the primary endpoint at 2 years for the treatment of severe aortic stenosis in intermediate-risk patients (STS PROM 4-8%; median 5.8</a:t>
            </a:r>
            <a:r>
              <a:rPr lang="en-US" sz="2400" dirty="0" smtClean="0"/>
              <a:t>%).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897038" y="633201"/>
            <a:ext cx="101915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dirty="0" err="1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Transcatheter</a:t>
            </a:r>
            <a:r>
              <a:rPr lang="en-US" altLang="en-US" sz="2800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or Surgical Aortic Valve Replacement in Intermediate Risk Patients with Aortic Stenosis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537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2826" y="1047510"/>
            <a:ext cx="107181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CC"/>
                </a:solidFill>
              </a:rPr>
              <a:t>Study </a:t>
            </a:r>
            <a:r>
              <a:rPr lang="en-US" sz="2400" dirty="0" smtClean="0">
                <a:solidFill>
                  <a:srgbClr val="0000CC"/>
                </a:solidFill>
              </a:rPr>
              <a:t>Design</a:t>
            </a:r>
          </a:p>
          <a:p>
            <a:endParaRPr lang="en-US" sz="2400" dirty="0">
              <a:solidFill>
                <a:srgbClr val="0000CC"/>
              </a:solidFill>
            </a:endParaRPr>
          </a:p>
          <a:p>
            <a:r>
              <a:rPr lang="en-US" sz="2400" dirty="0"/>
              <a:t>Patients were stratified in cohorts according to access route (</a:t>
            </a:r>
            <a:r>
              <a:rPr lang="en-US" sz="2400" dirty="0" err="1"/>
              <a:t>transfemoral</a:t>
            </a:r>
            <a:r>
              <a:rPr lang="en-US" sz="2400" dirty="0"/>
              <a:t> [76.3%] or transthoracic) and were then randomly assigned (in a 1:1 ratio) to undergo either TAVR (n = 1,011) or SAVR (n = 1,021). </a:t>
            </a:r>
            <a:endParaRPr lang="en-US" sz="2400" dirty="0" smtClean="0"/>
          </a:p>
          <a:p>
            <a:r>
              <a:rPr lang="en-US" sz="2400" dirty="0" smtClean="0"/>
              <a:t>TAVR </a:t>
            </a:r>
            <a:r>
              <a:rPr lang="en-US" sz="2400" dirty="0"/>
              <a:t>was performed with the balloon-expandable TAVR </a:t>
            </a:r>
            <a:r>
              <a:rPr lang="en-US" sz="2400" dirty="0" err="1" smtClean="0"/>
              <a:t>Sapien</a:t>
            </a:r>
            <a:r>
              <a:rPr lang="en-US" sz="2400" dirty="0" smtClean="0"/>
              <a:t> XT </a:t>
            </a:r>
            <a:r>
              <a:rPr lang="en-US" sz="2400" dirty="0"/>
              <a:t>valve system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Total </a:t>
            </a:r>
            <a:r>
              <a:rPr lang="en-US" sz="2400" dirty="0"/>
              <a:t>number of enrollees: 2,032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Duration of follow-up: 2 years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Mean patient age: 81.6 years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Percentage female: 46</a:t>
            </a:r>
            <a:r>
              <a:rPr lang="en-US" sz="2400" dirty="0" smtClean="0"/>
              <a:t>%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1387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0699" y="1400537"/>
            <a:ext cx="1053874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Other salient features/characteristics</a:t>
            </a:r>
            <a:r>
              <a:rPr lang="en-US" sz="2400" dirty="0" smtClean="0">
                <a:solidFill>
                  <a:srgbClr val="FF0000"/>
                </a:solidFill>
              </a:rPr>
              <a:t>: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Median Society of Thoracic Surgeons (STS) PROM score: 5.8% (&gt;5% had an STS PROM of &gt;10%)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Coronary artery disease: 68%, cardiovascular disease: 32%, peripheral artery disease: 30%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Oxygen-dependent chronic obstructive pulmonary disease: 3.3%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5 m walk distance &gt;7 seconds (measure of frailty): 45%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Left ventricular ejection fraction: 56</a:t>
            </a:r>
            <a:r>
              <a:rPr lang="en-US" sz="2400" dirty="0" smtClean="0"/>
              <a:t>%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85964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31762" y="1475773"/>
            <a:ext cx="104056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Inclusion criteria</a:t>
            </a:r>
            <a:r>
              <a:rPr lang="en-US" sz="2400" dirty="0" smtClean="0">
                <a:solidFill>
                  <a:srgbClr val="FF0000"/>
                </a:solidFill>
              </a:rPr>
              <a:t>: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Severe symptomatic aortic stenosis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STS PROM ≥4%. Patients with an STS risk score of &lt;4.0% could also be enrolled if there were coexisting conditions that were not represented in the risk model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Heart team (including examining cardiac surgeon) agrees on eligibility including assessment that TAVR or SAVR is appropriate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Study patient agrees to undergo SAVR – if randomized to control </a:t>
            </a:r>
            <a:r>
              <a:rPr lang="en-US" sz="2400" dirty="0" smtClean="0"/>
              <a:t>treatment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14936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8694" y="1354237"/>
            <a:ext cx="1020308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Principal </a:t>
            </a:r>
            <a:r>
              <a:rPr lang="en-US" sz="2400" dirty="0" smtClean="0">
                <a:solidFill>
                  <a:srgbClr val="FF0000"/>
                </a:solidFill>
              </a:rPr>
              <a:t>Findings: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Primary endpoint: All-cause mortality or disabling stroke for TAVR vs. SAVR at 2 years: 19.3% vs. 21.1%, p = 0.001 for </a:t>
            </a:r>
            <a:r>
              <a:rPr lang="en-US" sz="2400" dirty="0" err="1"/>
              <a:t>noninferiority</a:t>
            </a:r>
            <a:r>
              <a:rPr lang="en-US" sz="2400" dirty="0"/>
              <a:t>, p = 0.33 for superiority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Also at 2 years (TAVR vs. SAVR):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All-cause mortality: 16.7% vs. 18.0%, p = 0.45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Cardiovascular mortality: 10.1% vs. 11.3%, p = 0.38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Disabling stroke: 6.2% vs. 6.4%, p = </a:t>
            </a:r>
            <a:r>
              <a:rPr lang="en-US" sz="2400" dirty="0" smtClean="0"/>
              <a:t>0.83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09732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7672" y="219919"/>
            <a:ext cx="1072973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Secondary outcomes for TAVR vs. SAVR: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Intraprocedural</a:t>
            </a:r>
            <a:r>
              <a:rPr lang="en-US" sz="2400" dirty="0"/>
              <a:t> valve embolization: 0.1% vs. 0%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Intensive care unit length of stay: 2 vs. 4 days, p &lt; 0.001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Index length of stay: 6 vs. 9 days, p &lt; 0.001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All-cause mortality at 30 days: 3.9% vs. 4.1%, p = 0.78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Any neurological event at 30 days: 6.4% vs. 6.5%, p = 0.94; all strokes at 30 days: 5.5% vs. 6.1%, p = 0.57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Major vascular complication at 30 days: 7.9% vs. 5.0%, p = 0.008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Life-threatening or disabling bleeding at 30 days: 10.4% vs. 43.4%, p &lt; 0.0001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New atrial fibrillation at 30 days: 9.1% vs. 26.4%, p &lt; 0.001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New permanent pacemaker at 30 days: 8.5% vs. 6.9%, p = 0.17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Rehospitalization</a:t>
            </a:r>
            <a:r>
              <a:rPr lang="en-US" sz="2400" dirty="0"/>
              <a:t> at 2 years: 19.6% vs. 17.3%, p = 0.22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Aortic valve area at 2 years: 1.54 cm</a:t>
            </a:r>
            <a:r>
              <a:rPr lang="en-US" sz="2400" baseline="30000" dirty="0"/>
              <a:t>2</a:t>
            </a:r>
            <a:r>
              <a:rPr lang="en-US" sz="2400" dirty="0"/>
              <a:t> vs. 1.4 cm</a:t>
            </a:r>
            <a:r>
              <a:rPr lang="en-US" sz="2400" baseline="30000" dirty="0"/>
              <a:t>2</a:t>
            </a:r>
            <a:r>
              <a:rPr lang="en-US" sz="2400" dirty="0"/>
              <a:t>, p &lt; 0.001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Moderate to severe </a:t>
            </a:r>
            <a:r>
              <a:rPr lang="en-US" sz="2400" dirty="0" err="1"/>
              <a:t>paravalvular</a:t>
            </a:r>
            <a:r>
              <a:rPr lang="en-US" sz="2400" dirty="0"/>
              <a:t> aortic regurgitation (leak) (PVL) at 2 years:  8.0% vs. 0.6%, p &lt; </a:t>
            </a:r>
            <a:r>
              <a:rPr lang="en-US" sz="2400" dirty="0" smtClean="0"/>
              <a:t>0.001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11821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3377" y="2025570"/>
            <a:ext cx="100873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Transfemoral</a:t>
            </a:r>
            <a:r>
              <a:rPr lang="en-US" sz="2400" dirty="0">
                <a:solidFill>
                  <a:srgbClr val="FF0000"/>
                </a:solidFill>
              </a:rPr>
              <a:t> access cohort: </a:t>
            </a:r>
            <a:endParaRPr lang="en-US" sz="2400" dirty="0" smtClean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/>
              <a:t>All-cause </a:t>
            </a:r>
            <a:r>
              <a:rPr lang="en-US" sz="2400" dirty="0"/>
              <a:t>mortality or disabling stroke at 2 years for TAVR vs. SAVR: 16.8% vs. 20.4%, hazard ratio 0.79, 95% confidence interval 0.62-1.00, p = </a:t>
            </a:r>
            <a:r>
              <a:rPr lang="en-US" sz="2400" dirty="0" smtClean="0"/>
              <a:t>0.05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0256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1209" y="752354"/>
            <a:ext cx="953754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Interpretation</a:t>
            </a:r>
            <a:r>
              <a:rPr lang="en-US" sz="2800" dirty="0" smtClean="0">
                <a:solidFill>
                  <a:srgbClr val="FF0000"/>
                </a:solidFill>
              </a:rPr>
              <a:t>: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results of this trial indicate that TAVR is </a:t>
            </a:r>
            <a:r>
              <a:rPr lang="en-US" sz="2400" dirty="0" err="1"/>
              <a:t>noninferior</a:t>
            </a:r>
            <a:r>
              <a:rPr lang="en-US" sz="2400" dirty="0"/>
              <a:t> to SAVR for the primary endpoint of mortality/disabling stroke at 2 years for the treatment of severe symptomatic aortic stenosis in intermediate-risk patients (STS PROM score 4-8%; median 5.8%). 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/>
              <a:t>Transfemoral</a:t>
            </a:r>
            <a:r>
              <a:rPr lang="en-US" sz="2400" dirty="0" smtClean="0"/>
              <a:t> </a:t>
            </a:r>
            <a:r>
              <a:rPr lang="en-US" sz="2400" dirty="0"/>
              <a:t>TAVR was possible in about 75% of the patients, and in these patients, TAVR appeared to be superior to SAVR. 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Vascular </a:t>
            </a:r>
            <a:r>
              <a:rPr lang="en-US" sz="2400" dirty="0"/>
              <a:t>complications were higher in TAVR patients at 30 days, while new-onset atrial fibrillation, acute kidney injury, and bleeding were higher in the SAVR arm. 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Valve </a:t>
            </a:r>
            <a:r>
              <a:rPr lang="en-US" sz="2400" dirty="0"/>
              <a:t>performance at 2 years was similar between the two strategies, although moderate to severe PVL was significantly higher in the TAVR arm at 2 years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4261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741</Words>
  <Application>Microsoft Office PowerPoint</Application>
  <PresentationFormat>Widescreen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satlerlowell@gmail.com</dc:creator>
  <cp:lastModifiedBy>satlerlowell@gmail.com</cp:lastModifiedBy>
  <cp:revision>3</cp:revision>
  <dcterms:created xsi:type="dcterms:W3CDTF">2016-04-02T15:29:32Z</dcterms:created>
  <dcterms:modified xsi:type="dcterms:W3CDTF">2016-04-02T15:47:27Z</dcterms:modified>
</cp:coreProperties>
</file>