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807244" y="0"/>
            <a:ext cx="5386705" cy="6859905"/>
          </a:xfrm>
          <a:custGeom>
            <a:avLst/>
            <a:gdLst/>
            <a:ahLst/>
            <a:cxnLst/>
            <a:rect l="l" t="t" r="r" b="b"/>
            <a:pathLst>
              <a:path w="5386705" h="6859905">
                <a:moveTo>
                  <a:pt x="1848891" y="0"/>
                </a:moveTo>
                <a:lnTo>
                  <a:pt x="653303" y="0"/>
                </a:lnTo>
                <a:lnTo>
                  <a:pt x="0" y="428024"/>
                </a:lnTo>
                <a:lnTo>
                  <a:pt x="4223241" y="6859359"/>
                </a:lnTo>
                <a:lnTo>
                  <a:pt x="5386233" y="6859359"/>
                </a:lnTo>
                <a:lnTo>
                  <a:pt x="5386233" y="5384066"/>
                </a:lnTo>
                <a:lnTo>
                  <a:pt x="1848891" y="0"/>
                </a:lnTo>
                <a:close/>
              </a:path>
            </a:pathLst>
          </a:custGeom>
          <a:solidFill>
            <a:srgbClr val="C1012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9303830" y="5919775"/>
            <a:ext cx="1617345" cy="938530"/>
          </a:xfrm>
          <a:custGeom>
            <a:avLst/>
            <a:gdLst/>
            <a:ahLst/>
            <a:cxnLst/>
            <a:rect l="l" t="t" r="r" b="b"/>
            <a:pathLst>
              <a:path w="1617345" h="938529">
                <a:moveTo>
                  <a:pt x="1000327" y="0"/>
                </a:moveTo>
                <a:lnTo>
                  <a:pt x="0" y="656631"/>
                </a:lnTo>
                <a:lnTo>
                  <a:pt x="184995" y="938505"/>
                </a:lnTo>
                <a:lnTo>
                  <a:pt x="1617118" y="938505"/>
                </a:lnTo>
                <a:lnTo>
                  <a:pt x="1000327" y="0"/>
                </a:lnTo>
                <a:close/>
              </a:path>
            </a:pathLst>
          </a:custGeom>
          <a:solidFill>
            <a:srgbClr val="1D345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724473" y="474574"/>
            <a:ext cx="4525010" cy="6015355"/>
          </a:xfrm>
          <a:custGeom>
            <a:avLst/>
            <a:gdLst/>
            <a:ahLst/>
            <a:cxnLst/>
            <a:rect l="l" t="t" r="r" b="b"/>
            <a:pathLst>
              <a:path w="4525009" h="6015355">
                <a:moveTo>
                  <a:pt x="1010487" y="0"/>
                </a:moveTo>
                <a:lnTo>
                  <a:pt x="0" y="663733"/>
                </a:lnTo>
                <a:lnTo>
                  <a:pt x="3514270" y="6015296"/>
                </a:lnTo>
                <a:lnTo>
                  <a:pt x="4524863" y="5351509"/>
                </a:lnTo>
                <a:lnTo>
                  <a:pt x="1010487" y="0"/>
                </a:lnTo>
                <a:close/>
              </a:path>
            </a:pathLst>
          </a:custGeom>
          <a:solidFill>
            <a:srgbClr val="A2D9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0" y="0"/>
            <a:ext cx="12192635" cy="5594350"/>
          </a:xfrm>
          <a:custGeom>
            <a:avLst/>
            <a:gdLst/>
            <a:ahLst/>
            <a:cxnLst/>
            <a:rect l="l" t="t" r="r" b="b"/>
            <a:pathLst>
              <a:path w="12192635" h="5594350">
                <a:moveTo>
                  <a:pt x="0" y="5593739"/>
                </a:moveTo>
                <a:lnTo>
                  <a:pt x="12192631" y="5593739"/>
                </a:lnTo>
                <a:lnTo>
                  <a:pt x="12192631" y="0"/>
                </a:lnTo>
                <a:lnTo>
                  <a:pt x="0" y="0"/>
                </a:lnTo>
                <a:lnTo>
                  <a:pt x="0" y="559373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0" y="5592660"/>
            <a:ext cx="12192000" cy="63500"/>
          </a:xfrm>
          <a:custGeom>
            <a:avLst/>
            <a:gdLst/>
            <a:ahLst/>
            <a:cxnLst/>
            <a:rect l="l" t="t" r="r" b="b"/>
            <a:pathLst>
              <a:path w="12192000" h="63500">
                <a:moveTo>
                  <a:pt x="0" y="63505"/>
                </a:moveTo>
                <a:lnTo>
                  <a:pt x="12191678" y="63505"/>
                </a:lnTo>
                <a:lnTo>
                  <a:pt x="12191678" y="0"/>
                </a:lnTo>
                <a:lnTo>
                  <a:pt x="0" y="0"/>
                </a:lnTo>
                <a:lnTo>
                  <a:pt x="0" y="63505"/>
                </a:lnTo>
                <a:close/>
              </a:path>
            </a:pathLst>
          </a:custGeom>
          <a:solidFill>
            <a:srgbClr val="C1012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1901278" y="5886424"/>
            <a:ext cx="260350" cy="358140"/>
          </a:xfrm>
          <a:custGeom>
            <a:avLst/>
            <a:gdLst/>
            <a:ahLst/>
            <a:cxnLst/>
            <a:rect l="l" t="t" r="r" b="b"/>
            <a:pathLst>
              <a:path w="260350" h="358139">
                <a:moveTo>
                  <a:pt x="54715" y="254083"/>
                </a:moveTo>
                <a:lnTo>
                  <a:pt x="0" y="308867"/>
                </a:lnTo>
                <a:lnTo>
                  <a:pt x="12144" y="320036"/>
                </a:lnTo>
                <a:lnTo>
                  <a:pt x="25876" y="329714"/>
                </a:lnTo>
                <a:lnTo>
                  <a:pt x="74415" y="350392"/>
                </a:lnTo>
                <a:lnTo>
                  <a:pt x="127739" y="358094"/>
                </a:lnTo>
                <a:lnTo>
                  <a:pt x="140135" y="357648"/>
                </a:lnTo>
                <a:lnTo>
                  <a:pt x="187807" y="347390"/>
                </a:lnTo>
                <a:lnTo>
                  <a:pt x="226916" y="323049"/>
                </a:lnTo>
                <a:lnTo>
                  <a:pt x="249694" y="289816"/>
                </a:lnTo>
                <a:lnTo>
                  <a:pt x="127739" y="289816"/>
                </a:lnTo>
                <a:lnTo>
                  <a:pt x="117642" y="289208"/>
                </a:lnTo>
                <a:lnTo>
                  <a:pt x="77619" y="273846"/>
                </a:lnTo>
                <a:lnTo>
                  <a:pt x="61252" y="261067"/>
                </a:lnTo>
                <a:lnTo>
                  <a:pt x="54715" y="254083"/>
                </a:lnTo>
                <a:close/>
              </a:path>
              <a:path w="260350" h="358139">
                <a:moveTo>
                  <a:pt x="149223" y="0"/>
                </a:moveTo>
                <a:lnTo>
                  <a:pt x="101599" y="5567"/>
                </a:lnTo>
                <a:lnTo>
                  <a:pt x="59477" y="24618"/>
                </a:lnTo>
                <a:lnTo>
                  <a:pt x="28574" y="57969"/>
                </a:lnTo>
                <a:lnTo>
                  <a:pt x="17462" y="106402"/>
                </a:lnTo>
                <a:lnTo>
                  <a:pt x="17913" y="117727"/>
                </a:lnTo>
                <a:lnTo>
                  <a:pt x="33734" y="160690"/>
                </a:lnTo>
                <a:lnTo>
                  <a:pt x="65091" y="188279"/>
                </a:lnTo>
                <a:lnTo>
                  <a:pt x="104774" y="204062"/>
                </a:lnTo>
                <a:lnTo>
                  <a:pt x="112478" y="206890"/>
                </a:lnTo>
                <a:lnTo>
                  <a:pt x="120132" y="209421"/>
                </a:lnTo>
                <a:lnTo>
                  <a:pt x="127648" y="211653"/>
                </a:lnTo>
                <a:lnTo>
                  <a:pt x="134936" y="213588"/>
                </a:lnTo>
                <a:lnTo>
                  <a:pt x="150813" y="220734"/>
                </a:lnTo>
                <a:lnTo>
                  <a:pt x="175470" y="246939"/>
                </a:lnTo>
                <a:lnTo>
                  <a:pt x="175470" y="259640"/>
                </a:lnTo>
                <a:lnTo>
                  <a:pt x="173882" y="265197"/>
                </a:lnTo>
                <a:lnTo>
                  <a:pt x="171448" y="269960"/>
                </a:lnTo>
                <a:lnTo>
                  <a:pt x="169120" y="274722"/>
                </a:lnTo>
                <a:lnTo>
                  <a:pt x="165945" y="278692"/>
                </a:lnTo>
                <a:lnTo>
                  <a:pt x="161182" y="281867"/>
                </a:lnTo>
                <a:lnTo>
                  <a:pt x="157161" y="285053"/>
                </a:lnTo>
                <a:lnTo>
                  <a:pt x="146048" y="288228"/>
                </a:lnTo>
                <a:lnTo>
                  <a:pt x="139698" y="289816"/>
                </a:lnTo>
                <a:lnTo>
                  <a:pt x="249694" y="289816"/>
                </a:lnTo>
                <a:lnTo>
                  <a:pt x="252304" y="283744"/>
                </a:lnTo>
                <a:lnTo>
                  <a:pt x="255532" y="271648"/>
                </a:lnTo>
                <a:lnTo>
                  <a:pt x="257410" y="258511"/>
                </a:lnTo>
                <a:lnTo>
                  <a:pt x="258019" y="244558"/>
                </a:lnTo>
                <a:lnTo>
                  <a:pt x="257424" y="232049"/>
                </a:lnTo>
                <a:lnTo>
                  <a:pt x="242829" y="193642"/>
                </a:lnTo>
                <a:lnTo>
                  <a:pt x="215059" y="167437"/>
                </a:lnTo>
                <a:lnTo>
                  <a:pt x="179529" y="150953"/>
                </a:lnTo>
                <a:lnTo>
                  <a:pt x="170376" y="147789"/>
                </a:lnTo>
                <a:lnTo>
                  <a:pt x="161362" y="144772"/>
                </a:lnTo>
                <a:lnTo>
                  <a:pt x="144461" y="139742"/>
                </a:lnTo>
                <a:lnTo>
                  <a:pt x="137370" y="136567"/>
                </a:lnTo>
                <a:lnTo>
                  <a:pt x="124564" y="131804"/>
                </a:lnTo>
                <a:lnTo>
                  <a:pt x="119061" y="129423"/>
                </a:lnTo>
                <a:lnTo>
                  <a:pt x="114298" y="126248"/>
                </a:lnTo>
                <a:lnTo>
                  <a:pt x="109536" y="123866"/>
                </a:lnTo>
                <a:lnTo>
                  <a:pt x="106361" y="119897"/>
                </a:lnTo>
                <a:lnTo>
                  <a:pt x="103927" y="115928"/>
                </a:lnTo>
                <a:lnTo>
                  <a:pt x="101599" y="112753"/>
                </a:lnTo>
                <a:lnTo>
                  <a:pt x="100011" y="107990"/>
                </a:lnTo>
                <a:lnTo>
                  <a:pt x="100011" y="95278"/>
                </a:lnTo>
                <a:lnTo>
                  <a:pt x="142132" y="67495"/>
                </a:lnTo>
                <a:lnTo>
                  <a:pt x="236046" y="67495"/>
                </a:lnTo>
                <a:lnTo>
                  <a:pt x="260347" y="42082"/>
                </a:lnTo>
                <a:lnTo>
                  <a:pt x="222530" y="16296"/>
                </a:lnTo>
                <a:lnTo>
                  <a:pt x="178314" y="2481"/>
                </a:lnTo>
                <a:lnTo>
                  <a:pt x="163654" y="607"/>
                </a:lnTo>
                <a:lnTo>
                  <a:pt x="149223" y="0"/>
                </a:lnTo>
                <a:close/>
              </a:path>
              <a:path w="260350" h="358139">
                <a:moveTo>
                  <a:pt x="236046" y="67495"/>
                </a:moveTo>
                <a:lnTo>
                  <a:pt x="147636" y="67495"/>
                </a:lnTo>
                <a:lnTo>
                  <a:pt x="155553" y="67954"/>
                </a:lnTo>
                <a:lnTo>
                  <a:pt x="163749" y="69380"/>
                </a:lnTo>
                <a:lnTo>
                  <a:pt x="202315" y="90615"/>
                </a:lnTo>
                <a:lnTo>
                  <a:pt x="207960" y="96866"/>
                </a:lnTo>
                <a:lnTo>
                  <a:pt x="236046" y="67495"/>
                </a:lnTo>
                <a:close/>
              </a:path>
            </a:pathLst>
          </a:custGeom>
          <a:solidFill>
            <a:srgbClr val="C1012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2188613" y="5885630"/>
            <a:ext cx="316230" cy="359410"/>
          </a:xfrm>
          <a:custGeom>
            <a:avLst/>
            <a:gdLst/>
            <a:ahLst/>
            <a:cxnLst/>
            <a:rect l="l" t="t" r="r" b="b"/>
            <a:pathLst>
              <a:path w="316230" h="359410">
                <a:moveTo>
                  <a:pt x="184995" y="0"/>
                </a:moveTo>
                <a:lnTo>
                  <a:pt x="129378" y="7376"/>
                </a:lnTo>
                <a:lnTo>
                  <a:pt x="80816" y="27595"/>
                </a:lnTo>
                <a:lnTo>
                  <a:pt x="41433" y="60818"/>
                </a:lnTo>
                <a:lnTo>
                  <a:pt x="14287" y="104815"/>
                </a:lnTo>
                <a:lnTo>
                  <a:pt x="892" y="159187"/>
                </a:lnTo>
                <a:lnTo>
                  <a:pt x="0" y="179444"/>
                </a:lnTo>
                <a:lnTo>
                  <a:pt x="892" y="198787"/>
                </a:lnTo>
                <a:lnTo>
                  <a:pt x="14287" y="252496"/>
                </a:lnTo>
                <a:lnTo>
                  <a:pt x="40972" y="296487"/>
                </a:lnTo>
                <a:lnTo>
                  <a:pt x="79413" y="330210"/>
                </a:lnTo>
                <a:lnTo>
                  <a:pt x="127790" y="351855"/>
                </a:lnTo>
                <a:lnTo>
                  <a:pt x="183407" y="358888"/>
                </a:lnTo>
                <a:lnTo>
                  <a:pt x="204347" y="357982"/>
                </a:lnTo>
                <a:lnTo>
                  <a:pt x="242655" y="350516"/>
                </a:lnTo>
                <a:lnTo>
                  <a:pt x="290470" y="325840"/>
                </a:lnTo>
                <a:lnTo>
                  <a:pt x="316015" y="302517"/>
                </a:lnTo>
                <a:lnTo>
                  <a:pt x="295849" y="283465"/>
                </a:lnTo>
                <a:lnTo>
                  <a:pt x="186582" y="283465"/>
                </a:lnTo>
                <a:lnTo>
                  <a:pt x="176151" y="283004"/>
                </a:lnTo>
                <a:lnTo>
                  <a:pt x="138670" y="271498"/>
                </a:lnTo>
                <a:lnTo>
                  <a:pt x="105276" y="239293"/>
                </a:lnTo>
                <a:lnTo>
                  <a:pt x="91505" y="201382"/>
                </a:lnTo>
                <a:lnTo>
                  <a:pt x="89745" y="179444"/>
                </a:lnTo>
                <a:lnTo>
                  <a:pt x="90184" y="168293"/>
                </a:lnTo>
                <a:lnTo>
                  <a:pt x="100719" y="128145"/>
                </a:lnTo>
                <a:lnTo>
                  <a:pt x="131377" y="91906"/>
                </a:lnTo>
                <a:lnTo>
                  <a:pt x="166990" y="76524"/>
                </a:lnTo>
                <a:lnTo>
                  <a:pt x="187323" y="74639"/>
                </a:lnTo>
                <a:lnTo>
                  <a:pt x="287733" y="74639"/>
                </a:lnTo>
                <a:lnTo>
                  <a:pt x="311993" y="50020"/>
                </a:lnTo>
                <a:lnTo>
                  <a:pt x="272837" y="19992"/>
                </a:lnTo>
                <a:lnTo>
                  <a:pt x="220713" y="3378"/>
                </a:lnTo>
                <a:lnTo>
                  <a:pt x="202854" y="869"/>
                </a:lnTo>
                <a:lnTo>
                  <a:pt x="184995" y="0"/>
                </a:lnTo>
                <a:close/>
              </a:path>
              <a:path w="316230" h="359410">
                <a:moveTo>
                  <a:pt x="258866" y="248527"/>
                </a:moveTo>
                <a:lnTo>
                  <a:pt x="229444" y="273929"/>
                </a:lnTo>
                <a:lnTo>
                  <a:pt x="186582" y="283465"/>
                </a:lnTo>
                <a:lnTo>
                  <a:pt x="295849" y="283465"/>
                </a:lnTo>
                <a:lnTo>
                  <a:pt x="258866" y="248527"/>
                </a:lnTo>
                <a:close/>
              </a:path>
              <a:path w="316230" h="359410">
                <a:moveTo>
                  <a:pt x="287733" y="74639"/>
                </a:moveTo>
                <a:lnTo>
                  <a:pt x="187323" y="74639"/>
                </a:lnTo>
                <a:lnTo>
                  <a:pt x="197337" y="75098"/>
                </a:lnTo>
                <a:lnTo>
                  <a:pt x="207113" y="76524"/>
                </a:lnTo>
                <a:lnTo>
                  <a:pt x="243136" y="92104"/>
                </a:lnTo>
                <a:lnTo>
                  <a:pt x="256431" y="106402"/>
                </a:lnTo>
                <a:lnTo>
                  <a:pt x="287733" y="74639"/>
                </a:lnTo>
                <a:close/>
              </a:path>
            </a:pathLst>
          </a:custGeom>
          <a:solidFill>
            <a:srgbClr val="C1012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2507804" y="5895166"/>
            <a:ext cx="363855" cy="340995"/>
          </a:xfrm>
          <a:custGeom>
            <a:avLst/>
            <a:gdLst/>
            <a:ahLst/>
            <a:cxnLst/>
            <a:rect l="l" t="t" r="r" b="b"/>
            <a:pathLst>
              <a:path w="363855" h="340995">
                <a:moveTo>
                  <a:pt x="222248" y="0"/>
                </a:moveTo>
                <a:lnTo>
                  <a:pt x="142873" y="0"/>
                </a:lnTo>
                <a:lnTo>
                  <a:pt x="0" y="340620"/>
                </a:lnTo>
                <a:lnTo>
                  <a:pt x="88899" y="340620"/>
                </a:lnTo>
                <a:lnTo>
                  <a:pt x="113452" y="273929"/>
                </a:lnTo>
                <a:lnTo>
                  <a:pt x="335871" y="273929"/>
                </a:lnTo>
                <a:lnTo>
                  <a:pt x="308533" y="208021"/>
                </a:lnTo>
                <a:lnTo>
                  <a:pt x="138111" y="208021"/>
                </a:lnTo>
                <a:lnTo>
                  <a:pt x="180973" y="90515"/>
                </a:lnTo>
                <a:lnTo>
                  <a:pt x="259793" y="90515"/>
                </a:lnTo>
                <a:lnTo>
                  <a:pt x="222248" y="0"/>
                </a:lnTo>
                <a:close/>
              </a:path>
              <a:path w="363855" h="340995">
                <a:moveTo>
                  <a:pt x="335871" y="273929"/>
                </a:moveTo>
                <a:lnTo>
                  <a:pt x="246060" y="273929"/>
                </a:lnTo>
                <a:lnTo>
                  <a:pt x="272200" y="340620"/>
                </a:lnTo>
                <a:lnTo>
                  <a:pt x="363534" y="340620"/>
                </a:lnTo>
                <a:lnTo>
                  <a:pt x="335871" y="273929"/>
                </a:lnTo>
                <a:close/>
              </a:path>
              <a:path w="363855" h="340995">
                <a:moveTo>
                  <a:pt x="259793" y="90515"/>
                </a:moveTo>
                <a:lnTo>
                  <a:pt x="180973" y="90515"/>
                </a:lnTo>
                <a:lnTo>
                  <a:pt x="222988" y="208021"/>
                </a:lnTo>
                <a:lnTo>
                  <a:pt x="308533" y="208021"/>
                </a:lnTo>
                <a:lnTo>
                  <a:pt x="259793" y="90515"/>
                </a:lnTo>
                <a:close/>
              </a:path>
            </a:pathLst>
          </a:custGeom>
          <a:solidFill>
            <a:srgbClr val="C1012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2942034" y="5895166"/>
            <a:ext cx="0" cy="340995"/>
          </a:xfrm>
          <a:custGeom>
            <a:avLst/>
            <a:gdLst/>
            <a:ahLst/>
            <a:cxnLst/>
            <a:rect l="l" t="t" r="r" b="b"/>
            <a:pathLst>
              <a:path w="0" h="340995">
                <a:moveTo>
                  <a:pt x="0" y="0"/>
                </a:moveTo>
                <a:lnTo>
                  <a:pt x="0" y="340620"/>
                </a:lnTo>
              </a:path>
            </a:pathLst>
          </a:custGeom>
          <a:ln w="82549">
            <a:solidFill>
              <a:srgbClr val="C1012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3966015" y="6327096"/>
            <a:ext cx="0" cy="149860"/>
          </a:xfrm>
          <a:custGeom>
            <a:avLst/>
            <a:gdLst/>
            <a:ahLst/>
            <a:cxnLst/>
            <a:rect l="l" t="t" r="r" b="b"/>
            <a:pathLst>
              <a:path w="0" h="149860">
                <a:moveTo>
                  <a:pt x="0" y="0"/>
                </a:moveTo>
                <a:lnTo>
                  <a:pt x="0" y="149268"/>
                </a:lnTo>
              </a:path>
            </a:pathLst>
          </a:custGeom>
          <a:ln w="23812">
            <a:solidFill>
              <a:srgbClr val="1D345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3994643" y="6378705"/>
            <a:ext cx="88265" cy="100330"/>
          </a:xfrm>
          <a:custGeom>
            <a:avLst/>
            <a:gdLst/>
            <a:ahLst/>
            <a:cxnLst/>
            <a:rect l="l" t="t" r="r" b="b"/>
            <a:pathLst>
              <a:path w="88264" h="100329">
                <a:moveTo>
                  <a:pt x="83766" y="19062"/>
                </a:moveTo>
                <a:lnTo>
                  <a:pt x="49212" y="19062"/>
                </a:lnTo>
                <a:lnTo>
                  <a:pt x="54715" y="20649"/>
                </a:lnTo>
                <a:lnTo>
                  <a:pt x="58736" y="23031"/>
                </a:lnTo>
                <a:lnTo>
                  <a:pt x="63499" y="26206"/>
                </a:lnTo>
                <a:lnTo>
                  <a:pt x="65086" y="30175"/>
                </a:lnTo>
                <a:lnTo>
                  <a:pt x="65086" y="38907"/>
                </a:lnTo>
                <a:lnTo>
                  <a:pt x="50799" y="38907"/>
                </a:lnTo>
                <a:lnTo>
                  <a:pt x="34924" y="40495"/>
                </a:lnTo>
                <a:lnTo>
                  <a:pt x="27728" y="42082"/>
                </a:lnTo>
                <a:lnTo>
                  <a:pt x="21378" y="44464"/>
                </a:lnTo>
                <a:lnTo>
                  <a:pt x="15028" y="46051"/>
                </a:lnTo>
                <a:lnTo>
                  <a:pt x="10265" y="50020"/>
                </a:lnTo>
                <a:lnTo>
                  <a:pt x="6349" y="53989"/>
                </a:lnTo>
                <a:lnTo>
                  <a:pt x="2328" y="57958"/>
                </a:lnTo>
                <a:lnTo>
                  <a:pt x="0" y="63526"/>
                </a:lnTo>
                <a:lnTo>
                  <a:pt x="0" y="76227"/>
                </a:lnTo>
                <a:lnTo>
                  <a:pt x="1587" y="80990"/>
                </a:lnTo>
                <a:lnTo>
                  <a:pt x="3915" y="84959"/>
                </a:lnTo>
                <a:lnTo>
                  <a:pt x="5503" y="88928"/>
                </a:lnTo>
                <a:lnTo>
                  <a:pt x="8678" y="91309"/>
                </a:lnTo>
                <a:lnTo>
                  <a:pt x="12699" y="93691"/>
                </a:lnTo>
                <a:lnTo>
                  <a:pt x="15874" y="96072"/>
                </a:lnTo>
                <a:lnTo>
                  <a:pt x="19790" y="97660"/>
                </a:lnTo>
                <a:lnTo>
                  <a:pt x="23812" y="98454"/>
                </a:lnTo>
                <a:lnTo>
                  <a:pt x="27728" y="100041"/>
                </a:lnTo>
                <a:lnTo>
                  <a:pt x="42862" y="100041"/>
                </a:lnTo>
                <a:lnTo>
                  <a:pt x="48365" y="99247"/>
                </a:lnTo>
                <a:lnTo>
                  <a:pt x="53974" y="96072"/>
                </a:lnTo>
                <a:lnTo>
                  <a:pt x="58736" y="93691"/>
                </a:lnTo>
                <a:lnTo>
                  <a:pt x="62652" y="90515"/>
                </a:lnTo>
                <a:lnTo>
                  <a:pt x="65086" y="85753"/>
                </a:lnTo>
                <a:lnTo>
                  <a:pt x="88158" y="85753"/>
                </a:lnTo>
                <a:lnTo>
                  <a:pt x="88158" y="82577"/>
                </a:lnTo>
                <a:lnTo>
                  <a:pt x="36512" y="82577"/>
                </a:lnTo>
                <a:lnTo>
                  <a:pt x="34924" y="81783"/>
                </a:lnTo>
                <a:lnTo>
                  <a:pt x="32490" y="81783"/>
                </a:lnTo>
                <a:lnTo>
                  <a:pt x="29315" y="80196"/>
                </a:lnTo>
                <a:lnTo>
                  <a:pt x="27728" y="78608"/>
                </a:lnTo>
                <a:lnTo>
                  <a:pt x="26140" y="77814"/>
                </a:lnTo>
                <a:lnTo>
                  <a:pt x="25399" y="76227"/>
                </a:lnTo>
                <a:lnTo>
                  <a:pt x="24553" y="74639"/>
                </a:lnTo>
                <a:lnTo>
                  <a:pt x="23812" y="73052"/>
                </a:lnTo>
                <a:lnTo>
                  <a:pt x="23812" y="66701"/>
                </a:lnTo>
                <a:lnTo>
                  <a:pt x="25399" y="64320"/>
                </a:lnTo>
                <a:lnTo>
                  <a:pt x="27728" y="61938"/>
                </a:lnTo>
                <a:lnTo>
                  <a:pt x="30162" y="60340"/>
                </a:lnTo>
                <a:lnTo>
                  <a:pt x="32490" y="58752"/>
                </a:lnTo>
                <a:lnTo>
                  <a:pt x="36512" y="57165"/>
                </a:lnTo>
                <a:lnTo>
                  <a:pt x="39687" y="56371"/>
                </a:lnTo>
                <a:lnTo>
                  <a:pt x="47624" y="54783"/>
                </a:lnTo>
                <a:lnTo>
                  <a:pt x="88158" y="54783"/>
                </a:lnTo>
                <a:lnTo>
                  <a:pt x="88158" y="35732"/>
                </a:lnTo>
                <a:lnTo>
                  <a:pt x="87311" y="30969"/>
                </a:lnTo>
                <a:lnTo>
                  <a:pt x="86570" y="26206"/>
                </a:lnTo>
                <a:lnTo>
                  <a:pt x="84983" y="21443"/>
                </a:lnTo>
                <a:lnTo>
                  <a:pt x="83766" y="19062"/>
                </a:lnTo>
                <a:close/>
              </a:path>
              <a:path w="88264" h="100329">
                <a:moveTo>
                  <a:pt x="88158" y="85753"/>
                </a:moveTo>
                <a:lnTo>
                  <a:pt x="65827" y="85753"/>
                </a:lnTo>
                <a:lnTo>
                  <a:pt x="65827" y="97660"/>
                </a:lnTo>
                <a:lnTo>
                  <a:pt x="88158" y="97660"/>
                </a:lnTo>
                <a:lnTo>
                  <a:pt x="88158" y="85753"/>
                </a:lnTo>
                <a:close/>
              </a:path>
              <a:path w="88264" h="100329">
                <a:moveTo>
                  <a:pt x="88158" y="54783"/>
                </a:moveTo>
                <a:lnTo>
                  <a:pt x="65086" y="54783"/>
                </a:lnTo>
                <a:lnTo>
                  <a:pt x="65086" y="65907"/>
                </a:lnTo>
                <a:lnTo>
                  <a:pt x="63499" y="71464"/>
                </a:lnTo>
                <a:lnTo>
                  <a:pt x="58736" y="76227"/>
                </a:lnTo>
                <a:lnTo>
                  <a:pt x="54715" y="80196"/>
                </a:lnTo>
                <a:lnTo>
                  <a:pt x="48365" y="82577"/>
                </a:lnTo>
                <a:lnTo>
                  <a:pt x="88158" y="82577"/>
                </a:lnTo>
                <a:lnTo>
                  <a:pt x="88158" y="54783"/>
                </a:lnTo>
                <a:close/>
              </a:path>
              <a:path w="88264" h="100329">
                <a:moveTo>
                  <a:pt x="53974" y="0"/>
                </a:moveTo>
                <a:lnTo>
                  <a:pt x="38099" y="0"/>
                </a:lnTo>
                <a:lnTo>
                  <a:pt x="30903" y="1587"/>
                </a:lnTo>
                <a:lnTo>
                  <a:pt x="24553" y="3969"/>
                </a:lnTo>
                <a:lnTo>
                  <a:pt x="17462" y="6350"/>
                </a:lnTo>
                <a:lnTo>
                  <a:pt x="11112" y="10319"/>
                </a:lnTo>
                <a:lnTo>
                  <a:pt x="5503" y="15082"/>
                </a:lnTo>
                <a:lnTo>
                  <a:pt x="17462" y="30175"/>
                </a:lnTo>
                <a:lnTo>
                  <a:pt x="20637" y="27000"/>
                </a:lnTo>
                <a:lnTo>
                  <a:pt x="24553" y="24618"/>
                </a:lnTo>
                <a:lnTo>
                  <a:pt x="34078" y="19855"/>
                </a:lnTo>
                <a:lnTo>
                  <a:pt x="38840" y="19062"/>
                </a:lnTo>
                <a:lnTo>
                  <a:pt x="83766" y="19062"/>
                </a:lnTo>
                <a:lnTo>
                  <a:pt x="82549" y="16680"/>
                </a:lnTo>
                <a:lnTo>
                  <a:pt x="79374" y="13494"/>
                </a:lnTo>
                <a:lnTo>
                  <a:pt x="76199" y="9525"/>
                </a:lnTo>
                <a:lnTo>
                  <a:pt x="72177" y="6350"/>
                </a:lnTo>
                <a:lnTo>
                  <a:pt x="61065" y="1587"/>
                </a:lnTo>
                <a:lnTo>
                  <a:pt x="53974" y="0"/>
                </a:lnTo>
                <a:close/>
              </a:path>
            </a:pathLst>
          </a:custGeom>
          <a:solidFill>
            <a:srgbClr val="1D345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4105767" y="6378705"/>
            <a:ext cx="56515" cy="97790"/>
          </a:xfrm>
          <a:custGeom>
            <a:avLst/>
            <a:gdLst/>
            <a:ahLst/>
            <a:cxnLst/>
            <a:rect l="l" t="t" r="r" b="b"/>
            <a:pathLst>
              <a:path w="56514" h="97789">
                <a:moveTo>
                  <a:pt x="22224" y="3175"/>
                </a:moveTo>
                <a:lnTo>
                  <a:pt x="0" y="3175"/>
                </a:lnTo>
                <a:lnTo>
                  <a:pt x="0" y="97660"/>
                </a:lnTo>
                <a:lnTo>
                  <a:pt x="23071" y="97660"/>
                </a:lnTo>
                <a:lnTo>
                  <a:pt x="23071" y="45257"/>
                </a:lnTo>
                <a:lnTo>
                  <a:pt x="23812" y="42876"/>
                </a:lnTo>
                <a:lnTo>
                  <a:pt x="24658" y="40495"/>
                </a:lnTo>
                <a:lnTo>
                  <a:pt x="24658" y="37319"/>
                </a:lnTo>
                <a:lnTo>
                  <a:pt x="26246" y="34938"/>
                </a:lnTo>
                <a:lnTo>
                  <a:pt x="43708" y="21443"/>
                </a:lnTo>
                <a:lnTo>
                  <a:pt x="56408" y="21443"/>
                </a:lnTo>
                <a:lnTo>
                  <a:pt x="56408" y="19062"/>
                </a:lnTo>
                <a:lnTo>
                  <a:pt x="22224" y="19062"/>
                </a:lnTo>
                <a:lnTo>
                  <a:pt x="22224" y="3175"/>
                </a:lnTo>
                <a:close/>
              </a:path>
              <a:path w="56514" h="97789">
                <a:moveTo>
                  <a:pt x="56408" y="21443"/>
                </a:moveTo>
                <a:lnTo>
                  <a:pt x="50799" y="21443"/>
                </a:lnTo>
                <a:lnTo>
                  <a:pt x="52387" y="22237"/>
                </a:lnTo>
                <a:lnTo>
                  <a:pt x="54821" y="22237"/>
                </a:lnTo>
                <a:lnTo>
                  <a:pt x="56408" y="23031"/>
                </a:lnTo>
                <a:lnTo>
                  <a:pt x="56408" y="21443"/>
                </a:lnTo>
                <a:close/>
              </a:path>
              <a:path w="56514" h="97789">
                <a:moveTo>
                  <a:pt x="53233" y="0"/>
                </a:moveTo>
                <a:lnTo>
                  <a:pt x="44449" y="0"/>
                </a:lnTo>
                <a:lnTo>
                  <a:pt x="38946" y="2381"/>
                </a:lnTo>
                <a:lnTo>
                  <a:pt x="29421" y="8731"/>
                </a:lnTo>
                <a:lnTo>
                  <a:pt x="25399" y="13494"/>
                </a:lnTo>
                <a:lnTo>
                  <a:pt x="23071" y="19062"/>
                </a:lnTo>
                <a:lnTo>
                  <a:pt x="56408" y="19062"/>
                </a:lnTo>
                <a:lnTo>
                  <a:pt x="56408" y="793"/>
                </a:lnTo>
                <a:lnTo>
                  <a:pt x="54821" y="793"/>
                </a:lnTo>
                <a:lnTo>
                  <a:pt x="53233" y="0"/>
                </a:lnTo>
                <a:close/>
              </a:path>
            </a:pathLst>
          </a:custGeom>
          <a:solidFill>
            <a:srgbClr val="1D345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k object 28"/>
          <p:cNvSpPr/>
          <p:nvPr/>
        </p:nvSpPr>
        <p:spPr>
          <a:xfrm>
            <a:off x="1892494" y="6324715"/>
            <a:ext cx="2516482" cy="41208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bk object 29"/>
          <p:cNvSpPr/>
          <p:nvPr/>
        </p:nvSpPr>
        <p:spPr>
          <a:xfrm>
            <a:off x="1008974" y="5916082"/>
            <a:ext cx="466090" cy="717550"/>
          </a:xfrm>
          <a:custGeom>
            <a:avLst/>
            <a:gdLst/>
            <a:ahLst/>
            <a:cxnLst/>
            <a:rect l="l" t="t" r="r" b="b"/>
            <a:pathLst>
              <a:path w="466090" h="717550">
                <a:moveTo>
                  <a:pt x="437608" y="66717"/>
                </a:moveTo>
                <a:lnTo>
                  <a:pt x="103599" y="66717"/>
                </a:lnTo>
                <a:lnTo>
                  <a:pt x="200942" y="93452"/>
                </a:lnTo>
                <a:lnTo>
                  <a:pt x="300066" y="172817"/>
                </a:lnTo>
                <a:lnTo>
                  <a:pt x="330858" y="316543"/>
                </a:lnTo>
                <a:lnTo>
                  <a:pt x="287882" y="497264"/>
                </a:lnTo>
                <a:lnTo>
                  <a:pt x="223614" y="651933"/>
                </a:lnTo>
                <a:lnTo>
                  <a:pt x="190530" y="717500"/>
                </a:lnTo>
                <a:lnTo>
                  <a:pt x="249936" y="642232"/>
                </a:lnTo>
                <a:lnTo>
                  <a:pt x="370511" y="463124"/>
                </a:lnTo>
                <a:lnTo>
                  <a:pt x="465785" y="250221"/>
                </a:lnTo>
                <a:lnTo>
                  <a:pt x="449290" y="73569"/>
                </a:lnTo>
                <a:lnTo>
                  <a:pt x="437608" y="66717"/>
                </a:lnTo>
                <a:close/>
              </a:path>
              <a:path w="466090" h="717550">
                <a:moveTo>
                  <a:pt x="323858" y="0"/>
                </a:moveTo>
                <a:lnTo>
                  <a:pt x="175552" y="8461"/>
                </a:lnTo>
                <a:lnTo>
                  <a:pt x="51791" y="49674"/>
                </a:lnTo>
                <a:lnTo>
                  <a:pt x="0" y="74363"/>
                </a:lnTo>
                <a:lnTo>
                  <a:pt x="29472" y="68419"/>
                </a:lnTo>
                <a:lnTo>
                  <a:pt x="103599" y="66717"/>
                </a:lnTo>
                <a:lnTo>
                  <a:pt x="437608" y="66717"/>
                </a:lnTo>
                <a:lnTo>
                  <a:pt x="323858" y="0"/>
                </a:lnTo>
                <a:close/>
              </a:path>
            </a:pathLst>
          </a:custGeom>
          <a:solidFill>
            <a:srgbClr val="1D345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bk object 30"/>
          <p:cNvSpPr/>
          <p:nvPr/>
        </p:nvSpPr>
        <p:spPr>
          <a:xfrm>
            <a:off x="667622" y="5829370"/>
            <a:ext cx="486409" cy="835660"/>
          </a:xfrm>
          <a:custGeom>
            <a:avLst/>
            <a:gdLst/>
            <a:ahLst/>
            <a:cxnLst/>
            <a:rect l="l" t="t" r="r" b="b"/>
            <a:pathLst>
              <a:path w="486409" h="835659">
                <a:moveTo>
                  <a:pt x="269692" y="0"/>
                </a:moveTo>
                <a:lnTo>
                  <a:pt x="120561" y="2521"/>
                </a:lnTo>
                <a:lnTo>
                  <a:pt x="0" y="85641"/>
                </a:lnTo>
                <a:lnTo>
                  <a:pt x="9267" y="307598"/>
                </a:lnTo>
                <a:lnTo>
                  <a:pt x="183681" y="553600"/>
                </a:lnTo>
                <a:lnTo>
                  <a:pt x="387716" y="753004"/>
                </a:lnTo>
                <a:lnTo>
                  <a:pt x="485844" y="835171"/>
                </a:lnTo>
                <a:lnTo>
                  <a:pt x="419110" y="750400"/>
                </a:lnTo>
                <a:lnTo>
                  <a:pt x="280631" y="550624"/>
                </a:lnTo>
                <a:lnTo>
                  <a:pt x="162990" y="317649"/>
                </a:lnTo>
                <a:lnTo>
                  <a:pt x="158769" y="133281"/>
                </a:lnTo>
                <a:lnTo>
                  <a:pt x="245813" y="54763"/>
                </a:lnTo>
                <a:lnTo>
                  <a:pt x="341334" y="34528"/>
                </a:lnTo>
                <a:lnTo>
                  <a:pt x="402557" y="34528"/>
                </a:lnTo>
                <a:lnTo>
                  <a:pt x="396495" y="32160"/>
                </a:lnTo>
                <a:lnTo>
                  <a:pt x="269692" y="0"/>
                </a:lnTo>
                <a:close/>
              </a:path>
              <a:path w="486409" h="835659">
                <a:moveTo>
                  <a:pt x="402557" y="34528"/>
                </a:moveTo>
                <a:lnTo>
                  <a:pt x="341334" y="34528"/>
                </a:lnTo>
                <a:lnTo>
                  <a:pt x="418399" y="43620"/>
                </a:lnTo>
                <a:lnTo>
                  <a:pt x="450073" y="53084"/>
                </a:lnTo>
                <a:lnTo>
                  <a:pt x="402557" y="34528"/>
                </a:lnTo>
                <a:close/>
              </a:path>
            </a:pathLst>
          </a:custGeom>
          <a:solidFill>
            <a:srgbClr val="1D345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bk object 31"/>
          <p:cNvSpPr/>
          <p:nvPr/>
        </p:nvSpPr>
        <p:spPr>
          <a:xfrm>
            <a:off x="617616" y="5784332"/>
            <a:ext cx="535940" cy="880744"/>
          </a:xfrm>
          <a:custGeom>
            <a:avLst/>
            <a:gdLst/>
            <a:ahLst/>
            <a:cxnLst/>
            <a:rect l="l" t="t" r="r" b="b"/>
            <a:pathLst>
              <a:path w="535940" h="880745">
                <a:moveTo>
                  <a:pt x="139421" y="0"/>
                </a:moveTo>
                <a:lnTo>
                  <a:pt x="0" y="102091"/>
                </a:lnTo>
                <a:lnTo>
                  <a:pt x="4351" y="354645"/>
                </a:lnTo>
                <a:lnTo>
                  <a:pt x="197369" y="607571"/>
                </a:lnTo>
                <a:lnTo>
                  <a:pt x="425665" y="802285"/>
                </a:lnTo>
                <a:lnTo>
                  <a:pt x="535850" y="880209"/>
                </a:lnTo>
                <a:lnTo>
                  <a:pt x="437721" y="798042"/>
                </a:lnTo>
                <a:lnTo>
                  <a:pt x="233687" y="598638"/>
                </a:lnTo>
                <a:lnTo>
                  <a:pt x="59272" y="352636"/>
                </a:lnTo>
                <a:lnTo>
                  <a:pt x="50005" y="130679"/>
                </a:lnTo>
                <a:lnTo>
                  <a:pt x="170567" y="47558"/>
                </a:lnTo>
                <a:lnTo>
                  <a:pt x="319698" y="45037"/>
                </a:lnTo>
                <a:lnTo>
                  <a:pt x="392546" y="45037"/>
                </a:lnTo>
                <a:lnTo>
                  <a:pt x="304514" y="9910"/>
                </a:lnTo>
                <a:lnTo>
                  <a:pt x="139421" y="0"/>
                </a:lnTo>
                <a:close/>
              </a:path>
              <a:path w="535940" h="880745">
                <a:moveTo>
                  <a:pt x="392546" y="45037"/>
                </a:moveTo>
                <a:lnTo>
                  <a:pt x="319698" y="45037"/>
                </a:lnTo>
                <a:lnTo>
                  <a:pt x="446501" y="77198"/>
                </a:lnTo>
                <a:lnTo>
                  <a:pt x="500079" y="98122"/>
                </a:lnTo>
                <a:lnTo>
                  <a:pt x="442369" y="64919"/>
                </a:lnTo>
                <a:lnTo>
                  <a:pt x="392546" y="45037"/>
                </a:lnTo>
                <a:close/>
              </a:path>
            </a:pathLst>
          </a:custGeom>
          <a:solidFill>
            <a:srgbClr val="C1012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bk object 32"/>
          <p:cNvSpPr/>
          <p:nvPr/>
        </p:nvSpPr>
        <p:spPr>
          <a:xfrm>
            <a:off x="1008974" y="5880918"/>
            <a:ext cx="518159" cy="753110"/>
          </a:xfrm>
          <a:custGeom>
            <a:avLst/>
            <a:gdLst/>
            <a:ahLst/>
            <a:cxnLst/>
            <a:rect l="l" t="t" r="r" b="b"/>
            <a:pathLst>
              <a:path w="518159" h="753109">
                <a:moveTo>
                  <a:pt x="391802" y="35163"/>
                </a:moveTo>
                <a:lnTo>
                  <a:pt x="323858" y="35163"/>
                </a:lnTo>
                <a:lnTo>
                  <a:pt x="449290" y="108733"/>
                </a:lnTo>
                <a:lnTo>
                  <a:pt x="465785" y="285385"/>
                </a:lnTo>
                <a:lnTo>
                  <a:pt x="370511" y="498287"/>
                </a:lnTo>
                <a:lnTo>
                  <a:pt x="249936" y="677395"/>
                </a:lnTo>
                <a:lnTo>
                  <a:pt x="190530" y="752664"/>
                </a:lnTo>
                <a:lnTo>
                  <a:pt x="262284" y="679603"/>
                </a:lnTo>
                <a:lnTo>
                  <a:pt x="406745" y="502850"/>
                </a:lnTo>
                <a:lnTo>
                  <a:pt x="517710" y="286050"/>
                </a:lnTo>
                <a:lnTo>
                  <a:pt x="488977" y="92846"/>
                </a:lnTo>
                <a:lnTo>
                  <a:pt x="391802" y="35163"/>
                </a:lnTo>
                <a:close/>
              </a:path>
              <a:path w="518159" h="753109">
                <a:moveTo>
                  <a:pt x="332565" y="0"/>
                </a:moveTo>
                <a:lnTo>
                  <a:pt x="173369" y="16339"/>
                </a:lnTo>
                <a:lnTo>
                  <a:pt x="49732" y="75103"/>
                </a:lnTo>
                <a:lnTo>
                  <a:pt x="0" y="109526"/>
                </a:lnTo>
                <a:lnTo>
                  <a:pt x="51791" y="84838"/>
                </a:lnTo>
                <a:lnTo>
                  <a:pt x="175552" y="43624"/>
                </a:lnTo>
                <a:lnTo>
                  <a:pt x="323858" y="35163"/>
                </a:lnTo>
                <a:lnTo>
                  <a:pt x="391802" y="35163"/>
                </a:lnTo>
                <a:lnTo>
                  <a:pt x="332565" y="0"/>
                </a:lnTo>
                <a:close/>
              </a:path>
            </a:pathLst>
          </a:custGeom>
          <a:solidFill>
            <a:srgbClr val="C1012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bk object 33"/>
          <p:cNvSpPr/>
          <p:nvPr/>
        </p:nvSpPr>
        <p:spPr>
          <a:xfrm>
            <a:off x="388986" y="5872135"/>
            <a:ext cx="1349375" cy="483234"/>
          </a:xfrm>
          <a:custGeom>
            <a:avLst/>
            <a:gdLst/>
            <a:ahLst/>
            <a:cxnLst/>
            <a:rect l="l" t="t" r="r" b="b"/>
            <a:pathLst>
              <a:path w="1349375" h="483235">
                <a:moveTo>
                  <a:pt x="0" y="416847"/>
                </a:moveTo>
                <a:lnTo>
                  <a:pt x="40600" y="428441"/>
                </a:lnTo>
                <a:lnTo>
                  <a:pt x="83522" y="439016"/>
                </a:lnTo>
                <a:lnTo>
                  <a:pt x="128609" y="448540"/>
                </a:lnTo>
                <a:lnTo>
                  <a:pt x="175700" y="456980"/>
                </a:lnTo>
                <a:lnTo>
                  <a:pt x="224639" y="464303"/>
                </a:lnTo>
                <a:lnTo>
                  <a:pt x="275266" y="470477"/>
                </a:lnTo>
                <a:lnTo>
                  <a:pt x="327425" y="475469"/>
                </a:lnTo>
                <a:lnTo>
                  <a:pt x="380955" y="479247"/>
                </a:lnTo>
                <a:lnTo>
                  <a:pt x="435700" y="481779"/>
                </a:lnTo>
                <a:lnTo>
                  <a:pt x="491500" y="483031"/>
                </a:lnTo>
                <a:lnTo>
                  <a:pt x="548198" y="482971"/>
                </a:lnTo>
                <a:lnTo>
                  <a:pt x="605635" y="481567"/>
                </a:lnTo>
                <a:lnTo>
                  <a:pt x="663653" y="478785"/>
                </a:lnTo>
                <a:lnTo>
                  <a:pt x="705713" y="475352"/>
                </a:lnTo>
                <a:lnTo>
                  <a:pt x="751798" y="470395"/>
                </a:lnTo>
                <a:lnTo>
                  <a:pt x="801385" y="463874"/>
                </a:lnTo>
                <a:lnTo>
                  <a:pt x="853952" y="455754"/>
                </a:lnTo>
                <a:lnTo>
                  <a:pt x="908975" y="445997"/>
                </a:lnTo>
                <a:lnTo>
                  <a:pt x="924953" y="442790"/>
                </a:lnTo>
                <a:lnTo>
                  <a:pt x="344839" y="442790"/>
                </a:lnTo>
                <a:lnTo>
                  <a:pt x="292472" y="442233"/>
                </a:lnTo>
                <a:lnTo>
                  <a:pt x="240932" y="440571"/>
                </a:lnTo>
                <a:lnTo>
                  <a:pt x="190345" y="437837"/>
                </a:lnTo>
                <a:lnTo>
                  <a:pt x="140835" y="434064"/>
                </a:lnTo>
                <a:lnTo>
                  <a:pt x="92525" y="429286"/>
                </a:lnTo>
                <a:lnTo>
                  <a:pt x="45538" y="423536"/>
                </a:lnTo>
                <a:lnTo>
                  <a:pt x="0" y="416847"/>
                </a:lnTo>
                <a:close/>
              </a:path>
              <a:path w="1349375" h="483235">
                <a:moveTo>
                  <a:pt x="1054990" y="0"/>
                </a:moveTo>
                <a:lnTo>
                  <a:pt x="1111276" y="26575"/>
                </a:lnTo>
                <a:lnTo>
                  <a:pt x="1156827" y="55979"/>
                </a:lnTo>
                <a:lnTo>
                  <a:pt x="1190749" y="87765"/>
                </a:lnTo>
                <a:lnTo>
                  <a:pt x="1212151" y="121485"/>
                </a:lnTo>
                <a:lnTo>
                  <a:pt x="1219451" y="167560"/>
                </a:lnTo>
                <a:lnTo>
                  <a:pt x="1214205" y="190222"/>
                </a:lnTo>
                <a:lnTo>
                  <a:pt x="1186976" y="234326"/>
                </a:lnTo>
                <a:lnTo>
                  <a:pt x="1138841" y="276171"/>
                </a:lnTo>
                <a:lnTo>
                  <a:pt x="1071491" y="315002"/>
                </a:lnTo>
                <a:lnTo>
                  <a:pt x="1031138" y="333051"/>
                </a:lnTo>
                <a:lnTo>
                  <a:pt x="986616" y="350064"/>
                </a:lnTo>
                <a:lnTo>
                  <a:pt x="938135" y="365944"/>
                </a:lnTo>
                <a:lnTo>
                  <a:pt x="885906" y="380599"/>
                </a:lnTo>
                <a:lnTo>
                  <a:pt x="830142" y="393934"/>
                </a:lnTo>
                <a:lnTo>
                  <a:pt x="771053" y="405854"/>
                </a:lnTo>
                <a:lnTo>
                  <a:pt x="708851" y="416264"/>
                </a:lnTo>
                <a:lnTo>
                  <a:pt x="643746" y="425071"/>
                </a:lnTo>
                <a:lnTo>
                  <a:pt x="575952" y="432180"/>
                </a:lnTo>
                <a:lnTo>
                  <a:pt x="505677" y="437497"/>
                </a:lnTo>
                <a:lnTo>
                  <a:pt x="451566" y="440455"/>
                </a:lnTo>
                <a:lnTo>
                  <a:pt x="397912" y="442209"/>
                </a:lnTo>
                <a:lnTo>
                  <a:pt x="344839" y="442790"/>
                </a:lnTo>
                <a:lnTo>
                  <a:pt x="924953" y="442790"/>
                </a:lnTo>
                <a:lnTo>
                  <a:pt x="965934" y="434565"/>
                </a:lnTo>
                <a:lnTo>
                  <a:pt x="1024304" y="421421"/>
                </a:lnTo>
                <a:lnTo>
                  <a:pt x="1083564" y="406527"/>
                </a:lnTo>
                <a:lnTo>
                  <a:pt x="1135336" y="390200"/>
                </a:lnTo>
                <a:lnTo>
                  <a:pt x="1184432" y="369716"/>
                </a:lnTo>
                <a:lnTo>
                  <a:pt x="1229535" y="345743"/>
                </a:lnTo>
                <a:lnTo>
                  <a:pt x="1269325" y="318947"/>
                </a:lnTo>
                <a:lnTo>
                  <a:pt x="1302483" y="289994"/>
                </a:lnTo>
                <a:lnTo>
                  <a:pt x="1327692" y="259551"/>
                </a:lnTo>
                <a:lnTo>
                  <a:pt x="1348984" y="196862"/>
                </a:lnTo>
                <a:lnTo>
                  <a:pt x="1342430" y="165949"/>
                </a:lnTo>
                <a:lnTo>
                  <a:pt x="1298959" y="109297"/>
                </a:lnTo>
                <a:lnTo>
                  <a:pt x="1264432" y="83548"/>
                </a:lnTo>
                <a:lnTo>
                  <a:pt x="1222173" y="59647"/>
                </a:lnTo>
                <a:lnTo>
                  <a:pt x="1172781" y="37691"/>
                </a:lnTo>
                <a:lnTo>
                  <a:pt x="1116854" y="17776"/>
                </a:lnTo>
                <a:lnTo>
                  <a:pt x="1054990" y="0"/>
                </a:lnTo>
                <a:close/>
              </a:path>
            </a:pathLst>
          </a:custGeom>
          <a:solidFill>
            <a:srgbClr val="C1012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9663" y="392048"/>
            <a:ext cx="10672673" cy="1183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3580" y="1426604"/>
            <a:ext cx="11184839" cy="4003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Relationship Id="rId3" Type="http://schemas.openxmlformats.org/officeDocument/2006/relationships/image" Target="../media/image2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2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g"/><Relationship Id="rId3" Type="http://schemas.openxmlformats.org/officeDocument/2006/relationships/image" Target="../media/image2.jp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jpg"/><Relationship Id="rId3" Type="http://schemas.openxmlformats.org/officeDocument/2006/relationships/image" Target="../media/image2.jpg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jpg"/><Relationship Id="rId3" Type="http://schemas.openxmlformats.org/officeDocument/2006/relationships/image" Target="../media/image2.jpg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Relationship Id="rId3" Type="http://schemas.openxmlformats.org/officeDocument/2006/relationships/image" Target="../media/image2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Relationship Id="rId3" Type="http://schemas.openxmlformats.org/officeDocument/2006/relationships/image" Target="../media/image2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Relationship Id="rId3" Type="http://schemas.openxmlformats.org/officeDocument/2006/relationships/image" Target="../media/image2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67485" y="617042"/>
            <a:ext cx="9538335" cy="249174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5015"/>
              </a:lnSpc>
              <a:spcBef>
                <a:spcPts val="105"/>
              </a:spcBef>
            </a:pPr>
            <a:r>
              <a:rPr dirty="0" sz="4400">
                <a:solidFill>
                  <a:srgbClr val="1F3863"/>
                </a:solidFill>
              </a:rPr>
              <a:t>Overview:</a:t>
            </a:r>
            <a:endParaRPr sz="4400"/>
          </a:p>
          <a:p>
            <a:pPr marL="12700" marR="5080">
              <a:lnSpc>
                <a:spcPct val="88800"/>
              </a:lnSpc>
              <a:spcBef>
                <a:spcPts val="330"/>
              </a:spcBef>
            </a:pPr>
            <a:r>
              <a:rPr dirty="0" sz="4400">
                <a:solidFill>
                  <a:srgbClr val="1F3863"/>
                </a:solidFill>
              </a:rPr>
              <a:t>SCAI Expert Consensus Statement</a:t>
            </a:r>
            <a:r>
              <a:rPr dirty="0" sz="4400" spc="-45">
                <a:solidFill>
                  <a:srgbClr val="1F3863"/>
                </a:solidFill>
              </a:rPr>
              <a:t> </a:t>
            </a:r>
            <a:r>
              <a:rPr dirty="0" sz="4400">
                <a:solidFill>
                  <a:srgbClr val="1F3863"/>
                </a:solidFill>
              </a:rPr>
              <a:t>on  the Management of Patients </a:t>
            </a:r>
            <a:r>
              <a:rPr dirty="0" sz="4400" spc="-5">
                <a:solidFill>
                  <a:srgbClr val="1F3863"/>
                </a:solidFill>
              </a:rPr>
              <a:t>With  </a:t>
            </a:r>
            <a:r>
              <a:rPr dirty="0" sz="4400">
                <a:solidFill>
                  <a:srgbClr val="1F3863"/>
                </a:solidFill>
              </a:rPr>
              <a:t>STEMI </a:t>
            </a:r>
            <a:r>
              <a:rPr dirty="0" sz="4400" spc="-5">
                <a:solidFill>
                  <a:srgbClr val="1F3863"/>
                </a:solidFill>
              </a:rPr>
              <a:t>Referred </a:t>
            </a:r>
            <a:r>
              <a:rPr dirty="0" sz="4400">
                <a:solidFill>
                  <a:srgbClr val="1F3863"/>
                </a:solidFill>
              </a:rPr>
              <a:t>for Primary</a:t>
            </a:r>
            <a:r>
              <a:rPr dirty="0" sz="4400" spc="-25">
                <a:solidFill>
                  <a:srgbClr val="1F3863"/>
                </a:solidFill>
              </a:rPr>
              <a:t> </a:t>
            </a:r>
            <a:r>
              <a:rPr dirty="0" sz="4400">
                <a:solidFill>
                  <a:srgbClr val="1F3863"/>
                </a:solidFill>
              </a:rPr>
              <a:t>PCI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167485" y="3328796"/>
            <a:ext cx="7523480" cy="185038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4600"/>
              </a:lnSpc>
              <a:spcBef>
                <a:spcPts val="100"/>
              </a:spcBef>
            </a:pPr>
            <a:r>
              <a:rPr dirty="0" sz="2400" spc="-5">
                <a:latin typeface="Arial"/>
                <a:cs typeface="Arial"/>
              </a:rPr>
              <a:t>Jacqueline </a:t>
            </a:r>
            <a:r>
              <a:rPr dirty="0" sz="2400">
                <a:latin typeface="Arial"/>
                <a:cs typeface="Arial"/>
              </a:rPr>
              <a:t>E. </a:t>
            </a:r>
            <a:r>
              <a:rPr dirty="0" sz="2400" spc="-25">
                <a:latin typeface="Arial"/>
                <a:cs typeface="Arial"/>
              </a:rPr>
              <a:t>Tamis-Holland, </a:t>
            </a:r>
            <a:r>
              <a:rPr dirty="0" sz="2400">
                <a:latin typeface="Arial"/>
                <a:cs typeface="Arial"/>
              </a:rPr>
              <a:t>MD, </a:t>
            </a:r>
            <a:r>
              <a:rPr dirty="0" sz="2400" spc="-30">
                <a:latin typeface="Arial"/>
                <a:cs typeface="Arial"/>
              </a:rPr>
              <a:t>FACC, FAHA, </a:t>
            </a:r>
            <a:r>
              <a:rPr dirty="0" sz="2400" spc="-5">
                <a:latin typeface="Arial"/>
                <a:cs typeface="Arial"/>
              </a:rPr>
              <a:t>FSCAI  Interventional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Cardiologist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dirty="0" sz="2400">
                <a:latin typeface="Arial"/>
                <a:cs typeface="Arial"/>
              </a:rPr>
              <a:t>Institute </a:t>
            </a:r>
            <a:r>
              <a:rPr dirty="0" sz="2400" spc="-5">
                <a:latin typeface="Arial"/>
                <a:cs typeface="Arial"/>
              </a:rPr>
              <a:t>Director Acute Coronary</a:t>
            </a:r>
            <a:r>
              <a:rPr dirty="0" sz="2400" spc="-13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Care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25"/>
              </a:spcBef>
            </a:pPr>
            <a:r>
              <a:rPr dirty="0" sz="2400" spc="-5">
                <a:latin typeface="Arial"/>
                <a:cs typeface="Arial"/>
              </a:rPr>
              <a:t>Cleveland Clinic, Heart, </a:t>
            </a:r>
            <a:r>
              <a:rPr dirty="0" sz="2400" spc="-30">
                <a:latin typeface="Arial"/>
                <a:cs typeface="Arial"/>
              </a:rPr>
              <a:t>Vascular </a:t>
            </a:r>
            <a:r>
              <a:rPr dirty="0" sz="2400" spc="-5">
                <a:latin typeface="Arial"/>
                <a:cs typeface="Arial"/>
              </a:rPr>
              <a:t>and Thoracic</a:t>
            </a:r>
            <a:r>
              <a:rPr dirty="0" sz="2400" spc="13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Institute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695940" y="5220157"/>
            <a:ext cx="1258455" cy="3048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66064"/>
            <a:ext cx="937704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Best Practices for Optimal Arterial</a:t>
            </a:r>
            <a:r>
              <a:rPr dirty="0" spc="-335"/>
              <a:t> </a:t>
            </a:r>
            <a:r>
              <a:rPr dirty="0"/>
              <a:t>Access</a:t>
            </a:r>
          </a:p>
        </p:txBody>
      </p:sp>
      <p:sp>
        <p:nvSpPr>
          <p:cNvPr id="3" name="object 3"/>
          <p:cNvSpPr/>
          <p:nvPr/>
        </p:nvSpPr>
        <p:spPr>
          <a:xfrm>
            <a:off x="2348738" y="1535938"/>
            <a:ext cx="7494523" cy="37862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343911" y="1531111"/>
            <a:ext cx="7504430" cy="3796029"/>
          </a:xfrm>
          <a:custGeom>
            <a:avLst/>
            <a:gdLst/>
            <a:ahLst/>
            <a:cxnLst/>
            <a:rect l="l" t="t" r="r" b="b"/>
            <a:pathLst>
              <a:path w="7504430" h="3796029">
                <a:moveTo>
                  <a:pt x="0" y="3795776"/>
                </a:moveTo>
                <a:lnTo>
                  <a:pt x="7504049" y="3795776"/>
                </a:lnTo>
                <a:lnTo>
                  <a:pt x="7504049" y="0"/>
                </a:lnTo>
                <a:lnTo>
                  <a:pt x="0" y="0"/>
                </a:lnTo>
                <a:lnTo>
                  <a:pt x="0" y="3795776"/>
                </a:lnTo>
                <a:close/>
              </a:path>
            </a:pathLst>
          </a:custGeom>
          <a:ln w="952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0695940" y="5249367"/>
            <a:ext cx="1258455" cy="3048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265556"/>
            <a:ext cx="8417560" cy="1183640"/>
          </a:xfrm>
          <a:prstGeom prst="rect"/>
        </p:spPr>
        <p:txBody>
          <a:bodyPr wrap="square" lIns="0" tIns="81280" rIns="0" bIns="0" rtlCol="0" vert="horz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640"/>
              </a:spcBef>
            </a:pPr>
            <a:r>
              <a:rPr dirty="0" spc="-5"/>
              <a:t>Key Consensus on </a:t>
            </a:r>
            <a:r>
              <a:rPr dirty="0" spc="-10"/>
              <a:t>“Performing </a:t>
            </a:r>
            <a:r>
              <a:rPr dirty="0" spc="-5"/>
              <a:t>Initial  Diagnostic</a:t>
            </a:r>
            <a:r>
              <a:rPr dirty="0" spc="-195"/>
              <a:t> </a:t>
            </a:r>
            <a:r>
              <a:rPr dirty="0" spc="-5"/>
              <a:t>Assessment</a:t>
            </a:r>
          </a:p>
        </p:txBody>
      </p:sp>
      <p:sp>
        <p:nvSpPr>
          <p:cNvPr id="3" name="object 3"/>
          <p:cNvSpPr/>
          <p:nvPr/>
        </p:nvSpPr>
        <p:spPr>
          <a:xfrm>
            <a:off x="2285873" y="3838828"/>
            <a:ext cx="7891018" cy="17482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281047" y="3834066"/>
            <a:ext cx="7900670" cy="1758314"/>
          </a:xfrm>
          <a:custGeom>
            <a:avLst/>
            <a:gdLst/>
            <a:ahLst/>
            <a:cxnLst/>
            <a:rect l="l" t="t" r="r" b="b"/>
            <a:pathLst>
              <a:path w="7900670" h="1758314">
                <a:moveTo>
                  <a:pt x="0" y="1757807"/>
                </a:moveTo>
                <a:lnTo>
                  <a:pt x="7900543" y="1757807"/>
                </a:lnTo>
                <a:lnTo>
                  <a:pt x="7900543" y="0"/>
                </a:lnTo>
                <a:lnTo>
                  <a:pt x="0" y="0"/>
                </a:lnTo>
                <a:lnTo>
                  <a:pt x="0" y="1757807"/>
                </a:lnTo>
                <a:close/>
              </a:path>
            </a:pathLst>
          </a:custGeom>
          <a:ln w="952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85873" y="1564132"/>
            <a:ext cx="7891018" cy="227469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281047" y="1559305"/>
            <a:ext cx="7900670" cy="2284730"/>
          </a:xfrm>
          <a:custGeom>
            <a:avLst/>
            <a:gdLst/>
            <a:ahLst/>
            <a:cxnLst/>
            <a:rect l="l" t="t" r="r" b="b"/>
            <a:pathLst>
              <a:path w="7900670" h="2284729">
                <a:moveTo>
                  <a:pt x="0" y="2284222"/>
                </a:moveTo>
                <a:lnTo>
                  <a:pt x="7900543" y="2284222"/>
                </a:lnTo>
                <a:lnTo>
                  <a:pt x="7900543" y="0"/>
                </a:lnTo>
                <a:lnTo>
                  <a:pt x="0" y="0"/>
                </a:lnTo>
                <a:lnTo>
                  <a:pt x="0" y="2284222"/>
                </a:lnTo>
                <a:close/>
              </a:path>
            </a:pathLst>
          </a:custGeom>
          <a:ln w="952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0695940" y="5220157"/>
            <a:ext cx="1258455" cy="3048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66064"/>
            <a:ext cx="474218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Managing No</a:t>
            </a:r>
            <a:r>
              <a:rPr dirty="0" spc="-15"/>
              <a:t> </a:t>
            </a:r>
            <a:r>
              <a:rPr dirty="0" spc="-5"/>
              <a:t>Reflow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57665"/>
            <a:ext cx="4747895" cy="2063114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37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800" spc="-15">
                <a:latin typeface="Calibri"/>
                <a:cs typeface="Calibri"/>
              </a:rPr>
              <a:t>Prevention</a:t>
            </a:r>
            <a:endParaRPr sz="2800">
              <a:latin typeface="Calibri"/>
              <a:cs typeface="Calibri"/>
            </a:endParaRPr>
          </a:p>
          <a:p>
            <a:pPr lvl="1" marL="698500" indent="-229235">
              <a:lnSpc>
                <a:spcPct val="100000"/>
              </a:lnSpc>
              <a:spcBef>
                <a:spcPts val="245"/>
              </a:spcBef>
              <a:buFont typeface="Arial"/>
              <a:buChar char="•"/>
              <a:tabLst>
                <a:tab pos="699135" algn="l"/>
              </a:tabLst>
            </a:pPr>
            <a:r>
              <a:rPr dirty="0" sz="2400" spc="-5">
                <a:latin typeface="Calibri"/>
                <a:cs typeface="Calibri"/>
              </a:rPr>
              <a:t>Aggressive </a:t>
            </a:r>
            <a:r>
              <a:rPr dirty="0" sz="2400" spc="-10">
                <a:latin typeface="Calibri"/>
                <a:cs typeface="Calibri"/>
              </a:rPr>
              <a:t>antiplatelet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therapies</a:t>
            </a:r>
            <a:endParaRPr sz="2400">
              <a:latin typeface="Calibri"/>
              <a:cs typeface="Calibri"/>
            </a:endParaRPr>
          </a:p>
          <a:p>
            <a:pPr lvl="1" marL="698500" indent="-229235">
              <a:lnSpc>
                <a:spcPct val="100000"/>
              </a:lnSpc>
              <a:spcBef>
                <a:spcPts val="220"/>
              </a:spcBef>
              <a:buFont typeface="Arial"/>
              <a:buChar char="•"/>
              <a:tabLst>
                <a:tab pos="699135" algn="l"/>
              </a:tabLst>
            </a:pPr>
            <a:r>
              <a:rPr dirty="0" sz="2400" spc="-5">
                <a:latin typeface="Calibri"/>
                <a:cs typeface="Calibri"/>
              </a:rPr>
              <a:t>Arterial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vasodilators</a:t>
            </a:r>
            <a:endParaRPr sz="2400">
              <a:latin typeface="Calibri"/>
              <a:cs typeface="Calibri"/>
            </a:endParaRPr>
          </a:p>
          <a:p>
            <a:pPr lvl="1" marL="698500" indent="-229235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699135" algn="l"/>
              </a:tabLst>
            </a:pPr>
            <a:r>
              <a:rPr dirty="0" sz="2400" spc="-5">
                <a:latin typeface="Calibri"/>
                <a:cs typeface="Calibri"/>
              </a:rPr>
              <a:t>Arterial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vasodilators</a:t>
            </a:r>
            <a:endParaRPr sz="2400">
              <a:latin typeface="Calibri"/>
              <a:cs typeface="Calibri"/>
            </a:endParaRPr>
          </a:p>
          <a:p>
            <a:pPr lvl="1" marL="698500" indent="-229235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699135" algn="l"/>
              </a:tabLst>
            </a:pPr>
            <a:r>
              <a:rPr dirty="0" sz="2400" spc="-5">
                <a:latin typeface="Calibri"/>
                <a:cs typeface="Calibri"/>
              </a:rPr>
              <a:t>Arterial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vasodilators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1280" rIns="0" bIns="0" rtlCol="0" vert="horz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640"/>
              </a:spcBef>
            </a:pPr>
            <a:r>
              <a:rPr dirty="0" spc="-5"/>
              <a:t>Suggested Dosing for Intra-Coronary  </a:t>
            </a:r>
            <a:r>
              <a:rPr dirty="0" spc="-30"/>
              <a:t>Vasodilators</a:t>
            </a:r>
          </a:p>
        </p:txBody>
      </p:sp>
      <p:sp>
        <p:nvSpPr>
          <p:cNvPr id="3" name="object 3"/>
          <p:cNvSpPr/>
          <p:nvPr/>
        </p:nvSpPr>
        <p:spPr>
          <a:xfrm>
            <a:off x="1786889" y="2023364"/>
            <a:ext cx="9004046" cy="29571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782191" y="2018664"/>
            <a:ext cx="9013825" cy="2966720"/>
          </a:xfrm>
          <a:custGeom>
            <a:avLst/>
            <a:gdLst/>
            <a:ahLst/>
            <a:cxnLst/>
            <a:rect l="l" t="t" r="r" b="b"/>
            <a:pathLst>
              <a:path w="9013825" h="2966720">
                <a:moveTo>
                  <a:pt x="0" y="2966719"/>
                </a:moveTo>
                <a:lnTo>
                  <a:pt x="9013571" y="2966719"/>
                </a:lnTo>
                <a:lnTo>
                  <a:pt x="9013571" y="0"/>
                </a:lnTo>
                <a:lnTo>
                  <a:pt x="0" y="0"/>
                </a:lnTo>
                <a:lnTo>
                  <a:pt x="0" y="2966719"/>
                </a:lnTo>
                <a:close/>
              </a:path>
            </a:pathLst>
          </a:custGeom>
          <a:ln w="952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0695940" y="5229936"/>
            <a:ext cx="1258455" cy="3048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95677" y="2122677"/>
            <a:ext cx="2553335" cy="3429000"/>
          </a:xfrm>
          <a:custGeom>
            <a:avLst/>
            <a:gdLst/>
            <a:ahLst/>
            <a:cxnLst/>
            <a:rect l="l" t="t" r="r" b="b"/>
            <a:pathLst>
              <a:path w="2553335" h="3429000">
                <a:moveTo>
                  <a:pt x="2476754" y="0"/>
                </a:moveTo>
                <a:lnTo>
                  <a:pt x="76327" y="0"/>
                </a:lnTo>
                <a:lnTo>
                  <a:pt x="46612" y="5994"/>
                </a:lnTo>
                <a:lnTo>
                  <a:pt x="22352" y="22336"/>
                </a:lnTo>
                <a:lnTo>
                  <a:pt x="5996" y="46559"/>
                </a:lnTo>
                <a:lnTo>
                  <a:pt x="0" y="76200"/>
                </a:lnTo>
                <a:lnTo>
                  <a:pt x="0" y="3352292"/>
                </a:lnTo>
                <a:lnTo>
                  <a:pt x="5996" y="3381932"/>
                </a:lnTo>
                <a:lnTo>
                  <a:pt x="22352" y="3406155"/>
                </a:lnTo>
                <a:lnTo>
                  <a:pt x="46612" y="3422497"/>
                </a:lnTo>
                <a:lnTo>
                  <a:pt x="76327" y="3428492"/>
                </a:lnTo>
                <a:lnTo>
                  <a:pt x="2476754" y="3428492"/>
                </a:lnTo>
                <a:lnTo>
                  <a:pt x="2506468" y="3422497"/>
                </a:lnTo>
                <a:lnTo>
                  <a:pt x="2530729" y="3406155"/>
                </a:lnTo>
                <a:lnTo>
                  <a:pt x="2547084" y="3381932"/>
                </a:lnTo>
                <a:lnTo>
                  <a:pt x="2553081" y="3352292"/>
                </a:lnTo>
                <a:lnTo>
                  <a:pt x="2553081" y="76200"/>
                </a:lnTo>
                <a:lnTo>
                  <a:pt x="2547084" y="46559"/>
                </a:lnTo>
                <a:lnTo>
                  <a:pt x="2530729" y="22336"/>
                </a:lnTo>
                <a:lnTo>
                  <a:pt x="2506468" y="5994"/>
                </a:lnTo>
                <a:lnTo>
                  <a:pt x="2476754" y="0"/>
                </a:lnTo>
                <a:close/>
              </a:path>
            </a:pathLst>
          </a:custGeom>
          <a:solidFill>
            <a:srgbClr val="DCDA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995677" y="2122677"/>
            <a:ext cx="2553335" cy="3429000"/>
          </a:xfrm>
          <a:custGeom>
            <a:avLst/>
            <a:gdLst/>
            <a:ahLst/>
            <a:cxnLst/>
            <a:rect l="l" t="t" r="r" b="b"/>
            <a:pathLst>
              <a:path w="2553335" h="3429000">
                <a:moveTo>
                  <a:pt x="0" y="76200"/>
                </a:moveTo>
                <a:lnTo>
                  <a:pt x="5996" y="46559"/>
                </a:lnTo>
                <a:lnTo>
                  <a:pt x="22352" y="22336"/>
                </a:lnTo>
                <a:lnTo>
                  <a:pt x="46612" y="5994"/>
                </a:lnTo>
                <a:lnTo>
                  <a:pt x="76327" y="0"/>
                </a:lnTo>
                <a:lnTo>
                  <a:pt x="2476754" y="0"/>
                </a:lnTo>
                <a:lnTo>
                  <a:pt x="2506468" y="5994"/>
                </a:lnTo>
                <a:lnTo>
                  <a:pt x="2530729" y="22336"/>
                </a:lnTo>
                <a:lnTo>
                  <a:pt x="2547084" y="46559"/>
                </a:lnTo>
                <a:lnTo>
                  <a:pt x="2553081" y="76200"/>
                </a:lnTo>
                <a:lnTo>
                  <a:pt x="2553081" y="3352292"/>
                </a:lnTo>
                <a:lnTo>
                  <a:pt x="2547084" y="3381932"/>
                </a:lnTo>
                <a:lnTo>
                  <a:pt x="2530729" y="3406155"/>
                </a:lnTo>
                <a:lnTo>
                  <a:pt x="2506468" y="3422497"/>
                </a:lnTo>
                <a:lnTo>
                  <a:pt x="2476754" y="3428492"/>
                </a:lnTo>
                <a:lnTo>
                  <a:pt x="76327" y="3428492"/>
                </a:lnTo>
                <a:lnTo>
                  <a:pt x="46612" y="3422497"/>
                </a:lnTo>
                <a:lnTo>
                  <a:pt x="22352" y="3406155"/>
                </a:lnTo>
                <a:lnTo>
                  <a:pt x="5996" y="3381932"/>
                </a:lnTo>
                <a:lnTo>
                  <a:pt x="0" y="3352292"/>
                </a:lnTo>
                <a:lnTo>
                  <a:pt x="0" y="76200"/>
                </a:lnTo>
                <a:close/>
              </a:path>
            </a:pathLst>
          </a:custGeom>
          <a:ln w="6350">
            <a:solidFill>
              <a:srgbClr val="BEBEB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305176" y="1984629"/>
            <a:ext cx="1940560" cy="569595"/>
          </a:xfrm>
          <a:custGeom>
            <a:avLst/>
            <a:gdLst/>
            <a:ahLst/>
            <a:cxnLst/>
            <a:rect l="l" t="t" r="r" b="b"/>
            <a:pathLst>
              <a:path w="1940560" h="569594">
                <a:moveTo>
                  <a:pt x="1940306" y="0"/>
                </a:moveTo>
                <a:lnTo>
                  <a:pt x="0" y="0"/>
                </a:lnTo>
                <a:lnTo>
                  <a:pt x="0" y="474218"/>
                </a:lnTo>
                <a:lnTo>
                  <a:pt x="7447" y="511169"/>
                </a:lnTo>
                <a:lnTo>
                  <a:pt x="27765" y="541321"/>
                </a:lnTo>
                <a:lnTo>
                  <a:pt x="57917" y="561639"/>
                </a:lnTo>
                <a:lnTo>
                  <a:pt x="94868" y="569087"/>
                </a:lnTo>
                <a:lnTo>
                  <a:pt x="1845564" y="569087"/>
                </a:lnTo>
                <a:lnTo>
                  <a:pt x="1882441" y="561639"/>
                </a:lnTo>
                <a:lnTo>
                  <a:pt x="1912556" y="541321"/>
                </a:lnTo>
                <a:lnTo>
                  <a:pt x="1932860" y="511169"/>
                </a:lnTo>
                <a:lnTo>
                  <a:pt x="1940306" y="474218"/>
                </a:lnTo>
                <a:lnTo>
                  <a:pt x="1940306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305176" y="1984629"/>
            <a:ext cx="1940560" cy="569595"/>
          </a:xfrm>
          <a:custGeom>
            <a:avLst/>
            <a:gdLst/>
            <a:ahLst/>
            <a:cxnLst/>
            <a:rect l="l" t="t" r="r" b="b"/>
            <a:pathLst>
              <a:path w="1940560" h="569594">
                <a:moveTo>
                  <a:pt x="94868" y="569087"/>
                </a:moveTo>
                <a:lnTo>
                  <a:pt x="1845564" y="569087"/>
                </a:lnTo>
                <a:lnTo>
                  <a:pt x="1882441" y="561639"/>
                </a:lnTo>
                <a:lnTo>
                  <a:pt x="1912556" y="541321"/>
                </a:lnTo>
                <a:lnTo>
                  <a:pt x="1932860" y="511169"/>
                </a:lnTo>
                <a:lnTo>
                  <a:pt x="1940306" y="474218"/>
                </a:lnTo>
                <a:lnTo>
                  <a:pt x="1940306" y="0"/>
                </a:lnTo>
                <a:lnTo>
                  <a:pt x="0" y="0"/>
                </a:lnTo>
                <a:lnTo>
                  <a:pt x="0" y="474218"/>
                </a:lnTo>
                <a:lnTo>
                  <a:pt x="7447" y="511169"/>
                </a:lnTo>
                <a:lnTo>
                  <a:pt x="27765" y="541321"/>
                </a:lnTo>
                <a:lnTo>
                  <a:pt x="57917" y="561639"/>
                </a:lnTo>
                <a:lnTo>
                  <a:pt x="94868" y="569087"/>
                </a:lnTo>
                <a:close/>
              </a:path>
            </a:pathLst>
          </a:custGeom>
          <a:ln w="6350">
            <a:solidFill>
              <a:srgbClr val="C55A1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500757" y="1988692"/>
            <a:ext cx="104775" cy="134620"/>
          </a:xfrm>
          <a:custGeom>
            <a:avLst/>
            <a:gdLst/>
            <a:ahLst/>
            <a:cxnLst/>
            <a:rect l="l" t="t" r="r" b="b"/>
            <a:pathLst>
              <a:path w="104775" h="134619">
                <a:moveTo>
                  <a:pt x="104520" y="0"/>
                </a:moveTo>
                <a:lnTo>
                  <a:pt x="0" y="134366"/>
                </a:lnTo>
                <a:lnTo>
                  <a:pt x="104520" y="134366"/>
                </a:lnTo>
                <a:lnTo>
                  <a:pt x="104520" y="0"/>
                </a:lnTo>
                <a:close/>
              </a:path>
            </a:pathLst>
          </a:custGeom>
          <a:solidFill>
            <a:srgbClr val="C55A1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939159" y="1988692"/>
            <a:ext cx="104775" cy="134620"/>
          </a:xfrm>
          <a:custGeom>
            <a:avLst/>
            <a:gdLst/>
            <a:ahLst/>
            <a:cxnLst/>
            <a:rect l="l" t="t" r="r" b="b"/>
            <a:pathLst>
              <a:path w="104775" h="134619">
                <a:moveTo>
                  <a:pt x="0" y="0"/>
                </a:moveTo>
                <a:lnTo>
                  <a:pt x="0" y="134366"/>
                </a:lnTo>
                <a:lnTo>
                  <a:pt x="104648" y="134366"/>
                </a:lnTo>
                <a:lnTo>
                  <a:pt x="0" y="0"/>
                </a:lnTo>
                <a:close/>
              </a:path>
            </a:pathLst>
          </a:custGeom>
          <a:solidFill>
            <a:srgbClr val="C55A1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539745" y="1923884"/>
            <a:ext cx="1478280" cy="612140"/>
          </a:xfrm>
          <a:prstGeom prst="rect">
            <a:avLst/>
          </a:prstGeom>
        </p:spPr>
        <p:txBody>
          <a:bodyPr wrap="square" lIns="0" tIns="62230" rIns="0" bIns="0" rtlCol="0" vert="horz">
            <a:spAutoFit/>
          </a:bodyPr>
          <a:lstStyle/>
          <a:p>
            <a:pPr algn="ctr" marR="48260">
              <a:lnSpc>
                <a:spcPct val="100000"/>
              </a:lnSpc>
              <a:spcBef>
                <a:spcPts val="490"/>
              </a:spcBef>
            </a:pP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Special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85"/>
              </a:spcBef>
            </a:pP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Circums</a:t>
            </a:r>
            <a:r>
              <a:rPr dirty="0" sz="1600" spc="-10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ances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846701" y="2121280"/>
            <a:ext cx="2553335" cy="3429000"/>
          </a:xfrm>
          <a:custGeom>
            <a:avLst/>
            <a:gdLst/>
            <a:ahLst/>
            <a:cxnLst/>
            <a:rect l="l" t="t" r="r" b="b"/>
            <a:pathLst>
              <a:path w="2553334" h="3429000">
                <a:moveTo>
                  <a:pt x="2476754" y="0"/>
                </a:moveTo>
                <a:lnTo>
                  <a:pt x="76326" y="0"/>
                </a:lnTo>
                <a:lnTo>
                  <a:pt x="46612" y="5994"/>
                </a:lnTo>
                <a:lnTo>
                  <a:pt x="22351" y="22336"/>
                </a:lnTo>
                <a:lnTo>
                  <a:pt x="5996" y="46559"/>
                </a:lnTo>
                <a:lnTo>
                  <a:pt x="0" y="76200"/>
                </a:lnTo>
                <a:lnTo>
                  <a:pt x="0" y="3352292"/>
                </a:lnTo>
                <a:lnTo>
                  <a:pt x="5996" y="3381932"/>
                </a:lnTo>
                <a:lnTo>
                  <a:pt x="22352" y="3406155"/>
                </a:lnTo>
                <a:lnTo>
                  <a:pt x="46612" y="3422497"/>
                </a:lnTo>
                <a:lnTo>
                  <a:pt x="76326" y="3428492"/>
                </a:lnTo>
                <a:lnTo>
                  <a:pt x="2476754" y="3428492"/>
                </a:lnTo>
                <a:lnTo>
                  <a:pt x="2506468" y="3422497"/>
                </a:lnTo>
                <a:lnTo>
                  <a:pt x="2530729" y="3406155"/>
                </a:lnTo>
                <a:lnTo>
                  <a:pt x="2547084" y="3381932"/>
                </a:lnTo>
                <a:lnTo>
                  <a:pt x="2553080" y="3352292"/>
                </a:lnTo>
                <a:lnTo>
                  <a:pt x="2553080" y="76200"/>
                </a:lnTo>
                <a:lnTo>
                  <a:pt x="2547084" y="46559"/>
                </a:lnTo>
                <a:lnTo>
                  <a:pt x="2530729" y="22336"/>
                </a:lnTo>
                <a:lnTo>
                  <a:pt x="2506468" y="5994"/>
                </a:lnTo>
                <a:lnTo>
                  <a:pt x="2476754" y="0"/>
                </a:lnTo>
                <a:close/>
              </a:path>
            </a:pathLst>
          </a:custGeom>
          <a:solidFill>
            <a:srgbClr val="DCDA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846701" y="2121280"/>
            <a:ext cx="2553335" cy="3429000"/>
          </a:xfrm>
          <a:custGeom>
            <a:avLst/>
            <a:gdLst/>
            <a:ahLst/>
            <a:cxnLst/>
            <a:rect l="l" t="t" r="r" b="b"/>
            <a:pathLst>
              <a:path w="2553334" h="3429000">
                <a:moveTo>
                  <a:pt x="0" y="76200"/>
                </a:moveTo>
                <a:lnTo>
                  <a:pt x="5996" y="46559"/>
                </a:lnTo>
                <a:lnTo>
                  <a:pt x="22351" y="22336"/>
                </a:lnTo>
                <a:lnTo>
                  <a:pt x="46612" y="5994"/>
                </a:lnTo>
                <a:lnTo>
                  <a:pt x="76326" y="0"/>
                </a:lnTo>
                <a:lnTo>
                  <a:pt x="2476754" y="0"/>
                </a:lnTo>
                <a:lnTo>
                  <a:pt x="2506468" y="5994"/>
                </a:lnTo>
                <a:lnTo>
                  <a:pt x="2530729" y="22336"/>
                </a:lnTo>
                <a:lnTo>
                  <a:pt x="2547084" y="46559"/>
                </a:lnTo>
                <a:lnTo>
                  <a:pt x="2553080" y="76200"/>
                </a:lnTo>
                <a:lnTo>
                  <a:pt x="2553080" y="3352292"/>
                </a:lnTo>
                <a:lnTo>
                  <a:pt x="2547084" y="3381932"/>
                </a:lnTo>
                <a:lnTo>
                  <a:pt x="2530729" y="3406155"/>
                </a:lnTo>
                <a:lnTo>
                  <a:pt x="2506468" y="3422497"/>
                </a:lnTo>
                <a:lnTo>
                  <a:pt x="2476754" y="3428492"/>
                </a:lnTo>
                <a:lnTo>
                  <a:pt x="76326" y="3428492"/>
                </a:lnTo>
                <a:lnTo>
                  <a:pt x="46612" y="3422497"/>
                </a:lnTo>
                <a:lnTo>
                  <a:pt x="22352" y="3406155"/>
                </a:lnTo>
                <a:lnTo>
                  <a:pt x="5996" y="3381932"/>
                </a:lnTo>
                <a:lnTo>
                  <a:pt x="0" y="3352292"/>
                </a:lnTo>
                <a:lnTo>
                  <a:pt x="0" y="76200"/>
                </a:lnTo>
                <a:close/>
              </a:path>
            </a:pathLst>
          </a:custGeom>
          <a:ln w="6350">
            <a:solidFill>
              <a:srgbClr val="BEBEB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092827" y="1989327"/>
            <a:ext cx="2056764" cy="535940"/>
          </a:xfrm>
          <a:custGeom>
            <a:avLst/>
            <a:gdLst/>
            <a:ahLst/>
            <a:cxnLst/>
            <a:rect l="l" t="t" r="r" b="b"/>
            <a:pathLst>
              <a:path w="2056765" h="535939">
                <a:moveTo>
                  <a:pt x="2056256" y="0"/>
                </a:moveTo>
                <a:lnTo>
                  <a:pt x="0" y="0"/>
                </a:lnTo>
                <a:lnTo>
                  <a:pt x="0" y="446532"/>
                </a:lnTo>
                <a:lnTo>
                  <a:pt x="7022" y="481324"/>
                </a:lnTo>
                <a:lnTo>
                  <a:pt x="26177" y="509698"/>
                </a:lnTo>
                <a:lnTo>
                  <a:pt x="54596" y="528810"/>
                </a:lnTo>
                <a:lnTo>
                  <a:pt x="89408" y="535813"/>
                </a:lnTo>
                <a:lnTo>
                  <a:pt x="1966976" y="535813"/>
                </a:lnTo>
                <a:lnTo>
                  <a:pt x="2001714" y="528810"/>
                </a:lnTo>
                <a:lnTo>
                  <a:pt x="2030094" y="509698"/>
                </a:lnTo>
                <a:lnTo>
                  <a:pt x="2049236" y="481324"/>
                </a:lnTo>
                <a:lnTo>
                  <a:pt x="2056256" y="446532"/>
                </a:lnTo>
                <a:lnTo>
                  <a:pt x="2056256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351779" y="1987295"/>
            <a:ext cx="104775" cy="134620"/>
          </a:xfrm>
          <a:custGeom>
            <a:avLst/>
            <a:gdLst/>
            <a:ahLst/>
            <a:cxnLst/>
            <a:rect l="l" t="t" r="r" b="b"/>
            <a:pathLst>
              <a:path w="104775" h="134619">
                <a:moveTo>
                  <a:pt x="104521" y="0"/>
                </a:moveTo>
                <a:lnTo>
                  <a:pt x="0" y="134365"/>
                </a:lnTo>
                <a:lnTo>
                  <a:pt x="104521" y="134365"/>
                </a:lnTo>
                <a:lnTo>
                  <a:pt x="104521" y="0"/>
                </a:lnTo>
                <a:close/>
              </a:path>
            </a:pathLst>
          </a:custGeom>
          <a:solidFill>
            <a:srgbClr val="BE9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790308" y="1987295"/>
            <a:ext cx="104775" cy="134620"/>
          </a:xfrm>
          <a:custGeom>
            <a:avLst/>
            <a:gdLst/>
            <a:ahLst/>
            <a:cxnLst/>
            <a:rect l="l" t="t" r="r" b="b"/>
            <a:pathLst>
              <a:path w="104775" h="134619">
                <a:moveTo>
                  <a:pt x="0" y="0"/>
                </a:moveTo>
                <a:lnTo>
                  <a:pt x="0" y="134365"/>
                </a:lnTo>
                <a:lnTo>
                  <a:pt x="104521" y="134365"/>
                </a:lnTo>
                <a:lnTo>
                  <a:pt x="0" y="0"/>
                </a:lnTo>
                <a:close/>
              </a:path>
            </a:pathLst>
          </a:custGeom>
          <a:solidFill>
            <a:srgbClr val="BE9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708645" y="2121280"/>
            <a:ext cx="2553335" cy="3429000"/>
          </a:xfrm>
          <a:custGeom>
            <a:avLst/>
            <a:gdLst/>
            <a:ahLst/>
            <a:cxnLst/>
            <a:rect l="l" t="t" r="r" b="b"/>
            <a:pathLst>
              <a:path w="2553334" h="3429000">
                <a:moveTo>
                  <a:pt x="2476754" y="0"/>
                </a:moveTo>
                <a:lnTo>
                  <a:pt x="76200" y="0"/>
                </a:lnTo>
                <a:lnTo>
                  <a:pt x="46505" y="5994"/>
                </a:lnTo>
                <a:lnTo>
                  <a:pt x="22288" y="22336"/>
                </a:lnTo>
                <a:lnTo>
                  <a:pt x="5976" y="46559"/>
                </a:lnTo>
                <a:lnTo>
                  <a:pt x="0" y="76200"/>
                </a:lnTo>
                <a:lnTo>
                  <a:pt x="0" y="3352292"/>
                </a:lnTo>
                <a:lnTo>
                  <a:pt x="5976" y="3381932"/>
                </a:lnTo>
                <a:lnTo>
                  <a:pt x="22288" y="3406155"/>
                </a:lnTo>
                <a:lnTo>
                  <a:pt x="46505" y="3422497"/>
                </a:lnTo>
                <a:lnTo>
                  <a:pt x="76200" y="3428492"/>
                </a:lnTo>
                <a:lnTo>
                  <a:pt x="2476754" y="3428492"/>
                </a:lnTo>
                <a:lnTo>
                  <a:pt x="2506394" y="3422497"/>
                </a:lnTo>
                <a:lnTo>
                  <a:pt x="2530617" y="3406155"/>
                </a:lnTo>
                <a:lnTo>
                  <a:pt x="2546959" y="3381932"/>
                </a:lnTo>
                <a:lnTo>
                  <a:pt x="2552954" y="3352292"/>
                </a:lnTo>
                <a:lnTo>
                  <a:pt x="2552954" y="76200"/>
                </a:lnTo>
                <a:lnTo>
                  <a:pt x="2546959" y="46559"/>
                </a:lnTo>
                <a:lnTo>
                  <a:pt x="2530617" y="22336"/>
                </a:lnTo>
                <a:lnTo>
                  <a:pt x="2506394" y="5994"/>
                </a:lnTo>
                <a:lnTo>
                  <a:pt x="2476754" y="0"/>
                </a:lnTo>
                <a:close/>
              </a:path>
            </a:pathLst>
          </a:custGeom>
          <a:solidFill>
            <a:srgbClr val="DCDA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5134723" y="1905149"/>
            <a:ext cx="1972945" cy="61087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algn="ctr" marR="31750">
              <a:lnSpc>
                <a:spcPct val="100000"/>
              </a:lnSpc>
              <a:spcBef>
                <a:spcPts val="480"/>
              </a:spcBef>
            </a:pPr>
            <a:r>
              <a:rPr dirty="0" sz="1600" spc="-10" b="1">
                <a:solidFill>
                  <a:srgbClr val="FFFFFF"/>
                </a:solidFill>
                <a:latin typeface="Arial"/>
                <a:cs typeface="Arial"/>
              </a:rPr>
              <a:t>Anatomical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85"/>
              </a:spcBef>
              <a:tabLst>
                <a:tab pos="249554" algn="l"/>
                <a:tab pos="1946910" algn="l"/>
              </a:tabLst>
            </a:pPr>
            <a:r>
              <a:rPr dirty="0" u="sng" sz="1600" spc="-5" b="1">
                <a:solidFill>
                  <a:srgbClr val="FFFFFF"/>
                </a:solidFill>
                <a:uFill>
                  <a:solidFill>
                    <a:srgbClr val="BE9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5" b="1">
                <a:solidFill>
                  <a:srgbClr val="FFFFFF"/>
                </a:solidFill>
                <a:uFill>
                  <a:solidFill>
                    <a:srgbClr val="BE9000"/>
                  </a:solidFill>
                </a:uFill>
                <a:latin typeface="Arial"/>
                <a:cs typeface="Arial"/>
              </a:rPr>
              <a:t>	</a:t>
            </a:r>
            <a:r>
              <a:rPr dirty="0" u="sng" sz="1600" spc="-5" b="1">
                <a:solidFill>
                  <a:srgbClr val="FFFFFF"/>
                </a:solidFill>
                <a:uFill>
                  <a:solidFill>
                    <a:srgbClr val="BE9000"/>
                  </a:solidFill>
                </a:uFill>
                <a:latin typeface="Arial"/>
                <a:cs typeface="Arial"/>
              </a:rPr>
              <a:t>Considerations	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708645" y="2121280"/>
            <a:ext cx="2553335" cy="3429000"/>
          </a:xfrm>
          <a:custGeom>
            <a:avLst/>
            <a:gdLst/>
            <a:ahLst/>
            <a:cxnLst/>
            <a:rect l="l" t="t" r="r" b="b"/>
            <a:pathLst>
              <a:path w="2553334" h="3429000">
                <a:moveTo>
                  <a:pt x="0" y="76200"/>
                </a:moveTo>
                <a:lnTo>
                  <a:pt x="5976" y="46559"/>
                </a:lnTo>
                <a:lnTo>
                  <a:pt x="22288" y="22336"/>
                </a:lnTo>
                <a:lnTo>
                  <a:pt x="46505" y="5994"/>
                </a:lnTo>
                <a:lnTo>
                  <a:pt x="76200" y="0"/>
                </a:lnTo>
                <a:lnTo>
                  <a:pt x="2476754" y="0"/>
                </a:lnTo>
                <a:lnTo>
                  <a:pt x="2506394" y="5994"/>
                </a:lnTo>
                <a:lnTo>
                  <a:pt x="2530617" y="22336"/>
                </a:lnTo>
                <a:lnTo>
                  <a:pt x="2546959" y="46559"/>
                </a:lnTo>
                <a:lnTo>
                  <a:pt x="2552954" y="76200"/>
                </a:lnTo>
                <a:lnTo>
                  <a:pt x="2552954" y="3352292"/>
                </a:lnTo>
                <a:lnTo>
                  <a:pt x="2546959" y="3381932"/>
                </a:lnTo>
                <a:lnTo>
                  <a:pt x="2530617" y="3406155"/>
                </a:lnTo>
                <a:lnTo>
                  <a:pt x="2506394" y="3422497"/>
                </a:lnTo>
                <a:lnTo>
                  <a:pt x="2476754" y="3428492"/>
                </a:lnTo>
                <a:lnTo>
                  <a:pt x="76200" y="3428492"/>
                </a:lnTo>
                <a:lnTo>
                  <a:pt x="46505" y="3422497"/>
                </a:lnTo>
                <a:lnTo>
                  <a:pt x="22288" y="3406155"/>
                </a:lnTo>
                <a:lnTo>
                  <a:pt x="5976" y="3381932"/>
                </a:lnTo>
                <a:lnTo>
                  <a:pt x="0" y="3352292"/>
                </a:lnTo>
                <a:lnTo>
                  <a:pt x="0" y="76200"/>
                </a:lnTo>
                <a:close/>
              </a:path>
            </a:pathLst>
          </a:custGeom>
          <a:ln w="6350">
            <a:solidFill>
              <a:srgbClr val="BEBEB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8010143" y="1984629"/>
            <a:ext cx="1940560" cy="569595"/>
          </a:xfrm>
          <a:custGeom>
            <a:avLst/>
            <a:gdLst/>
            <a:ahLst/>
            <a:cxnLst/>
            <a:rect l="l" t="t" r="r" b="b"/>
            <a:pathLst>
              <a:path w="1940559" h="569594">
                <a:moveTo>
                  <a:pt x="1940305" y="0"/>
                </a:moveTo>
                <a:lnTo>
                  <a:pt x="0" y="0"/>
                </a:lnTo>
                <a:lnTo>
                  <a:pt x="0" y="474218"/>
                </a:lnTo>
                <a:lnTo>
                  <a:pt x="7447" y="511169"/>
                </a:lnTo>
                <a:lnTo>
                  <a:pt x="27765" y="541321"/>
                </a:lnTo>
                <a:lnTo>
                  <a:pt x="57917" y="561639"/>
                </a:lnTo>
                <a:lnTo>
                  <a:pt x="94869" y="569087"/>
                </a:lnTo>
                <a:lnTo>
                  <a:pt x="1845563" y="569087"/>
                </a:lnTo>
                <a:lnTo>
                  <a:pt x="1882441" y="561639"/>
                </a:lnTo>
                <a:lnTo>
                  <a:pt x="1912556" y="541321"/>
                </a:lnTo>
                <a:lnTo>
                  <a:pt x="1932860" y="511169"/>
                </a:lnTo>
                <a:lnTo>
                  <a:pt x="1940305" y="474218"/>
                </a:lnTo>
                <a:lnTo>
                  <a:pt x="1940305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8010143" y="1984629"/>
            <a:ext cx="1940560" cy="569595"/>
          </a:xfrm>
          <a:custGeom>
            <a:avLst/>
            <a:gdLst/>
            <a:ahLst/>
            <a:cxnLst/>
            <a:rect l="l" t="t" r="r" b="b"/>
            <a:pathLst>
              <a:path w="1940559" h="569594">
                <a:moveTo>
                  <a:pt x="94869" y="569087"/>
                </a:moveTo>
                <a:lnTo>
                  <a:pt x="1845563" y="569087"/>
                </a:lnTo>
                <a:lnTo>
                  <a:pt x="1882441" y="561639"/>
                </a:lnTo>
                <a:lnTo>
                  <a:pt x="1912556" y="541321"/>
                </a:lnTo>
                <a:lnTo>
                  <a:pt x="1932860" y="511169"/>
                </a:lnTo>
                <a:lnTo>
                  <a:pt x="1940305" y="474218"/>
                </a:lnTo>
                <a:lnTo>
                  <a:pt x="1940305" y="0"/>
                </a:lnTo>
                <a:lnTo>
                  <a:pt x="0" y="0"/>
                </a:lnTo>
                <a:lnTo>
                  <a:pt x="0" y="474218"/>
                </a:lnTo>
                <a:lnTo>
                  <a:pt x="7447" y="511169"/>
                </a:lnTo>
                <a:lnTo>
                  <a:pt x="27765" y="541321"/>
                </a:lnTo>
                <a:lnTo>
                  <a:pt x="57917" y="561639"/>
                </a:lnTo>
                <a:lnTo>
                  <a:pt x="94869" y="569087"/>
                </a:lnTo>
                <a:close/>
              </a:path>
            </a:pathLst>
          </a:custGeom>
          <a:ln w="6350">
            <a:solidFill>
              <a:srgbClr val="2D75B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8213597" y="1987295"/>
            <a:ext cx="104775" cy="134620"/>
          </a:xfrm>
          <a:custGeom>
            <a:avLst/>
            <a:gdLst/>
            <a:ahLst/>
            <a:cxnLst/>
            <a:rect l="l" t="t" r="r" b="b"/>
            <a:pathLst>
              <a:path w="104775" h="134619">
                <a:moveTo>
                  <a:pt x="104521" y="0"/>
                </a:moveTo>
                <a:lnTo>
                  <a:pt x="0" y="134365"/>
                </a:lnTo>
                <a:lnTo>
                  <a:pt x="104521" y="134365"/>
                </a:lnTo>
                <a:lnTo>
                  <a:pt x="104521" y="0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9652127" y="1987295"/>
            <a:ext cx="104775" cy="134620"/>
          </a:xfrm>
          <a:custGeom>
            <a:avLst/>
            <a:gdLst/>
            <a:ahLst/>
            <a:cxnLst/>
            <a:rect l="l" t="t" r="r" b="b"/>
            <a:pathLst>
              <a:path w="104775" h="134619">
                <a:moveTo>
                  <a:pt x="0" y="0"/>
                </a:moveTo>
                <a:lnTo>
                  <a:pt x="0" y="134365"/>
                </a:lnTo>
                <a:lnTo>
                  <a:pt x="104521" y="134365"/>
                </a:lnTo>
                <a:lnTo>
                  <a:pt x="0" y="0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7995284" y="1933916"/>
            <a:ext cx="1970405" cy="612140"/>
          </a:xfrm>
          <a:prstGeom prst="rect">
            <a:avLst/>
          </a:prstGeom>
        </p:spPr>
        <p:txBody>
          <a:bodyPr wrap="square" lIns="0" tIns="6223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90"/>
              </a:spcBef>
            </a:pP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z="1600" spc="-15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z="1600" spc="-1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z="1600" spc="-10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600" spc="-45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z="1600" spc="-15" b="1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eros</a:t>
            </a: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ler</a:t>
            </a: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tic</a:t>
            </a:r>
            <a:endParaRPr sz="1600">
              <a:latin typeface="Arial"/>
              <a:cs typeface="Arial"/>
            </a:endParaRPr>
          </a:p>
          <a:p>
            <a:pPr algn="ctr" marL="635">
              <a:lnSpc>
                <a:spcPct val="100000"/>
              </a:lnSpc>
              <a:spcBef>
                <a:spcPts val="385"/>
              </a:spcBef>
            </a:pP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Causes of</a:t>
            </a:r>
            <a:r>
              <a:rPr dirty="0" sz="16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STEMI</a:t>
            </a:r>
            <a:endParaRPr sz="16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083555" y="2729717"/>
            <a:ext cx="2046605" cy="1259840"/>
          </a:xfrm>
          <a:prstGeom prst="rect">
            <a:avLst/>
          </a:prstGeom>
        </p:spPr>
        <p:txBody>
          <a:bodyPr wrap="square" lIns="0" tIns="149225" rIns="0" bIns="0" rtlCol="0" vert="horz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1175"/>
              </a:spcBef>
              <a:buFont typeface="Arial"/>
              <a:buChar char="•"/>
              <a:tabLst>
                <a:tab pos="185420" algn="l"/>
              </a:tabLst>
            </a:pPr>
            <a:r>
              <a:rPr dirty="0" sz="1800" spc="-10">
                <a:latin typeface="Calibri"/>
                <a:cs typeface="Calibri"/>
              </a:rPr>
              <a:t>Bifurcation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disease</a:t>
            </a:r>
            <a:endParaRPr sz="1800">
              <a:latin typeface="Calibri"/>
              <a:cs typeface="Calibri"/>
            </a:endParaRPr>
          </a:p>
          <a:p>
            <a:pPr marL="184785" indent="-172720">
              <a:lnSpc>
                <a:spcPct val="100000"/>
              </a:lnSpc>
              <a:spcBef>
                <a:spcPts val="1080"/>
              </a:spcBef>
              <a:buFont typeface="Arial"/>
              <a:buChar char="•"/>
              <a:tabLst>
                <a:tab pos="185420" algn="l"/>
              </a:tabLst>
            </a:pPr>
            <a:r>
              <a:rPr dirty="0" sz="1800" spc="-10">
                <a:latin typeface="Calibri"/>
                <a:cs typeface="Calibri"/>
              </a:rPr>
              <a:t>Calcification</a:t>
            </a:r>
            <a:endParaRPr sz="1800">
              <a:latin typeface="Calibri"/>
              <a:cs typeface="Calibri"/>
            </a:endParaRPr>
          </a:p>
          <a:p>
            <a:pPr marL="184785" indent="-172720">
              <a:lnSpc>
                <a:spcPct val="100000"/>
              </a:lnSpc>
              <a:spcBef>
                <a:spcPts val="1085"/>
              </a:spcBef>
              <a:buFont typeface="Arial"/>
              <a:buChar char="•"/>
              <a:tabLst>
                <a:tab pos="185420" algn="l"/>
              </a:tabLst>
            </a:pPr>
            <a:r>
              <a:rPr dirty="0" sz="1800" spc="-10">
                <a:latin typeface="Calibri"/>
                <a:cs typeface="Calibri"/>
              </a:rPr>
              <a:t>Aneurysms/Ectasias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851393" y="2663443"/>
            <a:ext cx="2275840" cy="2083435"/>
          </a:xfrm>
          <a:prstGeom prst="rect">
            <a:avLst/>
          </a:prstGeom>
        </p:spPr>
        <p:txBody>
          <a:bodyPr wrap="square" lIns="0" tIns="149860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18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10">
                <a:latin typeface="Calibri"/>
                <a:cs typeface="Calibri"/>
              </a:rPr>
              <a:t>Epicardial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vasospasm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108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5">
                <a:latin typeface="Calibri"/>
                <a:cs typeface="Calibri"/>
              </a:rPr>
              <a:t>SCAD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108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10">
                <a:latin typeface="Calibri"/>
                <a:cs typeface="Calibri"/>
              </a:rPr>
              <a:t>Thrombosis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or</a:t>
            </a:r>
            <a:endParaRPr sz="18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  <a:spcBef>
                <a:spcPts val="1080"/>
              </a:spcBef>
            </a:pPr>
            <a:r>
              <a:rPr dirty="0" sz="1800" spc="-5">
                <a:latin typeface="Calibri"/>
                <a:cs typeface="Calibri"/>
              </a:rPr>
              <a:t>embolism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108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>
                <a:latin typeface="Calibri"/>
                <a:cs typeface="Calibri"/>
              </a:rPr>
              <a:t>MINOCA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116327" y="2751053"/>
            <a:ext cx="2200275" cy="2494915"/>
          </a:xfrm>
          <a:prstGeom prst="rect">
            <a:avLst/>
          </a:prstGeom>
        </p:spPr>
        <p:txBody>
          <a:bodyPr wrap="square" lIns="0" tIns="149225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17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10">
                <a:latin typeface="Calibri"/>
                <a:cs typeface="Calibri"/>
              </a:rPr>
              <a:t>Cardiogenic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Shock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108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20">
                <a:latin typeface="Calibri"/>
                <a:cs typeface="Calibri"/>
              </a:rPr>
              <a:t>Post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Lytic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108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5">
                <a:latin typeface="Calibri"/>
                <a:cs typeface="Calibri"/>
              </a:rPr>
              <a:t>Multi-vessel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Disease</a:t>
            </a:r>
            <a:endParaRPr sz="1800">
              <a:latin typeface="Calibri"/>
              <a:cs typeface="Calibri"/>
            </a:endParaRPr>
          </a:p>
          <a:p>
            <a:pPr marL="299085" marR="355600" indent="-287020">
              <a:lnSpc>
                <a:spcPct val="15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10">
                <a:latin typeface="Calibri"/>
                <a:cs typeface="Calibri"/>
              </a:rPr>
              <a:t>Coronary </a:t>
            </a:r>
            <a:r>
              <a:rPr dirty="0" sz="1800" spc="-5">
                <a:latin typeface="Calibri"/>
                <a:cs typeface="Calibri"/>
              </a:rPr>
              <a:t>bypass  </a:t>
            </a:r>
            <a:r>
              <a:rPr dirty="0" sz="1800" spc="-15">
                <a:latin typeface="Calibri"/>
                <a:cs typeface="Calibri"/>
              </a:rPr>
              <a:t>graft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108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10">
                <a:latin typeface="Calibri"/>
                <a:cs typeface="Calibri"/>
              </a:rPr>
              <a:t>Stent thrombosis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title"/>
          </p:nvPr>
        </p:nvSpPr>
        <p:spPr>
          <a:xfrm>
            <a:off x="916939" y="666064"/>
            <a:ext cx="493839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>
                <a:solidFill>
                  <a:srgbClr val="1F3863"/>
                </a:solidFill>
              </a:rPr>
              <a:t>Additional Information</a:t>
            </a:r>
          </a:p>
        </p:txBody>
      </p:sp>
      <p:sp>
        <p:nvSpPr>
          <p:cNvPr id="26" name="object 26"/>
          <p:cNvSpPr/>
          <p:nvPr/>
        </p:nvSpPr>
        <p:spPr>
          <a:xfrm>
            <a:off x="10695940" y="5220157"/>
            <a:ext cx="1258455" cy="3048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95677" y="2122677"/>
            <a:ext cx="2553335" cy="3429000"/>
          </a:xfrm>
          <a:custGeom>
            <a:avLst/>
            <a:gdLst/>
            <a:ahLst/>
            <a:cxnLst/>
            <a:rect l="l" t="t" r="r" b="b"/>
            <a:pathLst>
              <a:path w="2553335" h="3429000">
                <a:moveTo>
                  <a:pt x="2476754" y="0"/>
                </a:moveTo>
                <a:lnTo>
                  <a:pt x="76327" y="0"/>
                </a:lnTo>
                <a:lnTo>
                  <a:pt x="46612" y="5994"/>
                </a:lnTo>
                <a:lnTo>
                  <a:pt x="22352" y="22336"/>
                </a:lnTo>
                <a:lnTo>
                  <a:pt x="5996" y="46559"/>
                </a:lnTo>
                <a:lnTo>
                  <a:pt x="0" y="76200"/>
                </a:lnTo>
                <a:lnTo>
                  <a:pt x="0" y="3352292"/>
                </a:lnTo>
                <a:lnTo>
                  <a:pt x="5996" y="3381932"/>
                </a:lnTo>
                <a:lnTo>
                  <a:pt x="22352" y="3406155"/>
                </a:lnTo>
                <a:lnTo>
                  <a:pt x="46612" y="3422497"/>
                </a:lnTo>
                <a:lnTo>
                  <a:pt x="76327" y="3428492"/>
                </a:lnTo>
                <a:lnTo>
                  <a:pt x="2476754" y="3428492"/>
                </a:lnTo>
                <a:lnTo>
                  <a:pt x="2506468" y="3422497"/>
                </a:lnTo>
                <a:lnTo>
                  <a:pt x="2530729" y="3406155"/>
                </a:lnTo>
                <a:lnTo>
                  <a:pt x="2547084" y="3381932"/>
                </a:lnTo>
                <a:lnTo>
                  <a:pt x="2553081" y="3352292"/>
                </a:lnTo>
                <a:lnTo>
                  <a:pt x="2553081" y="76200"/>
                </a:lnTo>
                <a:lnTo>
                  <a:pt x="2547084" y="46559"/>
                </a:lnTo>
                <a:lnTo>
                  <a:pt x="2530729" y="22336"/>
                </a:lnTo>
                <a:lnTo>
                  <a:pt x="2506468" y="5994"/>
                </a:lnTo>
                <a:lnTo>
                  <a:pt x="2476754" y="0"/>
                </a:lnTo>
                <a:close/>
              </a:path>
            </a:pathLst>
          </a:custGeom>
          <a:solidFill>
            <a:srgbClr val="DCDA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995677" y="2122677"/>
            <a:ext cx="2553335" cy="3429000"/>
          </a:xfrm>
          <a:custGeom>
            <a:avLst/>
            <a:gdLst/>
            <a:ahLst/>
            <a:cxnLst/>
            <a:rect l="l" t="t" r="r" b="b"/>
            <a:pathLst>
              <a:path w="2553335" h="3429000">
                <a:moveTo>
                  <a:pt x="0" y="76200"/>
                </a:moveTo>
                <a:lnTo>
                  <a:pt x="5996" y="46559"/>
                </a:lnTo>
                <a:lnTo>
                  <a:pt x="22352" y="22336"/>
                </a:lnTo>
                <a:lnTo>
                  <a:pt x="46612" y="5994"/>
                </a:lnTo>
                <a:lnTo>
                  <a:pt x="76327" y="0"/>
                </a:lnTo>
                <a:lnTo>
                  <a:pt x="2476754" y="0"/>
                </a:lnTo>
                <a:lnTo>
                  <a:pt x="2506468" y="5994"/>
                </a:lnTo>
                <a:lnTo>
                  <a:pt x="2530729" y="22336"/>
                </a:lnTo>
                <a:lnTo>
                  <a:pt x="2547084" y="46559"/>
                </a:lnTo>
                <a:lnTo>
                  <a:pt x="2553081" y="76200"/>
                </a:lnTo>
                <a:lnTo>
                  <a:pt x="2553081" y="3352292"/>
                </a:lnTo>
                <a:lnTo>
                  <a:pt x="2547084" y="3381932"/>
                </a:lnTo>
                <a:lnTo>
                  <a:pt x="2530729" y="3406155"/>
                </a:lnTo>
                <a:lnTo>
                  <a:pt x="2506468" y="3422497"/>
                </a:lnTo>
                <a:lnTo>
                  <a:pt x="2476754" y="3428492"/>
                </a:lnTo>
                <a:lnTo>
                  <a:pt x="76327" y="3428492"/>
                </a:lnTo>
                <a:lnTo>
                  <a:pt x="46612" y="3422497"/>
                </a:lnTo>
                <a:lnTo>
                  <a:pt x="22352" y="3406155"/>
                </a:lnTo>
                <a:lnTo>
                  <a:pt x="5996" y="3381932"/>
                </a:lnTo>
                <a:lnTo>
                  <a:pt x="0" y="3352292"/>
                </a:lnTo>
                <a:lnTo>
                  <a:pt x="0" y="76200"/>
                </a:lnTo>
                <a:close/>
              </a:path>
            </a:pathLst>
          </a:custGeom>
          <a:ln w="6350">
            <a:solidFill>
              <a:srgbClr val="BEBEB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305176" y="1984629"/>
            <a:ext cx="1940560" cy="569595"/>
          </a:xfrm>
          <a:custGeom>
            <a:avLst/>
            <a:gdLst/>
            <a:ahLst/>
            <a:cxnLst/>
            <a:rect l="l" t="t" r="r" b="b"/>
            <a:pathLst>
              <a:path w="1940560" h="569594">
                <a:moveTo>
                  <a:pt x="1940306" y="0"/>
                </a:moveTo>
                <a:lnTo>
                  <a:pt x="0" y="0"/>
                </a:lnTo>
                <a:lnTo>
                  <a:pt x="0" y="474218"/>
                </a:lnTo>
                <a:lnTo>
                  <a:pt x="7447" y="511169"/>
                </a:lnTo>
                <a:lnTo>
                  <a:pt x="27765" y="541321"/>
                </a:lnTo>
                <a:lnTo>
                  <a:pt x="57917" y="561639"/>
                </a:lnTo>
                <a:lnTo>
                  <a:pt x="94868" y="569087"/>
                </a:lnTo>
                <a:lnTo>
                  <a:pt x="1845564" y="569087"/>
                </a:lnTo>
                <a:lnTo>
                  <a:pt x="1882441" y="561639"/>
                </a:lnTo>
                <a:lnTo>
                  <a:pt x="1912556" y="541321"/>
                </a:lnTo>
                <a:lnTo>
                  <a:pt x="1932860" y="511169"/>
                </a:lnTo>
                <a:lnTo>
                  <a:pt x="1940306" y="474218"/>
                </a:lnTo>
                <a:lnTo>
                  <a:pt x="1940306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305176" y="1984629"/>
            <a:ext cx="1940560" cy="569595"/>
          </a:xfrm>
          <a:custGeom>
            <a:avLst/>
            <a:gdLst/>
            <a:ahLst/>
            <a:cxnLst/>
            <a:rect l="l" t="t" r="r" b="b"/>
            <a:pathLst>
              <a:path w="1940560" h="569594">
                <a:moveTo>
                  <a:pt x="94868" y="569087"/>
                </a:moveTo>
                <a:lnTo>
                  <a:pt x="1845564" y="569087"/>
                </a:lnTo>
                <a:lnTo>
                  <a:pt x="1882441" y="561639"/>
                </a:lnTo>
                <a:lnTo>
                  <a:pt x="1912556" y="541321"/>
                </a:lnTo>
                <a:lnTo>
                  <a:pt x="1932860" y="511169"/>
                </a:lnTo>
                <a:lnTo>
                  <a:pt x="1940306" y="474218"/>
                </a:lnTo>
                <a:lnTo>
                  <a:pt x="1940306" y="0"/>
                </a:lnTo>
                <a:lnTo>
                  <a:pt x="0" y="0"/>
                </a:lnTo>
                <a:lnTo>
                  <a:pt x="0" y="474218"/>
                </a:lnTo>
                <a:lnTo>
                  <a:pt x="7447" y="511169"/>
                </a:lnTo>
                <a:lnTo>
                  <a:pt x="27765" y="541321"/>
                </a:lnTo>
                <a:lnTo>
                  <a:pt x="57917" y="561639"/>
                </a:lnTo>
                <a:lnTo>
                  <a:pt x="94868" y="569087"/>
                </a:lnTo>
                <a:close/>
              </a:path>
            </a:pathLst>
          </a:custGeom>
          <a:ln w="6350">
            <a:solidFill>
              <a:srgbClr val="C55A1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500757" y="1988692"/>
            <a:ext cx="104775" cy="134620"/>
          </a:xfrm>
          <a:custGeom>
            <a:avLst/>
            <a:gdLst/>
            <a:ahLst/>
            <a:cxnLst/>
            <a:rect l="l" t="t" r="r" b="b"/>
            <a:pathLst>
              <a:path w="104775" h="134619">
                <a:moveTo>
                  <a:pt x="104520" y="0"/>
                </a:moveTo>
                <a:lnTo>
                  <a:pt x="0" y="134366"/>
                </a:lnTo>
                <a:lnTo>
                  <a:pt x="104520" y="134366"/>
                </a:lnTo>
                <a:lnTo>
                  <a:pt x="104520" y="0"/>
                </a:lnTo>
                <a:close/>
              </a:path>
            </a:pathLst>
          </a:custGeom>
          <a:solidFill>
            <a:srgbClr val="C55A1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939159" y="1988692"/>
            <a:ext cx="104775" cy="134620"/>
          </a:xfrm>
          <a:custGeom>
            <a:avLst/>
            <a:gdLst/>
            <a:ahLst/>
            <a:cxnLst/>
            <a:rect l="l" t="t" r="r" b="b"/>
            <a:pathLst>
              <a:path w="104775" h="134619">
                <a:moveTo>
                  <a:pt x="0" y="0"/>
                </a:moveTo>
                <a:lnTo>
                  <a:pt x="0" y="134366"/>
                </a:lnTo>
                <a:lnTo>
                  <a:pt x="104648" y="134366"/>
                </a:lnTo>
                <a:lnTo>
                  <a:pt x="0" y="0"/>
                </a:lnTo>
                <a:close/>
              </a:path>
            </a:pathLst>
          </a:custGeom>
          <a:solidFill>
            <a:srgbClr val="C55A1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846701" y="2121280"/>
            <a:ext cx="2553335" cy="3429000"/>
          </a:xfrm>
          <a:custGeom>
            <a:avLst/>
            <a:gdLst/>
            <a:ahLst/>
            <a:cxnLst/>
            <a:rect l="l" t="t" r="r" b="b"/>
            <a:pathLst>
              <a:path w="2553334" h="3429000">
                <a:moveTo>
                  <a:pt x="2476754" y="0"/>
                </a:moveTo>
                <a:lnTo>
                  <a:pt x="76326" y="0"/>
                </a:lnTo>
                <a:lnTo>
                  <a:pt x="46612" y="5994"/>
                </a:lnTo>
                <a:lnTo>
                  <a:pt x="22351" y="22336"/>
                </a:lnTo>
                <a:lnTo>
                  <a:pt x="5996" y="46559"/>
                </a:lnTo>
                <a:lnTo>
                  <a:pt x="0" y="76200"/>
                </a:lnTo>
                <a:lnTo>
                  <a:pt x="0" y="3352292"/>
                </a:lnTo>
                <a:lnTo>
                  <a:pt x="5996" y="3381932"/>
                </a:lnTo>
                <a:lnTo>
                  <a:pt x="22352" y="3406155"/>
                </a:lnTo>
                <a:lnTo>
                  <a:pt x="46612" y="3422497"/>
                </a:lnTo>
                <a:lnTo>
                  <a:pt x="76326" y="3428492"/>
                </a:lnTo>
                <a:lnTo>
                  <a:pt x="2476754" y="3428492"/>
                </a:lnTo>
                <a:lnTo>
                  <a:pt x="2506468" y="3422497"/>
                </a:lnTo>
                <a:lnTo>
                  <a:pt x="2530729" y="3406155"/>
                </a:lnTo>
                <a:lnTo>
                  <a:pt x="2547084" y="3381932"/>
                </a:lnTo>
                <a:lnTo>
                  <a:pt x="2553080" y="3352292"/>
                </a:lnTo>
                <a:lnTo>
                  <a:pt x="2553080" y="76200"/>
                </a:lnTo>
                <a:lnTo>
                  <a:pt x="2547084" y="46559"/>
                </a:lnTo>
                <a:lnTo>
                  <a:pt x="2530729" y="22336"/>
                </a:lnTo>
                <a:lnTo>
                  <a:pt x="2506468" y="5994"/>
                </a:lnTo>
                <a:lnTo>
                  <a:pt x="2476754" y="0"/>
                </a:lnTo>
                <a:close/>
              </a:path>
            </a:pathLst>
          </a:custGeom>
          <a:solidFill>
            <a:srgbClr val="DCDA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846701" y="2121280"/>
            <a:ext cx="2553335" cy="3429000"/>
          </a:xfrm>
          <a:custGeom>
            <a:avLst/>
            <a:gdLst/>
            <a:ahLst/>
            <a:cxnLst/>
            <a:rect l="l" t="t" r="r" b="b"/>
            <a:pathLst>
              <a:path w="2553334" h="3429000">
                <a:moveTo>
                  <a:pt x="0" y="76200"/>
                </a:moveTo>
                <a:lnTo>
                  <a:pt x="5996" y="46559"/>
                </a:lnTo>
                <a:lnTo>
                  <a:pt x="22351" y="22336"/>
                </a:lnTo>
                <a:lnTo>
                  <a:pt x="46612" y="5994"/>
                </a:lnTo>
                <a:lnTo>
                  <a:pt x="76326" y="0"/>
                </a:lnTo>
                <a:lnTo>
                  <a:pt x="2476754" y="0"/>
                </a:lnTo>
                <a:lnTo>
                  <a:pt x="2506468" y="5994"/>
                </a:lnTo>
                <a:lnTo>
                  <a:pt x="2530729" y="22336"/>
                </a:lnTo>
                <a:lnTo>
                  <a:pt x="2547084" y="46559"/>
                </a:lnTo>
                <a:lnTo>
                  <a:pt x="2553080" y="76200"/>
                </a:lnTo>
                <a:lnTo>
                  <a:pt x="2553080" y="3352292"/>
                </a:lnTo>
                <a:lnTo>
                  <a:pt x="2547084" y="3381932"/>
                </a:lnTo>
                <a:lnTo>
                  <a:pt x="2530729" y="3406155"/>
                </a:lnTo>
                <a:lnTo>
                  <a:pt x="2506468" y="3422497"/>
                </a:lnTo>
                <a:lnTo>
                  <a:pt x="2476754" y="3428492"/>
                </a:lnTo>
                <a:lnTo>
                  <a:pt x="76326" y="3428492"/>
                </a:lnTo>
                <a:lnTo>
                  <a:pt x="46612" y="3422497"/>
                </a:lnTo>
                <a:lnTo>
                  <a:pt x="22352" y="3406155"/>
                </a:lnTo>
                <a:lnTo>
                  <a:pt x="5996" y="3381932"/>
                </a:lnTo>
                <a:lnTo>
                  <a:pt x="0" y="3352292"/>
                </a:lnTo>
                <a:lnTo>
                  <a:pt x="0" y="76200"/>
                </a:lnTo>
                <a:close/>
              </a:path>
            </a:pathLst>
          </a:custGeom>
          <a:ln w="6350">
            <a:solidFill>
              <a:srgbClr val="BEBEB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092827" y="1989327"/>
            <a:ext cx="2056764" cy="535940"/>
          </a:xfrm>
          <a:custGeom>
            <a:avLst/>
            <a:gdLst/>
            <a:ahLst/>
            <a:cxnLst/>
            <a:rect l="l" t="t" r="r" b="b"/>
            <a:pathLst>
              <a:path w="2056765" h="535939">
                <a:moveTo>
                  <a:pt x="2056256" y="0"/>
                </a:moveTo>
                <a:lnTo>
                  <a:pt x="0" y="0"/>
                </a:lnTo>
                <a:lnTo>
                  <a:pt x="0" y="446532"/>
                </a:lnTo>
                <a:lnTo>
                  <a:pt x="7022" y="481324"/>
                </a:lnTo>
                <a:lnTo>
                  <a:pt x="26177" y="509698"/>
                </a:lnTo>
                <a:lnTo>
                  <a:pt x="54596" y="528810"/>
                </a:lnTo>
                <a:lnTo>
                  <a:pt x="89408" y="535813"/>
                </a:lnTo>
                <a:lnTo>
                  <a:pt x="1966976" y="535813"/>
                </a:lnTo>
                <a:lnTo>
                  <a:pt x="2001714" y="528810"/>
                </a:lnTo>
                <a:lnTo>
                  <a:pt x="2030094" y="509698"/>
                </a:lnTo>
                <a:lnTo>
                  <a:pt x="2049236" y="481324"/>
                </a:lnTo>
                <a:lnTo>
                  <a:pt x="2056256" y="446532"/>
                </a:lnTo>
                <a:lnTo>
                  <a:pt x="2056256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351779" y="1987295"/>
            <a:ext cx="104775" cy="134620"/>
          </a:xfrm>
          <a:custGeom>
            <a:avLst/>
            <a:gdLst/>
            <a:ahLst/>
            <a:cxnLst/>
            <a:rect l="l" t="t" r="r" b="b"/>
            <a:pathLst>
              <a:path w="104775" h="134619">
                <a:moveTo>
                  <a:pt x="104521" y="0"/>
                </a:moveTo>
                <a:lnTo>
                  <a:pt x="0" y="134365"/>
                </a:lnTo>
                <a:lnTo>
                  <a:pt x="104521" y="134365"/>
                </a:lnTo>
                <a:lnTo>
                  <a:pt x="104521" y="0"/>
                </a:lnTo>
                <a:close/>
              </a:path>
            </a:pathLst>
          </a:custGeom>
          <a:solidFill>
            <a:srgbClr val="BE9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790308" y="1987295"/>
            <a:ext cx="104775" cy="134620"/>
          </a:xfrm>
          <a:custGeom>
            <a:avLst/>
            <a:gdLst/>
            <a:ahLst/>
            <a:cxnLst/>
            <a:rect l="l" t="t" r="r" b="b"/>
            <a:pathLst>
              <a:path w="104775" h="134619">
                <a:moveTo>
                  <a:pt x="0" y="0"/>
                </a:moveTo>
                <a:lnTo>
                  <a:pt x="0" y="134365"/>
                </a:lnTo>
                <a:lnTo>
                  <a:pt x="104521" y="134365"/>
                </a:lnTo>
                <a:lnTo>
                  <a:pt x="0" y="0"/>
                </a:lnTo>
                <a:close/>
              </a:path>
            </a:pathLst>
          </a:custGeom>
          <a:solidFill>
            <a:srgbClr val="BE9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708645" y="2121280"/>
            <a:ext cx="2553335" cy="3429000"/>
          </a:xfrm>
          <a:custGeom>
            <a:avLst/>
            <a:gdLst/>
            <a:ahLst/>
            <a:cxnLst/>
            <a:rect l="l" t="t" r="r" b="b"/>
            <a:pathLst>
              <a:path w="2553334" h="3429000">
                <a:moveTo>
                  <a:pt x="2476754" y="0"/>
                </a:moveTo>
                <a:lnTo>
                  <a:pt x="76200" y="0"/>
                </a:lnTo>
                <a:lnTo>
                  <a:pt x="46505" y="5994"/>
                </a:lnTo>
                <a:lnTo>
                  <a:pt x="22288" y="22336"/>
                </a:lnTo>
                <a:lnTo>
                  <a:pt x="5976" y="46559"/>
                </a:lnTo>
                <a:lnTo>
                  <a:pt x="0" y="76200"/>
                </a:lnTo>
                <a:lnTo>
                  <a:pt x="0" y="3352292"/>
                </a:lnTo>
                <a:lnTo>
                  <a:pt x="5976" y="3381932"/>
                </a:lnTo>
                <a:lnTo>
                  <a:pt x="22288" y="3406155"/>
                </a:lnTo>
                <a:lnTo>
                  <a:pt x="46505" y="3422497"/>
                </a:lnTo>
                <a:lnTo>
                  <a:pt x="76200" y="3428492"/>
                </a:lnTo>
                <a:lnTo>
                  <a:pt x="2476754" y="3428492"/>
                </a:lnTo>
                <a:lnTo>
                  <a:pt x="2506394" y="3422497"/>
                </a:lnTo>
                <a:lnTo>
                  <a:pt x="2530617" y="3406155"/>
                </a:lnTo>
                <a:lnTo>
                  <a:pt x="2546959" y="3381932"/>
                </a:lnTo>
                <a:lnTo>
                  <a:pt x="2552954" y="3352292"/>
                </a:lnTo>
                <a:lnTo>
                  <a:pt x="2552954" y="76200"/>
                </a:lnTo>
                <a:lnTo>
                  <a:pt x="2546959" y="46559"/>
                </a:lnTo>
                <a:lnTo>
                  <a:pt x="2530617" y="22336"/>
                </a:lnTo>
                <a:lnTo>
                  <a:pt x="2506394" y="5994"/>
                </a:lnTo>
                <a:lnTo>
                  <a:pt x="2476754" y="0"/>
                </a:lnTo>
                <a:close/>
              </a:path>
            </a:pathLst>
          </a:custGeom>
          <a:solidFill>
            <a:srgbClr val="DCDA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5134723" y="1905149"/>
            <a:ext cx="1972945" cy="61087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algn="ctr" marR="31750">
              <a:lnSpc>
                <a:spcPct val="100000"/>
              </a:lnSpc>
              <a:spcBef>
                <a:spcPts val="480"/>
              </a:spcBef>
            </a:pPr>
            <a:r>
              <a:rPr dirty="0" sz="1600" spc="-10" b="1">
                <a:solidFill>
                  <a:srgbClr val="FFFFFF"/>
                </a:solidFill>
                <a:latin typeface="Arial"/>
                <a:cs typeface="Arial"/>
              </a:rPr>
              <a:t>Anatomical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85"/>
              </a:spcBef>
              <a:tabLst>
                <a:tab pos="249554" algn="l"/>
                <a:tab pos="1946910" algn="l"/>
              </a:tabLst>
            </a:pPr>
            <a:r>
              <a:rPr dirty="0" u="sng" sz="1600" spc="-5" b="1">
                <a:solidFill>
                  <a:srgbClr val="FFFFFF"/>
                </a:solidFill>
                <a:uFill>
                  <a:solidFill>
                    <a:srgbClr val="BE9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5" b="1">
                <a:solidFill>
                  <a:srgbClr val="FFFFFF"/>
                </a:solidFill>
                <a:uFill>
                  <a:solidFill>
                    <a:srgbClr val="BE9000"/>
                  </a:solidFill>
                </a:uFill>
                <a:latin typeface="Arial"/>
                <a:cs typeface="Arial"/>
              </a:rPr>
              <a:t>	</a:t>
            </a:r>
            <a:r>
              <a:rPr dirty="0" u="sng" sz="1600" spc="-5" b="1">
                <a:solidFill>
                  <a:srgbClr val="FFFFFF"/>
                </a:solidFill>
                <a:uFill>
                  <a:solidFill>
                    <a:srgbClr val="BE9000"/>
                  </a:solidFill>
                </a:uFill>
                <a:latin typeface="Arial"/>
                <a:cs typeface="Arial"/>
              </a:rPr>
              <a:t>Considerations	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708645" y="2121280"/>
            <a:ext cx="2553335" cy="3429000"/>
          </a:xfrm>
          <a:custGeom>
            <a:avLst/>
            <a:gdLst/>
            <a:ahLst/>
            <a:cxnLst/>
            <a:rect l="l" t="t" r="r" b="b"/>
            <a:pathLst>
              <a:path w="2553334" h="3429000">
                <a:moveTo>
                  <a:pt x="0" y="76200"/>
                </a:moveTo>
                <a:lnTo>
                  <a:pt x="5976" y="46559"/>
                </a:lnTo>
                <a:lnTo>
                  <a:pt x="22288" y="22336"/>
                </a:lnTo>
                <a:lnTo>
                  <a:pt x="46505" y="5994"/>
                </a:lnTo>
                <a:lnTo>
                  <a:pt x="76200" y="0"/>
                </a:lnTo>
                <a:lnTo>
                  <a:pt x="2476754" y="0"/>
                </a:lnTo>
                <a:lnTo>
                  <a:pt x="2506394" y="5994"/>
                </a:lnTo>
                <a:lnTo>
                  <a:pt x="2530617" y="22336"/>
                </a:lnTo>
                <a:lnTo>
                  <a:pt x="2546959" y="46559"/>
                </a:lnTo>
                <a:lnTo>
                  <a:pt x="2552954" y="76200"/>
                </a:lnTo>
                <a:lnTo>
                  <a:pt x="2552954" y="3352292"/>
                </a:lnTo>
                <a:lnTo>
                  <a:pt x="2546959" y="3381932"/>
                </a:lnTo>
                <a:lnTo>
                  <a:pt x="2530617" y="3406155"/>
                </a:lnTo>
                <a:lnTo>
                  <a:pt x="2506394" y="3422497"/>
                </a:lnTo>
                <a:lnTo>
                  <a:pt x="2476754" y="3428492"/>
                </a:lnTo>
                <a:lnTo>
                  <a:pt x="76200" y="3428492"/>
                </a:lnTo>
                <a:lnTo>
                  <a:pt x="46505" y="3422497"/>
                </a:lnTo>
                <a:lnTo>
                  <a:pt x="22288" y="3406155"/>
                </a:lnTo>
                <a:lnTo>
                  <a:pt x="5976" y="3381932"/>
                </a:lnTo>
                <a:lnTo>
                  <a:pt x="0" y="3352292"/>
                </a:lnTo>
                <a:lnTo>
                  <a:pt x="0" y="76200"/>
                </a:lnTo>
                <a:close/>
              </a:path>
            </a:pathLst>
          </a:custGeom>
          <a:ln w="6350">
            <a:solidFill>
              <a:srgbClr val="BEBEB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8010143" y="1984629"/>
            <a:ext cx="1940560" cy="569595"/>
          </a:xfrm>
          <a:custGeom>
            <a:avLst/>
            <a:gdLst/>
            <a:ahLst/>
            <a:cxnLst/>
            <a:rect l="l" t="t" r="r" b="b"/>
            <a:pathLst>
              <a:path w="1940559" h="569594">
                <a:moveTo>
                  <a:pt x="1940305" y="0"/>
                </a:moveTo>
                <a:lnTo>
                  <a:pt x="0" y="0"/>
                </a:lnTo>
                <a:lnTo>
                  <a:pt x="0" y="474218"/>
                </a:lnTo>
                <a:lnTo>
                  <a:pt x="7447" y="511169"/>
                </a:lnTo>
                <a:lnTo>
                  <a:pt x="27765" y="541321"/>
                </a:lnTo>
                <a:lnTo>
                  <a:pt x="57917" y="561639"/>
                </a:lnTo>
                <a:lnTo>
                  <a:pt x="94869" y="569087"/>
                </a:lnTo>
                <a:lnTo>
                  <a:pt x="1845563" y="569087"/>
                </a:lnTo>
                <a:lnTo>
                  <a:pt x="1882441" y="561639"/>
                </a:lnTo>
                <a:lnTo>
                  <a:pt x="1912556" y="541321"/>
                </a:lnTo>
                <a:lnTo>
                  <a:pt x="1932860" y="511169"/>
                </a:lnTo>
                <a:lnTo>
                  <a:pt x="1940305" y="474218"/>
                </a:lnTo>
                <a:lnTo>
                  <a:pt x="1940305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8010143" y="1984629"/>
            <a:ext cx="1940560" cy="569595"/>
          </a:xfrm>
          <a:custGeom>
            <a:avLst/>
            <a:gdLst/>
            <a:ahLst/>
            <a:cxnLst/>
            <a:rect l="l" t="t" r="r" b="b"/>
            <a:pathLst>
              <a:path w="1940559" h="569594">
                <a:moveTo>
                  <a:pt x="94869" y="569087"/>
                </a:moveTo>
                <a:lnTo>
                  <a:pt x="1845563" y="569087"/>
                </a:lnTo>
                <a:lnTo>
                  <a:pt x="1882441" y="561639"/>
                </a:lnTo>
                <a:lnTo>
                  <a:pt x="1912556" y="541321"/>
                </a:lnTo>
                <a:lnTo>
                  <a:pt x="1932860" y="511169"/>
                </a:lnTo>
                <a:lnTo>
                  <a:pt x="1940305" y="474218"/>
                </a:lnTo>
                <a:lnTo>
                  <a:pt x="1940305" y="0"/>
                </a:lnTo>
                <a:lnTo>
                  <a:pt x="0" y="0"/>
                </a:lnTo>
                <a:lnTo>
                  <a:pt x="0" y="474218"/>
                </a:lnTo>
                <a:lnTo>
                  <a:pt x="7447" y="511169"/>
                </a:lnTo>
                <a:lnTo>
                  <a:pt x="27765" y="541321"/>
                </a:lnTo>
                <a:lnTo>
                  <a:pt x="57917" y="561639"/>
                </a:lnTo>
                <a:lnTo>
                  <a:pt x="94869" y="569087"/>
                </a:lnTo>
                <a:close/>
              </a:path>
            </a:pathLst>
          </a:custGeom>
          <a:ln w="6350">
            <a:solidFill>
              <a:srgbClr val="2D75B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8213597" y="1987295"/>
            <a:ext cx="104775" cy="134620"/>
          </a:xfrm>
          <a:custGeom>
            <a:avLst/>
            <a:gdLst/>
            <a:ahLst/>
            <a:cxnLst/>
            <a:rect l="l" t="t" r="r" b="b"/>
            <a:pathLst>
              <a:path w="104775" h="134619">
                <a:moveTo>
                  <a:pt x="104521" y="0"/>
                </a:moveTo>
                <a:lnTo>
                  <a:pt x="0" y="134365"/>
                </a:lnTo>
                <a:lnTo>
                  <a:pt x="104521" y="134365"/>
                </a:lnTo>
                <a:lnTo>
                  <a:pt x="104521" y="0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9652127" y="1987295"/>
            <a:ext cx="104775" cy="134620"/>
          </a:xfrm>
          <a:custGeom>
            <a:avLst/>
            <a:gdLst/>
            <a:ahLst/>
            <a:cxnLst/>
            <a:rect l="l" t="t" r="r" b="b"/>
            <a:pathLst>
              <a:path w="104775" h="134619">
                <a:moveTo>
                  <a:pt x="0" y="0"/>
                </a:moveTo>
                <a:lnTo>
                  <a:pt x="0" y="134365"/>
                </a:lnTo>
                <a:lnTo>
                  <a:pt x="104521" y="134365"/>
                </a:lnTo>
                <a:lnTo>
                  <a:pt x="0" y="0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7995284" y="1933916"/>
            <a:ext cx="1970405" cy="612140"/>
          </a:xfrm>
          <a:prstGeom prst="rect">
            <a:avLst/>
          </a:prstGeom>
        </p:spPr>
        <p:txBody>
          <a:bodyPr wrap="square" lIns="0" tIns="6223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90"/>
              </a:spcBef>
            </a:pP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z="1600" spc="-15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z="1600" spc="-1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z="1600" spc="-10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600" spc="-45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z="1600" spc="-15" b="1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eros</a:t>
            </a: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ler</a:t>
            </a: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tic</a:t>
            </a:r>
            <a:endParaRPr sz="1600">
              <a:latin typeface="Arial"/>
              <a:cs typeface="Arial"/>
            </a:endParaRPr>
          </a:p>
          <a:p>
            <a:pPr algn="ctr" marL="635">
              <a:lnSpc>
                <a:spcPct val="100000"/>
              </a:lnSpc>
              <a:spcBef>
                <a:spcPts val="385"/>
              </a:spcBef>
            </a:pP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Causes of</a:t>
            </a:r>
            <a:r>
              <a:rPr dirty="0" sz="16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STEMI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083555" y="2729717"/>
            <a:ext cx="2046605" cy="1259840"/>
          </a:xfrm>
          <a:prstGeom prst="rect">
            <a:avLst/>
          </a:prstGeom>
        </p:spPr>
        <p:txBody>
          <a:bodyPr wrap="square" lIns="0" tIns="149225" rIns="0" bIns="0" rtlCol="0" vert="horz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1175"/>
              </a:spcBef>
              <a:buFont typeface="Arial"/>
              <a:buChar char="•"/>
              <a:tabLst>
                <a:tab pos="185420" algn="l"/>
              </a:tabLst>
            </a:pPr>
            <a:r>
              <a:rPr dirty="0" sz="1800" spc="-10">
                <a:latin typeface="Calibri"/>
                <a:cs typeface="Calibri"/>
              </a:rPr>
              <a:t>Bifurcation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disease</a:t>
            </a:r>
            <a:endParaRPr sz="1800">
              <a:latin typeface="Calibri"/>
              <a:cs typeface="Calibri"/>
            </a:endParaRPr>
          </a:p>
          <a:p>
            <a:pPr marL="184785" indent="-172720">
              <a:lnSpc>
                <a:spcPct val="100000"/>
              </a:lnSpc>
              <a:spcBef>
                <a:spcPts val="1080"/>
              </a:spcBef>
              <a:buFont typeface="Arial"/>
              <a:buChar char="•"/>
              <a:tabLst>
                <a:tab pos="185420" algn="l"/>
              </a:tabLst>
            </a:pPr>
            <a:r>
              <a:rPr dirty="0" sz="1800" spc="-10">
                <a:latin typeface="Calibri"/>
                <a:cs typeface="Calibri"/>
              </a:rPr>
              <a:t>Calcification</a:t>
            </a:r>
            <a:endParaRPr sz="1800">
              <a:latin typeface="Calibri"/>
              <a:cs typeface="Calibri"/>
            </a:endParaRPr>
          </a:p>
          <a:p>
            <a:pPr marL="184785" indent="-172720">
              <a:lnSpc>
                <a:spcPct val="100000"/>
              </a:lnSpc>
              <a:spcBef>
                <a:spcPts val="1085"/>
              </a:spcBef>
              <a:buFont typeface="Arial"/>
              <a:buChar char="•"/>
              <a:tabLst>
                <a:tab pos="185420" algn="l"/>
              </a:tabLst>
            </a:pPr>
            <a:r>
              <a:rPr dirty="0" sz="1800" spc="-10">
                <a:latin typeface="Calibri"/>
                <a:cs typeface="Calibri"/>
              </a:rPr>
              <a:t>Aneurysms/Ectasias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851393" y="2663443"/>
            <a:ext cx="2275840" cy="2083435"/>
          </a:xfrm>
          <a:prstGeom prst="rect">
            <a:avLst/>
          </a:prstGeom>
        </p:spPr>
        <p:txBody>
          <a:bodyPr wrap="square" lIns="0" tIns="149860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18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10">
                <a:latin typeface="Calibri"/>
                <a:cs typeface="Calibri"/>
              </a:rPr>
              <a:t>Epicardial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vasospasm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108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5">
                <a:latin typeface="Calibri"/>
                <a:cs typeface="Calibri"/>
              </a:rPr>
              <a:t>SCAD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108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10">
                <a:latin typeface="Calibri"/>
                <a:cs typeface="Calibri"/>
              </a:rPr>
              <a:t>Thrombosis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or</a:t>
            </a:r>
            <a:endParaRPr sz="18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  <a:spcBef>
                <a:spcPts val="1080"/>
              </a:spcBef>
            </a:pPr>
            <a:r>
              <a:rPr dirty="0" sz="1800" spc="-5">
                <a:latin typeface="Calibri"/>
                <a:cs typeface="Calibri"/>
              </a:rPr>
              <a:t>embolism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108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>
                <a:latin typeface="Calibri"/>
                <a:cs typeface="Calibri"/>
              </a:rPr>
              <a:t>MINOCA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891919" y="1844548"/>
            <a:ext cx="2840355" cy="3705225"/>
          </a:xfrm>
          <a:prstGeom prst="rect">
            <a:avLst/>
          </a:prstGeom>
          <a:solidFill>
            <a:srgbClr val="F8CAAC">
              <a:alpha val="25097"/>
            </a:srgbClr>
          </a:solidFill>
          <a:ln w="12700">
            <a:solidFill>
              <a:srgbClr val="172C51"/>
            </a:solidFill>
          </a:ln>
        </p:spPr>
        <p:txBody>
          <a:bodyPr wrap="square" lIns="0" tIns="141605" rIns="0" bIns="0" rtlCol="0" vert="horz">
            <a:spAutoFit/>
          </a:bodyPr>
          <a:lstStyle/>
          <a:p>
            <a:pPr algn="ctr" marR="114935">
              <a:lnSpc>
                <a:spcPct val="100000"/>
              </a:lnSpc>
              <a:spcBef>
                <a:spcPts val="1115"/>
              </a:spcBef>
            </a:pP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Special</a:t>
            </a:r>
            <a:endParaRPr sz="1600">
              <a:latin typeface="Arial"/>
              <a:cs typeface="Arial"/>
            </a:endParaRPr>
          </a:p>
          <a:p>
            <a:pPr algn="ctr" marR="58419">
              <a:lnSpc>
                <a:spcPct val="100000"/>
              </a:lnSpc>
              <a:spcBef>
                <a:spcPts val="385"/>
              </a:spcBef>
            </a:pP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Circumstances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550">
              <a:latin typeface="Arial"/>
              <a:cs typeface="Arial"/>
            </a:endParaRPr>
          </a:p>
          <a:p>
            <a:pPr marL="523240" indent="-287020">
              <a:lnSpc>
                <a:spcPct val="100000"/>
              </a:lnSpc>
              <a:buFont typeface="Arial"/>
              <a:buChar char="•"/>
              <a:tabLst>
                <a:tab pos="523240" algn="l"/>
                <a:tab pos="523875" algn="l"/>
              </a:tabLst>
            </a:pPr>
            <a:r>
              <a:rPr dirty="0" sz="1800" spc="-10">
                <a:latin typeface="Calibri"/>
                <a:cs typeface="Calibri"/>
              </a:rPr>
              <a:t>Cardiogenic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Shock</a:t>
            </a:r>
            <a:endParaRPr sz="1800">
              <a:latin typeface="Calibri"/>
              <a:cs typeface="Calibri"/>
            </a:endParaRPr>
          </a:p>
          <a:p>
            <a:pPr marL="523240" indent="-287020">
              <a:lnSpc>
                <a:spcPct val="100000"/>
              </a:lnSpc>
              <a:spcBef>
                <a:spcPts val="1080"/>
              </a:spcBef>
              <a:buFont typeface="Arial"/>
              <a:buChar char="•"/>
              <a:tabLst>
                <a:tab pos="523240" algn="l"/>
                <a:tab pos="523875" algn="l"/>
              </a:tabLst>
            </a:pPr>
            <a:r>
              <a:rPr dirty="0" sz="1800" spc="-20">
                <a:latin typeface="Calibri"/>
                <a:cs typeface="Calibri"/>
              </a:rPr>
              <a:t>Post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Lytic</a:t>
            </a:r>
            <a:endParaRPr sz="1800">
              <a:latin typeface="Calibri"/>
              <a:cs typeface="Calibri"/>
            </a:endParaRPr>
          </a:p>
          <a:p>
            <a:pPr marL="523240" indent="-287020">
              <a:lnSpc>
                <a:spcPct val="100000"/>
              </a:lnSpc>
              <a:spcBef>
                <a:spcPts val="1085"/>
              </a:spcBef>
              <a:buFont typeface="Arial"/>
              <a:buChar char="•"/>
              <a:tabLst>
                <a:tab pos="523240" algn="l"/>
                <a:tab pos="523875" algn="l"/>
              </a:tabLst>
            </a:pPr>
            <a:r>
              <a:rPr dirty="0" sz="1800" spc="-5">
                <a:latin typeface="Calibri"/>
                <a:cs typeface="Calibri"/>
              </a:rPr>
              <a:t>Multi-vessel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Disease</a:t>
            </a:r>
            <a:endParaRPr sz="1800">
              <a:latin typeface="Calibri"/>
              <a:cs typeface="Calibri"/>
            </a:endParaRPr>
          </a:p>
          <a:p>
            <a:pPr marL="523240" marR="771525" indent="-287020">
              <a:lnSpc>
                <a:spcPct val="150000"/>
              </a:lnSpc>
              <a:buFont typeface="Arial"/>
              <a:buChar char="•"/>
              <a:tabLst>
                <a:tab pos="523240" algn="l"/>
                <a:tab pos="523875" algn="l"/>
              </a:tabLst>
            </a:pPr>
            <a:r>
              <a:rPr dirty="0" sz="1800" spc="-10">
                <a:latin typeface="Calibri"/>
                <a:cs typeface="Calibri"/>
              </a:rPr>
              <a:t>Coronary </a:t>
            </a:r>
            <a:r>
              <a:rPr dirty="0" sz="1800" spc="-5">
                <a:latin typeface="Calibri"/>
                <a:cs typeface="Calibri"/>
              </a:rPr>
              <a:t>bypass  </a:t>
            </a:r>
            <a:r>
              <a:rPr dirty="0" sz="1800" spc="-15">
                <a:latin typeface="Calibri"/>
                <a:cs typeface="Calibri"/>
              </a:rPr>
              <a:t>graft</a:t>
            </a:r>
            <a:endParaRPr sz="1800">
              <a:latin typeface="Calibri"/>
              <a:cs typeface="Calibri"/>
            </a:endParaRPr>
          </a:p>
          <a:p>
            <a:pPr marL="523240" indent="-287020">
              <a:lnSpc>
                <a:spcPct val="100000"/>
              </a:lnSpc>
              <a:spcBef>
                <a:spcPts val="1080"/>
              </a:spcBef>
              <a:buFont typeface="Arial"/>
              <a:buChar char="•"/>
              <a:tabLst>
                <a:tab pos="523240" algn="l"/>
                <a:tab pos="523875" algn="l"/>
              </a:tabLst>
            </a:pPr>
            <a:r>
              <a:rPr dirty="0" sz="1800" spc="-10">
                <a:latin typeface="Calibri"/>
                <a:cs typeface="Calibri"/>
              </a:rPr>
              <a:t>Stent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thrombosis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xfrm>
            <a:off x="916939" y="666064"/>
            <a:ext cx="493839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>
                <a:solidFill>
                  <a:srgbClr val="1F3863"/>
                </a:solidFill>
              </a:rPr>
              <a:t>Additional Information</a:t>
            </a:r>
          </a:p>
        </p:txBody>
      </p:sp>
      <p:sp>
        <p:nvSpPr>
          <p:cNvPr id="25" name="object 25"/>
          <p:cNvSpPr/>
          <p:nvPr/>
        </p:nvSpPr>
        <p:spPr>
          <a:xfrm>
            <a:off x="10695940" y="5220157"/>
            <a:ext cx="1258455" cy="3048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95677" y="2122677"/>
            <a:ext cx="2553335" cy="3429000"/>
          </a:xfrm>
          <a:custGeom>
            <a:avLst/>
            <a:gdLst/>
            <a:ahLst/>
            <a:cxnLst/>
            <a:rect l="l" t="t" r="r" b="b"/>
            <a:pathLst>
              <a:path w="2553335" h="3429000">
                <a:moveTo>
                  <a:pt x="2476754" y="0"/>
                </a:moveTo>
                <a:lnTo>
                  <a:pt x="76327" y="0"/>
                </a:lnTo>
                <a:lnTo>
                  <a:pt x="46612" y="5994"/>
                </a:lnTo>
                <a:lnTo>
                  <a:pt x="22352" y="22336"/>
                </a:lnTo>
                <a:lnTo>
                  <a:pt x="5996" y="46559"/>
                </a:lnTo>
                <a:lnTo>
                  <a:pt x="0" y="76200"/>
                </a:lnTo>
                <a:lnTo>
                  <a:pt x="0" y="3352292"/>
                </a:lnTo>
                <a:lnTo>
                  <a:pt x="5996" y="3381932"/>
                </a:lnTo>
                <a:lnTo>
                  <a:pt x="22352" y="3406155"/>
                </a:lnTo>
                <a:lnTo>
                  <a:pt x="46612" y="3422497"/>
                </a:lnTo>
                <a:lnTo>
                  <a:pt x="76327" y="3428492"/>
                </a:lnTo>
                <a:lnTo>
                  <a:pt x="2476754" y="3428492"/>
                </a:lnTo>
                <a:lnTo>
                  <a:pt x="2506468" y="3422497"/>
                </a:lnTo>
                <a:lnTo>
                  <a:pt x="2530729" y="3406155"/>
                </a:lnTo>
                <a:lnTo>
                  <a:pt x="2547084" y="3381932"/>
                </a:lnTo>
                <a:lnTo>
                  <a:pt x="2553081" y="3352292"/>
                </a:lnTo>
                <a:lnTo>
                  <a:pt x="2553081" y="76200"/>
                </a:lnTo>
                <a:lnTo>
                  <a:pt x="2547084" y="46559"/>
                </a:lnTo>
                <a:lnTo>
                  <a:pt x="2530729" y="22336"/>
                </a:lnTo>
                <a:lnTo>
                  <a:pt x="2506468" y="5994"/>
                </a:lnTo>
                <a:lnTo>
                  <a:pt x="2476754" y="0"/>
                </a:lnTo>
                <a:close/>
              </a:path>
            </a:pathLst>
          </a:custGeom>
          <a:solidFill>
            <a:srgbClr val="DCDA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995677" y="2122677"/>
            <a:ext cx="2553335" cy="3429000"/>
          </a:xfrm>
          <a:custGeom>
            <a:avLst/>
            <a:gdLst/>
            <a:ahLst/>
            <a:cxnLst/>
            <a:rect l="l" t="t" r="r" b="b"/>
            <a:pathLst>
              <a:path w="2553335" h="3429000">
                <a:moveTo>
                  <a:pt x="0" y="76200"/>
                </a:moveTo>
                <a:lnTo>
                  <a:pt x="5996" y="46559"/>
                </a:lnTo>
                <a:lnTo>
                  <a:pt x="22352" y="22336"/>
                </a:lnTo>
                <a:lnTo>
                  <a:pt x="46612" y="5994"/>
                </a:lnTo>
                <a:lnTo>
                  <a:pt x="76327" y="0"/>
                </a:lnTo>
                <a:lnTo>
                  <a:pt x="2476754" y="0"/>
                </a:lnTo>
                <a:lnTo>
                  <a:pt x="2506468" y="5994"/>
                </a:lnTo>
                <a:lnTo>
                  <a:pt x="2530729" y="22336"/>
                </a:lnTo>
                <a:lnTo>
                  <a:pt x="2547084" y="46559"/>
                </a:lnTo>
                <a:lnTo>
                  <a:pt x="2553081" y="76200"/>
                </a:lnTo>
                <a:lnTo>
                  <a:pt x="2553081" y="3352292"/>
                </a:lnTo>
                <a:lnTo>
                  <a:pt x="2547084" y="3381932"/>
                </a:lnTo>
                <a:lnTo>
                  <a:pt x="2530729" y="3406155"/>
                </a:lnTo>
                <a:lnTo>
                  <a:pt x="2506468" y="3422497"/>
                </a:lnTo>
                <a:lnTo>
                  <a:pt x="2476754" y="3428492"/>
                </a:lnTo>
                <a:lnTo>
                  <a:pt x="76327" y="3428492"/>
                </a:lnTo>
                <a:lnTo>
                  <a:pt x="46612" y="3422497"/>
                </a:lnTo>
                <a:lnTo>
                  <a:pt x="22352" y="3406155"/>
                </a:lnTo>
                <a:lnTo>
                  <a:pt x="5996" y="3381932"/>
                </a:lnTo>
                <a:lnTo>
                  <a:pt x="0" y="3352292"/>
                </a:lnTo>
                <a:lnTo>
                  <a:pt x="0" y="76200"/>
                </a:lnTo>
                <a:close/>
              </a:path>
            </a:pathLst>
          </a:custGeom>
          <a:ln w="6350">
            <a:solidFill>
              <a:srgbClr val="BEBEB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305176" y="1984629"/>
            <a:ext cx="1940560" cy="569595"/>
          </a:xfrm>
          <a:custGeom>
            <a:avLst/>
            <a:gdLst/>
            <a:ahLst/>
            <a:cxnLst/>
            <a:rect l="l" t="t" r="r" b="b"/>
            <a:pathLst>
              <a:path w="1940560" h="569594">
                <a:moveTo>
                  <a:pt x="1940306" y="0"/>
                </a:moveTo>
                <a:lnTo>
                  <a:pt x="0" y="0"/>
                </a:lnTo>
                <a:lnTo>
                  <a:pt x="0" y="474218"/>
                </a:lnTo>
                <a:lnTo>
                  <a:pt x="7447" y="511169"/>
                </a:lnTo>
                <a:lnTo>
                  <a:pt x="27765" y="541321"/>
                </a:lnTo>
                <a:lnTo>
                  <a:pt x="57917" y="561639"/>
                </a:lnTo>
                <a:lnTo>
                  <a:pt x="94868" y="569087"/>
                </a:lnTo>
                <a:lnTo>
                  <a:pt x="1845564" y="569087"/>
                </a:lnTo>
                <a:lnTo>
                  <a:pt x="1882441" y="561639"/>
                </a:lnTo>
                <a:lnTo>
                  <a:pt x="1912556" y="541321"/>
                </a:lnTo>
                <a:lnTo>
                  <a:pt x="1932860" y="511169"/>
                </a:lnTo>
                <a:lnTo>
                  <a:pt x="1940306" y="474218"/>
                </a:lnTo>
                <a:lnTo>
                  <a:pt x="1940306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305176" y="1984629"/>
            <a:ext cx="1940560" cy="569595"/>
          </a:xfrm>
          <a:custGeom>
            <a:avLst/>
            <a:gdLst/>
            <a:ahLst/>
            <a:cxnLst/>
            <a:rect l="l" t="t" r="r" b="b"/>
            <a:pathLst>
              <a:path w="1940560" h="569594">
                <a:moveTo>
                  <a:pt x="94868" y="569087"/>
                </a:moveTo>
                <a:lnTo>
                  <a:pt x="1845564" y="569087"/>
                </a:lnTo>
                <a:lnTo>
                  <a:pt x="1882441" y="561639"/>
                </a:lnTo>
                <a:lnTo>
                  <a:pt x="1912556" y="541321"/>
                </a:lnTo>
                <a:lnTo>
                  <a:pt x="1932860" y="511169"/>
                </a:lnTo>
                <a:lnTo>
                  <a:pt x="1940306" y="474218"/>
                </a:lnTo>
                <a:lnTo>
                  <a:pt x="1940306" y="0"/>
                </a:lnTo>
                <a:lnTo>
                  <a:pt x="0" y="0"/>
                </a:lnTo>
                <a:lnTo>
                  <a:pt x="0" y="474218"/>
                </a:lnTo>
                <a:lnTo>
                  <a:pt x="7447" y="511169"/>
                </a:lnTo>
                <a:lnTo>
                  <a:pt x="27765" y="541321"/>
                </a:lnTo>
                <a:lnTo>
                  <a:pt x="57917" y="561639"/>
                </a:lnTo>
                <a:lnTo>
                  <a:pt x="94868" y="569087"/>
                </a:lnTo>
                <a:close/>
              </a:path>
            </a:pathLst>
          </a:custGeom>
          <a:ln w="6350">
            <a:solidFill>
              <a:srgbClr val="C55A1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500757" y="1988692"/>
            <a:ext cx="104775" cy="134620"/>
          </a:xfrm>
          <a:custGeom>
            <a:avLst/>
            <a:gdLst/>
            <a:ahLst/>
            <a:cxnLst/>
            <a:rect l="l" t="t" r="r" b="b"/>
            <a:pathLst>
              <a:path w="104775" h="134619">
                <a:moveTo>
                  <a:pt x="104520" y="0"/>
                </a:moveTo>
                <a:lnTo>
                  <a:pt x="0" y="134366"/>
                </a:lnTo>
                <a:lnTo>
                  <a:pt x="104520" y="134366"/>
                </a:lnTo>
                <a:lnTo>
                  <a:pt x="104520" y="0"/>
                </a:lnTo>
                <a:close/>
              </a:path>
            </a:pathLst>
          </a:custGeom>
          <a:solidFill>
            <a:srgbClr val="C55A1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939159" y="1988692"/>
            <a:ext cx="104775" cy="134620"/>
          </a:xfrm>
          <a:custGeom>
            <a:avLst/>
            <a:gdLst/>
            <a:ahLst/>
            <a:cxnLst/>
            <a:rect l="l" t="t" r="r" b="b"/>
            <a:pathLst>
              <a:path w="104775" h="134619">
                <a:moveTo>
                  <a:pt x="0" y="0"/>
                </a:moveTo>
                <a:lnTo>
                  <a:pt x="0" y="134366"/>
                </a:lnTo>
                <a:lnTo>
                  <a:pt x="104648" y="134366"/>
                </a:lnTo>
                <a:lnTo>
                  <a:pt x="0" y="0"/>
                </a:lnTo>
                <a:close/>
              </a:path>
            </a:pathLst>
          </a:custGeom>
          <a:solidFill>
            <a:srgbClr val="C55A1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539745" y="1923884"/>
            <a:ext cx="1478280" cy="612140"/>
          </a:xfrm>
          <a:prstGeom prst="rect">
            <a:avLst/>
          </a:prstGeom>
        </p:spPr>
        <p:txBody>
          <a:bodyPr wrap="square" lIns="0" tIns="62230" rIns="0" bIns="0" rtlCol="0" vert="horz">
            <a:spAutoFit/>
          </a:bodyPr>
          <a:lstStyle/>
          <a:p>
            <a:pPr algn="ctr" marR="48260">
              <a:lnSpc>
                <a:spcPct val="100000"/>
              </a:lnSpc>
              <a:spcBef>
                <a:spcPts val="490"/>
              </a:spcBef>
            </a:pP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Special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85"/>
              </a:spcBef>
            </a:pP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Circums</a:t>
            </a:r>
            <a:r>
              <a:rPr dirty="0" sz="1600" spc="-10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ances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846701" y="2121280"/>
            <a:ext cx="2553335" cy="3429000"/>
          </a:xfrm>
          <a:custGeom>
            <a:avLst/>
            <a:gdLst/>
            <a:ahLst/>
            <a:cxnLst/>
            <a:rect l="l" t="t" r="r" b="b"/>
            <a:pathLst>
              <a:path w="2553334" h="3429000">
                <a:moveTo>
                  <a:pt x="2476754" y="0"/>
                </a:moveTo>
                <a:lnTo>
                  <a:pt x="76326" y="0"/>
                </a:lnTo>
                <a:lnTo>
                  <a:pt x="46612" y="5994"/>
                </a:lnTo>
                <a:lnTo>
                  <a:pt x="22351" y="22336"/>
                </a:lnTo>
                <a:lnTo>
                  <a:pt x="5996" y="46559"/>
                </a:lnTo>
                <a:lnTo>
                  <a:pt x="0" y="76200"/>
                </a:lnTo>
                <a:lnTo>
                  <a:pt x="0" y="3352292"/>
                </a:lnTo>
                <a:lnTo>
                  <a:pt x="5996" y="3381932"/>
                </a:lnTo>
                <a:lnTo>
                  <a:pt x="22352" y="3406155"/>
                </a:lnTo>
                <a:lnTo>
                  <a:pt x="46612" y="3422497"/>
                </a:lnTo>
                <a:lnTo>
                  <a:pt x="76326" y="3428492"/>
                </a:lnTo>
                <a:lnTo>
                  <a:pt x="2476754" y="3428492"/>
                </a:lnTo>
                <a:lnTo>
                  <a:pt x="2506468" y="3422497"/>
                </a:lnTo>
                <a:lnTo>
                  <a:pt x="2530729" y="3406155"/>
                </a:lnTo>
                <a:lnTo>
                  <a:pt x="2547084" y="3381932"/>
                </a:lnTo>
                <a:lnTo>
                  <a:pt x="2553080" y="3352292"/>
                </a:lnTo>
                <a:lnTo>
                  <a:pt x="2553080" y="76200"/>
                </a:lnTo>
                <a:lnTo>
                  <a:pt x="2547084" y="46559"/>
                </a:lnTo>
                <a:lnTo>
                  <a:pt x="2530729" y="22336"/>
                </a:lnTo>
                <a:lnTo>
                  <a:pt x="2506468" y="5994"/>
                </a:lnTo>
                <a:lnTo>
                  <a:pt x="2476754" y="0"/>
                </a:lnTo>
                <a:close/>
              </a:path>
            </a:pathLst>
          </a:custGeom>
          <a:solidFill>
            <a:srgbClr val="DCDA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846701" y="2121280"/>
            <a:ext cx="2553335" cy="3429000"/>
          </a:xfrm>
          <a:custGeom>
            <a:avLst/>
            <a:gdLst/>
            <a:ahLst/>
            <a:cxnLst/>
            <a:rect l="l" t="t" r="r" b="b"/>
            <a:pathLst>
              <a:path w="2553334" h="3429000">
                <a:moveTo>
                  <a:pt x="0" y="76200"/>
                </a:moveTo>
                <a:lnTo>
                  <a:pt x="5996" y="46559"/>
                </a:lnTo>
                <a:lnTo>
                  <a:pt x="22351" y="22336"/>
                </a:lnTo>
                <a:lnTo>
                  <a:pt x="46612" y="5994"/>
                </a:lnTo>
                <a:lnTo>
                  <a:pt x="76326" y="0"/>
                </a:lnTo>
                <a:lnTo>
                  <a:pt x="2476754" y="0"/>
                </a:lnTo>
                <a:lnTo>
                  <a:pt x="2506468" y="5994"/>
                </a:lnTo>
                <a:lnTo>
                  <a:pt x="2530729" y="22336"/>
                </a:lnTo>
                <a:lnTo>
                  <a:pt x="2547084" y="46559"/>
                </a:lnTo>
                <a:lnTo>
                  <a:pt x="2553080" y="76200"/>
                </a:lnTo>
                <a:lnTo>
                  <a:pt x="2553080" y="3352292"/>
                </a:lnTo>
                <a:lnTo>
                  <a:pt x="2547084" y="3381932"/>
                </a:lnTo>
                <a:lnTo>
                  <a:pt x="2530729" y="3406155"/>
                </a:lnTo>
                <a:lnTo>
                  <a:pt x="2506468" y="3422497"/>
                </a:lnTo>
                <a:lnTo>
                  <a:pt x="2476754" y="3428492"/>
                </a:lnTo>
                <a:lnTo>
                  <a:pt x="76326" y="3428492"/>
                </a:lnTo>
                <a:lnTo>
                  <a:pt x="46612" y="3422497"/>
                </a:lnTo>
                <a:lnTo>
                  <a:pt x="22352" y="3406155"/>
                </a:lnTo>
                <a:lnTo>
                  <a:pt x="5996" y="3381932"/>
                </a:lnTo>
                <a:lnTo>
                  <a:pt x="0" y="3352292"/>
                </a:lnTo>
                <a:lnTo>
                  <a:pt x="0" y="76200"/>
                </a:lnTo>
                <a:close/>
              </a:path>
            </a:pathLst>
          </a:custGeom>
          <a:ln w="6350">
            <a:solidFill>
              <a:srgbClr val="BEBEB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092827" y="1989327"/>
            <a:ext cx="2056764" cy="535940"/>
          </a:xfrm>
          <a:custGeom>
            <a:avLst/>
            <a:gdLst/>
            <a:ahLst/>
            <a:cxnLst/>
            <a:rect l="l" t="t" r="r" b="b"/>
            <a:pathLst>
              <a:path w="2056765" h="535939">
                <a:moveTo>
                  <a:pt x="2056256" y="0"/>
                </a:moveTo>
                <a:lnTo>
                  <a:pt x="0" y="0"/>
                </a:lnTo>
                <a:lnTo>
                  <a:pt x="0" y="446532"/>
                </a:lnTo>
                <a:lnTo>
                  <a:pt x="7022" y="481324"/>
                </a:lnTo>
                <a:lnTo>
                  <a:pt x="26177" y="509698"/>
                </a:lnTo>
                <a:lnTo>
                  <a:pt x="54596" y="528810"/>
                </a:lnTo>
                <a:lnTo>
                  <a:pt x="89408" y="535813"/>
                </a:lnTo>
                <a:lnTo>
                  <a:pt x="1966976" y="535813"/>
                </a:lnTo>
                <a:lnTo>
                  <a:pt x="2001714" y="528810"/>
                </a:lnTo>
                <a:lnTo>
                  <a:pt x="2030094" y="509698"/>
                </a:lnTo>
                <a:lnTo>
                  <a:pt x="2049236" y="481324"/>
                </a:lnTo>
                <a:lnTo>
                  <a:pt x="2056256" y="446532"/>
                </a:lnTo>
                <a:lnTo>
                  <a:pt x="2056256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092827" y="1989327"/>
            <a:ext cx="2056764" cy="535940"/>
          </a:xfrm>
          <a:custGeom>
            <a:avLst/>
            <a:gdLst/>
            <a:ahLst/>
            <a:cxnLst/>
            <a:rect l="l" t="t" r="r" b="b"/>
            <a:pathLst>
              <a:path w="2056765" h="535939">
                <a:moveTo>
                  <a:pt x="89408" y="535813"/>
                </a:moveTo>
                <a:lnTo>
                  <a:pt x="1966976" y="535813"/>
                </a:lnTo>
                <a:lnTo>
                  <a:pt x="2001714" y="528810"/>
                </a:lnTo>
                <a:lnTo>
                  <a:pt x="2030094" y="509698"/>
                </a:lnTo>
                <a:lnTo>
                  <a:pt x="2049236" y="481324"/>
                </a:lnTo>
                <a:lnTo>
                  <a:pt x="2056256" y="446532"/>
                </a:lnTo>
                <a:lnTo>
                  <a:pt x="2056256" y="0"/>
                </a:lnTo>
                <a:lnTo>
                  <a:pt x="0" y="0"/>
                </a:lnTo>
                <a:lnTo>
                  <a:pt x="0" y="446532"/>
                </a:lnTo>
                <a:lnTo>
                  <a:pt x="7022" y="481324"/>
                </a:lnTo>
                <a:lnTo>
                  <a:pt x="26177" y="509698"/>
                </a:lnTo>
                <a:lnTo>
                  <a:pt x="54596" y="528810"/>
                </a:lnTo>
                <a:lnTo>
                  <a:pt x="89408" y="535813"/>
                </a:lnTo>
                <a:close/>
              </a:path>
            </a:pathLst>
          </a:custGeom>
          <a:ln w="6350">
            <a:solidFill>
              <a:srgbClr val="BE9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351779" y="1987295"/>
            <a:ext cx="104775" cy="134620"/>
          </a:xfrm>
          <a:custGeom>
            <a:avLst/>
            <a:gdLst/>
            <a:ahLst/>
            <a:cxnLst/>
            <a:rect l="l" t="t" r="r" b="b"/>
            <a:pathLst>
              <a:path w="104775" h="134619">
                <a:moveTo>
                  <a:pt x="104521" y="0"/>
                </a:moveTo>
                <a:lnTo>
                  <a:pt x="0" y="134365"/>
                </a:lnTo>
                <a:lnTo>
                  <a:pt x="104521" y="134365"/>
                </a:lnTo>
                <a:lnTo>
                  <a:pt x="104521" y="0"/>
                </a:lnTo>
                <a:close/>
              </a:path>
            </a:pathLst>
          </a:custGeom>
          <a:solidFill>
            <a:srgbClr val="BE9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790308" y="1987295"/>
            <a:ext cx="104775" cy="134620"/>
          </a:xfrm>
          <a:custGeom>
            <a:avLst/>
            <a:gdLst/>
            <a:ahLst/>
            <a:cxnLst/>
            <a:rect l="l" t="t" r="r" b="b"/>
            <a:pathLst>
              <a:path w="104775" h="134619">
                <a:moveTo>
                  <a:pt x="0" y="0"/>
                </a:moveTo>
                <a:lnTo>
                  <a:pt x="0" y="134365"/>
                </a:lnTo>
                <a:lnTo>
                  <a:pt x="104521" y="134365"/>
                </a:lnTo>
                <a:lnTo>
                  <a:pt x="0" y="0"/>
                </a:lnTo>
                <a:close/>
              </a:path>
            </a:pathLst>
          </a:custGeom>
          <a:solidFill>
            <a:srgbClr val="BE9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7708645" y="2121280"/>
            <a:ext cx="2553335" cy="3429000"/>
          </a:xfrm>
          <a:custGeom>
            <a:avLst/>
            <a:gdLst/>
            <a:ahLst/>
            <a:cxnLst/>
            <a:rect l="l" t="t" r="r" b="b"/>
            <a:pathLst>
              <a:path w="2553334" h="3429000">
                <a:moveTo>
                  <a:pt x="2476754" y="0"/>
                </a:moveTo>
                <a:lnTo>
                  <a:pt x="76200" y="0"/>
                </a:lnTo>
                <a:lnTo>
                  <a:pt x="46505" y="5994"/>
                </a:lnTo>
                <a:lnTo>
                  <a:pt x="22288" y="22336"/>
                </a:lnTo>
                <a:lnTo>
                  <a:pt x="5976" y="46559"/>
                </a:lnTo>
                <a:lnTo>
                  <a:pt x="0" y="76200"/>
                </a:lnTo>
                <a:lnTo>
                  <a:pt x="0" y="3352292"/>
                </a:lnTo>
                <a:lnTo>
                  <a:pt x="5976" y="3381932"/>
                </a:lnTo>
                <a:lnTo>
                  <a:pt x="22288" y="3406155"/>
                </a:lnTo>
                <a:lnTo>
                  <a:pt x="46505" y="3422497"/>
                </a:lnTo>
                <a:lnTo>
                  <a:pt x="76200" y="3428492"/>
                </a:lnTo>
                <a:lnTo>
                  <a:pt x="2476754" y="3428492"/>
                </a:lnTo>
                <a:lnTo>
                  <a:pt x="2506394" y="3422497"/>
                </a:lnTo>
                <a:lnTo>
                  <a:pt x="2530617" y="3406155"/>
                </a:lnTo>
                <a:lnTo>
                  <a:pt x="2546959" y="3381932"/>
                </a:lnTo>
                <a:lnTo>
                  <a:pt x="2552954" y="3352292"/>
                </a:lnTo>
                <a:lnTo>
                  <a:pt x="2552954" y="76200"/>
                </a:lnTo>
                <a:lnTo>
                  <a:pt x="2546959" y="46559"/>
                </a:lnTo>
                <a:lnTo>
                  <a:pt x="2530617" y="22336"/>
                </a:lnTo>
                <a:lnTo>
                  <a:pt x="2506394" y="5994"/>
                </a:lnTo>
                <a:lnTo>
                  <a:pt x="2476754" y="0"/>
                </a:lnTo>
                <a:close/>
              </a:path>
            </a:pathLst>
          </a:custGeom>
          <a:solidFill>
            <a:srgbClr val="DCDA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708645" y="2121280"/>
            <a:ext cx="2553335" cy="3429000"/>
          </a:xfrm>
          <a:custGeom>
            <a:avLst/>
            <a:gdLst/>
            <a:ahLst/>
            <a:cxnLst/>
            <a:rect l="l" t="t" r="r" b="b"/>
            <a:pathLst>
              <a:path w="2553334" h="3429000">
                <a:moveTo>
                  <a:pt x="0" y="76200"/>
                </a:moveTo>
                <a:lnTo>
                  <a:pt x="5976" y="46559"/>
                </a:lnTo>
                <a:lnTo>
                  <a:pt x="22288" y="22336"/>
                </a:lnTo>
                <a:lnTo>
                  <a:pt x="46505" y="5994"/>
                </a:lnTo>
                <a:lnTo>
                  <a:pt x="76200" y="0"/>
                </a:lnTo>
                <a:lnTo>
                  <a:pt x="2476754" y="0"/>
                </a:lnTo>
                <a:lnTo>
                  <a:pt x="2506394" y="5994"/>
                </a:lnTo>
                <a:lnTo>
                  <a:pt x="2530617" y="22336"/>
                </a:lnTo>
                <a:lnTo>
                  <a:pt x="2546959" y="46559"/>
                </a:lnTo>
                <a:lnTo>
                  <a:pt x="2552954" y="76200"/>
                </a:lnTo>
                <a:lnTo>
                  <a:pt x="2552954" y="3352292"/>
                </a:lnTo>
                <a:lnTo>
                  <a:pt x="2546959" y="3381932"/>
                </a:lnTo>
                <a:lnTo>
                  <a:pt x="2530617" y="3406155"/>
                </a:lnTo>
                <a:lnTo>
                  <a:pt x="2506394" y="3422497"/>
                </a:lnTo>
                <a:lnTo>
                  <a:pt x="2476754" y="3428492"/>
                </a:lnTo>
                <a:lnTo>
                  <a:pt x="76200" y="3428492"/>
                </a:lnTo>
                <a:lnTo>
                  <a:pt x="46505" y="3422497"/>
                </a:lnTo>
                <a:lnTo>
                  <a:pt x="22288" y="3406155"/>
                </a:lnTo>
                <a:lnTo>
                  <a:pt x="5976" y="3381932"/>
                </a:lnTo>
                <a:lnTo>
                  <a:pt x="0" y="3352292"/>
                </a:lnTo>
                <a:lnTo>
                  <a:pt x="0" y="76200"/>
                </a:lnTo>
                <a:close/>
              </a:path>
            </a:pathLst>
          </a:custGeom>
          <a:ln w="6350">
            <a:solidFill>
              <a:srgbClr val="BEBEB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8010143" y="1984629"/>
            <a:ext cx="1940560" cy="569595"/>
          </a:xfrm>
          <a:custGeom>
            <a:avLst/>
            <a:gdLst/>
            <a:ahLst/>
            <a:cxnLst/>
            <a:rect l="l" t="t" r="r" b="b"/>
            <a:pathLst>
              <a:path w="1940559" h="569594">
                <a:moveTo>
                  <a:pt x="1940305" y="0"/>
                </a:moveTo>
                <a:lnTo>
                  <a:pt x="0" y="0"/>
                </a:lnTo>
                <a:lnTo>
                  <a:pt x="0" y="474218"/>
                </a:lnTo>
                <a:lnTo>
                  <a:pt x="7447" y="511169"/>
                </a:lnTo>
                <a:lnTo>
                  <a:pt x="27765" y="541321"/>
                </a:lnTo>
                <a:lnTo>
                  <a:pt x="57917" y="561639"/>
                </a:lnTo>
                <a:lnTo>
                  <a:pt x="94869" y="569087"/>
                </a:lnTo>
                <a:lnTo>
                  <a:pt x="1845563" y="569087"/>
                </a:lnTo>
                <a:lnTo>
                  <a:pt x="1882441" y="561639"/>
                </a:lnTo>
                <a:lnTo>
                  <a:pt x="1912556" y="541321"/>
                </a:lnTo>
                <a:lnTo>
                  <a:pt x="1932860" y="511169"/>
                </a:lnTo>
                <a:lnTo>
                  <a:pt x="1940305" y="474218"/>
                </a:lnTo>
                <a:lnTo>
                  <a:pt x="1940305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8010143" y="1984629"/>
            <a:ext cx="1940560" cy="569595"/>
          </a:xfrm>
          <a:custGeom>
            <a:avLst/>
            <a:gdLst/>
            <a:ahLst/>
            <a:cxnLst/>
            <a:rect l="l" t="t" r="r" b="b"/>
            <a:pathLst>
              <a:path w="1940559" h="569594">
                <a:moveTo>
                  <a:pt x="94869" y="569087"/>
                </a:moveTo>
                <a:lnTo>
                  <a:pt x="1845563" y="569087"/>
                </a:lnTo>
                <a:lnTo>
                  <a:pt x="1882441" y="561639"/>
                </a:lnTo>
                <a:lnTo>
                  <a:pt x="1912556" y="541321"/>
                </a:lnTo>
                <a:lnTo>
                  <a:pt x="1932860" y="511169"/>
                </a:lnTo>
                <a:lnTo>
                  <a:pt x="1940305" y="474218"/>
                </a:lnTo>
                <a:lnTo>
                  <a:pt x="1940305" y="0"/>
                </a:lnTo>
                <a:lnTo>
                  <a:pt x="0" y="0"/>
                </a:lnTo>
                <a:lnTo>
                  <a:pt x="0" y="474218"/>
                </a:lnTo>
                <a:lnTo>
                  <a:pt x="7447" y="511169"/>
                </a:lnTo>
                <a:lnTo>
                  <a:pt x="27765" y="541321"/>
                </a:lnTo>
                <a:lnTo>
                  <a:pt x="57917" y="561639"/>
                </a:lnTo>
                <a:lnTo>
                  <a:pt x="94869" y="569087"/>
                </a:lnTo>
                <a:close/>
              </a:path>
            </a:pathLst>
          </a:custGeom>
          <a:ln w="6350">
            <a:solidFill>
              <a:srgbClr val="2D75B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8213597" y="1987295"/>
            <a:ext cx="104775" cy="134620"/>
          </a:xfrm>
          <a:custGeom>
            <a:avLst/>
            <a:gdLst/>
            <a:ahLst/>
            <a:cxnLst/>
            <a:rect l="l" t="t" r="r" b="b"/>
            <a:pathLst>
              <a:path w="104775" h="134619">
                <a:moveTo>
                  <a:pt x="104521" y="0"/>
                </a:moveTo>
                <a:lnTo>
                  <a:pt x="0" y="134365"/>
                </a:lnTo>
                <a:lnTo>
                  <a:pt x="104521" y="134365"/>
                </a:lnTo>
                <a:lnTo>
                  <a:pt x="104521" y="0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9652127" y="1987295"/>
            <a:ext cx="104775" cy="134620"/>
          </a:xfrm>
          <a:custGeom>
            <a:avLst/>
            <a:gdLst/>
            <a:ahLst/>
            <a:cxnLst/>
            <a:rect l="l" t="t" r="r" b="b"/>
            <a:pathLst>
              <a:path w="104775" h="134619">
                <a:moveTo>
                  <a:pt x="0" y="0"/>
                </a:moveTo>
                <a:lnTo>
                  <a:pt x="0" y="134365"/>
                </a:lnTo>
                <a:lnTo>
                  <a:pt x="104521" y="134365"/>
                </a:lnTo>
                <a:lnTo>
                  <a:pt x="0" y="0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7995284" y="1933916"/>
            <a:ext cx="1970405" cy="612140"/>
          </a:xfrm>
          <a:prstGeom prst="rect">
            <a:avLst/>
          </a:prstGeom>
        </p:spPr>
        <p:txBody>
          <a:bodyPr wrap="square" lIns="0" tIns="6223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90"/>
              </a:spcBef>
            </a:pP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z="1600" spc="-15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z="1600" spc="-1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z="1600" spc="-10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600" spc="-45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z="1600" spc="-15" b="1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eros</a:t>
            </a: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ler</a:t>
            </a: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tic</a:t>
            </a:r>
            <a:endParaRPr sz="1600">
              <a:latin typeface="Arial"/>
              <a:cs typeface="Arial"/>
            </a:endParaRPr>
          </a:p>
          <a:p>
            <a:pPr algn="ctr" marL="635">
              <a:lnSpc>
                <a:spcPct val="100000"/>
              </a:lnSpc>
              <a:spcBef>
                <a:spcPts val="385"/>
              </a:spcBef>
            </a:pP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Causes of</a:t>
            </a:r>
            <a:r>
              <a:rPr dirty="0" sz="16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STEMI</a:t>
            </a:r>
            <a:endParaRPr sz="16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752213" y="1844548"/>
            <a:ext cx="2840355" cy="3705225"/>
          </a:xfrm>
          <a:prstGeom prst="rect">
            <a:avLst/>
          </a:prstGeom>
          <a:solidFill>
            <a:srgbClr val="FFE699">
              <a:alpha val="25097"/>
            </a:srgbClr>
          </a:solidFill>
          <a:ln w="12700">
            <a:solidFill>
              <a:srgbClr val="172C51"/>
            </a:solidFill>
          </a:ln>
        </p:spPr>
        <p:txBody>
          <a:bodyPr wrap="square" lIns="0" tIns="121285" rIns="0" bIns="0" rtlCol="0" vert="horz">
            <a:spAutoFit/>
          </a:bodyPr>
          <a:lstStyle/>
          <a:p>
            <a:pPr marL="804545">
              <a:lnSpc>
                <a:spcPct val="100000"/>
              </a:lnSpc>
              <a:spcBef>
                <a:spcPts val="955"/>
              </a:spcBef>
            </a:pPr>
            <a:r>
              <a:rPr dirty="0" sz="1600" spc="-10" b="1">
                <a:solidFill>
                  <a:srgbClr val="FFFFFF"/>
                </a:solidFill>
                <a:latin typeface="Arial"/>
                <a:cs typeface="Arial"/>
              </a:rPr>
              <a:t>Anatomical</a:t>
            </a:r>
            <a:endParaRPr sz="1600">
              <a:latin typeface="Arial"/>
              <a:cs typeface="Arial"/>
            </a:endParaRPr>
          </a:p>
          <a:p>
            <a:pPr marL="644525">
              <a:lnSpc>
                <a:spcPct val="100000"/>
              </a:lnSpc>
              <a:spcBef>
                <a:spcPts val="385"/>
              </a:spcBef>
            </a:pP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Considerations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550">
              <a:latin typeface="Arial"/>
              <a:cs typeface="Arial"/>
            </a:endParaRPr>
          </a:p>
          <a:p>
            <a:pPr marL="516255" indent="-172720">
              <a:lnSpc>
                <a:spcPct val="100000"/>
              </a:lnSpc>
              <a:buFont typeface="Arial"/>
              <a:buChar char="•"/>
              <a:tabLst>
                <a:tab pos="516255" algn="l"/>
              </a:tabLst>
            </a:pPr>
            <a:r>
              <a:rPr dirty="0" sz="1800" spc="-10">
                <a:latin typeface="Calibri"/>
                <a:cs typeface="Calibri"/>
              </a:rPr>
              <a:t>Bifurcation </a:t>
            </a:r>
            <a:r>
              <a:rPr dirty="0" sz="1800" spc="-5">
                <a:latin typeface="Calibri"/>
                <a:cs typeface="Calibri"/>
              </a:rPr>
              <a:t>disease</a:t>
            </a:r>
            <a:endParaRPr sz="1800">
              <a:latin typeface="Calibri"/>
              <a:cs typeface="Calibri"/>
            </a:endParaRPr>
          </a:p>
          <a:p>
            <a:pPr marL="516255" indent="-172720">
              <a:lnSpc>
                <a:spcPct val="100000"/>
              </a:lnSpc>
              <a:spcBef>
                <a:spcPts val="1080"/>
              </a:spcBef>
              <a:buFont typeface="Arial"/>
              <a:buChar char="•"/>
              <a:tabLst>
                <a:tab pos="516255" algn="l"/>
              </a:tabLst>
            </a:pPr>
            <a:r>
              <a:rPr dirty="0" sz="1800" spc="-10">
                <a:latin typeface="Calibri"/>
                <a:cs typeface="Calibri"/>
              </a:rPr>
              <a:t>Calcification</a:t>
            </a:r>
            <a:endParaRPr sz="1800">
              <a:latin typeface="Calibri"/>
              <a:cs typeface="Calibri"/>
            </a:endParaRPr>
          </a:p>
          <a:p>
            <a:pPr marL="516255" indent="-172720">
              <a:lnSpc>
                <a:spcPct val="100000"/>
              </a:lnSpc>
              <a:spcBef>
                <a:spcPts val="1085"/>
              </a:spcBef>
              <a:buFont typeface="Arial"/>
              <a:buChar char="•"/>
              <a:tabLst>
                <a:tab pos="516255" algn="l"/>
              </a:tabLst>
            </a:pPr>
            <a:r>
              <a:rPr dirty="0" sz="1800" spc="-10">
                <a:latin typeface="Calibri"/>
                <a:cs typeface="Calibri"/>
              </a:rPr>
              <a:t>Aneurysms/Ectasias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851393" y="2663443"/>
            <a:ext cx="2275840" cy="2083435"/>
          </a:xfrm>
          <a:prstGeom prst="rect">
            <a:avLst/>
          </a:prstGeom>
        </p:spPr>
        <p:txBody>
          <a:bodyPr wrap="square" lIns="0" tIns="149860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18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10">
                <a:latin typeface="Calibri"/>
                <a:cs typeface="Calibri"/>
              </a:rPr>
              <a:t>Epicardial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vasospasm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108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5">
                <a:latin typeface="Calibri"/>
                <a:cs typeface="Calibri"/>
              </a:rPr>
              <a:t>SCAD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108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10">
                <a:latin typeface="Calibri"/>
                <a:cs typeface="Calibri"/>
              </a:rPr>
              <a:t>Thrombosis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or</a:t>
            </a:r>
            <a:endParaRPr sz="18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  <a:spcBef>
                <a:spcPts val="1080"/>
              </a:spcBef>
            </a:pPr>
            <a:r>
              <a:rPr dirty="0" sz="1800" spc="-5">
                <a:latin typeface="Calibri"/>
                <a:cs typeface="Calibri"/>
              </a:rPr>
              <a:t>embolism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108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>
                <a:latin typeface="Calibri"/>
                <a:cs typeface="Calibri"/>
              </a:rPr>
              <a:t>MINOCA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116327" y="2751053"/>
            <a:ext cx="2200275" cy="2494915"/>
          </a:xfrm>
          <a:prstGeom prst="rect">
            <a:avLst/>
          </a:prstGeom>
        </p:spPr>
        <p:txBody>
          <a:bodyPr wrap="square" lIns="0" tIns="149225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17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10">
                <a:latin typeface="Calibri"/>
                <a:cs typeface="Calibri"/>
              </a:rPr>
              <a:t>Cardiogenic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Shock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108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20">
                <a:latin typeface="Calibri"/>
                <a:cs typeface="Calibri"/>
              </a:rPr>
              <a:t>Post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Lytic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108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5">
                <a:latin typeface="Calibri"/>
                <a:cs typeface="Calibri"/>
              </a:rPr>
              <a:t>Multi-vessel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Disease</a:t>
            </a:r>
            <a:endParaRPr sz="1800">
              <a:latin typeface="Calibri"/>
              <a:cs typeface="Calibri"/>
            </a:endParaRPr>
          </a:p>
          <a:p>
            <a:pPr marL="299085" marR="355600" indent="-287020">
              <a:lnSpc>
                <a:spcPct val="15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10">
                <a:latin typeface="Calibri"/>
                <a:cs typeface="Calibri"/>
              </a:rPr>
              <a:t>Coronary </a:t>
            </a:r>
            <a:r>
              <a:rPr dirty="0" sz="1800" spc="-5">
                <a:latin typeface="Calibri"/>
                <a:cs typeface="Calibri"/>
              </a:rPr>
              <a:t>bypass  </a:t>
            </a:r>
            <a:r>
              <a:rPr dirty="0" sz="1800" spc="-15">
                <a:latin typeface="Calibri"/>
                <a:cs typeface="Calibri"/>
              </a:rPr>
              <a:t>graft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108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10">
                <a:latin typeface="Calibri"/>
                <a:cs typeface="Calibri"/>
              </a:rPr>
              <a:t>Stent thrombosis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title"/>
          </p:nvPr>
        </p:nvSpPr>
        <p:spPr>
          <a:xfrm>
            <a:off x="916939" y="666064"/>
            <a:ext cx="493839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>
                <a:solidFill>
                  <a:srgbClr val="1F3863"/>
                </a:solidFill>
              </a:rPr>
              <a:t>Additional Information</a:t>
            </a:r>
          </a:p>
        </p:txBody>
      </p:sp>
      <p:sp>
        <p:nvSpPr>
          <p:cNvPr id="26" name="object 26"/>
          <p:cNvSpPr/>
          <p:nvPr/>
        </p:nvSpPr>
        <p:spPr>
          <a:xfrm>
            <a:off x="10695940" y="5220157"/>
            <a:ext cx="1258455" cy="3048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1280" rIns="0" bIns="0" rtlCol="0" vert="horz">
            <a:spAutoFit/>
          </a:bodyPr>
          <a:lstStyle/>
          <a:p>
            <a:pPr marL="169545" marR="5080">
              <a:lnSpc>
                <a:spcPts val="4320"/>
              </a:lnSpc>
              <a:spcBef>
                <a:spcPts val="640"/>
              </a:spcBef>
            </a:pPr>
            <a:r>
              <a:rPr dirty="0" spc="-5"/>
              <a:t>Key Consensus on Managing</a:t>
            </a:r>
            <a:r>
              <a:rPr dirty="0" spc="-120"/>
              <a:t> </a:t>
            </a:r>
            <a:r>
              <a:rPr dirty="0" spc="-5"/>
              <a:t>Anatomical  Subsets</a:t>
            </a:r>
          </a:p>
        </p:txBody>
      </p:sp>
      <p:sp>
        <p:nvSpPr>
          <p:cNvPr id="3" name="object 3"/>
          <p:cNvSpPr/>
          <p:nvPr/>
        </p:nvSpPr>
        <p:spPr>
          <a:xfrm>
            <a:off x="2006092" y="1984375"/>
            <a:ext cx="8179816" cy="27222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695940" y="5220157"/>
            <a:ext cx="1258455" cy="3048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95677" y="2122677"/>
            <a:ext cx="2553335" cy="3429000"/>
          </a:xfrm>
          <a:custGeom>
            <a:avLst/>
            <a:gdLst/>
            <a:ahLst/>
            <a:cxnLst/>
            <a:rect l="l" t="t" r="r" b="b"/>
            <a:pathLst>
              <a:path w="2553335" h="3429000">
                <a:moveTo>
                  <a:pt x="2476754" y="0"/>
                </a:moveTo>
                <a:lnTo>
                  <a:pt x="76327" y="0"/>
                </a:lnTo>
                <a:lnTo>
                  <a:pt x="46612" y="5994"/>
                </a:lnTo>
                <a:lnTo>
                  <a:pt x="22352" y="22336"/>
                </a:lnTo>
                <a:lnTo>
                  <a:pt x="5996" y="46559"/>
                </a:lnTo>
                <a:lnTo>
                  <a:pt x="0" y="76200"/>
                </a:lnTo>
                <a:lnTo>
                  <a:pt x="0" y="3352292"/>
                </a:lnTo>
                <a:lnTo>
                  <a:pt x="5996" y="3381932"/>
                </a:lnTo>
                <a:lnTo>
                  <a:pt x="22352" y="3406155"/>
                </a:lnTo>
                <a:lnTo>
                  <a:pt x="46612" y="3422497"/>
                </a:lnTo>
                <a:lnTo>
                  <a:pt x="76327" y="3428492"/>
                </a:lnTo>
                <a:lnTo>
                  <a:pt x="2476754" y="3428492"/>
                </a:lnTo>
                <a:lnTo>
                  <a:pt x="2506468" y="3422497"/>
                </a:lnTo>
                <a:lnTo>
                  <a:pt x="2530729" y="3406155"/>
                </a:lnTo>
                <a:lnTo>
                  <a:pt x="2547084" y="3381932"/>
                </a:lnTo>
                <a:lnTo>
                  <a:pt x="2553081" y="3352292"/>
                </a:lnTo>
                <a:lnTo>
                  <a:pt x="2553081" y="76200"/>
                </a:lnTo>
                <a:lnTo>
                  <a:pt x="2547084" y="46559"/>
                </a:lnTo>
                <a:lnTo>
                  <a:pt x="2530729" y="22336"/>
                </a:lnTo>
                <a:lnTo>
                  <a:pt x="2506468" y="5994"/>
                </a:lnTo>
                <a:lnTo>
                  <a:pt x="2476754" y="0"/>
                </a:lnTo>
                <a:close/>
              </a:path>
            </a:pathLst>
          </a:custGeom>
          <a:solidFill>
            <a:srgbClr val="DCDA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995677" y="2122677"/>
            <a:ext cx="2553335" cy="3429000"/>
          </a:xfrm>
          <a:custGeom>
            <a:avLst/>
            <a:gdLst/>
            <a:ahLst/>
            <a:cxnLst/>
            <a:rect l="l" t="t" r="r" b="b"/>
            <a:pathLst>
              <a:path w="2553335" h="3429000">
                <a:moveTo>
                  <a:pt x="0" y="76200"/>
                </a:moveTo>
                <a:lnTo>
                  <a:pt x="5996" y="46559"/>
                </a:lnTo>
                <a:lnTo>
                  <a:pt x="22352" y="22336"/>
                </a:lnTo>
                <a:lnTo>
                  <a:pt x="46612" y="5994"/>
                </a:lnTo>
                <a:lnTo>
                  <a:pt x="76327" y="0"/>
                </a:lnTo>
                <a:lnTo>
                  <a:pt x="2476754" y="0"/>
                </a:lnTo>
                <a:lnTo>
                  <a:pt x="2506468" y="5994"/>
                </a:lnTo>
                <a:lnTo>
                  <a:pt x="2530729" y="22336"/>
                </a:lnTo>
                <a:lnTo>
                  <a:pt x="2547084" y="46559"/>
                </a:lnTo>
                <a:lnTo>
                  <a:pt x="2553081" y="76200"/>
                </a:lnTo>
                <a:lnTo>
                  <a:pt x="2553081" y="3352292"/>
                </a:lnTo>
                <a:lnTo>
                  <a:pt x="2547084" y="3381932"/>
                </a:lnTo>
                <a:lnTo>
                  <a:pt x="2530729" y="3406155"/>
                </a:lnTo>
                <a:lnTo>
                  <a:pt x="2506468" y="3422497"/>
                </a:lnTo>
                <a:lnTo>
                  <a:pt x="2476754" y="3428492"/>
                </a:lnTo>
                <a:lnTo>
                  <a:pt x="76327" y="3428492"/>
                </a:lnTo>
                <a:lnTo>
                  <a:pt x="46612" y="3422497"/>
                </a:lnTo>
                <a:lnTo>
                  <a:pt x="22352" y="3406155"/>
                </a:lnTo>
                <a:lnTo>
                  <a:pt x="5996" y="3381932"/>
                </a:lnTo>
                <a:lnTo>
                  <a:pt x="0" y="3352292"/>
                </a:lnTo>
                <a:lnTo>
                  <a:pt x="0" y="76200"/>
                </a:lnTo>
                <a:close/>
              </a:path>
            </a:pathLst>
          </a:custGeom>
          <a:ln w="6350">
            <a:solidFill>
              <a:srgbClr val="BEBEB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305176" y="1984629"/>
            <a:ext cx="1940560" cy="569595"/>
          </a:xfrm>
          <a:custGeom>
            <a:avLst/>
            <a:gdLst/>
            <a:ahLst/>
            <a:cxnLst/>
            <a:rect l="l" t="t" r="r" b="b"/>
            <a:pathLst>
              <a:path w="1940560" h="569594">
                <a:moveTo>
                  <a:pt x="1940306" y="0"/>
                </a:moveTo>
                <a:lnTo>
                  <a:pt x="0" y="0"/>
                </a:lnTo>
                <a:lnTo>
                  <a:pt x="0" y="474218"/>
                </a:lnTo>
                <a:lnTo>
                  <a:pt x="7447" y="511169"/>
                </a:lnTo>
                <a:lnTo>
                  <a:pt x="27765" y="541321"/>
                </a:lnTo>
                <a:lnTo>
                  <a:pt x="57917" y="561639"/>
                </a:lnTo>
                <a:lnTo>
                  <a:pt x="94868" y="569087"/>
                </a:lnTo>
                <a:lnTo>
                  <a:pt x="1845564" y="569087"/>
                </a:lnTo>
                <a:lnTo>
                  <a:pt x="1882441" y="561639"/>
                </a:lnTo>
                <a:lnTo>
                  <a:pt x="1912556" y="541321"/>
                </a:lnTo>
                <a:lnTo>
                  <a:pt x="1932860" y="511169"/>
                </a:lnTo>
                <a:lnTo>
                  <a:pt x="1940306" y="474218"/>
                </a:lnTo>
                <a:lnTo>
                  <a:pt x="1940306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305176" y="1984629"/>
            <a:ext cx="1940560" cy="569595"/>
          </a:xfrm>
          <a:custGeom>
            <a:avLst/>
            <a:gdLst/>
            <a:ahLst/>
            <a:cxnLst/>
            <a:rect l="l" t="t" r="r" b="b"/>
            <a:pathLst>
              <a:path w="1940560" h="569594">
                <a:moveTo>
                  <a:pt x="94868" y="569087"/>
                </a:moveTo>
                <a:lnTo>
                  <a:pt x="1845564" y="569087"/>
                </a:lnTo>
                <a:lnTo>
                  <a:pt x="1882441" y="561639"/>
                </a:lnTo>
                <a:lnTo>
                  <a:pt x="1912556" y="541321"/>
                </a:lnTo>
                <a:lnTo>
                  <a:pt x="1932860" y="511169"/>
                </a:lnTo>
                <a:lnTo>
                  <a:pt x="1940306" y="474218"/>
                </a:lnTo>
                <a:lnTo>
                  <a:pt x="1940306" y="0"/>
                </a:lnTo>
                <a:lnTo>
                  <a:pt x="0" y="0"/>
                </a:lnTo>
                <a:lnTo>
                  <a:pt x="0" y="474218"/>
                </a:lnTo>
                <a:lnTo>
                  <a:pt x="7447" y="511169"/>
                </a:lnTo>
                <a:lnTo>
                  <a:pt x="27765" y="541321"/>
                </a:lnTo>
                <a:lnTo>
                  <a:pt x="57917" y="561639"/>
                </a:lnTo>
                <a:lnTo>
                  <a:pt x="94868" y="569087"/>
                </a:lnTo>
                <a:close/>
              </a:path>
            </a:pathLst>
          </a:custGeom>
          <a:ln w="6350">
            <a:solidFill>
              <a:srgbClr val="C55A1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500757" y="1988692"/>
            <a:ext cx="104775" cy="134620"/>
          </a:xfrm>
          <a:custGeom>
            <a:avLst/>
            <a:gdLst/>
            <a:ahLst/>
            <a:cxnLst/>
            <a:rect l="l" t="t" r="r" b="b"/>
            <a:pathLst>
              <a:path w="104775" h="134619">
                <a:moveTo>
                  <a:pt x="104520" y="0"/>
                </a:moveTo>
                <a:lnTo>
                  <a:pt x="0" y="134366"/>
                </a:lnTo>
                <a:lnTo>
                  <a:pt x="104520" y="134366"/>
                </a:lnTo>
                <a:lnTo>
                  <a:pt x="104520" y="0"/>
                </a:lnTo>
                <a:close/>
              </a:path>
            </a:pathLst>
          </a:custGeom>
          <a:solidFill>
            <a:srgbClr val="C55A1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939159" y="1988692"/>
            <a:ext cx="104775" cy="134620"/>
          </a:xfrm>
          <a:custGeom>
            <a:avLst/>
            <a:gdLst/>
            <a:ahLst/>
            <a:cxnLst/>
            <a:rect l="l" t="t" r="r" b="b"/>
            <a:pathLst>
              <a:path w="104775" h="134619">
                <a:moveTo>
                  <a:pt x="0" y="0"/>
                </a:moveTo>
                <a:lnTo>
                  <a:pt x="0" y="134366"/>
                </a:lnTo>
                <a:lnTo>
                  <a:pt x="104648" y="134366"/>
                </a:lnTo>
                <a:lnTo>
                  <a:pt x="0" y="0"/>
                </a:lnTo>
                <a:close/>
              </a:path>
            </a:pathLst>
          </a:custGeom>
          <a:solidFill>
            <a:srgbClr val="C55A1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539745" y="1923884"/>
            <a:ext cx="1478280" cy="612140"/>
          </a:xfrm>
          <a:prstGeom prst="rect">
            <a:avLst/>
          </a:prstGeom>
        </p:spPr>
        <p:txBody>
          <a:bodyPr wrap="square" lIns="0" tIns="62230" rIns="0" bIns="0" rtlCol="0" vert="horz">
            <a:spAutoFit/>
          </a:bodyPr>
          <a:lstStyle/>
          <a:p>
            <a:pPr algn="ctr" marR="48260">
              <a:lnSpc>
                <a:spcPct val="100000"/>
              </a:lnSpc>
              <a:spcBef>
                <a:spcPts val="490"/>
              </a:spcBef>
            </a:pP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Special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85"/>
              </a:spcBef>
            </a:pP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Circums</a:t>
            </a:r>
            <a:r>
              <a:rPr dirty="0" sz="1600" spc="-10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ances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846701" y="2121280"/>
            <a:ext cx="2553335" cy="3429000"/>
          </a:xfrm>
          <a:custGeom>
            <a:avLst/>
            <a:gdLst/>
            <a:ahLst/>
            <a:cxnLst/>
            <a:rect l="l" t="t" r="r" b="b"/>
            <a:pathLst>
              <a:path w="2553334" h="3429000">
                <a:moveTo>
                  <a:pt x="2476754" y="0"/>
                </a:moveTo>
                <a:lnTo>
                  <a:pt x="76326" y="0"/>
                </a:lnTo>
                <a:lnTo>
                  <a:pt x="46612" y="5994"/>
                </a:lnTo>
                <a:lnTo>
                  <a:pt x="22351" y="22336"/>
                </a:lnTo>
                <a:lnTo>
                  <a:pt x="5996" y="46559"/>
                </a:lnTo>
                <a:lnTo>
                  <a:pt x="0" y="76200"/>
                </a:lnTo>
                <a:lnTo>
                  <a:pt x="0" y="3352292"/>
                </a:lnTo>
                <a:lnTo>
                  <a:pt x="5996" y="3381932"/>
                </a:lnTo>
                <a:lnTo>
                  <a:pt x="22352" y="3406155"/>
                </a:lnTo>
                <a:lnTo>
                  <a:pt x="46612" y="3422497"/>
                </a:lnTo>
                <a:lnTo>
                  <a:pt x="76326" y="3428492"/>
                </a:lnTo>
                <a:lnTo>
                  <a:pt x="2476754" y="3428492"/>
                </a:lnTo>
                <a:lnTo>
                  <a:pt x="2506468" y="3422497"/>
                </a:lnTo>
                <a:lnTo>
                  <a:pt x="2530729" y="3406155"/>
                </a:lnTo>
                <a:lnTo>
                  <a:pt x="2547084" y="3381932"/>
                </a:lnTo>
                <a:lnTo>
                  <a:pt x="2553080" y="3352292"/>
                </a:lnTo>
                <a:lnTo>
                  <a:pt x="2553080" y="76200"/>
                </a:lnTo>
                <a:lnTo>
                  <a:pt x="2547084" y="46559"/>
                </a:lnTo>
                <a:lnTo>
                  <a:pt x="2530729" y="22336"/>
                </a:lnTo>
                <a:lnTo>
                  <a:pt x="2506468" y="5994"/>
                </a:lnTo>
                <a:lnTo>
                  <a:pt x="2476754" y="0"/>
                </a:lnTo>
                <a:close/>
              </a:path>
            </a:pathLst>
          </a:custGeom>
          <a:solidFill>
            <a:srgbClr val="DCDA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846701" y="2121280"/>
            <a:ext cx="2553335" cy="3429000"/>
          </a:xfrm>
          <a:custGeom>
            <a:avLst/>
            <a:gdLst/>
            <a:ahLst/>
            <a:cxnLst/>
            <a:rect l="l" t="t" r="r" b="b"/>
            <a:pathLst>
              <a:path w="2553334" h="3429000">
                <a:moveTo>
                  <a:pt x="0" y="76200"/>
                </a:moveTo>
                <a:lnTo>
                  <a:pt x="5996" y="46559"/>
                </a:lnTo>
                <a:lnTo>
                  <a:pt x="22351" y="22336"/>
                </a:lnTo>
                <a:lnTo>
                  <a:pt x="46612" y="5994"/>
                </a:lnTo>
                <a:lnTo>
                  <a:pt x="76326" y="0"/>
                </a:lnTo>
                <a:lnTo>
                  <a:pt x="2476754" y="0"/>
                </a:lnTo>
                <a:lnTo>
                  <a:pt x="2506468" y="5994"/>
                </a:lnTo>
                <a:lnTo>
                  <a:pt x="2530729" y="22336"/>
                </a:lnTo>
                <a:lnTo>
                  <a:pt x="2547084" y="46559"/>
                </a:lnTo>
                <a:lnTo>
                  <a:pt x="2553080" y="76200"/>
                </a:lnTo>
                <a:lnTo>
                  <a:pt x="2553080" y="3352292"/>
                </a:lnTo>
                <a:lnTo>
                  <a:pt x="2547084" y="3381932"/>
                </a:lnTo>
                <a:lnTo>
                  <a:pt x="2530729" y="3406155"/>
                </a:lnTo>
                <a:lnTo>
                  <a:pt x="2506468" y="3422497"/>
                </a:lnTo>
                <a:lnTo>
                  <a:pt x="2476754" y="3428492"/>
                </a:lnTo>
                <a:lnTo>
                  <a:pt x="76326" y="3428492"/>
                </a:lnTo>
                <a:lnTo>
                  <a:pt x="46612" y="3422497"/>
                </a:lnTo>
                <a:lnTo>
                  <a:pt x="22352" y="3406155"/>
                </a:lnTo>
                <a:lnTo>
                  <a:pt x="5996" y="3381932"/>
                </a:lnTo>
                <a:lnTo>
                  <a:pt x="0" y="3352292"/>
                </a:lnTo>
                <a:lnTo>
                  <a:pt x="0" y="76200"/>
                </a:lnTo>
                <a:close/>
              </a:path>
            </a:pathLst>
          </a:custGeom>
          <a:ln w="6350">
            <a:solidFill>
              <a:srgbClr val="BEBEB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092827" y="1989327"/>
            <a:ext cx="2056764" cy="535940"/>
          </a:xfrm>
          <a:custGeom>
            <a:avLst/>
            <a:gdLst/>
            <a:ahLst/>
            <a:cxnLst/>
            <a:rect l="l" t="t" r="r" b="b"/>
            <a:pathLst>
              <a:path w="2056765" h="535939">
                <a:moveTo>
                  <a:pt x="2056256" y="0"/>
                </a:moveTo>
                <a:lnTo>
                  <a:pt x="0" y="0"/>
                </a:lnTo>
                <a:lnTo>
                  <a:pt x="0" y="446532"/>
                </a:lnTo>
                <a:lnTo>
                  <a:pt x="7022" y="481324"/>
                </a:lnTo>
                <a:lnTo>
                  <a:pt x="26177" y="509698"/>
                </a:lnTo>
                <a:lnTo>
                  <a:pt x="54596" y="528810"/>
                </a:lnTo>
                <a:lnTo>
                  <a:pt x="89408" y="535813"/>
                </a:lnTo>
                <a:lnTo>
                  <a:pt x="1966976" y="535813"/>
                </a:lnTo>
                <a:lnTo>
                  <a:pt x="2001714" y="528810"/>
                </a:lnTo>
                <a:lnTo>
                  <a:pt x="2030094" y="509698"/>
                </a:lnTo>
                <a:lnTo>
                  <a:pt x="2049236" y="481324"/>
                </a:lnTo>
                <a:lnTo>
                  <a:pt x="2056256" y="446532"/>
                </a:lnTo>
                <a:lnTo>
                  <a:pt x="2056256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351779" y="1987295"/>
            <a:ext cx="104775" cy="134620"/>
          </a:xfrm>
          <a:custGeom>
            <a:avLst/>
            <a:gdLst/>
            <a:ahLst/>
            <a:cxnLst/>
            <a:rect l="l" t="t" r="r" b="b"/>
            <a:pathLst>
              <a:path w="104775" h="134619">
                <a:moveTo>
                  <a:pt x="104521" y="0"/>
                </a:moveTo>
                <a:lnTo>
                  <a:pt x="0" y="134365"/>
                </a:lnTo>
                <a:lnTo>
                  <a:pt x="104521" y="134365"/>
                </a:lnTo>
                <a:lnTo>
                  <a:pt x="104521" y="0"/>
                </a:lnTo>
                <a:close/>
              </a:path>
            </a:pathLst>
          </a:custGeom>
          <a:solidFill>
            <a:srgbClr val="BE9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790308" y="1987295"/>
            <a:ext cx="104775" cy="134620"/>
          </a:xfrm>
          <a:custGeom>
            <a:avLst/>
            <a:gdLst/>
            <a:ahLst/>
            <a:cxnLst/>
            <a:rect l="l" t="t" r="r" b="b"/>
            <a:pathLst>
              <a:path w="104775" h="134619">
                <a:moveTo>
                  <a:pt x="0" y="0"/>
                </a:moveTo>
                <a:lnTo>
                  <a:pt x="0" y="134365"/>
                </a:lnTo>
                <a:lnTo>
                  <a:pt x="104521" y="134365"/>
                </a:lnTo>
                <a:lnTo>
                  <a:pt x="0" y="0"/>
                </a:lnTo>
                <a:close/>
              </a:path>
            </a:pathLst>
          </a:custGeom>
          <a:solidFill>
            <a:srgbClr val="BE9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708645" y="2121280"/>
            <a:ext cx="2553335" cy="3429000"/>
          </a:xfrm>
          <a:custGeom>
            <a:avLst/>
            <a:gdLst/>
            <a:ahLst/>
            <a:cxnLst/>
            <a:rect l="l" t="t" r="r" b="b"/>
            <a:pathLst>
              <a:path w="2553334" h="3429000">
                <a:moveTo>
                  <a:pt x="2476754" y="0"/>
                </a:moveTo>
                <a:lnTo>
                  <a:pt x="76200" y="0"/>
                </a:lnTo>
                <a:lnTo>
                  <a:pt x="46505" y="5994"/>
                </a:lnTo>
                <a:lnTo>
                  <a:pt x="22288" y="22336"/>
                </a:lnTo>
                <a:lnTo>
                  <a:pt x="5976" y="46559"/>
                </a:lnTo>
                <a:lnTo>
                  <a:pt x="0" y="76200"/>
                </a:lnTo>
                <a:lnTo>
                  <a:pt x="0" y="3352292"/>
                </a:lnTo>
                <a:lnTo>
                  <a:pt x="5976" y="3381932"/>
                </a:lnTo>
                <a:lnTo>
                  <a:pt x="22288" y="3406155"/>
                </a:lnTo>
                <a:lnTo>
                  <a:pt x="46505" y="3422497"/>
                </a:lnTo>
                <a:lnTo>
                  <a:pt x="76200" y="3428492"/>
                </a:lnTo>
                <a:lnTo>
                  <a:pt x="2476754" y="3428492"/>
                </a:lnTo>
                <a:lnTo>
                  <a:pt x="2506394" y="3422497"/>
                </a:lnTo>
                <a:lnTo>
                  <a:pt x="2530617" y="3406155"/>
                </a:lnTo>
                <a:lnTo>
                  <a:pt x="2546959" y="3381932"/>
                </a:lnTo>
                <a:lnTo>
                  <a:pt x="2552954" y="3352292"/>
                </a:lnTo>
                <a:lnTo>
                  <a:pt x="2552954" y="76200"/>
                </a:lnTo>
                <a:lnTo>
                  <a:pt x="2546959" y="46559"/>
                </a:lnTo>
                <a:lnTo>
                  <a:pt x="2530617" y="22336"/>
                </a:lnTo>
                <a:lnTo>
                  <a:pt x="2506394" y="5994"/>
                </a:lnTo>
                <a:lnTo>
                  <a:pt x="2476754" y="0"/>
                </a:lnTo>
                <a:close/>
              </a:path>
            </a:pathLst>
          </a:custGeom>
          <a:solidFill>
            <a:srgbClr val="DCDA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5134723" y="1905149"/>
            <a:ext cx="1972945" cy="61087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algn="ctr" marR="31750">
              <a:lnSpc>
                <a:spcPct val="100000"/>
              </a:lnSpc>
              <a:spcBef>
                <a:spcPts val="480"/>
              </a:spcBef>
            </a:pPr>
            <a:r>
              <a:rPr dirty="0" sz="1600" spc="-10" b="1">
                <a:solidFill>
                  <a:srgbClr val="FFFFFF"/>
                </a:solidFill>
                <a:latin typeface="Arial"/>
                <a:cs typeface="Arial"/>
              </a:rPr>
              <a:t>Anatomical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85"/>
              </a:spcBef>
              <a:tabLst>
                <a:tab pos="249554" algn="l"/>
                <a:tab pos="1946910" algn="l"/>
              </a:tabLst>
            </a:pPr>
            <a:r>
              <a:rPr dirty="0" u="sng" sz="1600" spc="-5" b="1">
                <a:solidFill>
                  <a:srgbClr val="FFFFFF"/>
                </a:solidFill>
                <a:uFill>
                  <a:solidFill>
                    <a:srgbClr val="BE9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5" b="1">
                <a:solidFill>
                  <a:srgbClr val="FFFFFF"/>
                </a:solidFill>
                <a:uFill>
                  <a:solidFill>
                    <a:srgbClr val="BE9000"/>
                  </a:solidFill>
                </a:uFill>
                <a:latin typeface="Arial"/>
                <a:cs typeface="Arial"/>
              </a:rPr>
              <a:t>	</a:t>
            </a:r>
            <a:r>
              <a:rPr dirty="0" u="sng" sz="1600" spc="-5" b="1">
                <a:solidFill>
                  <a:srgbClr val="FFFFFF"/>
                </a:solidFill>
                <a:uFill>
                  <a:solidFill>
                    <a:srgbClr val="BE9000"/>
                  </a:solidFill>
                </a:uFill>
                <a:latin typeface="Arial"/>
                <a:cs typeface="Arial"/>
              </a:rPr>
              <a:t>Considerations	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708645" y="2121280"/>
            <a:ext cx="2553335" cy="3429000"/>
          </a:xfrm>
          <a:custGeom>
            <a:avLst/>
            <a:gdLst/>
            <a:ahLst/>
            <a:cxnLst/>
            <a:rect l="l" t="t" r="r" b="b"/>
            <a:pathLst>
              <a:path w="2553334" h="3429000">
                <a:moveTo>
                  <a:pt x="0" y="76200"/>
                </a:moveTo>
                <a:lnTo>
                  <a:pt x="5976" y="46559"/>
                </a:lnTo>
                <a:lnTo>
                  <a:pt x="22288" y="22336"/>
                </a:lnTo>
                <a:lnTo>
                  <a:pt x="46505" y="5994"/>
                </a:lnTo>
                <a:lnTo>
                  <a:pt x="76200" y="0"/>
                </a:lnTo>
                <a:lnTo>
                  <a:pt x="2476754" y="0"/>
                </a:lnTo>
                <a:lnTo>
                  <a:pt x="2506394" y="5994"/>
                </a:lnTo>
                <a:lnTo>
                  <a:pt x="2530617" y="22336"/>
                </a:lnTo>
                <a:lnTo>
                  <a:pt x="2546959" y="46559"/>
                </a:lnTo>
                <a:lnTo>
                  <a:pt x="2552954" y="76200"/>
                </a:lnTo>
                <a:lnTo>
                  <a:pt x="2552954" y="3352292"/>
                </a:lnTo>
                <a:lnTo>
                  <a:pt x="2546959" y="3381932"/>
                </a:lnTo>
                <a:lnTo>
                  <a:pt x="2530617" y="3406155"/>
                </a:lnTo>
                <a:lnTo>
                  <a:pt x="2506394" y="3422497"/>
                </a:lnTo>
                <a:lnTo>
                  <a:pt x="2476754" y="3428492"/>
                </a:lnTo>
                <a:lnTo>
                  <a:pt x="76200" y="3428492"/>
                </a:lnTo>
                <a:lnTo>
                  <a:pt x="46505" y="3422497"/>
                </a:lnTo>
                <a:lnTo>
                  <a:pt x="22288" y="3406155"/>
                </a:lnTo>
                <a:lnTo>
                  <a:pt x="5976" y="3381932"/>
                </a:lnTo>
                <a:lnTo>
                  <a:pt x="0" y="3352292"/>
                </a:lnTo>
                <a:lnTo>
                  <a:pt x="0" y="76200"/>
                </a:lnTo>
                <a:close/>
              </a:path>
            </a:pathLst>
          </a:custGeom>
          <a:ln w="6350">
            <a:solidFill>
              <a:srgbClr val="BEBEB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8010143" y="1984629"/>
            <a:ext cx="1940560" cy="569595"/>
          </a:xfrm>
          <a:custGeom>
            <a:avLst/>
            <a:gdLst/>
            <a:ahLst/>
            <a:cxnLst/>
            <a:rect l="l" t="t" r="r" b="b"/>
            <a:pathLst>
              <a:path w="1940559" h="569594">
                <a:moveTo>
                  <a:pt x="1940305" y="0"/>
                </a:moveTo>
                <a:lnTo>
                  <a:pt x="0" y="0"/>
                </a:lnTo>
                <a:lnTo>
                  <a:pt x="0" y="474218"/>
                </a:lnTo>
                <a:lnTo>
                  <a:pt x="7447" y="511169"/>
                </a:lnTo>
                <a:lnTo>
                  <a:pt x="27765" y="541321"/>
                </a:lnTo>
                <a:lnTo>
                  <a:pt x="57917" y="561639"/>
                </a:lnTo>
                <a:lnTo>
                  <a:pt x="94869" y="569087"/>
                </a:lnTo>
                <a:lnTo>
                  <a:pt x="1845563" y="569087"/>
                </a:lnTo>
                <a:lnTo>
                  <a:pt x="1882441" y="561639"/>
                </a:lnTo>
                <a:lnTo>
                  <a:pt x="1912556" y="541321"/>
                </a:lnTo>
                <a:lnTo>
                  <a:pt x="1932860" y="511169"/>
                </a:lnTo>
                <a:lnTo>
                  <a:pt x="1940305" y="474218"/>
                </a:lnTo>
                <a:lnTo>
                  <a:pt x="1940305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8010143" y="1984629"/>
            <a:ext cx="1940560" cy="569595"/>
          </a:xfrm>
          <a:custGeom>
            <a:avLst/>
            <a:gdLst/>
            <a:ahLst/>
            <a:cxnLst/>
            <a:rect l="l" t="t" r="r" b="b"/>
            <a:pathLst>
              <a:path w="1940559" h="569594">
                <a:moveTo>
                  <a:pt x="94869" y="569087"/>
                </a:moveTo>
                <a:lnTo>
                  <a:pt x="1845563" y="569087"/>
                </a:lnTo>
                <a:lnTo>
                  <a:pt x="1882441" y="561639"/>
                </a:lnTo>
                <a:lnTo>
                  <a:pt x="1912556" y="541321"/>
                </a:lnTo>
                <a:lnTo>
                  <a:pt x="1932860" y="511169"/>
                </a:lnTo>
                <a:lnTo>
                  <a:pt x="1940305" y="474218"/>
                </a:lnTo>
                <a:lnTo>
                  <a:pt x="1940305" y="0"/>
                </a:lnTo>
                <a:lnTo>
                  <a:pt x="0" y="0"/>
                </a:lnTo>
                <a:lnTo>
                  <a:pt x="0" y="474218"/>
                </a:lnTo>
                <a:lnTo>
                  <a:pt x="7447" y="511169"/>
                </a:lnTo>
                <a:lnTo>
                  <a:pt x="27765" y="541321"/>
                </a:lnTo>
                <a:lnTo>
                  <a:pt x="57917" y="561639"/>
                </a:lnTo>
                <a:lnTo>
                  <a:pt x="94869" y="569087"/>
                </a:lnTo>
                <a:close/>
              </a:path>
            </a:pathLst>
          </a:custGeom>
          <a:ln w="6350">
            <a:solidFill>
              <a:srgbClr val="2D75B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8213597" y="1987295"/>
            <a:ext cx="104775" cy="134620"/>
          </a:xfrm>
          <a:custGeom>
            <a:avLst/>
            <a:gdLst/>
            <a:ahLst/>
            <a:cxnLst/>
            <a:rect l="l" t="t" r="r" b="b"/>
            <a:pathLst>
              <a:path w="104775" h="134619">
                <a:moveTo>
                  <a:pt x="104521" y="0"/>
                </a:moveTo>
                <a:lnTo>
                  <a:pt x="0" y="134365"/>
                </a:lnTo>
                <a:lnTo>
                  <a:pt x="104521" y="134365"/>
                </a:lnTo>
                <a:lnTo>
                  <a:pt x="104521" y="0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9652127" y="1987295"/>
            <a:ext cx="104775" cy="134620"/>
          </a:xfrm>
          <a:custGeom>
            <a:avLst/>
            <a:gdLst/>
            <a:ahLst/>
            <a:cxnLst/>
            <a:rect l="l" t="t" r="r" b="b"/>
            <a:pathLst>
              <a:path w="104775" h="134619">
                <a:moveTo>
                  <a:pt x="0" y="0"/>
                </a:moveTo>
                <a:lnTo>
                  <a:pt x="0" y="134365"/>
                </a:lnTo>
                <a:lnTo>
                  <a:pt x="104521" y="134365"/>
                </a:lnTo>
                <a:lnTo>
                  <a:pt x="0" y="0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5083555" y="2729717"/>
            <a:ext cx="2046605" cy="1259840"/>
          </a:xfrm>
          <a:prstGeom prst="rect">
            <a:avLst/>
          </a:prstGeom>
        </p:spPr>
        <p:txBody>
          <a:bodyPr wrap="square" lIns="0" tIns="149225" rIns="0" bIns="0" rtlCol="0" vert="horz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1175"/>
              </a:spcBef>
              <a:buFont typeface="Arial"/>
              <a:buChar char="•"/>
              <a:tabLst>
                <a:tab pos="185420" algn="l"/>
              </a:tabLst>
            </a:pPr>
            <a:r>
              <a:rPr dirty="0" sz="1800" spc="-10">
                <a:latin typeface="Calibri"/>
                <a:cs typeface="Calibri"/>
              </a:rPr>
              <a:t>Bifurcation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disease</a:t>
            </a:r>
            <a:endParaRPr sz="1800">
              <a:latin typeface="Calibri"/>
              <a:cs typeface="Calibri"/>
            </a:endParaRPr>
          </a:p>
          <a:p>
            <a:pPr marL="184785" indent="-172720">
              <a:lnSpc>
                <a:spcPct val="100000"/>
              </a:lnSpc>
              <a:spcBef>
                <a:spcPts val="1080"/>
              </a:spcBef>
              <a:buFont typeface="Arial"/>
              <a:buChar char="•"/>
              <a:tabLst>
                <a:tab pos="185420" algn="l"/>
              </a:tabLst>
            </a:pPr>
            <a:r>
              <a:rPr dirty="0" sz="1800" spc="-10">
                <a:latin typeface="Calibri"/>
                <a:cs typeface="Calibri"/>
              </a:rPr>
              <a:t>Calcification</a:t>
            </a:r>
            <a:endParaRPr sz="1800">
              <a:latin typeface="Calibri"/>
              <a:cs typeface="Calibri"/>
            </a:endParaRPr>
          </a:p>
          <a:p>
            <a:pPr marL="184785" indent="-172720">
              <a:lnSpc>
                <a:spcPct val="100000"/>
              </a:lnSpc>
              <a:spcBef>
                <a:spcPts val="1085"/>
              </a:spcBef>
              <a:buFont typeface="Arial"/>
              <a:buChar char="•"/>
              <a:tabLst>
                <a:tab pos="185420" algn="l"/>
              </a:tabLst>
            </a:pPr>
            <a:r>
              <a:rPr dirty="0" sz="1800" spc="-10">
                <a:latin typeface="Calibri"/>
                <a:cs typeface="Calibri"/>
              </a:rPr>
              <a:t>Aneurysms/Ectasias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540243" y="1844548"/>
            <a:ext cx="2840355" cy="3705225"/>
          </a:xfrm>
          <a:prstGeom prst="rect">
            <a:avLst/>
          </a:prstGeom>
          <a:solidFill>
            <a:srgbClr val="B4C6E7">
              <a:alpha val="25097"/>
            </a:srgbClr>
          </a:solidFill>
          <a:ln w="12700">
            <a:solidFill>
              <a:srgbClr val="172C51"/>
            </a:solidFill>
          </a:ln>
        </p:spPr>
        <p:txBody>
          <a:bodyPr wrap="square" lIns="0" tIns="151130" rIns="0" bIns="0" rtlCol="0" vert="horz">
            <a:spAutoFit/>
          </a:bodyPr>
          <a:lstStyle/>
          <a:p>
            <a:pPr algn="ctr" marL="40005">
              <a:lnSpc>
                <a:spcPct val="100000"/>
              </a:lnSpc>
              <a:spcBef>
                <a:spcPts val="1190"/>
              </a:spcBef>
            </a:pP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Non-Atherosclerotic</a:t>
            </a:r>
            <a:endParaRPr sz="1600">
              <a:latin typeface="Arial"/>
              <a:cs typeface="Arial"/>
            </a:endParaRPr>
          </a:p>
          <a:p>
            <a:pPr algn="ctr" marL="40640">
              <a:lnSpc>
                <a:spcPct val="100000"/>
              </a:lnSpc>
              <a:spcBef>
                <a:spcPts val="390"/>
              </a:spcBef>
            </a:pP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Causes of STEMI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00">
              <a:latin typeface="Arial"/>
              <a:cs typeface="Arial"/>
            </a:endParaRPr>
          </a:p>
          <a:p>
            <a:pPr marL="610235" indent="-287020">
              <a:lnSpc>
                <a:spcPct val="100000"/>
              </a:lnSpc>
              <a:buFont typeface="Arial"/>
              <a:buChar char="•"/>
              <a:tabLst>
                <a:tab pos="610235" algn="l"/>
                <a:tab pos="610870" algn="l"/>
              </a:tabLst>
            </a:pPr>
            <a:r>
              <a:rPr dirty="0" sz="1800" spc="-10">
                <a:latin typeface="Calibri"/>
                <a:cs typeface="Calibri"/>
              </a:rPr>
              <a:t>Epicardial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vasospasm</a:t>
            </a:r>
            <a:endParaRPr sz="1800">
              <a:latin typeface="Calibri"/>
              <a:cs typeface="Calibri"/>
            </a:endParaRPr>
          </a:p>
          <a:p>
            <a:pPr marL="610235" indent="-287020">
              <a:lnSpc>
                <a:spcPct val="100000"/>
              </a:lnSpc>
              <a:spcBef>
                <a:spcPts val="1080"/>
              </a:spcBef>
              <a:buFont typeface="Arial"/>
              <a:buChar char="•"/>
              <a:tabLst>
                <a:tab pos="610235" algn="l"/>
                <a:tab pos="610870" algn="l"/>
              </a:tabLst>
            </a:pPr>
            <a:r>
              <a:rPr dirty="0" sz="1800" spc="-5">
                <a:latin typeface="Calibri"/>
                <a:cs typeface="Calibri"/>
              </a:rPr>
              <a:t>SCAD</a:t>
            </a:r>
            <a:endParaRPr sz="1800">
              <a:latin typeface="Calibri"/>
              <a:cs typeface="Calibri"/>
            </a:endParaRPr>
          </a:p>
          <a:p>
            <a:pPr marL="610235" indent="-287020">
              <a:lnSpc>
                <a:spcPct val="100000"/>
              </a:lnSpc>
              <a:spcBef>
                <a:spcPts val="1080"/>
              </a:spcBef>
              <a:buFont typeface="Arial"/>
              <a:buChar char="•"/>
              <a:tabLst>
                <a:tab pos="610235" algn="l"/>
                <a:tab pos="610870" algn="l"/>
              </a:tabLst>
            </a:pPr>
            <a:r>
              <a:rPr dirty="0" sz="1800" spc="-10">
                <a:latin typeface="Calibri"/>
                <a:cs typeface="Calibri"/>
              </a:rPr>
              <a:t>Thrombosis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or</a:t>
            </a:r>
            <a:endParaRPr sz="1800">
              <a:latin typeface="Calibri"/>
              <a:cs typeface="Calibri"/>
            </a:endParaRPr>
          </a:p>
          <a:p>
            <a:pPr marL="610235">
              <a:lnSpc>
                <a:spcPct val="100000"/>
              </a:lnSpc>
              <a:spcBef>
                <a:spcPts val="1080"/>
              </a:spcBef>
            </a:pPr>
            <a:r>
              <a:rPr dirty="0" sz="1800" spc="-5">
                <a:latin typeface="Calibri"/>
                <a:cs typeface="Calibri"/>
              </a:rPr>
              <a:t>embolism</a:t>
            </a:r>
            <a:endParaRPr sz="1800">
              <a:latin typeface="Calibri"/>
              <a:cs typeface="Calibri"/>
            </a:endParaRPr>
          </a:p>
          <a:p>
            <a:pPr marL="610235" indent="-287020">
              <a:lnSpc>
                <a:spcPct val="100000"/>
              </a:lnSpc>
              <a:spcBef>
                <a:spcPts val="1085"/>
              </a:spcBef>
              <a:buFont typeface="Arial"/>
              <a:buChar char="•"/>
              <a:tabLst>
                <a:tab pos="610235" algn="l"/>
                <a:tab pos="610870" algn="l"/>
              </a:tabLst>
            </a:pPr>
            <a:r>
              <a:rPr dirty="0" sz="1800">
                <a:latin typeface="Calibri"/>
                <a:cs typeface="Calibri"/>
              </a:rPr>
              <a:t>MINOCA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116327" y="2751053"/>
            <a:ext cx="2200275" cy="2494915"/>
          </a:xfrm>
          <a:prstGeom prst="rect">
            <a:avLst/>
          </a:prstGeom>
        </p:spPr>
        <p:txBody>
          <a:bodyPr wrap="square" lIns="0" tIns="149225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17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10">
                <a:latin typeface="Calibri"/>
                <a:cs typeface="Calibri"/>
              </a:rPr>
              <a:t>Cardiogenic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Shock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108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20">
                <a:latin typeface="Calibri"/>
                <a:cs typeface="Calibri"/>
              </a:rPr>
              <a:t>Post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Lytic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108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5">
                <a:latin typeface="Calibri"/>
                <a:cs typeface="Calibri"/>
              </a:rPr>
              <a:t>Multi-vessel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Disease</a:t>
            </a:r>
            <a:endParaRPr sz="1800">
              <a:latin typeface="Calibri"/>
              <a:cs typeface="Calibri"/>
            </a:endParaRPr>
          </a:p>
          <a:p>
            <a:pPr marL="299085" marR="355600" indent="-287020">
              <a:lnSpc>
                <a:spcPct val="15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10">
                <a:latin typeface="Calibri"/>
                <a:cs typeface="Calibri"/>
              </a:rPr>
              <a:t>Coronary </a:t>
            </a:r>
            <a:r>
              <a:rPr dirty="0" sz="1800" spc="-5">
                <a:latin typeface="Calibri"/>
                <a:cs typeface="Calibri"/>
              </a:rPr>
              <a:t>bypass  </a:t>
            </a:r>
            <a:r>
              <a:rPr dirty="0" sz="1800" spc="-15">
                <a:latin typeface="Calibri"/>
                <a:cs typeface="Calibri"/>
              </a:rPr>
              <a:t>graft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108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10">
                <a:latin typeface="Calibri"/>
                <a:cs typeface="Calibri"/>
              </a:rPr>
              <a:t>Stent thrombosis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xfrm>
            <a:off x="916939" y="666064"/>
            <a:ext cx="493839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>
                <a:solidFill>
                  <a:srgbClr val="1F3863"/>
                </a:solidFill>
              </a:rPr>
              <a:t>Additional Information</a:t>
            </a:r>
          </a:p>
        </p:txBody>
      </p:sp>
      <p:sp>
        <p:nvSpPr>
          <p:cNvPr id="25" name="object 25"/>
          <p:cNvSpPr/>
          <p:nvPr/>
        </p:nvSpPr>
        <p:spPr>
          <a:xfrm>
            <a:off x="10695940" y="5220157"/>
            <a:ext cx="1258455" cy="3048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1280" rIns="0" bIns="0" rtlCol="0" vert="horz">
            <a:spAutoFit/>
          </a:bodyPr>
          <a:lstStyle/>
          <a:p>
            <a:pPr marL="169545" marR="5080">
              <a:lnSpc>
                <a:spcPts val="4320"/>
              </a:lnSpc>
              <a:spcBef>
                <a:spcPts val="640"/>
              </a:spcBef>
            </a:pPr>
            <a:r>
              <a:rPr dirty="0" spc="-5"/>
              <a:t>Key Consensus on Non-Atherosclerotic  Causes of</a:t>
            </a:r>
            <a:r>
              <a:rPr dirty="0" spc="20"/>
              <a:t> </a:t>
            </a:r>
            <a:r>
              <a:rPr dirty="0" spc="-5"/>
              <a:t>STEMI</a:t>
            </a:r>
          </a:p>
        </p:txBody>
      </p:sp>
      <p:sp>
        <p:nvSpPr>
          <p:cNvPr id="3" name="object 3"/>
          <p:cNvSpPr/>
          <p:nvPr/>
        </p:nvSpPr>
        <p:spPr>
          <a:xfrm>
            <a:off x="2774695" y="1798573"/>
            <a:ext cx="6642607" cy="34814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695940" y="5220157"/>
            <a:ext cx="1258455" cy="3048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71517" y="2951098"/>
            <a:ext cx="3648837" cy="25727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97557" y="295401"/>
            <a:ext cx="8597265" cy="1300480"/>
          </a:xfrm>
          <a:prstGeom prst="rect"/>
        </p:spPr>
        <p:txBody>
          <a:bodyPr wrap="square" lIns="0" tIns="88265" rIns="0" bIns="0" rtlCol="0" vert="horz">
            <a:spAutoFit/>
          </a:bodyPr>
          <a:lstStyle/>
          <a:p>
            <a:pPr marL="1329690" marR="5080" indent="-1316990">
              <a:lnSpc>
                <a:spcPts val="4760"/>
              </a:lnSpc>
              <a:spcBef>
                <a:spcPts val="695"/>
              </a:spcBef>
            </a:pPr>
            <a:r>
              <a:rPr dirty="0" sz="4400">
                <a:solidFill>
                  <a:srgbClr val="1F3863"/>
                </a:solidFill>
              </a:rPr>
              <a:t>A BIG Thank </a:t>
            </a:r>
            <a:r>
              <a:rPr dirty="0" sz="4400" spc="-135">
                <a:solidFill>
                  <a:srgbClr val="1F3863"/>
                </a:solidFill>
              </a:rPr>
              <a:t>You </a:t>
            </a:r>
            <a:r>
              <a:rPr dirty="0" sz="4400">
                <a:solidFill>
                  <a:srgbClr val="1F3863"/>
                </a:solidFill>
              </a:rPr>
              <a:t>to all</a:t>
            </a:r>
            <a:r>
              <a:rPr dirty="0" sz="4400" spc="-330">
                <a:solidFill>
                  <a:srgbClr val="1F3863"/>
                </a:solidFill>
              </a:rPr>
              <a:t> </a:t>
            </a:r>
            <a:r>
              <a:rPr dirty="0" sz="4400">
                <a:solidFill>
                  <a:srgbClr val="1F3863"/>
                </a:solidFill>
              </a:rPr>
              <a:t>Co-Authors  and to SCAI</a:t>
            </a:r>
            <a:r>
              <a:rPr dirty="0" sz="4400" spc="-10">
                <a:solidFill>
                  <a:srgbClr val="1F3863"/>
                </a:solidFill>
              </a:rPr>
              <a:t> </a:t>
            </a:r>
            <a:r>
              <a:rPr dirty="0" sz="4400" spc="-5">
                <a:solidFill>
                  <a:srgbClr val="1F3863"/>
                </a:solidFill>
              </a:rPr>
              <a:t>Leadership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5332221" y="1547596"/>
            <a:ext cx="1583690" cy="13868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700" marR="5080" indent="-1905">
              <a:lnSpc>
                <a:spcPct val="111700"/>
              </a:lnSpc>
              <a:spcBef>
                <a:spcPts val="95"/>
              </a:spcBef>
            </a:pPr>
            <a:r>
              <a:rPr dirty="0" sz="2000" spc="-10">
                <a:latin typeface="Calibri"/>
                <a:cs typeface="Calibri"/>
              </a:rPr>
              <a:t>Scott </a:t>
            </a:r>
            <a:r>
              <a:rPr dirty="0" sz="2000" spc="-15">
                <a:latin typeface="Calibri"/>
                <a:cs typeface="Calibri"/>
              </a:rPr>
              <a:t>Firestone  </a:t>
            </a:r>
            <a:r>
              <a:rPr dirty="0" sz="2000" spc="-5">
                <a:latin typeface="Calibri"/>
                <a:cs typeface="Calibri"/>
              </a:rPr>
              <a:t>Chelsea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Armah  </a:t>
            </a:r>
            <a:r>
              <a:rPr dirty="0" sz="2000" spc="-10">
                <a:latin typeface="Calibri"/>
                <a:cs typeface="Calibri"/>
              </a:rPr>
              <a:t>George</a:t>
            </a:r>
            <a:r>
              <a:rPr dirty="0" sz="2000" spc="-9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Dangas  Sunil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Rao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695940" y="5220157"/>
            <a:ext cx="1258455" cy="3048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66064"/>
            <a:ext cx="1634489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>
                <a:solidFill>
                  <a:srgbClr val="1F3863"/>
                </a:solidFill>
              </a:rPr>
              <a:t>Outline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02235" rIns="0" bIns="0" rtlCol="0" vert="horz">
            <a:spAutoFit/>
          </a:bodyPr>
          <a:lstStyle/>
          <a:p>
            <a:pPr marL="814705" indent="-229235">
              <a:lnSpc>
                <a:spcPct val="100000"/>
              </a:lnSpc>
              <a:spcBef>
                <a:spcPts val="805"/>
              </a:spcBef>
              <a:buChar char="•"/>
              <a:tabLst>
                <a:tab pos="815975" algn="l"/>
              </a:tabLst>
            </a:pPr>
            <a:r>
              <a:rPr dirty="0" spc="-5"/>
              <a:t>Cath lab </a:t>
            </a:r>
            <a:r>
              <a:rPr dirty="0"/>
              <a:t>team </a:t>
            </a:r>
            <a:r>
              <a:rPr dirty="0" spc="-5"/>
              <a:t>readiness and initial</a:t>
            </a:r>
            <a:r>
              <a:rPr dirty="0" spc="75"/>
              <a:t> </a:t>
            </a:r>
            <a:r>
              <a:rPr dirty="0"/>
              <a:t>assessment</a:t>
            </a:r>
          </a:p>
          <a:p>
            <a:pPr marL="814705" indent="-229235">
              <a:lnSpc>
                <a:spcPct val="100000"/>
              </a:lnSpc>
              <a:spcBef>
                <a:spcPts val="705"/>
              </a:spcBef>
              <a:buChar char="•"/>
              <a:tabLst>
                <a:tab pos="815975" algn="l"/>
              </a:tabLst>
            </a:pPr>
            <a:r>
              <a:rPr dirty="0"/>
              <a:t>Optimal </a:t>
            </a:r>
            <a:r>
              <a:rPr dirty="0" spc="-5"/>
              <a:t>techniques </a:t>
            </a:r>
            <a:r>
              <a:rPr dirty="0"/>
              <a:t>for</a:t>
            </a:r>
            <a:r>
              <a:rPr dirty="0" spc="10"/>
              <a:t> </a:t>
            </a:r>
            <a:r>
              <a:rPr dirty="0" spc="-5"/>
              <a:t>angiography</a:t>
            </a:r>
          </a:p>
          <a:p>
            <a:pPr marL="814705" indent="-229235">
              <a:lnSpc>
                <a:spcPct val="100000"/>
              </a:lnSpc>
              <a:spcBef>
                <a:spcPts val="710"/>
              </a:spcBef>
              <a:buChar char="•"/>
              <a:tabLst>
                <a:tab pos="815975" algn="l"/>
              </a:tabLst>
            </a:pPr>
            <a:r>
              <a:rPr dirty="0" spc="-5"/>
              <a:t>Approach </a:t>
            </a:r>
            <a:r>
              <a:rPr dirty="0"/>
              <a:t>to</a:t>
            </a:r>
            <a:r>
              <a:rPr dirty="0" spc="20"/>
              <a:t> </a:t>
            </a:r>
            <a:r>
              <a:rPr dirty="0" spc="-5"/>
              <a:t>PCI</a:t>
            </a:r>
          </a:p>
          <a:p>
            <a:pPr lvl="1" marL="1271905" indent="-229235">
              <a:lnSpc>
                <a:spcPct val="100000"/>
              </a:lnSpc>
              <a:spcBef>
                <a:spcPts val="219"/>
              </a:spcBef>
              <a:buChar char="•"/>
              <a:tabLst>
                <a:tab pos="1273175" algn="l"/>
              </a:tabLst>
            </a:pPr>
            <a:r>
              <a:rPr dirty="0" sz="2400" spc="-5">
                <a:latin typeface="Arial"/>
                <a:cs typeface="Arial"/>
              </a:rPr>
              <a:t>Managing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thrombus</a:t>
            </a:r>
            <a:endParaRPr sz="2400">
              <a:latin typeface="Arial"/>
              <a:cs typeface="Arial"/>
            </a:endParaRPr>
          </a:p>
          <a:p>
            <a:pPr lvl="1" marL="1271905" indent="-229235">
              <a:lnSpc>
                <a:spcPct val="100000"/>
              </a:lnSpc>
              <a:spcBef>
                <a:spcPts val="215"/>
              </a:spcBef>
              <a:buChar char="•"/>
              <a:tabLst>
                <a:tab pos="1273175" algn="l"/>
              </a:tabLst>
            </a:pPr>
            <a:r>
              <a:rPr dirty="0" sz="2400" spc="-5">
                <a:latin typeface="Arial"/>
                <a:cs typeface="Arial"/>
              </a:rPr>
              <a:t>Managing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no-reflow</a:t>
            </a:r>
            <a:endParaRPr sz="2400">
              <a:latin typeface="Arial"/>
              <a:cs typeface="Arial"/>
            </a:endParaRPr>
          </a:p>
          <a:p>
            <a:pPr marL="814705" indent="-229235">
              <a:lnSpc>
                <a:spcPct val="100000"/>
              </a:lnSpc>
              <a:spcBef>
                <a:spcPts val="710"/>
              </a:spcBef>
              <a:buChar char="•"/>
              <a:tabLst>
                <a:tab pos="815975" algn="l"/>
              </a:tabLst>
            </a:pPr>
            <a:r>
              <a:rPr dirty="0" spc="-5"/>
              <a:t>Intracoronary imaging</a:t>
            </a:r>
          </a:p>
          <a:p>
            <a:pPr marL="814705" indent="-229235">
              <a:lnSpc>
                <a:spcPct val="100000"/>
              </a:lnSpc>
              <a:spcBef>
                <a:spcPts val="705"/>
              </a:spcBef>
              <a:buChar char="•"/>
              <a:tabLst>
                <a:tab pos="815975" algn="l"/>
              </a:tabLst>
            </a:pPr>
            <a:r>
              <a:rPr dirty="0" spc="-5"/>
              <a:t>Emerging approaches </a:t>
            </a:r>
            <a:r>
              <a:rPr dirty="0"/>
              <a:t>to </a:t>
            </a:r>
            <a:r>
              <a:rPr dirty="0" spc="-5"/>
              <a:t>reduce infarct</a:t>
            </a:r>
            <a:r>
              <a:rPr dirty="0" spc="40"/>
              <a:t> </a:t>
            </a:r>
            <a:r>
              <a:rPr dirty="0" spc="-5"/>
              <a:t>size</a:t>
            </a:r>
          </a:p>
          <a:p>
            <a:pPr marL="814705" indent="-229235">
              <a:lnSpc>
                <a:spcPct val="100000"/>
              </a:lnSpc>
              <a:spcBef>
                <a:spcPts val="720"/>
              </a:spcBef>
              <a:buChar char="•"/>
              <a:tabLst>
                <a:tab pos="815975" algn="l"/>
              </a:tabLst>
            </a:pPr>
            <a:r>
              <a:rPr dirty="0" spc="-5"/>
              <a:t>Special circumstances, Anatomical Subsets </a:t>
            </a:r>
            <a:r>
              <a:rPr dirty="0"/>
              <a:t>and </a:t>
            </a:r>
            <a:r>
              <a:rPr dirty="0" spc="-5"/>
              <a:t>Non-Atherosclerotic</a:t>
            </a:r>
            <a:r>
              <a:rPr dirty="0" spc="105"/>
              <a:t> </a:t>
            </a:r>
            <a:r>
              <a:rPr dirty="0" spc="-5"/>
              <a:t>Causes</a:t>
            </a:r>
          </a:p>
          <a:p>
            <a:pPr marL="814705" indent="-229235">
              <a:lnSpc>
                <a:spcPct val="100000"/>
              </a:lnSpc>
              <a:spcBef>
                <a:spcPts val="715"/>
              </a:spcBef>
              <a:buChar char="•"/>
              <a:tabLst>
                <a:tab pos="815975" algn="l"/>
              </a:tabLst>
            </a:pPr>
            <a:r>
              <a:rPr dirty="0"/>
              <a:t>Future</a:t>
            </a:r>
            <a:r>
              <a:rPr dirty="0" spc="-5"/>
              <a:t> Directions</a:t>
            </a:r>
          </a:p>
        </p:txBody>
      </p:sp>
      <p:sp>
        <p:nvSpPr>
          <p:cNvPr id="4" name="object 4"/>
          <p:cNvSpPr/>
          <p:nvPr/>
        </p:nvSpPr>
        <p:spPr>
          <a:xfrm>
            <a:off x="10695940" y="5220157"/>
            <a:ext cx="1258455" cy="3048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66064"/>
            <a:ext cx="7369809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>
                <a:solidFill>
                  <a:srgbClr val="1F3863"/>
                </a:solidFill>
              </a:rPr>
              <a:t>Consensus </a:t>
            </a:r>
            <a:r>
              <a:rPr dirty="0" spc="-5">
                <a:solidFill>
                  <a:srgbClr val="1F3863"/>
                </a:solidFill>
              </a:rPr>
              <a:t>Key </a:t>
            </a:r>
            <a:r>
              <a:rPr dirty="0">
                <a:solidFill>
                  <a:srgbClr val="1F3863"/>
                </a:solidFill>
              </a:rPr>
              <a:t>Points </a:t>
            </a:r>
            <a:r>
              <a:rPr dirty="0" spc="-5">
                <a:solidFill>
                  <a:srgbClr val="1F3863"/>
                </a:solidFill>
              </a:rPr>
              <a:t>are</a:t>
            </a:r>
            <a:r>
              <a:rPr dirty="0" spc="25">
                <a:solidFill>
                  <a:srgbClr val="1F3863"/>
                </a:solidFill>
              </a:rPr>
              <a:t> </a:t>
            </a:r>
            <a:r>
              <a:rPr dirty="0" spc="-5">
                <a:solidFill>
                  <a:srgbClr val="1F3863"/>
                </a:solidFill>
              </a:rPr>
              <a:t>“Key”</a:t>
            </a:r>
          </a:p>
        </p:txBody>
      </p:sp>
      <p:sp>
        <p:nvSpPr>
          <p:cNvPr id="3" name="object 3"/>
          <p:cNvSpPr/>
          <p:nvPr/>
        </p:nvSpPr>
        <p:spPr>
          <a:xfrm>
            <a:off x="1694307" y="1958085"/>
            <a:ext cx="8876157" cy="24179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695940" y="5220157"/>
            <a:ext cx="1258455" cy="3048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66064"/>
            <a:ext cx="1041273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Key Consensus on Cath Lab </a:t>
            </a:r>
            <a:r>
              <a:rPr dirty="0" spc="-114"/>
              <a:t>Team</a:t>
            </a:r>
            <a:r>
              <a:rPr dirty="0" spc="40"/>
              <a:t> </a:t>
            </a:r>
            <a:r>
              <a:rPr dirty="0" spc="-5"/>
              <a:t>Readiness</a:t>
            </a:r>
          </a:p>
        </p:txBody>
      </p:sp>
      <p:sp>
        <p:nvSpPr>
          <p:cNvPr id="3" name="object 3"/>
          <p:cNvSpPr/>
          <p:nvPr/>
        </p:nvSpPr>
        <p:spPr>
          <a:xfrm>
            <a:off x="2285873" y="2042795"/>
            <a:ext cx="7891018" cy="19767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281047" y="2037969"/>
            <a:ext cx="7900670" cy="1986280"/>
          </a:xfrm>
          <a:custGeom>
            <a:avLst/>
            <a:gdLst/>
            <a:ahLst/>
            <a:cxnLst/>
            <a:rect l="l" t="t" r="r" b="b"/>
            <a:pathLst>
              <a:path w="7900670" h="1986279">
                <a:moveTo>
                  <a:pt x="0" y="1986279"/>
                </a:moveTo>
                <a:lnTo>
                  <a:pt x="7900543" y="1986279"/>
                </a:lnTo>
                <a:lnTo>
                  <a:pt x="7900543" y="0"/>
                </a:lnTo>
                <a:lnTo>
                  <a:pt x="0" y="0"/>
                </a:lnTo>
                <a:lnTo>
                  <a:pt x="0" y="1986279"/>
                </a:lnTo>
                <a:close/>
              </a:path>
            </a:pathLst>
          </a:custGeom>
          <a:ln w="9525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0695940" y="5259158"/>
            <a:ext cx="1258455" cy="30483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Kaysha Johnston</dc:creator>
  <dc:title>PowerPoint Presentation</dc:title>
  <dcterms:created xsi:type="dcterms:W3CDTF">2024-11-06T15:06:48Z</dcterms:created>
  <dcterms:modified xsi:type="dcterms:W3CDTF">2024-11-06T15:06:48Z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2024-10-30T00:00:00Z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2024-11-06T00:00:00Z</vt:filetime>
  </property>
</Properties>
</file>