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Lato"/>
      <p:regular r:id="rId23"/>
      <p:bold r:id="rId24"/>
      <p:italic r:id="rId25"/>
      <p:boldItalic r:id="rId26"/>
    </p:embeddedFont>
    <p:embeddedFont>
      <p:font typeface="Arial Black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j432Hxbb4HD4tZddAZ6PoOu2+R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0FDB001-B323-4A43-B541-6CB078C75CEB}">
  <a:tblStyle styleId="{30FDB001-B323-4A43-B541-6CB078C75CE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8B2339A-ED21-48CB-AE63-0958C6C6DC4B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4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4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28" Type="http://customschemas.google.com/relationships/presentationmetadata" Target="metadata"/><Relationship Id="rId27" Type="http://schemas.openxmlformats.org/officeDocument/2006/relationships/font" Target="fonts/ArialBlac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https://cardiosense.sharepoint.com/sites/ClinicalResearchScientificAffairs/Shared%20Documents/Publications/2024/Conference/AHA%20Late%20Breaking%20-%20Accepted/AHA%20Late%20Breaking%20Presentation/AHA%20Pres%20Data%20Analysis/figures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https://cardiosense.sharepoint.com/sites/ClinicalResearchScientificAffairs/Shared%20Documents/Publications/2024/Conference/AHA%20Late%20Breaking%20-%20Accepted/AHA%20Late%20Breaking%20Presentation/AHA%20Pres%20Data%20Analysis/figures.xlsx" TargetMode="External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https://cardiosense.sharepoint.com/sites/ClinicalResearchScientificAffairs/Shared%20Documents/Publications/2024/Conference/AHA%20Late%20Breaking%20-%20Accepted/AHA%20Late%20Breaking%20Presentation/AHA%20Pres%20Data%20Analysis/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[figures.xlsx]Sheet1!$B$1</c:f>
              <c:strCache>
                <c:ptCount val="1"/>
              </c:strCache>
            </c:strRef>
          </c:tx>
          <c:spPr>
            <a:solidFill>
              <a:srgbClr val="413751"/>
            </a:solidFill>
            <a:ln>
              <a:noFill/>
            </a:ln>
            <a:effectLst/>
          </c:spPr>
          <c:invertIfNegative val="0"/>
          <c:cat>
            <c:strRef>
              <c:f>[figures.xlsx]Sheet1!$A$2:$A$4</c:f>
              <c:strCache>
                <c:ptCount val="3"/>
                <c:pt idx="0">
                  <c:v>0-20</c:v>
                </c:pt>
                <c:pt idx="1">
                  <c:v>21 to 29</c:v>
                </c:pt>
                <c:pt idx="2">
                  <c:v>30-40</c:v>
                </c:pt>
              </c:strCache>
            </c:strRef>
          </c:cat>
          <c:val>
            <c:numRef>
              <c:f>[figures.xlsx]Sheet1!$B$2:$B$4</c:f>
              <c:numCache>
                <c:formatCode>0.00%</c:formatCode>
                <c:ptCount val="3"/>
                <c:pt idx="0">
                  <c:v>0.36364000000000002</c:v>
                </c:pt>
                <c:pt idx="1">
                  <c:v>0.28571000000000002</c:v>
                </c:pt>
                <c:pt idx="2">
                  <c:v>0.35065000000000002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A-402A-9607-FA016B5A27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323495279"/>
        <c:axId val="1323493359"/>
      </c:barChart>
      <c:catAx>
        <c:axId val="13234952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493359"/>
        <c:crosses val="autoZero"/>
        <c:auto val="1"/>
        <c:lblAlgn val="ctr"/>
        <c:lblOffset val="100"/>
        <c:noMultiLvlLbl val="0"/>
      </c:catAx>
      <c:valAx>
        <c:axId val="132349335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% patients</a:t>
                </a:r>
              </a:p>
            </c:rich>
          </c:tx>
          <c:layout>
            <c:manualLayout>
              <c:xMode val="edge"/>
              <c:yMode val="edge"/>
              <c:x val="3.0381944444444444E-2"/>
              <c:y val="0.404675925925925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495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3454196965473"/>
          <c:y val="0.13560649202733485"/>
          <c:w val="0.66856002223720534"/>
          <c:h val="0.60815795736579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[figures.xlsx]Sheet1!$L$1</c:f>
              <c:strCache>
                <c:ptCount val="1"/>
              </c:strCache>
            </c:strRef>
          </c:tx>
          <c:spPr>
            <a:solidFill>
              <a:srgbClr val="6459DC"/>
            </a:solidFill>
            <a:ln>
              <a:noFill/>
            </a:ln>
            <a:effectLst/>
          </c:spPr>
          <c:invertIfNegative val="0"/>
          <c:cat>
            <c:strRef>
              <c:f>[figures.xlsx]Sheet1!$K$2:$K$5</c:f>
              <c:strCache>
                <c:ptCount val="4"/>
                <c:pt idx="0">
                  <c:v>&lt;12</c:v>
                </c:pt>
                <c:pt idx="1">
                  <c:v>12-18</c:v>
                </c:pt>
                <c:pt idx="2">
                  <c:v>19-24</c:v>
                </c:pt>
                <c:pt idx="3">
                  <c:v>&gt;=25</c:v>
                </c:pt>
              </c:strCache>
            </c:strRef>
          </c:cat>
          <c:val>
            <c:numRef>
              <c:f>[figures.xlsx]Sheet1!$L$2:$L$5</c:f>
              <c:numCache>
                <c:formatCode>0.00%</c:formatCode>
                <c:ptCount val="4"/>
                <c:pt idx="0">
                  <c:v>0.28570000000000001</c:v>
                </c:pt>
                <c:pt idx="1">
                  <c:v>0.25650000000000001</c:v>
                </c:pt>
                <c:pt idx="2">
                  <c:v>0.1721</c:v>
                </c:pt>
                <c:pt idx="3">
                  <c:v>0.28570000000000001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73-4C85-BB19-6C3F75E35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518259040"/>
        <c:axId val="1518259520"/>
      </c:barChart>
      <c:catAx>
        <c:axId val="151825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8259520"/>
        <c:crosses val="autoZero"/>
        <c:auto val="1"/>
        <c:lblAlgn val="ctr"/>
        <c:lblOffset val="100"/>
        <c:noMultiLvlLbl val="0"/>
      </c:catAx>
      <c:valAx>
        <c:axId val="15182595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% patients</a:t>
                </a:r>
              </a:p>
            </c:rich>
          </c:tx>
          <c:layout>
            <c:manualLayout>
              <c:xMode val="edge"/>
              <c:yMode val="edge"/>
              <c:x val="1.3020964460999537E-2"/>
              <c:y val="0.239196422500255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825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[figures.xlsx]Sheet1!$V$1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[figures.xlsx]Sheet1!$U$2:$U$4</c:f>
              <c:strCache>
                <c:ptCount val="3"/>
                <c:pt idx="0">
                  <c:v>0 to 19</c:v>
                </c:pt>
                <c:pt idx="1">
                  <c:v>20 to 29</c:v>
                </c:pt>
                <c:pt idx="2">
                  <c:v>&gt;30</c:v>
                </c:pt>
              </c:strCache>
            </c:strRef>
          </c:cat>
          <c:val>
            <c:numRef>
              <c:f>[figures.xlsx]Sheet1!$V$2:$V$4</c:f>
              <c:numCache>
                <c:formatCode>0.00%</c:formatCode>
                <c:ptCount val="3"/>
                <c:pt idx="0">
                  <c:v>0.2419</c:v>
                </c:pt>
                <c:pt idx="1">
                  <c:v>0.28060000000000002</c:v>
                </c:pt>
                <c:pt idx="2">
                  <c:v>0.47739999999999999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1A-4F43-B0E9-ABB8CECC4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008519103"/>
        <c:axId val="1008519583"/>
      </c:barChart>
      <c:catAx>
        <c:axId val="10085191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8519583"/>
        <c:crosses val="autoZero"/>
        <c:auto val="1"/>
        <c:lblAlgn val="ctr"/>
        <c:lblOffset val="100"/>
        <c:noMultiLvlLbl val="0"/>
      </c:catAx>
      <c:valAx>
        <c:axId val="100851958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% patients</a:t>
                </a:r>
              </a:p>
            </c:rich>
          </c:tx>
          <c:layout>
            <c:manualLayout>
              <c:xMode val="edge"/>
              <c:yMode val="edge"/>
              <c:x val="1.3020833333333334E-2"/>
              <c:y val="0.279675925925925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8519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0" name="Google Shape;390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2" name="Google Shape;402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9" name="Google Shape;429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8" name="Google Shape;438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7" name="Google Shape;447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6" name="Google Shape;456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5" name="Google Shape;46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  Andrew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5" name="Google Shape;345;p5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9" name="Google Shape;379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">
  <p:cSld name="Cover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19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descr="A red and yellow curved design&#10;&#10;Description automatically generated" id="14" name="Google Shape;14;p1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19"/>
            <p:cNvSpPr txBox="1"/>
            <p:nvPr/>
          </p:nvSpPr>
          <p:spPr>
            <a:xfrm>
              <a:off x="7214469" y="429837"/>
              <a:ext cx="1435608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#AHA24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Logo&#10;&#10;Description automatically generated" id="16" name="Google Shape;16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93922" y="4186936"/>
              <a:ext cx="1164473" cy="6311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Google Shape;17;p19"/>
          <p:cNvSpPr txBox="1"/>
          <p:nvPr>
            <p:ph type="ctrTitle"/>
          </p:nvPr>
        </p:nvSpPr>
        <p:spPr>
          <a:xfrm>
            <a:off x="493922" y="1392872"/>
            <a:ext cx="4943632" cy="1989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b="1" i="0" sz="32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" type="subTitle"/>
          </p:nvPr>
        </p:nvSpPr>
        <p:spPr>
          <a:xfrm>
            <a:off x="493922" y="3404069"/>
            <a:ext cx="4943632" cy="409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9" name="Google Shape;19;p19"/>
          <p:cNvSpPr/>
          <p:nvPr>
            <p:ph idx="2" type="pic"/>
          </p:nvPr>
        </p:nvSpPr>
        <p:spPr>
          <a:xfrm>
            <a:off x="493923" y="487900"/>
            <a:ext cx="1873838" cy="678729"/>
          </a:xfrm>
          <a:prstGeom prst="rect">
            <a:avLst/>
          </a:prstGeom>
          <a:noFill/>
          <a:ln>
            <a:noFill/>
          </a:ln>
        </p:spPr>
      </p:sp>
      <p:pic>
        <p:nvPicPr>
          <p:cNvPr descr="A red heart with a fire and text&#10;&#10;Description automatically generated" id="20" name="Google Shape;2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0901" y="4110361"/>
            <a:ext cx="749176" cy="707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hree Content - Dark">
  <p:cSld name="4_Three Content - Dark">
    <p:bg>
      <p:bgPr>
        <a:solidFill>
          <a:schemeClr val="dk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logo with white text&#10;&#10;Description automatically generated" id="136" name="Google Shape;13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7006" y="116602"/>
            <a:ext cx="409208" cy="386564"/>
          </a:xfrm>
          <a:prstGeom prst="rect">
            <a:avLst/>
          </a:prstGeom>
          <a:noFill/>
          <a:ln>
            <a:noFill/>
          </a:ln>
        </p:spPr>
      </p:pic>
      <p:sp>
        <p:nvSpPr>
          <p:cNvPr descr="Headline&#10;" id="137" name="Google Shape;137;p30"/>
          <p:cNvSpPr txBox="1"/>
          <p:nvPr>
            <p:ph type="title"/>
          </p:nvPr>
        </p:nvSpPr>
        <p:spPr>
          <a:xfrm>
            <a:off x="437990" y="614723"/>
            <a:ext cx="8268020" cy="10759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Primary Subhead" id="138" name="Google Shape;138;p30"/>
          <p:cNvSpPr txBox="1"/>
          <p:nvPr>
            <p:ph idx="1" type="body"/>
          </p:nvPr>
        </p:nvSpPr>
        <p:spPr>
          <a:xfrm>
            <a:off x="444627" y="1080655"/>
            <a:ext cx="6822082" cy="32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Secondary Subhead 1" id="139" name="Google Shape;139;p30"/>
          <p:cNvSpPr txBox="1"/>
          <p:nvPr>
            <p:ph idx="2" type="body"/>
          </p:nvPr>
        </p:nvSpPr>
        <p:spPr>
          <a:xfrm>
            <a:off x="437990" y="1690626"/>
            <a:ext cx="2423743" cy="4589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descr="Content Textbox 1" id="140" name="Google Shape;140;p30"/>
          <p:cNvSpPr txBox="1"/>
          <p:nvPr>
            <p:ph idx="3" type="body"/>
          </p:nvPr>
        </p:nvSpPr>
        <p:spPr>
          <a:xfrm>
            <a:off x="437990" y="2149609"/>
            <a:ext cx="2423743" cy="2379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Secondary Subhead 2" id="141" name="Google Shape;141;p30"/>
          <p:cNvSpPr txBox="1"/>
          <p:nvPr>
            <p:ph idx="4" type="body"/>
          </p:nvPr>
        </p:nvSpPr>
        <p:spPr>
          <a:xfrm>
            <a:off x="3367537" y="1690626"/>
            <a:ext cx="2423743" cy="4589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descr="Content Textbox 2" id="142" name="Google Shape;142;p30"/>
          <p:cNvSpPr txBox="1"/>
          <p:nvPr>
            <p:ph idx="5" type="body"/>
          </p:nvPr>
        </p:nvSpPr>
        <p:spPr>
          <a:xfrm>
            <a:off x="3367537" y="2149609"/>
            <a:ext cx="2423743" cy="2379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Secondary Subhead 3" id="143" name="Google Shape;143;p30"/>
          <p:cNvSpPr txBox="1"/>
          <p:nvPr>
            <p:ph idx="6" type="body"/>
          </p:nvPr>
        </p:nvSpPr>
        <p:spPr>
          <a:xfrm>
            <a:off x="6297083" y="1690626"/>
            <a:ext cx="2423743" cy="4589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descr="Content Textbox 3" id="144" name="Google Shape;144;p30"/>
          <p:cNvSpPr txBox="1"/>
          <p:nvPr>
            <p:ph idx="7" type="body"/>
          </p:nvPr>
        </p:nvSpPr>
        <p:spPr>
          <a:xfrm>
            <a:off x="6297084" y="2149607"/>
            <a:ext cx="2423743" cy="23791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30"/>
          <p:cNvSpPr/>
          <p:nvPr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Footer Text 1" id="146" name="Google Shape;146;p30"/>
          <p:cNvSpPr txBox="1"/>
          <p:nvPr>
            <p:ph idx="11" type="ftr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Footer Text 2" id="147" name="Google Shape;147;p30"/>
          <p:cNvSpPr txBox="1"/>
          <p:nvPr>
            <p:ph idx="8" type="body"/>
          </p:nvPr>
        </p:nvSpPr>
        <p:spPr>
          <a:xfrm>
            <a:off x="6186116" y="4767264"/>
            <a:ext cx="12006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Logo&#10;" id="148" name="Google Shape;148;p30"/>
          <p:cNvSpPr/>
          <p:nvPr>
            <p:ph idx="9" type="pic"/>
          </p:nvPr>
        </p:nvSpPr>
        <p:spPr>
          <a:xfrm>
            <a:off x="7426520" y="4767263"/>
            <a:ext cx="995238" cy="273844"/>
          </a:xfrm>
          <a:prstGeom prst="rect">
            <a:avLst/>
          </a:prstGeom>
          <a:noFill/>
          <a:ln>
            <a:noFill/>
          </a:ln>
        </p:spPr>
      </p:sp>
      <p:sp>
        <p:nvSpPr>
          <p:cNvPr descr="Slide number" id="149" name="Google Shape;149;p30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0" name="Google Shape;150;p30"/>
          <p:cNvCxnSpPr/>
          <p:nvPr/>
        </p:nvCxnSpPr>
        <p:spPr>
          <a:xfrm>
            <a:off x="8525933" y="4767263"/>
            <a:ext cx="0" cy="27384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hree Content">
  <p:cSld name="2_Three Content"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ed heart with a fire and text&#10;&#10;Description automatically generated" id="152" name="Google Shape;152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37" y="114607"/>
            <a:ext cx="408937" cy="38630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41"/>
          <p:cNvSpPr txBox="1"/>
          <p:nvPr>
            <p:ph type="title"/>
          </p:nvPr>
        </p:nvSpPr>
        <p:spPr>
          <a:xfrm>
            <a:off x="437990" y="614723"/>
            <a:ext cx="8268020" cy="806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1"/>
          <p:cNvSpPr txBox="1"/>
          <p:nvPr>
            <p:ph idx="1" type="body"/>
          </p:nvPr>
        </p:nvSpPr>
        <p:spPr>
          <a:xfrm>
            <a:off x="444627" y="1080655"/>
            <a:ext cx="6822082" cy="32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41"/>
          <p:cNvSpPr txBox="1"/>
          <p:nvPr>
            <p:ph idx="2" type="body"/>
          </p:nvPr>
        </p:nvSpPr>
        <p:spPr>
          <a:xfrm>
            <a:off x="504970" y="1762897"/>
            <a:ext cx="2331816" cy="264434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41"/>
          <p:cNvSpPr txBox="1"/>
          <p:nvPr>
            <p:ph idx="3" type="body"/>
          </p:nvPr>
        </p:nvSpPr>
        <p:spPr>
          <a:xfrm>
            <a:off x="3386450" y="1762897"/>
            <a:ext cx="2331816" cy="264434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41"/>
          <p:cNvSpPr txBox="1"/>
          <p:nvPr>
            <p:ph idx="4" type="body"/>
          </p:nvPr>
        </p:nvSpPr>
        <p:spPr>
          <a:xfrm>
            <a:off x="6364063" y="1762897"/>
            <a:ext cx="2331816" cy="264434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41"/>
          <p:cNvSpPr txBox="1"/>
          <p:nvPr>
            <p:ph idx="11" type="ftr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Google Shape;159;p41"/>
          <p:cNvSpPr txBox="1"/>
          <p:nvPr>
            <p:ph idx="5" type="body"/>
          </p:nvPr>
        </p:nvSpPr>
        <p:spPr>
          <a:xfrm>
            <a:off x="6186116" y="4767264"/>
            <a:ext cx="12006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>
                <a:solidFill>
                  <a:schemeClr val="accent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41"/>
          <p:cNvSpPr/>
          <p:nvPr>
            <p:ph idx="6" type="pic"/>
          </p:nvPr>
        </p:nvSpPr>
        <p:spPr>
          <a:xfrm>
            <a:off x="7426519" y="4767263"/>
            <a:ext cx="995232" cy="273844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61" name="Google Shape;161;p41"/>
          <p:cNvCxnSpPr/>
          <p:nvPr/>
        </p:nvCxnSpPr>
        <p:spPr>
          <a:xfrm>
            <a:off x="8525933" y="4767263"/>
            <a:ext cx="0" cy="27384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2" name="Google Shape;162;p41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List - Dark">
  <p:cSld name="3_List - Dark">
    <p:bg>
      <p:bgPr>
        <a:solidFill>
          <a:schemeClr val="dk2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logo with white text&#10;&#10;Description automatically generated" id="164" name="Google Shape;164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7006" y="116602"/>
            <a:ext cx="409208" cy="38656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2"/>
          <p:cNvSpPr txBox="1"/>
          <p:nvPr>
            <p:ph type="title"/>
          </p:nvPr>
        </p:nvSpPr>
        <p:spPr>
          <a:xfrm>
            <a:off x="437990" y="614724"/>
            <a:ext cx="8268020" cy="418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2"/>
          <p:cNvSpPr txBox="1"/>
          <p:nvPr>
            <p:ph idx="1" type="body"/>
          </p:nvPr>
        </p:nvSpPr>
        <p:spPr>
          <a:xfrm>
            <a:off x="437992" y="1753129"/>
            <a:ext cx="3913876" cy="1022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42"/>
          <p:cNvSpPr txBox="1"/>
          <p:nvPr>
            <p:ph idx="2" type="body"/>
          </p:nvPr>
        </p:nvSpPr>
        <p:spPr>
          <a:xfrm>
            <a:off x="4806951" y="1753129"/>
            <a:ext cx="3913876" cy="1022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42"/>
          <p:cNvSpPr txBox="1"/>
          <p:nvPr>
            <p:ph idx="3" type="body"/>
          </p:nvPr>
        </p:nvSpPr>
        <p:spPr>
          <a:xfrm>
            <a:off x="437992" y="3515984"/>
            <a:ext cx="3913876" cy="1022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42"/>
          <p:cNvSpPr txBox="1"/>
          <p:nvPr>
            <p:ph idx="4" type="body"/>
          </p:nvPr>
        </p:nvSpPr>
        <p:spPr>
          <a:xfrm>
            <a:off x="4806951" y="3515984"/>
            <a:ext cx="3913876" cy="1022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42"/>
          <p:cNvSpPr/>
          <p:nvPr>
            <p:ph idx="5" type="body"/>
          </p:nvPr>
        </p:nvSpPr>
        <p:spPr>
          <a:xfrm>
            <a:off x="437991" y="1204183"/>
            <a:ext cx="457200" cy="4572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42"/>
          <p:cNvSpPr/>
          <p:nvPr>
            <p:ph idx="6" type="body"/>
          </p:nvPr>
        </p:nvSpPr>
        <p:spPr>
          <a:xfrm>
            <a:off x="4806950" y="1204183"/>
            <a:ext cx="457200" cy="4572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42"/>
          <p:cNvSpPr/>
          <p:nvPr>
            <p:ph idx="7" type="body"/>
          </p:nvPr>
        </p:nvSpPr>
        <p:spPr>
          <a:xfrm>
            <a:off x="437991" y="2967038"/>
            <a:ext cx="457200" cy="4572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42"/>
          <p:cNvSpPr/>
          <p:nvPr>
            <p:ph idx="8" type="body"/>
          </p:nvPr>
        </p:nvSpPr>
        <p:spPr>
          <a:xfrm>
            <a:off x="4806950" y="2967038"/>
            <a:ext cx="457200" cy="4572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42"/>
          <p:cNvSpPr/>
          <p:nvPr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2"/>
          <p:cNvSpPr txBox="1"/>
          <p:nvPr>
            <p:ph idx="11" type="ftr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Google Shape;176;p42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7" name="Google Shape;177;p42"/>
          <p:cNvCxnSpPr/>
          <p:nvPr/>
        </p:nvCxnSpPr>
        <p:spPr>
          <a:xfrm>
            <a:off x="8525933" y="4767263"/>
            <a:ext cx="0" cy="27384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8" name="Google Shape;178;p42"/>
          <p:cNvSpPr/>
          <p:nvPr>
            <p:ph idx="9" type="pic"/>
          </p:nvPr>
        </p:nvSpPr>
        <p:spPr>
          <a:xfrm>
            <a:off x="7426520" y="4767263"/>
            <a:ext cx="995238" cy="273844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42"/>
          <p:cNvSpPr txBox="1"/>
          <p:nvPr>
            <p:ph idx="13" type="body"/>
          </p:nvPr>
        </p:nvSpPr>
        <p:spPr>
          <a:xfrm>
            <a:off x="6186116" y="4767264"/>
            <a:ext cx="12006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Description - Right">
  <p:cSld name="3_Content with Description - Right"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ed heart with a fire and text&#10;&#10;Description automatically generated" id="181" name="Google Shape;181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37" y="114607"/>
            <a:ext cx="408937" cy="38630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3"/>
          <p:cNvSpPr txBox="1"/>
          <p:nvPr>
            <p:ph idx="1" type="body"/>
          </p:nvPr>
        </p:nvSpPr>
        <p:spPr>
          <a:xfrm>
            <a:off x="437989" y="614723"/>
            <a:ext cx="4362611" cy="3842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83" name="Google Shape;183;p43"/>
          <p:cNvSpPr txBox="1"/>
          <p:nvPr>
            <p:ph idx="2" type="body"/>
          </p:nvPr>
        </p:nvSpPr>
        <p:spPr>
          <a:xfrm>
            <a:off x="5725287" y="1540933"/>
            <a:ext cx="2965346" cy="2916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43"/>
          <p:cNvSpPr txBox="1"/>
          <p:nvPr>
            <p:ph idx="3" type="body"/>
          </p:nvPr>
        </p:nvSpPr>
        <p:spPr>
          <a:xfrm>
            <a:off x="5725286" y="613992"/>
            <a:ext cx="2965346" cy="806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43"/>
          <p:cNvSpPr/>
          <p:nvPr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3"/>
          <p:cNvSpPr txBox="1"/>
          <p:nvPr>
            <p:ph idx="11" type="ftr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Google Shape;187;p43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8" name="Google Shape;188;p43"/>
          <p:cNvCxnSpPr/>
          <p:nvPr/>
        </p:nvCxnSpPr>
        <p:spPr>
          <a:xfrm>
            <a:off x="8525933" y="4767263"/>
            <a:ext cx="0" cy="27384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9" name="Google Shape;189;p43"/>
          <p:cNvSpPr/>
          <p:nvPr>
            <p:ph idx="4" type="pic"/>
          </p:nvPr>
        </p:nvSpPr>
        <p:spPr>
          <a:xfrm>
            <a:off x="7426520" y="4767263"/>
            <a:ext cx="995238" cy="273844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43"/>
          <p:cNvSpPr txBox="1"/>
          <p:nvPr>
            <p:ph idx="5" type="body"/>
          </p:nvPr>
        </p:nvSpPr>
        <p:spPr>
          <a:xfrm>
            <a:off x="6186116" y="4767264"/>
            <a:ext cx="12006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ultiple Photos - Light">
  <p:cSld name="1_Multiple Photos - Ligh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4"/>
          <p:cNvSpPr/>
          <p:nvPr>
            <p:ph idx="2" type="pic"/>
          </p:nvPr>
        </p:nvSpPr>
        <p:spPr>
          <a:xfrm>
            <a:off x="182881" y="184149"/>
            <a:ext cx="3799838" cy="475826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3" name="Google Shape;193;p44"/>
          <p:cNvSpPr/>
          <p:nvPr/>
        </p:nvSpPr>
        <p:spPr>
          <a:xfrm>
            <a:off x="4185919" y="184149"/>
            <a:ext cx="2286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4"/>
          <p:cNvSpPr txBox="1"/>
          <p:nvPr>
            <p:ph idx="1" type="body"/>
          </p:nvPr>
        </p:nvSpPr>
        <p:spPr>
          <a:xfrm>
            <a:off x="4349325" y="373063"/>
            <a:ext cx="1932413" cy="422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1" sz="17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1" sz="17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1" sz="17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1" sz="17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44"/>
          <p:cNvSpPr txBox="1"/>
          <p:nvPr>
            <p:ph idx="3" type="body"/>
          </p:nvPr>
        </p:nvSpPr>
        <p:spPr>
          <a:xfrm>
            <a:off x="4349854" y="900545"/>
            <a:ext cx="1932413" cy="1440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p44"/>
          <p:cNvSpPr/>
          <p:nvPr>
            <p:ph idx="4" type="pic"/>
          </p:nvPr>
        </p:nvSpPr>
        <p:spPr>
          <a:xfrm>
            <a:off x="4185919" y="2656415"/>
            <a:ext cx="2286000" cy="22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7" name="Google Shape;197;p44"/>
          <p:cNvSpPr/>
          <p:nvPr>
            <p:ph idx="5" type="pic"/>
          </p:nvPr>
        </p:nvSpPr>
        <p:spPr>
          <a:xfrm>
            <a:off x="6675119" y="184149"/>
            <a:ext cx="2286000" cy="22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8" name="Google Shape;198;p44"/>
          <p:cNvSpPr/>
          <p:nvPr>
            <p:ph idx="6" type="pic"/>
          </p:nvPr>
        </p:nvSpPr>
        <p:spPr>
          <a:xfrm>
            <a:off x="6675119" y="2656415"/>
            <a:ext cx="2286000" cy="22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Picture with Caption">
  <p:cSld name="3_Picture with Caption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5"/>
          <p:cNvSpPr/>
          <p:nvPr>
            <p:ph idx="2" type="pic"/>
          </p:nvPr>
        </p:nvSpPr>
        <p:spPr>
          <a:xfrm>
            <a:off x="182881" y="184149"/>
            <a:ext cx="8778238" cy="475826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01" name="Google Shape;201;p45"/>
          <p:cNvSpPr/>
          <p:nvPr>
            <p:ph idx="3" type="pic"/>
          </p:nvPr>
        </p:nvSpPr>
        <p:spPr>
          <a:xfrm>
            <a:off x="762000" y="971550"/>
            <a:ext cx="2286000" cy="3200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" name="Google Shape;202;p45"/>
          <p:cNvSpPr txBox="1"/>
          <p:nvPr>
            <p:ph idx="1" type="body"/>
          </p:nvPr>
        </p:nvSpPr>
        <p:spPr>
          <a:xfrm>
            <a:off x="945724" y="1218672"/>
            <a:ext cx="1932413" cy="676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1" sz="17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1" sz="17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1" sz="17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1" sz="17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" name="Google Shape;203;p45"/>
          <p:cNvSpPr txBox="1"/>
          <p:nvPr>
            <p:ph idx="4" type="body"/>
          </p:nvPr>
        </p:nvSpPr>
        <p:spPr>
          <a:xfrm>
            <a:off x="946253" y="1895474"/>
            <a:ext cx="1932413" cy="2097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Picture with Caption">
  <p:cSld name="4_Picture with Caption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6"/>
          <p:cNvSpPr/>
          <p:nvPr>
            <p:ph idx="2" type="pic"/>
          </p:nvPr>
        </p:nvSpPr>
        <p:spPr>
          <a:xfrm>
            <a:off x="4572001" y="-1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06" name="Google Shape;206;p46"/>
          <p:cNvSpPr/>
          <p:nvPr/>
        </p:nvSpPr>
        <p:spPr>
          <a:xfrm>
            <a:off x="0" y="-1"/>
            <a:ext cx="7336840" cy="5143500"/>
          </a:xfrm>
          <a:custGeom>
            <a:rect b="b" l="l" r="r" t="t"/>
            <a:pathLst>
              <a:path extrusionOk="0" h="5143500" w="7336840">
                <a:moveTo>
                  <a:pt x="0" y="0"/>
                </a:moveTo>
                <a:lnTo>
                  <a:pt x="7336840" y="0"/>
                </a:lnTo>
                <a:lnTo>
                  <a:pt x="7245529" y="101208"/>
                </a:lnTo>
                <a:cubicBezTo>
                  <a:pt x="6060066" y="1463063"/>
                  <a:pt x="5165057" y="3173343"/>
                  <a:pt x="4680096" y="5091348"/>
                </a:cubicBezTo>
                <a:lnTo>
                  <a:pt x="4667806" y="5143500"/>
                </a:lnTo>
                <a:lnTo>
                  <a:pt x="0" y="514349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6"/>
          <p:cNvSpPr txBox="1"/>
          <p:nvPr>
            <p:ph idx="1" type="body"/>
          </p:nvPr>
        </p:nvSpPr>
        <p:spPr>
          <a:xfrm>
            <a:off x="605382" y="744718"/>
            <a:ext cx="4428532" cy="1014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 Black"/>
              <a:buNone/>
              <a:defRPr b="1" i="0" sz="25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1" sz="17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1" sz="17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1" sz="17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1" sz="17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p46"/>
          <p:cNvSpPr txBox="1"/>
          <p:nvPr>
            <p:ph idx="3" type="body"/>
          </p:nvPr>
        </p:nvSpPr>
        <p:spPr>
          <a:xfrm>
            <a:off x="605382" y="1865234"/>
            <a:ext cx="4428532" cy="2659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>
                <a:solidFill>
                  <a:schemeClr val="dk1"/>
                </a:solidFill>
              </a:defRPr>
            </a:lvl2pPr>
            <a:lvl3pPr indent="-228600" lvl="2" marL="13716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>
                <a:solidFill>
                  <a:schemeClr val="dk1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>
                <a:solidFill>
                  <a:schemeClr val="dk1"/>
                </a:solidFill>
              </a:defRPr>
            </a:lvl4pPr>
            <a:lvl5pPr indent="-228600" lvl="4" marL="22860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" name="Google Shape;209;p46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red heart with a fire and text&#10;&#10;Description automatically generated" id="210" name="Google Shape;210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37" y="114607"/>
            <a:ext cx="408937" cy="386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ed heart with a fire and text&#10;&#10;Description automatically generated" id="212" name="Google Shape;21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37" y="114607"/>
            <a:ext cx="408937" cy="38630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48"/>
          <p:cNvSpPr txBox="1"/>
          <p:nvPr>
            <p:ph idx="11" type="ftr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4" name="Google Shape;214;p48"/>
          <p:cNvSpPr txBox="1"/>
          <p:nvPr>
            <p:ph idx="1" type="body"/>
          </p:nvPr>
        </p:nvSpPr>
        <p:spPr>
          <a:xfrm>
            <a:off x="6186116" y="4767264"/>
            <a:ext cx="12006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>
                <a:solidFill>
                  <a:schemeClr val="accent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" name="Google Shape;215;p48"/>
          <p:cNvSpPr/>
          <p:nvPr>
            <p:ph idx="2" type="pic"/>
          </p:nvPr>
        </p:nvSpPr>
        <p:spPr>
          <a:xfrm>
            <a:off x="7426519" y="4767263"/>
            <a:ext cx="995235" cy="273844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16" name="Google Shape;216;p48"/>
          <p:cNvCxnSpPr/>
          <p:nvPr/>
        </p:nvCxnSpPr>
        <p:spPr>
          <a:xfrm>
            <a:off x="8525933" y="4767263"/>
            <a:ext cx="0" cy="27384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7" name="Google Shape;217;p48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3"/>
          <p:cNvSpPr txBox="1"/>
          <p:nvPr>
            <p:ph type="title"/>
          </p:nvPr>
        </p:nvSpPr>
        <p:spPr>
          <a:xfrm>
            <a:off x="684214" y="116681"/>
            <a:ext cx="7769225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63"/>
          <p:cNvSpPr txBox="1"/>
          <p:nvPr>
            <p:ph idx="1" type="body"/>
          </p:nvPr>
        </p:nvSpPr>
        <p:spPr>
          <a:xfrm>
            <a:off x="685800" y="1109663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5285" lvl="0" marL="45720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SzPts val="2310"/>
              <a:buFont typeface="Arial"/>
              <a:buChar char="•"/>
              <a:defRPr sz="2100"/>
            </a:lvl1pPr>
            <a:lvl2pPr indent="-308610" lvl="1" marL="9144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1260"/>
              <a:buChar char="◼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sz="14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»"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ed heart with a fire and text&#10;&#10;Description automatically generated" id="22" name="Google Shape;22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37" y="114607"/>
            <a:ext cx="408937" cy="38630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9"/>
          <p:cNvSpPr txBox="1"/>
          <p:nvPr>
            <p:ph type="title"/>
          </p:nvPr>
        </p:nvSpPr>
        <p:spPr>
          <a:xfrm>
            <a:off x="437989" y="614723"/>
            <a:ext cx="6828720" cy="465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 Black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9"/>
          <p:cNvSpPr txBox="1"/>
          <p:nvPr>
            <p:ph idx="1" type="body"/>
          </p:nvPr>
        </p:nvSpPr>
        <p:spPr>
          <a:xfrm>
            <a:off x="444627" y="1080655"/>
            <a:ext cx="6822082" cy="32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9"/>
          <p:cNvSpPr txBox="1"/>
          <p:nvPr>
            <p:ph idx="2" type="body"/>
          </p:nvPr>
        </p:nvSpPr>
        <p:spPr>
          <a:xfrm>
            <a:off x="437990" y="1536807"/>
            <a:ext cx="5962810" cy="2868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9"/>
          <p:cNvSpPr/>
          <p:nvPr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9"/>
          <p:cNvSpPr txBox="1"/>
          <p:nvPr>
            <p:ph idx="11" type="ftr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39"/>
          <p:cNvSpPr txBox="1"/>
          <p:nvPr>
            <p:ph idx="3" type="body"/>
          </p:nvPr>
        </p:nvSpPr>
        <p:spPr>
          <a:xfrm>
            <a:off x="6186116" y="4767264"/>
            <a:ext cx="12006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39"/>
          <p:cNvSpPr/>
          <p:nvPr>
            <p:ph idx="4" type="pic"/>
          </p:nvPr>
        </p:nvSpPr>
        <p:spPr>
          <a:xfrm>
            <a:off x="7426520" y="4767263"/>
            <a:ext cx="995238" cy="273844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0" name="Google Shape;30;p39"/>
          <p:cNvCxnSpPr/>
          <p:nvPr/>
        </p:nvCxnSpPr>
        <p:spPr>
          <a:xfrm>
            <a:off x="8525933" y="4767263"/>
            <a:ext cx="0" cy="27384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" name="Google Shape;31;p39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ed heart with a fire and text&#10;&#10;Description automatically generated" id="33" name="Google Shape;3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37" y="114607"/>
            <a:ext cx="408937" cy="38630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0"/>
          <p:cNvSpPr txBox="1"/>
          <p:nvPr>
            <p:ph type="title"/>
          </p:nvPr>
        </p:nvSpPr>
        <p:spPr>
          <a:xfrm>
            <a:off x="437990" y="509948"/>
            <a:ext cx="6877210" cy="977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444627" y="1080655"/>
            <a:ext cx="6822082" cy="32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437990" y="4069460"/>
            <a:ext cx="5505610" cy="27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1">
                <a:solidFill>
                  <a:schemeClr val="accent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0"/>
          <p:cNvSpPr/>
          <p:nvPr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0"/>
          <p:cNvSpPr txBox="1"/>
          <p:nvPr>
            <p:ph idx="11" type="ftr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20"/>
          <p:cNvSpPr txBox="1"/>
          <p:nvPr>
            <p:ph idx="3" type="body"/>
          </p:nvPr>
        </p:nvSpPr>
        <p:spPr>
          <a:xfrm>
            <a:off x="6186116" y="4767264"/>
            <a:ext cx="12006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0"/>
          <p:cNvSpPr/>
          <p:nvPr>
            <p:ph idx="4" type="pic"/>
          </p:nvPr>
        </p:nvSpPr>
        <p:spPr>
          <a:xfrm>
            <a:off x="7426520" y="4767263"/>
            <a:ext cx="995238" cy="273844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1" name="Google Shape;41;p20"/>
          <p:cNvCxnSpPr/>
          <p:nvPr/>
        </p:nvCxnSpPr>
        <p:spPr>
          <a:xfrm>
            <a:off x="8525933" y="4767263"/>
            <a:ext cx="0" cy="27384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" name="Google Shape;42;p20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 Cover">
  <p:cSld name="Back Cov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ed and orange curved lines&#10;&#10;Description automatically generated" id="44" name="Google Shape;4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34"/>
          <p:cNvSpPr txBox="1"/>
          <p:nvPr>
            <p:ph type="title"/>
          </p:nvPr>
        </p:nvSpPr>
        <p:spPr>
          <a:xfrm>
            <a:off x="530614" y="91974"/>
            <a:ext cx="4525513" cy="23549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b="1" i="0" sz="4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6" name="Google Shape;46;p34"/>
          <p:cNvCxnSpPr/>
          <p:nvPr/>
        </p:nvCxnSpPr>
        <p:spPr>
          <a:xfrm>
            <a:off x="651684" y="2524910"/>
            <a:ext cx="410596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684" y="2839617"/>
            <a:ext cx="1386658" cy="4397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heart with a fire and text&#10;&#10;Description automatically generated" id="48" name="Google Shape;4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5153" y="2735906"/>
            <a:ext cx="635483" cy="60031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4"/>
          <p:cNvSpPr txBox="1"/>
          <p:nvPr/>
        </p:nvSpPr>
        <p:spPr>
          <a:xfrm>
            <a:off x="3409259" y="2859415"/>
            <a:ext cx="1348385" cy="400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#AHA24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">
  <p:cSld name="Overview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 txBox="1"/>
          <p:nvPr>
            <p:ph type="title"/>
          </p:nvPr>
        </p:nvSpPr>
        <p:spPr>
          <a:xfrm>
            <a:off x="725854" y="614723"/>
            <a:ext cx="413401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 Black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5"/>
          <p:cNvSpPr txBox="1"/>
          <p:nvPr>
            <p:ph idx="1" type="body"/>
          </p:nvPr>
        </p:nvSpPr>
        <p:spPr>
          <a:xfrm>
            <a:off x="725854" y="1320330"/>
            <a:ext cx="205566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2" type="body"/>
          </p:nvPr>
        </p:nvSpPr>
        <p:spPr>
          <a:xfrm>
            <a:off x="725854" y="1927432"/>
            <a:ext cx="205566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35"/>
          <p:cNvSpPr txBox="1"/>
          <p:nvPr>
            <p:ph idx="3" type="body"/>
          </p:nvPr>
        </p:nvSpPr>
        <p:spPr>
          <a:xfrm>
            <a:off x="725854" y="2534534"/>
            <a:ext cx="205566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35"/>
          <p:cNvSpPr txBox="1"/>
          <p:nvPr>
            <p:ph idx="4" type="body"/>
          </p:nvPr>
        </p:nvSpPr>
        <p:spPr>
          <a:xfrm>
            <a:off x="726965" y="3139749"/>
            <a:ext cx="205566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5" type="body"/>
          </p:nvPr>
        </p:nvSpPr>
        <p:spPr>
          <a:xfrm>
            <a:off x="726965" y="3746851"/>
            <a:ext cx="205566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6" type="body"/>
          </p:nvPr>
        </p:nvSpPr>
        <p:spPr>
          <a:xfrm>
            <a:off x="3244201" y="1320330"/>
            <a:ext cx="205566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35"/>
          <p:cNvSpPr txBox="1"/>
          <p:nvPr>
            <p:ph idx="7" type="body"/>
          </p:nvPr>
        </p:nvSpPr>
        <p:spPr>
          <a:xfrm>
            <a:off x="3244201" y="1927432"/>
            <a:ext cx="205566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8" type="body"/>
          </p:nvPr>
        </p:nvSpPr>
        <p:spPr>
          <a:xfrm>
            <a:off x="3244201" y="2534534"/>
            <a:ext cx="205566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9" type="body"/>
          </p:nvPr>
        </p:nvSpPr>
        <p:spPr>
          <a:xfrm>
            <a:off x="3244201" y="3139749"/>
            <a:ext cx="205566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35"/>
          <p:cNvSpPr txBox="1"/>
          <p:nvPr>
            <p:ph idx="13" type="body"/>
          </p:nvPr>
        </p:nvSpPr>
        <p:spPr>
          <a:xfrm>
            <a:off x="3244201" y="3741224"/>
            <a:ext cx="205566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35"/>
          <p:cNvSpPr/>
          <p:nvPr>
            <p:ph idx="14" type="pic"/>
          </p:nvPr>
        </p:nvSpPr>
        <p:spPr>
          <a:xfrm>
            <a:off x="4572001" y="-6379"/>
            <a:ext cx="4571999" cy="5146743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pic>
        <p:nvPicPr>
          <p:cNvPr descr="A red heart with a fire and text&#10;&#10;Description automatically generated" id="63" name="Google Shape;63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37" y="114607"/>
            <a:ext cx="408937" cy="386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peaker">
  <p:cSld name="1_Speaker"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6"/>
          <p:cNvSpPr/>
          <p:nvPr>
            <p:ph idx="2" type="pic"/>
          </p:nvPr>
        </p:nvSpPr>
        <p:spPr>
          <a:xfrm>
            <a:off x="-1157288" y="249892"/>
            <a:ext cx="4159549" cy="4159548"/>
          </a:xfrm>
          <a:prstGeom prst="ellipse">
            <a:avLst/>
          </a:prstGeom>
          <a:solidFill>
            <a:srgbClr val="D8D8D8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36"/>
          <p:cNvSpPr txBox="1"/>
          <p:nvPr>
            <p:ph type="title"/>
          </p:nvPr>
        </p:nvSpPr>
        <p:spPr>
          <a:xfrm>
            <a:off x="3570489" y="939161"/>
            <a:ext cx="3419396" cy="373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 Black"/>
              <a:buNone/>
              <a:defRPr sz="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 txBox="1"/>
          <p:nvPr>
            <p:ph idx="1" type="body"/>
          </p:nvPr>
        </p:nvSpPr>
        <p:spPr>
          <a:xfrm>
            <a:off x="3570489" y="1353862"/>
            <a:ext cx="4024924" cy="32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36"/>
          <p:cNvSpPr txBox="1"/>
          <p:nvPr>
            <p:ph idx="3" type="body"/>
          </p:nvPr>
        </p:nvSpPr>
        <p:spPr>
          <a:xfrm>
            <a:off x="3570488" y="1716179"/>
            <a:ext cx="5150339" cy="2345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36"/>
          <p:cNvSpPr txBox="1"/>
          <p:nvPr>
            <p:ph idx="11" type="ftr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36"/>
          <p:cNvSpPr txBox="1"/>
          <p:nvPr>
            <p:ph idx="4" type="body"/>
          </p:nvPr>
        </p:nvSpPr>
        <p:spPr>
          <a:xfrm>
            <a:off x="6186116" y="4767264"/>
            <a:ext cx="12006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6"/>
          <p:cNvSpPr/>
          <p:nvPr>
            <p:ph idx="5" type="pic"/>
          </p:nvPr>
        </p:nvSpPr>
        <p:spPr>
          <a:xfrm>
            <a:off x="7426519" y="4767263"/>
            <a:ext cx="995235" cy="273844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2" name="Google Shape;72;p36"/>
          <p:cNvCxnSpPr/>
          <p:nvPr/>
        </p:nvCxnSpPr>
        <p:spPr>
          <a:xfrm>
            <a:off x="8525933" y="4767263"/>
            <a:ext cx="0" cy="27384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3" name="Google Shape;73;p36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red heart with a fire and text&#10;&#10;Description automatically generated" id="74" name="Google Shape;74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37" y="114607"/>
            <a:ext cx="408937" cy="386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peakers">
  <p:cSld name="3_Speakers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7"/>
          <p:cNvSpPr/>
          <p:nvPr/>
        </p:nvSpPr>
        <p:spPr>
          <a:xfrm>
            <a:off x="1" y="0"/>
            <a:ext cx="4572000" cy="5143500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Circle headshot 1" id="77" name="Google Shape;77;p37"/>
          <p:cNvSpPr/>
          <p:nvPr>
            <p:ph idx="2" type="pic"/>
          </p:nvPr>
        </p:nvSpPr>
        <p:spPr>
          <a:xfrm>
            <a:off x="394568" y="475555"/>
            <a:ext cx="1297175" cy="1297175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descr="Speaker name 1" id="78" name="Google Shape;78;p37"/>
          <p:cNvSpPr txBox="1"/>
          <p:nvPr>
            <p:ph idx="1" type="body"/>
          </p:nvPr>
        </p:nvSpPr>
        <p:spPr>
          <a:xfrm>
            <a:off x="1995616" y="1266736"/>
            <a:ext cx="2226318" cy="337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b="1" i="0" sz="14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Speaker title 1" id="79" name="Google Shape;79;p37"/>
          <p:cNvSpPr txBox="1"/>
          <p:nvPr>
            <p:ph idx="3" type="body"/>
          </p:nvPr>
        </p:nvSpPr>
        <p:spPr>
          <a:xfrm>
            <a:off x="1995616" y="1515979"/>
            <a:ext cx="2226318" cy="32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0" name="Google Shape;80;p37"/>
          <p:cNvCxnSpPr/>
          <p:nvPr/>
        </p:nvCxnSpPr>
        <p:spPr>
          <a:xfrm>
            <a:off x="329709" y="1968061"/>
            <a:ext cx="3892225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descr="Content Textbox 1" id="81" name="Google Shape;81;p37"/>
          <p:cNvSpPr txBox="1"/>
          <p:nvPr>
            <p:ph idx="4" type="body"/>
          </p:nvPr>
        </p:nvSpPr>
        <p:spPr>
          <a:xfrm>
            <a:off x="329709" y="2116668"/>
            <a:ext cx="3892225" cy="240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ircle Headshot 2" id="82" name="Google Shape;82;p37"/>
          <p:cNvSpPr/>
          <p:nvPr>
            <p:ph idx="5" type="pic"/>
          </p:nvPr>
        </p:nvSpPr>
        <p:spPr>
          <a:xfrm>
            <a:off x="5022094" y="475555"/>
            <a:ext cx="1297175" cy="1297175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descr="Speaker name " id="83" name="Google Shape;83;p37"/>
          <p:cNvSpPr txBox="1"/>
          <p:nvPr>
            <p:ph idx="6" type="body"/>
          </p:nvPr>
        </p:nvSpPr>
        <p:spPr>
          <a:xfrm>
            <a:off x="6623142" y="1247195"/>
            <a:ext cx="2226318" cy="376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 Black"/>
              <a:buNone/>
              <a:defRPr b="1" sz="14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Speaker title 2 " id="84" name="Google Shape;84;p37"/>
          <p:cNvSpPr txBox="1"/>
          <p:nvPr>
            <p:ph idx="7" type="body"/>
          </p:nvPr>
        </p:nvSpPr>
        <p:spPr>
          <a:xfrm>
            <a:off x="6623142" y="1515979"/>
            <a:ext cx="2226318" cy="32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1" sz="1200">
                <a:solidFill>
                  <a:schemeClr val="accent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5" name="Google Shape;85;p37"/>
          <p:cNvCxnSpPr/>
          <p:nvPr/>
        </p:nvCxnSpPr>
        <p:spPr>
          <a:xfrm>
            <a:off x="4957235" y="1968061"/>
            <a:ext cx="3892225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descr="Content Textbox 2 " id="86" name="Google Shape;86;p37"/>
          <p:cNvSpPr txBox="1"/>
          <p:nvPr>
            <p:ph idx="8" type="body"/>
          </p:nvPr>
        </p:nvSpPr>
        <p:spPr>
          <a:xfrm>
            <a:off x="4957235" y="2116668"/>
            <a:ext cx="3892225" cy="240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Footer placeholder 1" id="87" name="Google Shape;87;p37"/>
          <p:cNvSpPr txBox="1"/>
          <p:nvPr>
            <p:ph idx="11" type="ftr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Footer placeholder 2" id="88" name="Google Shape;88;p37"/>
          <p:cNvSpPr txBox="1"/>
          <p:nvPr>
            <p:ph idx="9" type="body"/>
          </p:nvPr>
        </p:nvSpPr>
        <p:spPr>
          <a:xfrm>
            <a:off x="6186116" y="4767264"/>
            <a:ext cx="12006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>
                <a:solidFill>
                  <a:schemeClr val="accent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Logo placeholder&#10;" id="89" name="Google Shape;89;p37"/>
          <p:cNvSpPr/>
          <p:nvPr>
            <p:ph idx="13" type="pic"/>
          </p:nvPr>
        </p:nvSpPr>
        <p:spPr>
          <a:xfrm>
            <a:off x="7426519" y="4767263"/>
            <a:ext cx="995235" cy="273844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90" name="Google Shape;90;p37"/>
          <p:cNvCxnSpPr/>
          <p:nvPr/>
        </p:nvCxnSpPr>
        <p:spPr>
          <a:xfrm>
            <a:off x="8525933" y="4767263"/>
            <a:ext cx="0" cy="27384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descr="Slide Number Placeholder " id="91" name="Google Shape;91;p37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red heart with a fire and text&#10;&#10;Description automatically generated" id="92" name="Google Shape;92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37" y="114607"/>
            <a:ext cx="408937" cy="386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Multiple Speakers">
  <p:cSld name="3_Multiple Speakers"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8"/>
          <p:cNvSpPr/>
          <p:nvPr>
            <p:ph idx="2" type="pic"/>
          </p:nvPr>
        </p:nvSpPr>
        <p:spPr>
          <a:xfrm>
            <a:off x="3146018" y="2698533"/>
            <a:ext cx="1153419" cy="115341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38"/>
          <p:cNvSpPr/>
          <p:nvPr>
            <p:ph idx="3" type="pic"/>
          </p:nvPr>
        </p:nvSpPr>
        <p:spPr>
          <a:xfrm>
            <a:off x="7554542" y="2698533"/>
            <a:ext cx="1153419" cy="1153413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38"/>
          <p:cNvSpPr/>
          <p:nvPr>
            <p:ph idx="4" type="pic"/>
          </p:nvPr>
        </p:nvSpPr>
        <p:spPr>
          <a:xfrm>
            <a:off x="4842355" y="552084"/>
            <a:ext cx="1153419" cy="115113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38"/>
          <p:cNvSpPr/>
          <p:nvPr>
            <p:ph idx="5" type="pic"/>
          </p:nvPr>
        </p:nvSpPr>
        <p:spPr>
          <a:xfrm>
            <a:off x="433833" y="552083"/>
            <a:ext cx="1153419" cy="1151131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cxnSp>
        <p:nvCxnSpPr>
          <p:cNvPr id="98" name="Google Shape;98;p38"/>
          <p:cNvCxnSpPr/>
          <p:nvPr/>
        </p:nvCxnSpPr>
        <p:spPr>
          <a:xfrm>
            <a:off x="437989" y="2591216"/>
            <a:ext cx="8282838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" name="Google Shape;99;p38"/>
          <p:cNvSpPr txBox="1"/>
          <p:nvPr>
            <p:ph idx="1" type="body"/>
          </p:nvPr>
        </p:nvSpPr>
        <p:spPr>
          <a:xfrm>
            <a:off x="1685351" y="1073548"/>
            <a:ext cx="2614088" cy="133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38"/>
          <p:cNvSpPr txBox="1"/>
          <p:nvPr>
            <p:ph idx="6" type="body"/>
          </p:nvPr>
        </p:nvSpPr>
        <p:spPr>
          <a:xfrm>
            <a:off x="1685351" y="785263"/>
            <a:ext cx="2614086" cy="19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sz="1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38"/>
          <p:cNvSpPr txBox="1"/>
          <p:nvPr>
            <p:ph idx="7" type="body"/>
          </p:nvPr>
        </p:nvSpPr>
        <p:spPr>
          <a:xfrm>
            <a:off x="1685352" y="552084"/>
            <a:ext cx="2614086" cy="227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38"/>
          <p:cNvSpPr txBox="1"/>
          <p:nvPr>
            <p:ph idx="8" type="body"/>
          </p:nvPr>
        </p:nvSpPr>
        <p:spPr>
          <a:xfrm>
            <a:off x="439687" y="3219997"/>
            <a:ext cx="2614088" cy="133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38"/>
          <p:cNvSpPr txBox="1"/>
          <p:nvPr>
            <p:ph idx="9" type="body"/>
          </p:nvPr>
        </p:nvSpPr>
        <p:spPr>
          <a:xfrm>
            <a:off x="439687" y="2931712"/>
            <a:ext cx="2614086" cy="19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sz="1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38"/>
          <p:cNvSpPr txBox="1"/>
          <p:nvPr>
            <p:ph idx="13" type="body"/>
          </p:nvPr>
        </p:nvSpPr>
        <p:spPr>
          <a:xfrm>
            <a:off x="439688" y="2698533"/>
            <a:ext cx="2614086" cy="227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38"/>
          <p:cNvSpPr txBox="1"/>
          <p:nvPr>
            <p:ph idx="14" type="body"/>
          </p:nvPr>
        </p:nvSpPr>
        <p:spPr>
          <a:xfrm>
            <a:off x="6093873" y="1073548"/>
            <a:ext cx="2614088" cy="133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38"/>
          <p:cNvSpPr txBox="1"/>
          <p:nvPr>
            <p:ph idx="15" type="body"/>
          </p:nvPr>
        </p:nvSpPr>
        <p:spPr>
          <a:xfrm>
            <a:off x="6093873" y="785263"/>
            <a:ext cx="2614086" cy="19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sz="1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38"/>
          <p:cNvSpPr txBox="1"/>
          <p:nvPr>
            <p:ph idx="16" type="body"/>
          </p:nvPr>
        </p:nvSpPr>
        <p:spPr>
          <a:xfrm>
            <a:off x="6093874" y="552084"/>
            <a:ext cx="2614086" cy="227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38"/>
          <p:cNvSpPr txBox="1"/>
          <p:nvPr>
            <p:ph idx="17" type="body"/>
          </p:nvPr>
        </p:nvSpPr>
        <p:spPr>
          <a:xfrm>
            <a:off x="4839255" y="3219997"/>
            <a:ext cx="2614088" cy="133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38"/>
          <p:cNvSpPr txBox="1"/>
          <p:nvPr>
            <p:ph idx="18" type="body"/>
          </p:nvPr>
        </p:nvSpPr>
        <p:spPr>
          <a:xfrm>
            <a:off x="4839255" y="2931712"/>
            <a:ext cx="2614086" cy="19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sz="1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38"/>
          <p:cNvSpPr txBox="1"/>
          <p:nvPr>
            <p:ph idx="19" type="body"/>
          </p:nvPr>
        </p:nvSpPr>
        <p:spPr>
          <a:xfrm>
            <a:off x="4839256" y="2698533"/>
            <a:ext cx="2614086" cy="227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11" name="Google Shape;111;p38"/>
          <p:cNvCxnSpPr/>
          <p:nvPr/>
        </p:nvCxnSpPr>
        <p:spPr>
          <a:xfrm rot="10800000">
            <a:off x="4520297" y="444767"/>
            <a:ext cx="0" cy="4117343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2" name="Google Shape;112;p38"/>
          <p:cNvSpPr/>
          <p:nvPr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8"/>
          <p:cNvSpPr txBox="1"/>
          <p:nvPr>
            <p:ph idx="11" type="ftr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38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5" name="Google Shape;115;p38"/>
          <p:cNvCxnSpPr/>
          <p:nvPr/>
        </p:nvCxnSpPr>
        <p:spPr>
          <a:xfrm>
            <a:off x="8525933" y="4767263"/>
            <a:ext cx="0" cy="27384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" name="Google Shape;116;p38"/>
          <p:cNvSpPr/>
          <p:nvPr>
            <p:ph idx="20" type="pic"/>
          </p:nvPr>
        </p:nvSpPr>
        <p:spPr>
          <a:xfrm>
            <a:off x="7426520" y="4767263"/>
            <a:ext cx="995238" cy="273844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38"/>
          <p:cNvSpPr txBox="1"/>
          <p:nvPr>
            <p:ph idx="21" type="body"/>
          </p:nvPr>
        </p:nvSpPr>
        <p:spPr>
          <a:xfrm>
            <a:off x="6186116" y="4767264"/>
            <a:ext cx="12006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red heart with a fire and text&#10;&#10;Description automatically generated" id="118" name="Google Shape;118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37" y="114607"/>
            <a:ext cx="408937" cy="386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hree Content">
  <p:cSld name="3_Three Content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ed heart with a fire and text&#10;&#10;Description automatically generated" id="120" name="Google Shape;12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37" y="114607"/>
            <a:ext cx="408937" cy="38630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0"/>
          <p:cNvSpPr txBox="1"/>
          <p:nvPr>
            <p:ph type="title"/>
          </p:nvPr>
        </p:nvSpPr>
        <p:spPr>
          <a:xfrm>
            <a:off x="437990" y="614723"/>
            <a:ext cx="8268020" cy="10759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0"/>
          <p:cNvSpPr txBox="1"/>
          <p:nvPr>
            <p:ph idx="1" type="body"/>
          </p:nvPr>
        </p:nvSpPr>
        <p:spPr>
          <a:xfrm>
            <a:off x="437990" y="2149609"/>
            <a:ext cx="2423743" cy="2379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40"/>
          <p:cNvSpPr txBox="1"/>
          <p:nvPr>
            <p:ph idx="2" type="body"/>
          </p:nvPr>
        </p:nvSpPr>
        <p:spPr>
          <a:xfrm>
            <a:off x="6297084" y="2149607"/>
            <a:ext cx="2423743" cy="23791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40"/>
          <p:cNvSpPr txBox="1"/>
          <p:nvPr>
            <p:ph idx="3" type="body"/>
          </p:nvPr>
        </p:nvSpPr>
        <p:spPr>
          <a:xfrm>
            <a:off x="3367537" y="2149609"/>
            <a:ext cx="2423743" cy="2379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40"/>
          <p:cNvSpPr txBox="1"/>
          <p:nvPr>
            <p:ph idx="4" type="body"/>
          </p:nvPr>
        </p:nvSpPr>
        <p:spPr>
          <a:xfrm>
            <a:off x="437990" y="1690626"/>
            <a:ext cx="2423743" cy="4589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1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6" name="Google Shape;126;p40"/>
          <p:cNvSpPr txBox="1"/>
          <p:nvPr>
            <p:ph idx="5" type="body"/>
          </p:nvPr>
        </p:nvSpPr>
        <p:spPr>
          <a:xfrm>
            <a:off x="3367537" y="1690626"/>
            <a:ext cx="2423743" cy="4589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1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7" name="Google Shape;127;p40"/>
          <p:cNvSpPr txBox="1"/>
          <p:nvPr>
            <p:ph idx="6" type="body"/>
          </p:nvPr>
        </p:nvSpPr>
        <p:spPr>
          <a:xfrm>
            <a:off x="6297083" y="1690626"/>
            <a:ext cx="2423743" cy="4589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1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8" name="Google Shape;128;p40"/>
          <p:cNvSpPr txBox="1"/>
          <p:nvPr>
            <p:ph idx="7" type="body"/>
          </p:nvPr>
        </p:nvSpPr>
        <p:spPr>
          <a:xfrm>
            <a:off x="444627" y="1080655"/>
            <a:ext cx="6822082" cy="32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40"/>
          <p:cNvSpPr/>
          <p:nvPr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0"/>
          <p:cNvSpPr txBox="1"/>
          <p:nvPr>
            <p:ph idx="11" type="ftr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40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2" name="Google Shape;132;p40"/>
          <p:cNvCxnSpPr/>
          <p:nvPr/>
        </p:nvCxnSpPr>
        <p:spPr>
          <a:xfrm>
            <a:off x="8525933" y="4767263"/>
            <a:ext cx="0" cy="27384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3" name="Google Shape;133;p40"/>
          <p:cNvSpPr/>
          <p:nvPr>
            <p:ph idx="8" type="pic"/>
          </p:nvPr>
        </p:nvSpPr>
        <p:spPr>
          <a:xfrm>
            <a:off x="7426520" y="4767263"/>
            <a:ext cx="995238" cy="273844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40"/>
          <p:cNvSpPr txBox="1"/>
          <p:nvPr>
            <p:ph idx="9" type="body"/>
          </p:nvPr>
        </p:nvSpPr>
        <p:spPr>
          <a:xfrm>
            <a:off x="6186116" y="4767264"/>
            <a:ext cx="12006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437990" y="519473"/>
            <a:ext cx="8268020" cy="806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 Black"/>
              <a:buNone/>
              <a:defRPr b="1" i="0" sz="25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437990" y="1536807"/>
            <a:ext cx="8268020" cy="309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chart" Target="../charts/chart1.xml"/><Relationship Id="rId5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image" Target="../media/image15.png"/><Relationship Id="rId5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20.png"/><Relationship Id="rId1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7" Type="http://schemas.openxmlformats.org/officeDocument/2006/relationships/image" Target="../media/image24.png"/><Relationship Id="rId8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"/>
          <p:cNvSpPr txBox="1"/>
          <p:nvPr>
            <p:ph type="ctrTitle"/>
          </p:nvPr>
        </p:nvSpPr>
        <p:spPr>
          <a:xfrm>
            <a:off x="493924" y="1392875"/>
            <a:ext cx="6364076" cy="19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 Black"/>
              <a:buNone/>
            </a:pPr>
            <a:r>
              <a:rPr lang="en-US" sz="2400"/>
              <a:t>Novel AI to Assess Intracardiac Filling Pressure: 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 Black"/>
              <a:buNone/>
            </a:pPr>
            <a:r>
              <a:rPr b="0" lang="en-US" sz="2400"/>
              <a:t>The Non-invasive SEISMocardiogram In Cardiovascular Monitoring for Heart Failure I (SEISMIC-HF I) Study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 Black"/>
              <a:buNone/>
            </a:pPr>
            <a:r>
              <a:t/>
            </a:r>
            <a:endParaRPr sz="2400"/>
          </a:p>
        </p:txBody>
      </p:sp>
      <p:sp>
        <p:nvSpPr>
          <p:cNvPr id="226" name="Google Shape;226;p1"/>
          <p:cNvSpPr txBox="1"/>
          <p:nvPr>
            <p:ph idx="1" type="subTitle"/>
          </p:nvPr>
        </p:nvSpPr>
        <p:spPr>
          <a:xfrm>
            <a:off x="493924" y="3358499"/>
            <a:ext cx="5983075" cy="670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</a:pPr>
            <a:r>
              <a:rPr lang="en-US" sz="1600"/>
              <a:t>Liviu Klein, MD, MS |  University of California, San Francisco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</a:pPr>
            <a:r>
              <a:rPr lang="en-US" sz="1600"/>
              <a:t>On behalf of the SEISMIC-HF I Investigators</a:t>
            </a:r>
            <a:endParaRPr/>
          </a:p>
        </p:txBody>
      </p:sp>
      <p:pic>
        <p:nvPicPr>
          <p:cNvPr descr="A person in a suit smiling&#10;&#10;Description automatically generated" id="227" name="Google Shape;22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682" y="108453"/>
            <a:ext cx="1063812" cy="1063812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A close-up of a logo&#10;&#10;Description automatically generated" id="228" name="Google Shape;22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23570" y="4309131"/>
            <a:ext cx="1562100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6"/>
          <p:cNvSpPr txBox="1"/>
          <p:nvPr>
            <p:ph type="title"/>
          </p:nvPr>
        </p:nvSpPr>
        <p:spPr>
          <a:xfrm>
            <a:off x="504226" y="9607"/>
            <a:ext cx="6877210" cy="483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592"/>
              <a:buFont typeface="Arial Black"/>
              <a:buNone/>
            </a:pPr>
            <a:r>
              <a:rPr lang="en-US" sz="3000"/>
              <a:t>Medications and EF Data</a:t>
            </a:r>
            <a:endParaRPr sz="3000"/>
          </a:p>
        </p:txBody>
      </p:sp>
      <p:sp>
        <p:nvSpPr>
          <p:cNvPr id="393" name="Google Shape;393;p56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4" name="Google Shape;394;p56"/>
          <p:cNvSpPr txBox="1"/>
          <p:nvPr>
            <p:ph idx="1" type="body"/>
          </p:nvPr>
        </p:nvSpPr>
        <p:spPr>
          <a:xfrm>
            <a:off x="504226" y="572739"/>
            <a:ext cx="7588592" cy="404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accent1"/>
                </a:solidFill>
              </a:rPr>
              <a:t>High use of Guideline-Directed Medical Therapies</a:t>
            </a:r>
            <a:endParaRPr>
              <a:solidFill>
                <a:schemeClr val="accent1"/>
              </a:solidFill>
            </a:endParaRPr>
          </a:p>
        </p:txBody>
      </p:sp>
      <p:graphicFrame>
        <p:nvGraphicFramePr>
          <p:cNvPr id="395" name="Google Shape;395;p56"/>
          <p:cNvGraphicFramePr/>
          <p:nvPr/>
        </p:nvGraphicFramePr>
        <p:xfrm>
          <a:off x="593489" y="10660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{78B2339A-ED21-48CB-AE63-0958C6C6DC4B}</a:tableStyleId>
              </a:tblPr>
              <a:tblGrid>
                <a:gridCol w="3359450"/>
                <a:gridCol w="1919675"/>
              </a:tblGrid>
              <a:tr h="329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900" u="none" cap="none" strike="noStrike">
                          <a:solidFill>
                            <a:schemeClr val="lt1"/>
                          </a:solidFill>
                        </a:rPr>
                        <a:t>Medication</a:t>
                      </a:r>
                      <a:endParaRPr b="1" sz="900" u="none" cap="none" strike="noStrike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chemeClr val="lt1"/>
                          </a:solidFill>
                        </a:rPr>
                        <a:t>HFrEF (≤ 40%)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cap="none" strike="noStrike">
                          <a:solidFill>
                            <a:schemeClr val="lt1"/>
                          </a:solidFill>
                        </a:rPr>
                        <a:t>(n=310)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5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chemeClr val="dk2"/>
                          </a:solidFill>
                        </a:rPr>
                        <a:t>Angiotensin-Converting Enzyme (</a:t>
                      </a:r>
                      <a:r>
                        <a:rPr b="1" lang="en-US" sz="900" u="none" cap="none" strike="noStrike">
                          <a:solidFill>
                            <a:schemeClr val="dk2"/>
                          </a:solidFill>
                        </a:rPr>
                        <a:t>ACE</a:t>
                      </a:r>
                      <a:r>
                        <a:rPr lang="en-US" sz="900" u="none" cap="none" strike="noStrike">
                          <a:solidFill>
                            <a:schemeClr val="dk2"/>
                          </a:solidFill>
                        </a:rPr>
                        <a:t>) Inhibitor</a:t>
                      </a:r>
                      <a:endParaRPr sz="9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chemeClr val="dk2"/>
                          </a:solidFill>
                        </a:rPr>
                        <a:t>23 (7%)</a:t>
                      </a:r>
                      <a:endParaRPr sz="9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25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chemeClr val="dk2"/>
                          </a:solidFill>
                        </a:rPr>
                        <a:t>Angiotensin II Receptor Blocker (</a:t>
                      </a:r>
                      <a:r>
                        <a:rPr b="1" lang="en-US" sz="900" u="none" cap="none" strike="noStrike">
                          <a:solidFill>
                            <a:schemeClr val="dk2"/>
                          </a:solidFill>
                        </a:rPr>
                        <a:t>ARB</a:t>
                      </a:r>
                      <a:r>
                        <a:rPr lang="en-US" sz="900" u="none" cap="none" strike="noStrike">
                          <a:solidFill>
                            <a:schemeClr val="dk2"/>
                          </a:solidFill>
                        </a:rPr>
                        <a:t>)</a:t>
                      </a:r>
                      <a:endParaRPr sz="9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chemeClr val="dk2"/>
                          </a:solidFill>
                        </a:rPr>
                        <a:t>52 (17%)</a:t>
                      </a:r>
                      <a:endParaRPr sz="9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chemeClr val="dk2"/>
                          </a:solidFill>
                        </a:rPr>
                        <a:t>Angiotensin Receptor Blocker/Neprilysin Inhibitor (</a:t>
                      </a:r>
                      <a:r>
                        <a:rPr b="1" lang="en-US" sz="900" u="none" cap="none" strike="noStrike">
                          <a:solidFill>
                            <a:schemeClr val="dk2"/>
                          </a:solidFill>
                        </a:rPr>
                        <a:t>ARNI</a:t>
                      </a:r>
                      <a:r>
                        <a:rPr lang="en-US" sz="900" u="none" cap="none" strike="noStrike">
                          <a:solidFill>
                            <a:schemeClr val="dk2"/>
                          </a:solidFill>
                        </a:rPr>
                        <a:t>)</a:t>
                      </a:r>
                      <a:endParaRPr sz="9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chemeClr val="dk2"/>
                          </a:solidFill>
                        </a:rPr>
                        <a:t>140 (45%)</a:t>
                      </a:r>
                      <a:endParaRPr sz="9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25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chemeClr val="dk2"/>
                          </a:solidFill>
                        </a:rPr>
                        <a:t>Beta-blocker</a:t>
                      </a:r>
                      <a:endParaRPr sz="9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chemeClr val="dk2"/>
                          </a:solidFill>
                        </a:rPr>
                        <a:t>260 (84%)</a:t>
                      </a:r>
                      <a:endParaRPr sz="9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chemeClr val="dk2"/>
                          </a:solidFill>
                        </a:rPr>
                        <a:t>Mineralocorticoid Receptor Antagonist (</a:t>
                      </a:r>
                      <a:r>
                        <a:rPr b="1" lang="en-US" sz="900" u="none" cap="none" strike="noStrike">
                          <a:solidFill>
                            <a:schemeClr val="dk2"/>
                          </a:solidFill>
                        </a:rPr>
                        <a:t>MRA</a:t>
                      </a:r>
                      <a:r>
                        <a:rPr lang="en-US" sz="900" u="none" cap="none" strike="noStrike">
                          <a:solidFill>
                            <a:schemeClr val="dk2"/>
                          </a:solidFill>
                        </a:rPr>
                        <a:t>)</a:t>
                      </a:r>
                      <a:endParaRPr sz="9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chemeClr val="dk2"/>
                          </a:solidFill>
                        </a:rPr>
                        <a:t>205 (66%)</a:t>
                      </a:r>
                      <a:endParaRPr sz="9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25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chemeClr val="dk2"/>
                          </a:solidFill>
                        </a:rPr>
                        <a:t>Sodium-Glucose Cotransporter-2 (</a:t>
                      </a:r>
                      <a:r>
                        <a:rPr b="1" lang="en-US" sz="900" u="none" cap="none" strike="noStrike">
                          <a:solidFill>
                            <a:schemeClr val="dk2"/>
                          </a:solidFill>
                        </a:rPr>
                        <a:t>SGLT2</a:t>
                      </a:r>
                      <a:r>
                        <a:rPr lang="en-US" sz="900" u="none" cap="none" strike="noStrike">
                          <a:solidFill>
                            <a:schemeClr val="dk2"/>
                          </a:solidFill>
                        </a:rPr>
                        <a:t>) Inhibitor</a:t>
                      </a:r>
                      <a:endParaRPr sz="9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chemeClr val="dk2"/>
                          </a:solidFill>
                        </a:rPr>
                        <a:t>202 (65%)</a:t>
                      </a:r>
                      <a:endParaRPr sz="9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chemeClr val="dk2"/>
                          </a:solidFill>
                        </a:rPr>
                        <a:t>Ivabradine</a:t>
                      </a:r>
                      <a:endParaRPr sz="9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chemeClr val="dk2"/>
                          </a:solidFill>
                        </a:rPr>
                        <a:t>7 (2%)</a:t>
                      </a:r>
                      <a:endParaRPr sz="9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25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chemeClr val="dk2"/>
                          </a:solidFill>
                        </a:rPr>
                        <a:t>Loop Diuretics</a:t>
                      </a:r>
                      <a:endParaRPr sz="9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chemeClr val="dk2"/>
                          </a:solidFill>
                        </a:rPr>
                        <a:t>248 (80%)</a:t>
                      </a:r>
                      <a:endParaRPr sz="9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chemeClr val="dk2"/>
                          </a:solidFill>
                        </a:rPr>
                        <a:t>Thiazide Diuretic</a:t>
                      </a:r>
                      <a:endParaRPr sz="9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chemeClr val="dk2"/>
                          </a:solidFill>
                        </a:rPr>
                        <a:t>20 (6%)</a:t>
                      </a:r>
                      <a:endParaRPr sz="9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25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chemeClr val="dk2"/>
                          </a:solidFill>
                        </a:rPr>
                        <a:t>Vasodilators</a:t>
                      </a:r>
                      <a:endParaRPr sz="9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chemeClr val="dk2"/>
                          </a:solidFill>
                        </a:rPr>
                        <a:t>48 (15%)</a:t>
                      </a:r>
                      <a:endParaRPr sz="900" u="none" cap="none" strike="noStrike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A white text on a black background&#10;&#10;Description automatically generated" id="396" name="Google Shape;39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737" y="4789647"/>
            <a:ext cx="1485900" cy="251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7" name="Google Shape;397;p56"/>
          <p:cNvGraphicFramePr/>
          <p:nvPr/>
        </p:nvGraphicFramePr>
        <p:xfrm>
          <a:off x="6092371" y="1300006"/>
          <a:ext cx="2926080" cy="2743200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398" name="Google Shape;398;p56"/>
          <p:cNvSpPr txBox="1"/>
          <p:nvPr/>
        </p:nvSpPr>
        <p:spPr>
          <a:xfrm>
            <a:off x="7176108" y="1300006"/>
            <a:ext cx="11977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LVEF (%)</a:t>
            </a:r>
            <a:endParaRPr/>
          </a:p>
        </p:txBody>
      </p:sp>
      <p:pic>
        <p:nvPicPr>
          <p:cNvPr descr="A close-up of a logo&#10;&#10;Description automatically generated" id="399" name="Google Shape;399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14505" y="4452821"/>
            <a:ext cx="817727" cy="249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7"/>
          <p:cNvSpPr txBox="1"/>
          <p:nvPr>
            <p:ph type="title"/>
          </p:nvPr>
        </p:nvSpPr>
        <p:spPr>
          <a:xfrm>
            <a:off x="451051" y="183356"/>
            <a:ext cx="8544085" cy="437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 Black"/>
              <a:buNone/>
            </a:pPr>
            <a:r>
              <a:rPr lang="en-US" sz="3000"/>
              <a:t>Right Heart Catheterization Data</a:t>
            </a:r>
            <a:endParaRPr sz="3000"/>
          </a:p>
        </p:txBody>
      </p:sp>
      <p:sp>
        <p:nvSpPr>
          <p:cNvPr id="405" name="Google Shape;405;p57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406" name="Google Shape;406;p57"/>
          <p:cNvGraphicFramePr/>
          <p:nvPr/>
        </p:nvGraphicFramePr>
        <p:xfrm>
          <a:off x="524876" y="92806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{78B2339A-ED21-48CB-AE63-0958C6C6DC4B}</a:tableStyleId>
              </a:tblPr>
              <a:tblGrid>
                <a:gridCol w="3206925"/>
                <a:gridCol w="1828800"/>
              </a:tblGrid>
              <a:tr h="381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chemeClr val="lt1"/>
                          </a:solidFill>
                        </a:rPr>
                        <a:t>Hemodynamic Parameters (mean, SD)</a:t>
                      </a:r>
                      <a:endParaRPr sz="105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chemeClr val="lt1"/>
                          </a:solidFill>
                        </a:rPr>
                        <a:t>HFrEF (≤ 40%)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cap="none" strike="noStrike">
                          <a:solidFill>
                            <a:schemeClr val="lt1"/>
                          </a:solidFill>
                        </a:rPr>
                        <a:t>(n=310)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8300" marB="18300" marR="64000" marL="64000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78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Right Atrial Pressure, mmHg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8.9 ± 6.7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Right Ventricular Pressure, mmHg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 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16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/>
                        <a:t>   Systolic</a:t>
                      </a:r>
                      <a:endParaRPr b="0"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43.9 ± 16.5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16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/>
                        <a:t>   Diastolic</a:t>
                      </a:r>
                      <a:endParaRPr b="0"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4.8 ± 5.1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16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/>
                        <a:t>   End Diastolic</a:t>
                      </a:r>
                      <a:endParaRPr b="0"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10.6 ± 6.7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16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Pulmonary Artery Pressure, mmHg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 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/>
                        <a:t>   Systolic</a:t>
                      </a:r>
                      <a:endParaRPr b="0"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44.5 ± 16.9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/>
                        <a:t>   Diastolic</a:t>
                      </a:r>
                      <a:endParaRPr b="0"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20.2 ± 9.3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/>
                        <a:t>   Mean</a:t>
                      </a:r>
                      <a:endParaRPr b="0"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29.6 ± 11.8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Pulmonary Capillary Wedge Pressure, mmHg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 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16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/>
                        <a:t>   A-wave </a:t>
                      </a:r>
                      <a:endParaRPr b="0"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20.2 ± 9.7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16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/>
                        <a:t>   V-wave </a:t>
                      </a:r>
                      <a:endParaRPr b="0"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22.0 ± 11.6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16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/>
                        <a:t>   Mean </a:t>
                      </a:r>
                      <a:endParaRPr b="0"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18.1 ± 9.4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16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Cardiac Output, L/min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 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/>
                        <a:t>   Fick</a:t>
                      </a:r>
                      <a:endParaRPr b="0"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4.5 ± 1.4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/>
                        <a:t>   Thermodilution</a:t>
                      </a:r>
                      <a:endParaRPr b="0"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4.1 ± 1.3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Cardiac Index L/min/m</a:t>
                      </a:r>
                      <a:r>
                        <a:rPr baseline="30000" lang="en-US" sz="900" u="none" cap="none" strike="noStrike"/>
                        <a:t>2</a:t>
                      </a:r>
                      <a:endParaRPr baseline="30000"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 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16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/>
                        <a:t>   Fick</a:t>
                      </a:r>
                      <a:endParaRPr b="0"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2.2 ± 0.6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16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/>
                        <a:t>   Thermodilution</a:t>
                      </a:r>
                      <a:endParaRPr b="0"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2.0 ± 0.6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  <p:pic>
        <p:nvPicPr>
          <p:cNvPr descr="A white text on a black background&#10;&#10;Description automatically generated" id="407" name="Google Shape;40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737" y="4789647"/>
            <a:ext cx="1485900" cy="2514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8" name="Google Shape;408;p57"/>
          <p:cNvGraphicFramePr/>
          <p:nvPr/>
        </p:nvGraphicFramePr>
        <p:xfrm>
          <a:off x="5937069" y="971806"/>
          <a:ext cx="2442753" cy="1882432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409" name="Google Shape;409;p57"/>
          <p:cNvSpPr txBox="1"/>
          <p:nvPr/>
        </p:nvSpPr>
        <p:spPr>
          <a:xfrm>
            <a:off x="6683879" y="888022"/>
            <a:ext cx="133017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PCWP (mmHg)</a:t>
            </a:r>
            <a:endParaRPr/>
          </a:p>
        </p:txBody>
      </p:sp>
      <p:graphicFrame>
        <p:nvGraphicFramePr>
          <p:cNvPr id="410" name="Google Shape;410;p57"/>
          <p:cNvGraphicFramePr/>
          <p:nvPr/>
        </p:nvGraphicFramePr>
        <p:xfrm>
          <a:off x="6032500" y="2625635"/>
          <a:ext cx="2216695" cy="2024995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411" name="Google Shape;411;p57"/>
          <p:cNvSpPr txBox="1"/>
          <p:nvPr/>
        </p:nvSpPr>
        <p:spPr>
          <a:xfrm>
            <a:off x="6785424" y="2774518"/>
            <a:ext cx="12025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PAM (mmHg)</a:t>
            </a:r>
            <a:endParaRPr/>
          </a:p>
        </p:txBody>
      </p:sp>
      <p:pic>
        <p:nvPicPr>
          <p:cNvPr descr="A close-up of a logo&#10;&#10;Description automatically generated" id="412" name="Google Shape;412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14505" y="4452821"/>
            <a:ext cx="817727" cy="249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8"/>
          <p:cNvSpPr txBox="1"/>
          <p:nvPr>
            <p:ph type="title"/>
          </p:nvPr>
        </p:nvSpPr>
        <p:spPr>
          <a:xfrm>
            <a:off x="555556" y="102393"/>
            <a:ext cx="6877210" cy="472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000"/>
              <a:t>Holdout Set Model Performance</a:t>
            </a:r>
            <a:endParaRPr/>
          </a:p>
        </p:txBody>
      </p:sp>
      <p:sp>
        <p:nvSpPr>
          <p:cNvPr id="418" name="Google Shape;418;p58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omparison of a performance results&#10;&#10;Description automatically generated with medium confidence" id="419" name="Google Shape;419;p58"/>
          <p:cNvPicPr preferRelativeResize="0"/>
          <p:nvPr/>
        </p:nvPicPr>
        <p:blipFill rotWithShape="1">
          <a:blip r:embed="rId3">
            <a:alphaModFix/>
          </a:blip>
          <a:srcRect b="0" l="0" r="0" t="27318"/>
          <a:stretch/>
        </p:blipFill>
        <p:spPr>
          <a:xfrm>
            <a:off x="639890" y="1183413"/>
            <a:ext cx="7171886" cy="3207028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8"/>
          <p:cNvSpPr txBox="1"/>
          <p:nvPr/>
        </p:nvSpPr>
        <p:spPr>
          <a:xfrm>
            <a:off x="1142827" y="799066"/>
            <a:ext cx="2743200" cy="307777"/>
          </a:xfrm>
          <a:prstGeom prst="rect">
            <a:avLst/>
          </a:prstGeom>
          <a:solidFill>
            <a:srgbClr val="41375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RHC vs ML Model</a:t>
            </a:r>
            <a:endParaRPr/>
          </a:p>
        </p:txBody>
      </p:sp>
      <p:sp>
        <p:nvSpPr>
          <p:cNvPr id="421" name="Google Shape;421;p58"/>
          <p:cNvSpPr txBox="1"/>
          <p:nvPr/>
        </p:nvSpPr>
        <p:spPr>
          <a:xfrm>
            <a:off x="4886231" y="799066"/>
            <a:ext cx="2743200" cy="307777"/>
          </a:xfrm>
          <a:prstGeom prst="rect">
            <a:avLst/>
          </a:prstGeom>
          <a:solidFill>
            <a:srgbClr val="41375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Bland-Altman</a:t>
            </a:r>
            <a:endParaRPr/>
          </a:p>
        </p:txBody>
      </p:sp>
      <p:sp>
        <p:nvSpPr>
          <p:cNvPr id="422" name="Google Shape;422;p58"/>
          <p:cNvSpPr/>
          <p:nvPr/>
        </p:nvSpPr>
        <p:spPr>
          <a:xfrm>
            <a:off x="1304379" y="1456509"/>
            <a:ext cx="1406975" cy="287635"/>
          </a:xfrm>
          <a:prstGeom prst="rect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8"/>
          <p:cNvSpPr/>
          <p:nvPr/>
        </p:nvSpPr>
        <p:spPr>
          <a:xfrm>
            <a:off x="6820335" y="1987488"/>
            <a:ext cx="710227" cy="307527"/>
          </a:xfrm>
          <a:prstGeom prst="rect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58"/>
          <p:cNvSpPr/>
          <p:nvPr/>
        </p:nvSpPr>
        <p:spPr>
          <a:xfrm>
            <a:off x="6819817" y="2674816"/>
            <a:ext cx="710221" cy="307527"/>
          </a:xfrm>
          <a:prstGeom prst="rect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white text on a black background&#10;&#10;Description automatically generated" id="425" name="Google Shape;425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0737" y="4789647"/>
            <a:ext cx="1485900" cy="251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Description automatically generated" id="426" name="Google Shape;426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14505" y="4452821"/>
            <a:ext cx="817727" cy="249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9"/>
          <p:cNvSpPr txBox="1"/>
          <p:nvPr>
            <p:ph type="title"/>
          </p:nvPr>
        </p:nvSpPr>
        <p:spPr>
          <a:xfrm>
            <a:off x="477179" y="45720"/>
            <a:ext cx="6877210" cy="496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 Black"/>
              <a:buNone/>
            </a:pPr>
            <a:r>
              <a:rPr lang="en-US" sz="3000"/>
              <a:t>Subpopulation Analysis</a:t>
            </a:r>
            <a:endParaRPr sz="3000"/>
          </a:p>
        </p:txBody>
      </p:sp>
      <p:sp>
        <p:nvSpPr>
          <p:cNvPr id="432" name="Google Shape;432;p59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433" name="Google Shape;433;p59"/>
          <p:cNvGraphicFramePr/>
          <p:nvPr/>
        </p:nvGraphicFramePr>
        <p:xfrm>
          <a:off x="564315" y="69233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{78B2339A-ED21-48CB-AE63-0958C6C6DC4B}</a:tableStyleId>
              </a:tblPr>
              <a:tblGrid>
                <a:gridCol w="2011675"/>
                <a:gridCol w="914400"/>
                <a:gridCol w="914400"/>
                <a:gridCol w="914400"/>
                <a:gridCol w="218300"/>
                <a:gridCol w="914400"/>
                <a:gridCol w="914400"/>
                <a:gridCol w="914400"/>
              </a:tblGrid>
              <a:tr h="23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Development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762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Holdout Test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</a:tr>
              <a:tr h="377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 (%)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Bias </a:t>
                      </a:r>
                      <a:br>
                        <a:rPr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(mmHg)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Precision </a:t>
                      </a:r>
                      <a:r>
                        <a:rPr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(mmHg)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 (%)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Bias </a:t>
                      </a:r>
                      <a:br>
                        <a:rPr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(mmHg)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Precision </a:t>
                      </a:r>
                      <a:r>
                        <a:rPr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(mmHg)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3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Overall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186 (100%)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1.10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5.95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47 (100%)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1.04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5.57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211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Sex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1175">
                <a:tc>
                  <a:txBody>
                    <a:bodyPr/>
                    <a:lstStyle/>
                    <a:p>
                      <a:pPr indent="9525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Female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70 (38%)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1.38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6.29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18 (38%)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2.47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6.24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1175">
                <a:tc>
                  <a:txBody>
                    <a:bodyPr/>
                    <a:lstStyle/>
                    <a:p>
                      <a:pPr indent="9525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Male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116 (62%)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0.93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5.76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29 (62%)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0.15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5.01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1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Race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211175">
                <a:tc>
                  <a:txBody>
                    <a:bodyPr/>
                    <a:lstStyle/>
                    <a:p>
                      <a:pPr indent="99695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White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79 (42%)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2.19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5.36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22 (47%)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1.43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4.86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211175">
                <a:tc>
                  <a:txBody>
                    <a:bodyPr/>
                    <a:lstStyle/>
                    <a:p>
                      <a:pPr indent="99695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Black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78 (42%)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0.63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6.13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17 (36%)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1.41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5.81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211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NYHA Class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1175">
                <a:tc>
                  <a:txBody>
                    <a:bodyPr/>
                    <a:lstStyle/>
                    <a:p>
                      <a:pPr indent="99695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III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108 (58%)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0.59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6.17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33 (70%)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0.51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5.19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1175">
                <a:tc>
                  <a:txBody>
                    <a:bodyPr/>
                    <a:lstStyle/>
                    <a:p>
                      <a:pPr indent="99695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IV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27 (15%)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1.26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5.98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 (11%)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4.02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6.91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1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BMI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211175">
                <a:tc>
                  <a:txBody>
                    <a:bodyPr/>
                    <a:lstStyle/>
                    <a:p>
                      <a:pPr indent="99695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&lt;25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84 (45%)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2.76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6.07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 .26%)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2.6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6.28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211175">
                <a:tc>
                  <a:txBody>
                    <a:bodyPr/>
                    <a:lstStyle/>
                    <a:p>
                      <a:pPr indent="99695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25-35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59 (32%)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1.01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5.01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30 (64%)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0.34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5.48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211175">
                <a:tc>
                  <a:txBody>
                    <a:bodyPr/>
                    <a:lstStyle/>
                    <a:p>
                      <a:pPr indent="99695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&gt;35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43 (23%)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-1.01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6.85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 (11%)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1.47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4.29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  <p:pic>
        <p:nvPicPr>
          <p:cNvPr descr="A white text on a black background&#10;&#10;Description automatically generated" id="434" name="Google Shape;43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737" y="4789647"/>
            <a:ext cx="1485900" cy="251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Description automatically generated" id="435" name="Google Shape;435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4505" y="4452821"/>
            <a:ext cx="817727" cy="249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0"/>
          <p:cNvSpPr txBox="1"/>
          <p:nvPr>
            <p:ph type="title"/>
          </p:nvPr>
        </p:nvSpPr>
        <p:spPr>
          <a:xfrm>
            <a:off x="437990" y="102393"/>
            <a:ext cx="6877210" cy="535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 Black"/>
              <a:buNone/>
            </a:pPr>
            <a:r>
              <a:rPr lang="en-US" sz="3000"/>
              <a:t>Subpopulation Analysis</a:t>
            </a:r>
            <a:endParaRPr sz="3000"/>
          </a:p>
        </p:txBody>
      </p:sp>
      <p:sp>
        <p:nvSpPr>
          <p:cNvPr id="441" name="Google Shape;441;p60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442" name="Google Shape;442;p60"/>
          <p:cNvGraphicFramePr/>
          <p:nvPr/>
        </p:nvGraphicFramePr>
        <p:xfrm>
          <a:off x="544721" y="69886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{78B2339A-ED21-48CB-AE63-0958C6C6DC4B}</a:tableStyleId>
              </a:tblPr>
              <a:tblGrid>
                <a:gridCol w="2011675"/>
                <a:gridCol w="914400"/>
                <a:gridCol w="914400"/>
                <a:gridCol w="914400"/>
                <a:gridCol w="219450"/>
                <a:gridCol w="909800"/>
                <a:gridCol w="909800"/>
                <a:gridCol w="909800"/>
              </a:tblGrid>
              <a:tr h="2304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Development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762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Holdout Test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</a:tr>
              <a:tr h="3678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 (%)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Bias </a:t>
                      </a:r>
                      <a:br>
                        <a:rPr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(mmHg)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Precision </a:t>
                      </a:r>
                      <a:r>
                        <a:rPr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(mmHg)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 (%)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Bias </a:t>
                      </a:r>
                      <a:br>
                        <a:rPr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(mmHg)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Precision </a:t>
                      </a:r>
                      <a:r>
                        <a:rPr lang="en-US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(mmHg)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05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Clinical Setting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205700">
                <a:tc>
                  <a:txBody>
                    <a:bodyPr/>
                    <a:lstStyle/>
                    <a:p>
                      <a:pPr indent="10541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Inpatient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75 (40%)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1.42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6.28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18 (38%)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-0.64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5.66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205700">
                <a:tc>
                  <a:txBody>
                    <a:bodyPr/>
                    <a:lstStyle/>
                    <a:p>
                      <a:pPr indent="10541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Outpatient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111 (60%)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0.88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5.74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29 (62%)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2.08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5.34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205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Hypertension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5700">
                <a:tc>
                  <a:txBody>
                    <a:bodyPr/>
                    <a:lstStyle/>
                    <a:p>
                      <a:pPr indent="10541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153 (82%)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1.07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5.87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41 (87%)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0.73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5.86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5700">
                <a:tc>
                  <a:txBody>
                    <a:bodyPr/>
                    <a:lstStyle/>
                    <a:p>
                      <a:pPr indent="10541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33 (18%)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1.26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6.39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 (13%)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3.11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2.17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5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Mitral Valve Regurgitation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205700">
                <a:tc>
                  <a:txBody>
                    <a:bodyPr/>
                    <a:lstStyle/>
                    <a:p>
                      <a:pPr indent="99695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None/Mild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108 (58%)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0.61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6.12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32 (68%)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1.38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6.19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205700">
                <a:tc>
                  <a:txBody>
                    <a:bodyPr/>
                    <a:lstStyle/>
                    <a:p>
                      <a:pPr indent="99695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Moderate/Severe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78 (42%)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1.45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5.83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 (32%)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0.31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4.02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205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Pacemaker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5700">
                <a:tc>
                  <a:txBody>
                    <a:bodyPr/>
                    <a:lstStyle/>
                    <a:p>
                      <a:pPr indent="10541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46 (25%)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0.48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6.19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 (26%)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1.21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4.34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5700">
                <a:tc>
                  <a:txBody>
                    <a:bodyPr/>
                    <a:lstStyle/>
                    <a:p>
                      <a:pPr indent="10541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140 (75%)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1.3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5.88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35 (74%)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0.98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5.98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5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Atrial Fibrillation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205700">
                <a:tc>
                  <a:txBody>
                    <a:bodyPr/>
                    <a:lstStyle/>
                    <a:p>
                      <a:pPr indent="99695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68 (37%)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1.07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5.92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14 (30%)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-1.08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6.18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205700">
                <a:tc>
                  <a:txBody>
                    <a:bodyPr/>
                    <a:lstStyle/>
                    <a:p>
                      <a:pPr indent="99695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118 (63%)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1.12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5.99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33 (70%)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1.94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5.12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  <p:pic>
        <p:nvPicPr>
          <p:cNvPr descr="A white text on a black background&#10;&#10;Description automatically generated" id="443" name="Google Shape;443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737" y="4789647"/>
            <a:ext cx="1485900" cy="251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Description automatically generated" id="444" name="Google Shape;444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4505" y="4452821"/>
            <a:ext cx="817727" cy="249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1"/>
          <p:cNvSpPr txBox="1"/>
          <p:nvPr>
            <p:ph type="title"/>
          </p:nvPr>
        </p:nvSpPr>
        <p:spPr>
          <a:xfrm>
            <a:off x="437990" y="123428"/>
            <a:ext cx="6828720" cy="465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 Black"/>
              <a:buNone/>
            </a:pPr>
            <a:r>
              <a:rPr lang="en-US" sz="3000"/>
              <a:t>Limitations</a:t>
            </a:r>
            <a:endParaRPr sz="3000"/>
          </a:p>
        </p:txBody>
      </p:sp>
      <p:sp>
        <p:nvSpPr>
          <p:cNvPr id="450" name="Google Shape;450;p61"/>
          <p:cNvSpPr txBox="1"/>
          <p:nvPr>
            <p:ph idx="2" type="body"/>
          </p:nvPr>
        </p:nvSpPr>
        <p:spPr>
          <a:xfrm>
            <a:off x="535961" y="868680"/>
            <a:ext cx="7796926" cy="2868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/>
              <a:t>Limited to clinical setting</a:t>
            </a:r>
            <a:endParaRPr/>
          </a:p>
          <a:p>
            <a:pPr indent="-228599" lvl="2" marL="515938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Libre Franklin"/>
              <a:buChar char="–"/>
            </a:pPr>
            <a:r>
              <a:rPr lang="en-US" sz="1800"/>
              <a:t>Further work needed for remote hemodynamic data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/>
              <a:t>Results focused on PCW pressures only</a:t>
            </a:r>
            <a:endParaRPr/>
          </a:p>
          <a:p>
            <a:pPr indent="-228599" lvl="2" marL="515938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Libre Franklin"/>
              <a:buChar char="–"/>
            </a:pPr>
            <a:r>
              <a:rPr lang="en-US" sz="1800"/>
              <a:t>Further work needed in other hemodynamic measures (e.g., PAP)</a:t>
            </a:r>
            <a:endParaRPr/>
          </a:p>
          <a:p>
            <a:pPr indent="-228599" lvl="2" marL="515938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Libre Franklin"/>
              <a:buChar char="–"/>
            </a:pPr>
            <a:r>
              <a:rPr lang="en-US" sz="1800"/>
              <a:t>Clinical outcomes validation (e.g., hospitalizations)</a:t>
            </a:r>
            <a:endParaRPr sz="1800"/>
          </a:p>
          <a:p>
            <a:pPr indent="-228600" lvl="0" marL="2286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/>
              <a:t>Algorithm trained only to HFrEF</a:t>
            </a:r>
            <a:endParaRPr/>
          </a:p>
          <a:p>
            <a:pPr indent="-228599" lvl="2" marL="515938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Libre Franklin"/>
              <a:buChar char="–"/>
            </a:pPr>
            <a:r>
              <a:rPr lang="en-US" sz="1800"/>
              <a:t>Future work to expand train on HFpEF/ HFmrEF</a:t>
            </a:r>
            <a:endParaRPr sz="1800"/>
          </a:p>
          <a:p>
            <a:pPr indent="-114300" lvl="0" marL="457200" rtl="0" algn="l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SzPts val="1800"/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451" name="Google Shape;451;p61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white text on a black background&#10;&#10;Description automatically generated" id="452" name="Google Shape;45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737" y="4789647"/>
            <a:ext cx="1485900" cy="251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Description automatically generated" id="453" name="Google Shape;453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4505" y="4452821"/>
            <a:ext cx="817727" cy="249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2"/>
          <p:cNvSpPr txBox="1"/>
          <p:nvPr/>
        </p:nvSpPr>
        <p:spPr>
          <a:xfrm>
            <a:off x="464116" y="777240"/>
            <a:ext cx="8424247" cy="3304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SEISMIC-HF I successfully enrolled 310 diverse HFrEF patients =&gt; generalizable results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Developed ML model capable of estimating PCWP in HFrEF patients</a:t>
            </a:r>
            <a:endParaRPr/>
          </a:p>
          <a:p>
            <a:pPr indent="-228599" lvl="2" marL="5159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Non-invasively measured waveforms using the CardioTag device</a:t>
            </a:r>
            <a:endParaRPr/>
          </a:p>
          <a:p>
            <a:pPr indent="-228599" lvl="2" marL="51593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Algorithm performance for PCWP resulted an error of 1.04 ± 5.57 mmHg when compared to RHC measurements</a:t>
            </a:r>
            <a:endParaRPr/>
          </a:p>
          <a:p>
            <a:pPr indent="-228599" lvl="2" marL="51593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LoA range was between -9.9 and 11.9 mmHg </a:t>
            </a:r>
            <a:endParaRPr/>
          </a:p>
          <a:p>
            <a:pPr indent="-285750" lvl="3" marL="103028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75"/>
              <a:buFont typeface="Arial"/>
              <a:buChar char="•"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Similar performance to FDA cleared implantable hemodynamic monitors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 provide an important step towards enabling widespread hemodynamic-guided remote management of HF patients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62"/>
          <p:cNvSpPr txBox="1"/>
          <p:nvPr>
            <p:ph type="title"/>
          </p:nvPr>
        </p:nvSpPr>
        <p:spPr>
          <a:xfrm>
            <a:off x="464116" y="102393"/>
            <a:ext cx="6877210" cy="431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 Black"/>
              <a:buNone/>
            </a:pPr>
            <a:r>
              <a:rPr lang="en-US" sz="3000"/>
              <a:t>Conclusions</a:t>
            </a:r>
            <a:endParaRPr sz="3000"/>
          </a:p>
        </p:txBody>
      </p:sp>
      <p:sp>
        <p:nvSpPr>
          <p:cNvPr id="460" name="Google Shape;460;p62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white text on a black background&#10;&#10;Description automatically generated" id="461" name="Google Shape;461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737" y="4789647"/>
            <a:ext cx="1485900" cy="251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Description automatically generated" id="462" name="Google Shape;462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4505" y="4452821"/>
            <a:ext cx="817727" cy="249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7"/>
          <p:cNvSpPr txBox="1"/>
          <p:nvPr>
            <p:ph type="title"/>
          </p:nvPr>
        </p:nvSpPr>
        <p:spPr>
          <a:xfrm>
            <a:off x="530614" y="91974"/>
            <a:ext cx="4525513" cy="23549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</a:pPr>
            <a:r>
              <a:rPr lang="en-US"/>
              <a:t>THANK YOU</a:t>
            </a:r>
            <a:endParaRPr/>
          </a:p>
        </p:txBody>
      </p:sp>
      <p:pic>
        <p:nvPicPr>
          <p:cNvPr descr="A black and white logo&#10;&#10;Description automatically generated" id="468" name="Google Shape;468;p17"/>
          <p:cNvPicPr preferRelativeResize="0"/>
          <p:nvPr/>
        </p:nvPicPr>
        <p:blipFill rotWithShape="1">
          <a:blip r:embed="rId3">
            <a:alphaModFix/>
          </a:blip>
          <a:srcRect b="0" l="0" r="78905" t="0"/>
          <a:stretch/>
        </p:blipFill>
        <p:spPr>
          <a:xfrm>
            <a:off x="5177061" y="2766692"/>
            <a:ext cx="572650" cy="4433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Description automatically generated" id="469" name="Google Shape;46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4027" y="2770011"/>
            <a:ext cx="1562100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9"/>
          <p:cNvSpPr txBox="1"/>
          <p:nvPr>
            <p:ph type="title"/>
          </p:nvPr>
        </p:nvSpPr>
        <p:spPr>
          <a:xfrm>
            <a:off x="438150" y="102393"/>
            <a:ext cx="6828720" cy="465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 Black"/>
              <a:buNone/>
            </a:pPr>
            <a:r>
              <a:rPr lang="en-US" sz="3000"/>
              <a:t>DISCLOSURES</a:t>
            </a:r>
            <a:endParaRPr/>
          </a:p>
        </p:txBody>
      </p:sp>
      <p:sp>
        <p:nvSpPr>
          <p:cNvPr id="234" name="Google Shape;234;p49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5" name="Google Shape;235;p49"/>
          <p:cNvSpPr txBox="1"/>
          <p:nvPr>
            <p:ph idx="2" type="body"/>
          </p:nvPr>
        </p:nvSpPr>
        <p:spPr>
          <a:xfrm>
            <a:off x="438150" y="1307592"/>
            <a:ext cx="7677150" cy="286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lang="en-US" sz="1800"/>
              <a:t>Dr. Klein is a consultant for Abbott, Cardiosense, Edwards and Medtronic.</a:t>
            </a:r>
            <a:endParaRPr sz="1800"/>
          </a:p>
        </p:txBody>
      </p:sp>
      <p:pic>
        <p:nvPicPr>
          <p:cNvPr descr="A white text on a black background&#10;&#10;Description automatically generated" id="236" name="Google Shape;23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737" y="4789647"/>
            <a:ext cx="1485900" cy="251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Description automatically generated" id="237" name="Google Shape;23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4505" y="4452821"/>
            <a:ext cx="817727" cy="249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0"/>
          <p:cNvSpPr txBox="1"/>
          <p:nvPr>
            <p:ph type="title"/>
          </p:nvPr>
        </p:nvSpPr>
        <p:spPr>
          <a:xfrm>
            <a:off x="457200" y="134620"/>
            <a:ext cx="8229600" cy="465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 Black"/>
              <a:buNone/>
            </a:pPr>
            <a:r>
              <a:rPr lang="en-US" sz="3000"/>
              <a:t>Background</a:t>
            </a:r>
            <a:endParaRPr/>
          </a:p>
        </p:txBody>
      </p:sp>
      <p:sp>
        <p:nvSpPr>
          <p:cNvPr id="243" name="Google Shape;243;p50"/>
          <p:cNvSpPr txBox="1"/>
          <p:nvPr>
            <p:ph idx="2" type="body"/>
          </p:nvPr>
        </p:nvSpPr>
        <p:spPr>
          <a:xfrm>
            <a:off x="457199" y="751114"/>
            <a:ext cx="8360229" cy="2868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Remote hemodynamic-guided HF management using implanted PAP sensors has been shown to decrease the risk of HF hospitalizations and mortality </a:t>
            </a:r>
            <a:r>
              <a:rPr baseline="30000" lang="en-US" sz="1800"/>
              <a:t>1,2</a:t>
            </a:r>
            <a:endParaRPr sz="1800"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Implanted PAP sensors, while offering valuable data, come with inherent risk of an invasive procedure, adverse events, and significant cost </a:t>
            </a:r>
            <a:r>
              <a:rPr baseline="30000" lang="en-US" sz="1800"/>
              <a:t>3</a:t>
            </a:r>
            <a:endParaRPr sz="1800"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Advances in non-invasive sensor technology and machine learning (ML) allow for novel approaches in estimating intracardiac pressures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1800"/>
              <a:buFont typeface="Arial"/>
              <a:buChar char="•"/>
            </a:pPr>
            <a:r>
              <a:rPr lang="en-US" sz="1800"/>
              <a:t>We aimed to develop a ML algorithm to estimate PCWP non-invasively in a diverse population of HF patients, using a wearable sensor</a:t>
            </a:r>
            <a:endParaRPr/>
          </a:p>
        </p:txBody>
      </p:sp>
      <p:sp>
        <p:nvSpPr>
          <p:cNvPr id="244" name="Google Shape;244;p50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5" name="Google Shape;245;p50"/>
          <p:cNvSpPr txBox="1"/>
          <p:nvPr/>
        </p:nvSpPr>
        <p:spPr>
          <a:xfrm>
            <a:off x="457200" y="4210285"/>
            <a:ext cx="3342682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5888" lvl="0" marL="1158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AutoNum type="arabicPeriod"/>
            </a:pPr>
            <a:r>
              <a:rPr b="0" i="1" lang="en-US" sz="8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Abraham WT et. al. Lancet. 2016;387:453-461.</a:t>
            </a:r>
            <a:endParaRPr/>
          </a:p>
          <a:p>
            <a:pPr indent="-115888" lvl="0" marL="115888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AutoNum type="arabicPeriod"/>
            </a:pPr>
            <a:r>
              <a:rPr b="0" i="1" lang="en-US" sz="8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Lindenfeld J et al. Lancet. 2021;398:991-1001.</a:t>
            </a:r>
            <a:endParaRPr/>
          </a:p>
          <a:p>
            <a:pPr indent="-115888" lvl="0" marL="115888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AutoNum type="arabicPeriod"/>
            </a:pPr>
            <a:r>
              <a:rPr b="0" i="1" lang="en-US" sz="8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Schmier JK et. al. Clin Cardiol. 2017;40:430-436.</a:t>
            </a:r>
            <a:endParaRPr b="0" i="1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white text on a black background&#10;&#10;Description automatically generated" id="246" name="Google Shape;24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737" y="4789647"/>
            <a:ext cx="1485900" cy="251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Description automatically generated" id="247" name="Google Shape;247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4505" y="4452821"/>
            <a:ext cx="817727" cy="249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"/>
          <p:cNvSpPr txBox="1"/>
          <p:nvPr>
            <p:ph type="title"/>
          </p:nvPr>
        </p:nvSpPr>
        <p:spPr>
          <a:xfrm>
            <a:off x="216058" y="115310"/>
            <a:ext cx="8542588" cy="977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 Black"/>
              <a:buNone/>
            </a:pPr>
            <a:r>
              <a:rPr lang="en-US" sz="3000"/>
              <a:t>Hemodynamic-guided HF management via non-invasive PCWP estimation</a:t>
            </a:r>
            <a:endParaRPr sz="3000"/>
          </a:p>
        </p:txBody>
      </p:sp>
      <p:sp>
        <p:nvSpPr>
          <p:cNvPr id="253" name="Google Shape;253;p2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" name="Google Shape;254;p2"/>
          <p:cNvSpPr txBox="1"/>
          <p:nvPr/>
        </p:nvSpPr>
        <p:spPr>
          <a:xfrm>
            <a:off x="927464" y="3781159"/>
            <a:ext cx="7256416" cy="6770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Incorporating SCG with traditional electrical and optical modalities enhances the AI’s accuracy assessing cardiac function</a:t>
            </a:r>
            <a:endParaRPr b="1" i="0" sz="16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"/>
          <p:cNvSpPr txBox="1"/>
          <p:nvPr/>
        </p:nvSpPr>
        <p:spPr>
          <a:xfrm>
            <a:off x="859285" y="4491801"/>
            <a:ext cx="6498895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*CardioTag and Cardiosense Algorithms are </a:t>
            </a:r>
            <a:r>
              <a:rPr b="1" i="1" lang="en-US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investigational </a:t>
            </a:r>
            <a:r>
              <a:rPr b="0" i="1" lang="en-US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have </a:t>
            </a:r>
            <a:r>
              <a:rPr b="1" i="1" lang="en-US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b="0" i="1" lang="en-US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been cleared or approved by the United States Food and Drug Administration (FDA).</a:t>
            </a:r>
            <a:endParaRPr/>
          </a:p>
        </p:txBody>
      </p:sp>
      <p:grpSp>
        <p:nvGrpSpPr>
          <p:cNvPr id="256" name="Google Shape;256;p2"/>
          <p:cNvGrpSpPr/>
          <p:nvPr/>
        </p:nvGrpSpPr>
        <p:grpSpPr>
          <a:xfrm>
            <a:off x="248713" y="1286171"/>
            <a:ext cx="8646574" cy="2360996"/>
            <a:chOff x="186832" y="1251640"/>
            <a:chExt cx="8646574" cy="2360996"/>
          </a:xfrm>
        </p:grpSpPr>
        <p:sp>
          <p:nvSpPr>
            <p:cNvPr id="257" name="Google Shape;257;p2"/>
            <p:cNvSpPr txBox="1"/>
            <p:nvPr/>
          </p:nvSpPr>
          <p:spPr>
            <a:xfrm>
              <a:off x="186832" y="1251640"/>
              <a:ext cx="1971900" cy="5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3838"/>
                </a:buClr>
                <a:buSzPts val="1200"/>
                <a:buFont typeface="Avenir"/>
                <a:buNone/>
              </a:pPr>
              <a:r>
                <a:rPr b="1" i="0" lang="en-US" sz="1300" u="none" cap="none" strike="noStrike">
                  <a:solidFill>
                    <a:schemeClr val="accen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CardioTag</a:t>
              </a:r>
              <a:endParaRPr b="1" i="0" sz="1300" u="none" cap="none" strike="noStrik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3838"/>
                </a:buClr>
                <a:buSzPts val="1200"/>
                <a:buFont typeface="Avenir"/>
                <a:buNone/>
              </a:pPr>
              <a:r>
                <a:rPr b="0" i="0" lang="en-US" sz="800" u="none" cap="none" strike="noStrike">
                  <a:solidFill>
                    <a:srgbClr val="3B3838"/>
                  </a:solidFill>
                  <a:latin typeface="Arial"/>
                  <a:ea typeface="Arial"/>
                  <a:cs typeface="Arial"/>
                  <a:sym typeface="Arial"/>
                </a:rPr>
                <a:t>Multi-modal wearable sensor for physiological signal capture</a:t>
              </a:r>
              <a:endPara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8" name="Google Shape;258;p2"/>
            <p:cNvCxnSpPr>
              <a:stCxn id="259" idx="1"/>
            </p:cNvCxnSpPr>
            <p:nvPr/>
          </p:nvCxnSpPr>
          <p:spPr>
            <a:xfrm rot="10800000">
              <a:off x="2593432" y="2350303"/>
              <a:ext cx="308100" cy="113700"/>
            </a:xfrm>
            <a:prstGeom prst="straightConnector1">
              <a:avLst/>
            </a:prstGeom>
            <a:noFill/>
            <a:ln cap="flat" cmpd="sng" w="9525">
              <a:solidFill>
                <a:srgbClr val="98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260" name="Google Shape;260;p2"/>
            <p:cNvCxnSpPr>
              <a:stCxn id="261" idx="1"/>
            </p:cNvCxnSpPr>
            <p:nvPr/>
          </p:nvCxnSpPr>
          <p:spPr>
            <a:xfrm flipH="1">
              <a:off x="2516352" y="1631899"/>
              <a:ext cx="386700" cy="287100"/>
            </a:xfrm>
            <a:prstGeom prst="straightConnector1">
              <a:avLst/>
            </a:prstGeom>
            <a:noFill/>
            <a:ln cap="flat" cmpd="sng" w="9525">
              <a:solidFill>
                <a:srgbClr val="137575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262" name="Google Shape;262;p2"/>
            <p:cNvCxnSpPr>
              <a:stCxn id="263" idx="1"/>
            </p:cNvCxnSpPr>
            <p:nvPr/>
          </p:nvCxnSpPr>
          <p:spPr>
            <a:xfrm rot="10800000">
              <a:off x="2350432" y="2641680"/>
              <a:ext cx="551100" cy="638100"/>
            </a:xfrm>
            <a:prstGeom prst="straightConnector1">
              <a:avLst/>
            </a:prstGeom>
            <a:noFill/>
            <a:ln cap="flat" cmpd="sng" w="9525">
              <a:solidFill>
                <a:srgbClr val="DDA802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264" name="Google Shape;264;p2"/>
            <p:cNvSpPr/>
            <p:nvPr/>
          </p:nvSpPr>
          <p:spPr>
            <a:xfrm>
              <a:off x="5179138" y="1297836"/>
              <a:ext cx="1296000" cy="2314800"/>
            </a:xfrm>
            <a:prstGeom prst="homePlate">
              <a:avLst>
                <a:gd fmla="val 36111" name="adj"/>
              </a:avLst>
            </a:prstGeom>
            <a:gradFill>
              <a:gsLst>
                <a:gs pos="0">
                  <a:srgbClr val="B7B7B7">
                    <a:alpha val="0"/>
                  </a:srgbClr>
                </a:gs>
                <a:gs pos="100000">
                  <a:srgbClr val="CCCCCC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5" name="Google Shape;265;p2"/>
            <p:cNvSpPr txBox="1"/>
            <p:nvPr/>
          </p:nvSpPr>
          <p:spPr>
            <a:xfrm>
              <a:off x="5514840" y="2212836"/>
              <a:ext cx="975930" cy="484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3838"/>
                </a:buClr>
                <a:buSzPts val="1200"/>
                <a:buFont typeface="Avenir"/>
                <a:buNone/>
              </a:pPr>
              <a:r>
                <a:rPr b="1" i="0" lang="en-US" sz="900" u="none" cap="none" strike="noStrike">
                  <a:solidFill>
                    <a:srgbClr val="6459DC"/>
                  </a:solidFill>
                  <a:latin typeface="Arial"/>
                  <a:ea typeface="Arial"/>
                  <a:cs typeface="Arial"/>
                  <a:sym typeface="Arial"/>
                </a:rPr>
                <a:t>Signal Processing /</a:t>
              </a:r>
              <a:endParaRPr b="1" i="0" sz="900" u="none" cap="none" strike="noStrike">
                <a:solidFill>
                  <a:srgbClr val="6459D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3838"/>
                </a:buClr>
                <a:buSzPts val="1200"/>
                <a:buFont typeface="Avenir"/>
                <a:buNone/>
              </a:pPr>
              <a:r>
                <a:rPr b="1" i="0" lang="en-US" sz="900" u="none" cap="none" strike="noStrike">
                  <a:solidFill>
                    <a:srgbClr val="6459DC"/>
                  </a:solidFill>
                  <a:latin typeface="Arial"/>
                  <a:ea typeface="Arial"/>
                  <a:cs typeface="Arial"/>
                  <a:sym typeface="Arial"/>
                </a:rPr>
                <a:t>ML Pipeline</a:t>
              </a:r>
              <a:endParaRPr b="1" i="0" sz="900" u="none" cap="none" strike="noStrike">
                <a:solidFill>
                  <a:srgbClr val="6459D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6" name="Google Shape;266;p2"/>
            <p:cNvGrpSpPr/>
            <p:nvPr/>
          </p:nvGrpSpPr>
          <p:grpSpPr>
            <a:xfrm>
              <a:off x="2901532" y="2131153"/>
              <a:ext cx="2778000" cy="665700"/>
              <a:chOff x="2339344" y="1388681"/>
              <a:chExt cx="2778000" cy="665700"/>
            </a:xfrm>
          </p:grpSpPr>
          <p:sp>
            <p:nvSpPr>
              <p:cNvPr id="259" name="Google Shape;259;p2"/>
              <p:cNvSpPr/>
              <p:nvPr/>
            </p:nvSpPr>
            <p:spPr>
              <a:xfrm>
                <a:off x="2339344" y="1388681"/>
                <a:ext cx="2778000" cy="665700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CE2C4A">
                      <a:alpha val="11372"/>
                    </a:srgbClr>
                  </a:gs>
                  <a:gs pos="50000">
                    <a:srgbClr val="CE2C4A">
                      <a:alpha val="6666"/>
                    </a:srgbClr>
                  </a:gs>
                  <a:gs pos="100000">
                    <a:srgbClr val="CE2C4A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67" name="Google Shape;267;p2"/>
              <p:cNvSpPr txBox="1"/>
              <p:nvPr/>
            </p:nvSpPr>
            <p:spPr>
              <a:xfrm>
                <a:off x="2375195" y="1388681"/>
                <a:ext cx="1634400" cy="315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45700" spcFirstLastPara="1" rIns="68575" wrap="square" tIns="34275">
                <a:spAutoFit/>
              </a:bodyPr>
              <a:lstStyle/>
              <a:p>
                <a:pPr indent="0" lvl="1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B3838"/>
                  </a:buClr>
                  <a:buSzPts val="1200"/>
                  <a:buFont typeface="Avenir"/>
                  <a:buNone/>
                </a:pPr>
                <a:r>
                  <a:rPr b="1" i="0" lang="en-US" sz="900" u="none" cap="none" strike="noStrike">
                    <a:solidFill>
                      <a:srgbClr val="CE2C4A"/>
                    </a:solidFill>
                    <a:latin typeface="Arial"/>
                    <a:ea typeface="Arial"/>
                    <a:cs typeface="Arial"/>
                    <a:sym typeface="Arial"/>
                  </a:rPr>
                  <a:t>Optical Pulse Wave</a:t>
                </a:r>
                <a:endParaRPr b="1" i="0" sz="900" u="none" cap="none" strike="noStrike">
                  <a:solidFill>
                    <a:srgbClr val="CE2C4A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1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B3838"/>
                  </a:buClr>
                  <a:buSzPts val="1200"/>
                  <a:buFont typeface="Avenir"/>
                  <a:buNone/>
                </a:pPr>
                <a:r>
                  <a:rPr b="1" i="0" lang="en-US" sz="7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Photoplethysmogram (PPG)</a:t>
                </a:r>
                <a:endParaRPr b="1" i="0" sz="10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68" name="Google Shape;268;p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491744" y="1765763"/>
                <a:ext cx="2241260" cy="28403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9" name="Google Shape;269;p2"/>
            <p:cNvGrpSpPr/>
            <p:nvPr/>
          </p:nvGrpSpPr>
          <p:grpSpPr>
            <a:xfrm>
              <a:off x="2901532" y="2946930"/>
              <a:ext cx="2778000" cy="665700"/>
              <a:chOff x="2339344" y="3037769"/>
              <a:chExt cx="2778000" cy="665700"/>
            </a:xfrm>
          </p:grpSpPr>
          <p:sp>
            <p:nvSpPr>
              <p:cNvPr id="263" name="Google Shape;263;p2"/>
              <p:cNvSpPr/>
              <p:nvPr/>
            </p:nvSpPr>
            <p:spPr>
              <a:xfrm>
                <a:off x="2339344" y="3037769"/>
                <a:ext cx="2778000" cy="665700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FF9900">
                      <a:alpha val="8627"/>
                    </a:srgbClr>
                  </a:gs>
                  <a:gs pos="38000">
                    <a:srgbClr val="FF9900">
                      <a:alpha val="3529"/>
                    </a:srgbClr>
                  </a:gs>
                  <a:gs pos="100000">
                    <a:srgbClr val="FF990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pic>
            <p:nvPicPr>
              <p:cNvPr id="270" name="Google Shape;270;p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491744" y="3360359"/>
                <a:ext cx="1979449" cy="28003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1" name="Google Shape;271;p2"/>
              <p:cNvSpPr txBox="1"/>
              <p:nvPr/>
            </p:nvSpPr>
            <p:spPr>
              <a:xfrm>
                <a:off x="2375195" y="3037769"/>
                <a:ext cx="1895400" cy="315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45700" spcFirstLastPara="1" rIns="68575" wrap="square" tIns="34275">
                <a:spAutoFit/>
              </a:bodyPr>
              <a:lstStyle/>
              <a:p>
                <a:pPr indent="0" lvl="1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B3838"/>
                  </a:buClr>
                  <a:buSzPts val="1200"/>
                  <a:buFont typeface="Avenir"/>
                  <a:buNone/>
                </a:pPr>
                <a:r>
                  <a:rPr b="1" i="0" lang="en-US" sz="900" u="none" cap="none" strike="noStrike">
                    <a:solidFill>
                      <a:srgbClr val="B45F06"/>
                    </a:solidFill>
                    <a:latin typeface="Arial"/>
                    <a:ea typeface="Arial"/>
                    <a:cs typeface="Arial"/>
                    <a:sym typeface="Arial"/>
                  </a:rPr>
                  <a:t>Electrical Rhythm</a:t>
                </a:r>
                <a:endParaRPr b="1" i="0" sz="900" u="none" cap="none" strike="noStrike">
                  <a:solidFill>
                    <a:srgbClr val="B45F06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1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B3838"/>
                  </a:buClr>
                  <a:buSzPts val="1200"/>
                  <a:buFont typeface="Avenir"/>
                  <a:buNone/>
                </a:pPr>
                <a:r>
                  <a:rPr b="1" i="0" lang="en-US" sz="7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Electrocardiogram (ECG)</a:t>
                </a:r>
                <a:endParaRPr b="1" i="0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"/>
            <p:cNvSpPr/>
            <p:nvPr/>
          </p:nvSpPr>
          <p:spPr>
            <a:xfrm>
              <a:off x="6527213" y="1939523"/>
              <a:ext cx="2306193" cy="983260"/>
            </a:xfrm>
            <a:prstGeom prst="roundRect">
              <a:avLst>
                <a:gd fmla="val 20469" name="adj"/>
              </a:avLst>
            </a:prstGeom>
            <a:solidFill>
              <a:srgbClr val="DDE7FA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54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6261"/>
                </a:buClr>
                <a:buSzPts val="900"/>
                <a:buFont typeface="Avenir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Pulmonary Capillary Wedge Pressure Estimation and Congestion Classification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3" name="Google Shape;273;p2"/>
            <p:cNvGrpSpPr/>
            <p:nvPr/>
          </p:nvGrpSpPr>
          <p:grpSpPr>
            <a:xfrm>
              <a:off x="2903052" y="1299049"/>
              <a:ext cx="2778000" cy="701283"/>
              <a:chOff x="2339344" y="2222865"/>
              <a:chExt cx="2778000" cy="701283"/>
            </a:xfrm>
          </p:grpSpPr>
          <p:sp>
            <p:nvSpPr>
              <p:cNvPr id="261" name="Google Shape;261;p2"/>
              <p:cNvSpPr/>
              <p:nvPr/>
            </p:nvSpPr>
            <p:spPr>
              <a:xfrm>
                <a:off x="2339344" y="2222865"/>
                <a:ext cx="2778000" cy="665700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179392">
                      <a:alpha val="11372"/>
                    </a:srgbClr>
                  </a:gs>
                  <a:gs pos="36000">
                    <a:srgbClr val="179392">
                      <a:alpha val="4313"/>
                    </a:srgbClr>
                  </a:gs>
                  <a:gs pos="100000">
                    <a:srgbClr val="179392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274" name="Google Shape;274;p2"/>
              <p:cNvSpPr txBox="1"/>
              <p:nvPr/>
            </p:nvSpPr>
            <p:spPr>
              <a:xfrm>
                <a:off x="2375195" y="2222865"/>
                <a:ext cx="1895400" cy="315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45700" spcFirstLastPara="1" rIns="68575" wrap="square" tIns="34275">
                <a:spAutoFit/>
              </a:bodyPr>
              <a:lstStyle/>
              <a:p>
                <a:pPr indent="0" lvl="1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B3838"/>
                  </a:buClr>
                  <a:buSzPts val="1200"/>
                  <a:buFont typeface="Avenir"/>
                  <a:buNone/>
                </a:pPr>
                <a:r>
                  <a:rPr b="1" i="0" lang="en-US" sz="900" u="none" cap="none" strike="noStrike">
                    <a:solidFill>
                      <a:srgbClr val="179392"/>
                    </a:solidFill>
                    <a:latin typeface="Arial"/>
                    <a:ea typeface="Arial"/>
                    <a:cs typeface="Arial"/>
                    <a:sym typeface="Arial"/>
                  </a:rPr>
                  <a:t>Cardiogenic Vibrations</a:t>
                </a:r>
                <a:endParaRPr b="1" i="0" sz="900" u="none" cap="none" strike="noStrike">
                  <a:solidFill>
                    <a:srgbClr val="179392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1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B3838"/>
                  </a:buClr>
                  <a:buSzPts val="1200"/>
                  <a:buFont typeface="Avenir"/>
                  <a:buNone/>
                </a:pPr>
                <a:r>
                  <a:rPr b="1" i="0" lang="en-US" sz="7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Seismocardiogram (SCG)</a:t>
                </a:r>
                <a:endParaRPr b="1" i="0" sz="10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75" name="Google Shape;275;p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491744" y="2544101"/>
                <a:ext cx="2241260" cy="38004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6" name="Google Shape;276;p2"/>
            <p:cNvGrpSpPr/>
            <p:nvPr/>
          </p:nvGrpSpPr>
          <p:grpSpPr>
            <a:xfrm>
              <a:off x="186832" y="1726526"/>
              <a:ext cx="2412225" cy="1188720"/>
              <a:chOff x="4626365" y="2828232"/>
              <a:chExt cx="3788260" cy="1866816"/>
            </a:xfrm>
          </p:grpSpPr>
          <p:pic>
            <p:nvPicPr>
              <p:cNvPr descr="A person with collar shirt&#10;&#10;Description automatically generated" id="277" name="Google Shape;277;p2"/>
              <p:cNvPicPr preferRelativeResize="0"/>
              <p:nvPr/>
            </p:nvPicPr>
            <p:blipFill rotWithShape="1">
              <a:blip r:embed="rId6">
                <a:alphaModFix amt="70000"/>
              </a:blip>
              <a:srcRect b="41742" l="5326" r="5743" t="7752"/>
              <a:stretch/>
            </p:blipFill>
            <p:spPr>
              <a:xfrm>
                <a:off x="4626365" y="3130548"/>
                <a:ext cx="3298500" cy="1564500"/>
              </a:xfrm>
              <a:prstGeom prst="roundRect">
                <a:avLst>
                  <a:gd fmla="val 8594" name="adj"/>
                </a:avLst>
              </a:prstGeom>
              <a:solidFill>
                <a:srgbClr val="ECECEC"/>
              </a:solidFill>
              <a:ln>
                <a:noFill/>
              </a:ln>
            </p:spPr>
          </p:pic>
          <p:grpSp>
            <p:nvGrpSpPr>
              <p:cNvPr id="278" name="Google Shape;278;p2"/>
              <p:cNvGrpSpPr/>
              <p:nvPr/>
            </p:nvGrpSpPr>
            <p:grpSpPr>
              <a:xfrm>
                <a:off x="6054272" y="4043779"/>
                <a:ext cx="455262" cy="504658"/>
                <a:chOff x="484313" y="2599402"/>
                <a:chExt cx="1431191" cy="1586475"/>
              </a:xfrm>
            </p:grpSpPr>
            <p:pic>
              <p:nvPicPr>
                <p:cNvPr id="279" name="Google Shape;279;p2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484313" y="2599402"/>
                  <a:ext cx="1431191" cy="15864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0" name="Google Shape;280;p2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0" l="0" r="0" t="0"/>
                <a:stretch/>
              </p:blipFill>
              <p:spPr>
                <a:xfrm>
                  <a:off x="1007378" y="2817846"/>
                  <a:ext cx="345628" cy="31333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81" name="Google Shape;281;p2"/>
              <p:cNvSpPr/>
              <p:nvPr/>
            </p:nvSpPr>
            <p:spPr>
              <a:xfrm rot="-2100468">
                <a:off x="6460730" y="4024802"/>
                <a:ext cx="535483" cy="276565"/>
              </a:xfrm>
              <a:prstGeom prst="leftArrow">
                <a:avLst>
                  <a:gd fmla="val 50000" name="adj1"/>
                  <a:gd fmla="val 50000" name="adj2"/>
                </a:avLst>
              </a:prstGeom>
              <a:solidFill>
                <a:schemeClr val="accent1"/>
              </a:solidFill>
              <a:ln cap="flat" cmpd="sng" w="9525">
                <a:solidFill>
                  <a:srgbClr val="C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2" name="Google Shape;282;p2"/>
              <p:cNvGrpSpPr/>
              <p:nvPr/>
            </p:nvGrpSpPr>
            <p:grpSpPr>
              <a:xfrm>
                <a:off x="6841242" y="2828232"/>
                <a:ext cx="1573383" cy="1564500"/>
                <a:chOff x="3220802" y="1804840"/>
                <a:chExt cx="1573383" cy="1564500"/>
              </a:xfrm>
            </p:grpSpPr>
            <p:sp>
              <p:nvSpPr>
                <p:cNvPr id="283" name="Google Shape;283;p2"/>
                <p:cNvSpPr/>
                <p:nvPr/>
              </p:nvSpPr>
              <p:spPr>
                <a:xfrm>
                  <a:off x="3220802" y="1804840"/>
                  <a:ext cx="1564500" cy="1564500"/>
                </a:xfrm>
                <a:prstGeom prst="ellipse">
                  <a:avLst/>
                </a:prstGeom>
                <a:solidFill>
                  <a:srgbClr val="EBEBEB">
                    <a:alpha val="43137"/>
                  </a:srgbClr>
                </a:solidFill>
                <a:ln cap="flat" cmpd="sng" w="127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3239522" y="1857641"/>
                  <a:ext cx="1554663" cy="1503976"/>
                  <a:chOff x="3764200" y="5371078"/>
                  <a:chExt cx="1687100" cy="1632096"/>
                </a:xfrm>
              </p:grpSpPr>
              <p:pic>
                <p:nvPicPr>
                  <p:cNvPr descr="A white letter on a black background&#10;&#10;Description automatically generated with medium confidence" id="285" name="Google Shape;285;p2"/>
                  <p:cNvPicPr preferRelativeResize="0"/>
                  <p:nvPr/>
                </p:nvPicPr>
                <p:blipFill rotWithShape="1">
                  <a:blip r:embed="rId9">
                    <a:alphaModFix/>
                  </a:blip>
                  <a:srcRect b="0" l="30488" r="29135" t="13027"/>
                  <a:stretch/>
                </p:blipFill>
                <p:spPr>
                  <a:xfrm>
                    <a:off x="3764200" y="5662157"/>
                    <a:ext cx="1106740" cy="134101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A white video game controller&#10;&#10;Description automatically generated with medium confidence" id="286" name="Google Shape;286;p2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 b="0" l="30488" r="29135" t="0"/>
                  <a:stretch/>
                </p:blipFill>
                <p:spPr>
                  <a:xfrm>
                    <a:off x="4307000" y="5371078"/>
                    <a:ext cx="1144300" cy="15942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</p:grpSp>
      </p:grpSp>
      <p:pic>
        <p:nvPicPr>
          <p:cNvPr descr="A white text on a black background&#10;&#10;Description automatically generated" id="287" name="Google Shape;287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30737" y="4789647"/>
            <a:ext cx="1485900" cy="251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Description automatically generated" id="288" name="Google Shape;288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314505" y="4452821"/>
            <a:ext cx="817727" cy="249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2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4" name="Google Shape;294;p52"/>
          <p:cNvSpPr/>
          <p:nvPr/>
        </p:nvSpPr>
        <p:spPr>
          <a:xfrm>
            <a:off x="493776" y="994229"/>
            <a:ext cx="1745673" cy="107224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Key Inclusion Criteria</a:t>
            </a:r>
            <a:endParaRPr/>
          </a:p>
        </p:txBody>
      </p:sp>
      <p:sp>
        <p:nvSpPr>
          <p:cNvPr id="295" name="Google Shape;295;p52"/>
          <p:cNvSpPr/>
          <p:nvPr/>
        </p:nvSpPr>
        <p:spPr>
          <a:xfrm>
            <a:off x="2246645" y="994229"/>
            <a:ext cx="6187013" cy="1072241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7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≥ 21 years of age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3" lvl="0" marL="21431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17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History of HF or suspected HF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3" lvl="0" marL="21431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17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Scheduled to undergo a RHC procedure per standard of care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52"/>
          <p:cNvSpPr/>
          <p:nvPr/>
        </p:nvSpPr>
        <p:spPr>
          <a:xfrm>
            <a:off x="493776" y="2179242"/>
            <a:ext cx="1745673" cy="1556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Key Exclusion Criteria</a:t>
            </a:r>
            <a:endParaRPr/>
          </a:p>
        </p:txBody>
      </p:sp>
      <p:sp>
        <p:nvSpPr>
          <p:cNvPr id="297" name="Google Shape;297;p52"/>
          <p:cNvSpPr/>
          <p:nvPr/>
        </p:nvSpPr>
        <p:spPr>
          <a:xfrm>
            <a:off x="2246645" y="2179242"/>
            <a:ext cx="6187013" cy="1556275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17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Temporary or durable mechanical circulatory support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3" lvl="0" marL="21431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17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Mechanical ventilatory support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3" lvl="0" marL="21431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17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Known allergies to Ag/AgCl wet electrodes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3" lvl="0" marL="21431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17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Healing chest wall wounds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3" lvl="0" marL="21431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17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Hemodynamically unstable or otherwise inappropriate for participation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white text on a black background&#10;&#10;Description automatically generated" id="298" name="Google Shape;29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737" y="4789647"/>
            <a:ext cx="1485900" cy="25146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52"/>
          <p:cNvSpPr txBox="1"/>
          <p:nvPr>
            <p:ph type="title"/>
          </p:nvPr>
        </p:nvSpPr>
        <p:spPr>
          <a:xfrm>
            <a:off x="411864" y="44792"/>
            <a:ext cx="6877210" cy="49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3000"/>
              <a:t>SEISMIC-HF I: Eligibility</a:t>
            </a:r>
            <a:endParaRPr sz="3000"/>
          </a:p>
        </p:txBody>
      </p:sp>
      <p:pic>
        <p:nvPicPr>
          <p:cNvPr descr="A close-up of a logo&#10;&#10;Description automatically generated" id="300" name="Google Shape;300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4505" y="4452821"/>
            <a:ext cx="817727" cy="249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1"/>
          <p:cNvSpPr txBox="1"/>
          <p:nvPr>
            <p:ph type="title"/>
          </p:nvPr>
        </p:nvSpPr>
        <p:spPr>
          <a:xfrm>
            <a:off x="411864" y="44792"/>
            <a:ext cx="6877210" cy="49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3000"/>
              <a:t>SEISMIC-HF I: Study Design</a:t>
            </a:r>
            <a:endParaRPr sz="3000"/>
          </a:p>
        </p:txBody>
      </p:sp>
      <p:sp>
        <p:nvSpPr>
          <p:cNvPr id="306" name="Google Shape;306;p51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07" name="Google Shape;307;p51"/>
          <p:cNvGraphicFramePr/>
          <p:nvPr/>
        </p:nvGraphicFramePr>
        <p:xfrm>
          <a:off x="411864" y="887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{30FDB001-B323-4A43-B541-6CB078C75CEB}</a:tableStyleId>
              </a:tblPr>
              <a:tblGrid>
                <a:gridCol w="1836925"/>
                <a:gridCol w="61535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Objective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9725" marB="109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Develop a generalizable model for hemodynamic assessment using data from wearable sensors in HF patients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9725" marB="109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Primary Aim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9725" marB="109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Collect a large dataset of synchronously measured SCG, ECG, PPG (from CardioTag) and </a:t>
                      </a: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right heart catheterization (</a:t>
                      </a: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RHC) pressure tracings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9725" marB="109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Design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9725" marB="109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Prospective, multi-site, observational study</a:t>
                      </a:r>
                      <a:endParaRPr sz="2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9725" marB="109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Recruitment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9725" marB="109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943 participants scheduled to undergo a routine RHC at 15 US sites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9725" marB="109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508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Hemodynamic data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9725" marB="109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Hemodynamic data were reviewed by an independent blinded core lab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9725" marB="109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41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Analysis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9725" marB="109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Patients with HFrEF only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9725" marB="109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  <p:pic>
        <p:nvPicPr>
          <p:cNvPr descr="A white text on a black background&#10;&#10;Description automatically generated" id="308" name="Google Shape;30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737" y="4789647"/>
            <a:ext cx="1485900" cy="251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Description automatically generated" id="309" name="Google Shape;309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4505" y="4452821"/>
            <a:ext cx="817727" cy="249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3"/>
          <p:cNvSpPr txBox="1"/>
          <p:nvPr>
            <p:ph type="title"/>
          </p:nvPr>
        </p:nvSpPr>
        <p:spPr>
          <a:xfrm>
            <a:off x="418396" y="48250"/>
            <a:ext cx="6877210" cy="5098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2592"/>
              <a:buFont typeface="Arial Black"/>
              <a:buNone/>
            </a:pPr>
            <a:r>
              <a:rPr lang="en-US" sz="3000"/>
              <a:t>Patient Flow: HFrEF Cohort</a:t>
            </a:r>
            <a:endParaRPr sz="3000"/>
          </a:p>
        </p:txBody>
      </p:sp>
      <p:sp>
        <p:nvSpPr>
          <p:cNvPr id="315" name="Google Shape;315;p53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16" name="Google Shape;316;p53"/>
          <p:cNvGrpSpPr/>
          <p:nvPr/>
        </p:nvGrpSpPr>
        <p:grpSpPr>
          <a:xfrm>
            <a:off x="973568" y="558060"/>
            <a:ext cx="6322038" cy="4059660"/>
            <a:chOff x="2229350" y="1424490"/>
            <a:chExt cx="4610418" cy="3149697"/>
          </a:xfrm>
        </p:grpSpPr>
        <p:sp>
          <p:nvSpPr>
            <p:cNvPr id="317" name="Google Shape;317;p53"/>
            <p:cNvSpPr/>
            <p:nvPr/>
          </p:nvSpPr>
          <p:spPr>
            <a:xfrm>
              <a:off x="3176212" y="1424490"/>
              <a:ext cx="1656522" cy="457200"/>
            </a:xfrm>
            <a:prstGeom prst="rect">
              <a:avLst/>
            </a:prstGeom>
            <a:solidFill>
              <a:srgbClr val="900A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HFrEF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(n=310)</a:t>
              </a:r>
              <a:endParaRPr/>
            </a:p>
          </p:txBody>
        </p:sp>
        <p:sp>
          <p:nvSpPr>
            <p:cNvPr id="318" name="Google Shape;318;p53"/>
            <p:cNvSpPr/>
            <p:nvPr/>
          </p:nvSpPr>
          <p:spPr>
            <a:xfrm>
              <a:off x="3176212" y="2097614"/>
              <a:ext cx="1656522" cy="4572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Annotated RHC</a:t>
              </a:r>
              <a:br>
                <a:rPr b="0" i="0" lang="en-US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(n=276)</a:t>
              </a:r>
              <a:endParaRPr/>
            </a:p>
          </p:txBody>
        </p:sp>
        <p:sp>
          <p:nvSpPr>
            <p:cNvPr id="319" name="Google Shape;319;p53"/>
            <p:cNvSpPr/>
            <p:nvPr/>
          </p:nvSpPr>
          <p:spPr>
            <a:xfrm>
              <a:off x="3176212" y="2770738"/>
              <a:ext cx="1656522" cy="457200"/>
            </a:xfrm>
            <a:prstGeom prst="rect">
              <a:avLst/>
            </a:prstGeom>
            <a:solidFill>
              <a:srgbClr val="9A9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Sufficient PCWP Quality</a:t>
              </a:r>
              <a:br>
                <a:rPr b="0" i="0" lang="en-US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(n=263)</a:t>
              </a:r>
              <a:endParaRPr/>
            </a:p>
          </p:txBody>
        </p:sp>
        <p:sp>
          <p:nvSpPr>
            <p:cNvPr id="320" name="Google Shape;320;p53"/>
            <p:cNvSpPr/>
            <p:nvPr/>
          </p:nvSpPr>
          <p:spPr>
            <a:xfrm>
              <a:off x="3176212" y="3443862"/>
              <a:ext cx="1656522" cy="457200"/>
            </a:xfrm>
            <a:prstGeom prst="rect">
              <a:avLst/>
            </a:prstGeom>
            <a:solidFill>
              <a:srgbClr val="4137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Modeling Dataset</a:t>
              </a:r>
              <a:br>
                <a:rPr b="0" i="0" lang="en-US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(n=233)</a:t>
              </a:r>
              <a:endParaRPr/>
            </a:p>
          </p:txBody>
        </p:sp>
        <p:grpSp>
          <p:nvGrpSpPr>
            <p:cNvPr id="321" name="Google Shape;321;p53"/>
            <p:cNvGrpSpPr/>
            <p:nvPr/>
          </p:nvGrpSpPr>
          <p:grpSpPr>
            <a:xfrm>
              <a:off x="2229350" y="4116987"/>
              <a:ext cx="3550247" cy="457200"/>
              <a:chOff x="2038858" y="4156368"/>
              <a:chExt cx="3550247" cy="350580"/>
            </a:xfrm>
          </p:grpSpPr>
          <p:sp>
            <p:nvSpPr>
              <p:cNvPr id="322" name="Google Shape;322;p53"/>
              <p:cNvSpPr/>
              <p:nvPr/>
            </p:nvSpPr>
            <p:spPr>
              <a:xfrm>
                <a:off x="3932583" y="4156368"/>
                <a:ext cx="1656522" cy="350580"/>
              </a:xfrm>
              <a:prstGeom prst="rect">
                <a:avLst/>
              </a:prstGeom>
              <a:solidFill>
                <a:srgbClr val="967FC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9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Holdout Test</a:t>
                </a:r>
                <a:br>
                  <a:rPr b="0" i="0" lang="en-US" sz="9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0" i="0" lang="en-US" sz="9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(n=47)</a:t>
                </a:r>
                <a:endParaRPr/>
              </a:p>
            </p:txBody>
          </p:sp>
          <p:sp>
            <p:nvSpPr>
              <p:cNvPr id="323" name="Google Shape;323;p53"/>
              <p:cNvSpPr/>
              <p:nvPr/>
            </p:nvSpPr>
            <p:spPr>
              <a:xfrm>
                <a:off x="2038858" y="4156368"/>
                <a:ext cx="1656522" cy="350580"/>
              </a:xfrm>
              <a:prstGeom prst="rect">
                <a:avLst/>
              </a:prstGeom>
              <a:solidFill>
                <a:srgbClr val="6459D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9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Development</a:t>
                </a:r>
                <a:br>
                  <a:rPr b="0" i="0" lang="en-US" sz="9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b="0" i="0" lang="en-US" sz="9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(n=186)</a:t>
                </a:r>
                <a:endParaRPr/>
              </a:p>
            </p:txBody>
          </p:sp>
        </p:grpSp>
        <p:sp>
          <p:nvSpPr>
            <p:cNvPr id="324" name="Google Shape;324;p53"/>
            <p:cNvSpPr/>
            <p:nvPr/>
          </p:nvSpPr>
          <p:spPr>
            <a:xfrm>
              <a:off x="5183246" y="1852492"/>
              <a:ext cx="1656522" cy="274320"/>
            </a:xfrm>
            <a:prstGeom prst="rect">
              <a:avLst/>
            </a:prstGeom>
            <a:solidFill>
              <a:srgbClr val="F6F6F6"/>
            </a:solidFill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Corrupted Data</a:t>
              </a:r>
              <a:br>
                <a:rPr b="0" i="0" lang="en-US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(n=34)</a:t>
              </a:r>
              <a:endPara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53"/>
            <p:cNvSpPr/>
            <p:nvPr/>
          </p:nvSpPr>
          <p:spPr>
            <a:xfrm>
              <a:off x="5183246" y="2525616"/>
              <a:ext cx="1656522" cy="274320"/>
            </a:xfrm>
            <a:prstGeom prst="rect">
              <a:avLst/>
            </a:prstGeom>
            <a:solidFill>
              <a:srgbClr val="F6F6F6"/>
            </a:solidFill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RHC Data Quality Check Fail </a:t>
              </a:r>
              <a:r>
                <a:rPr b="0" i="0" lang="en-US" sz="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(n=13)</a:t>
              </a:r>
              <a:endPara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53"/>
            <p:cNvSpPr/>
            <p:nvPr/>
          </p:nvSpPr>
          <p:spPr>
            <a:xfrm>
              <a:off x="5183246" y="3198740"/>
              <a:ext cx="1656522" cy="274320"/>
            </a:xfrm>
            <a:prstGeom prst="rect">
              <a:avLst/>
            </a:prstGeom>
            <a:solidFill>
              <a:srgbClr val="F6F6F6"/>
            </a:solidFill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Automated CardioTag Data Quality Check Filtered </a:t>
              </a:r>
              <a:r>
                <a:rPr b="0" i="0" lang="en-US" sz="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(n=30)</a:t>
              </a:r>
              <a:endPara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7" name="Google Shape;327;p53"/>
            <p:cNvCxnSpPr/>
            <p:nvPr/>
          </p:nvCxnSpPr>
          <p:spPr>
            <a:xfrm>
              <a:off x="4004473" y="1881690"/>
              <a:ext cx="0" cy="215924"/>
            </a:xfrm>
            <a:prstGeom prst="straightConnector1">
              <a:avLst/>
            </a:prstGeom>
            <a:noFill/>
            <a:ln cap="flat" cmpd="sng" w="9525">
              <a:solidFill>
                <a:srgbClr val="433F3F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28" name="Google Shape;328;p53"/>
            <p:cNvCxnSpPr/>
            <p:nvPr/>
          </p:nvCxnSpPr>
          <p:spPr>
            <a:xfrm>
              <a:off x="4004473" y="2554814"/>
              <a:ext cx="0" cy="215924"/>
            </a:xfrm>
            <a:prstGeom prst="straightConnector1">
              <a:avLst/>
            </a:prstGeom>
            <a:noFill/>
            <a:ln cap="flat" cmpd="sng" w="9525">
              <a:solidFill>
                <a:srgbClr val="433F3F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29" name="Google Shape;329;p53"/>
            <p:cNvCxnSpPr>
              <a:stCxn id="319" idx="2"/>
              <a:endCxn id="320" idx="0"/>
            </p:cNvCxnSpPr>
            <p:nvPr/>
          </p:nvCxnSpPr>
          <p:spPr>
            <a:xfrm>
              <a:off x="4004473" y="3227938"/>
              <a:ext cx="0" cy="216000"/>
            </a:xfrm>
            <a:prstGeom prst="straightConnector1">
              <a:avLst/>
            </a:prstGeom>
            <a:noFill/>
            <a:ln cap="flat" cmpd="sng" w="9525">
              <a:solidFill>
                <a:srgbClr val="433F3F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30" name="Google Shape;330;p53"/>
            <p:cNvCxnSpPr>
              <a:stCxn id="320" idx="2"/>
              <a:endCxn id="323" idx="0"/>
            </p:cNvCxnSpPr>
            <p:nvPr/>
          </p:nvCxnSpPr>
          <p:spPr>
            <a:xfrm rot="5400000">
              <a:off x="3423073" y="3535662"/>
              <a:ext cx="216000" cy="946800"/>
            </a:xfrm>
            <a:prstGeom prst="bentConnector3">
              <a:avLst>
                <a:gd fmla="val 93026" name="adj1"/>
              </a:avLst>
            </a:prstGeom>
            <a:noFill/>
            <a:ln cap="flat" cmpd="sng" w="9525">
              <a:solidFill>
                <a:srgbClr val="433F3F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31" name="Google Shape;331;p53"/>
            <p:cNvCxnSpPr>
              <a:stCxn id="320" idx="2"/>
              <a:endCxn id="322" idx="0"/>
            </p:cNvCxnSpPr>
            <p:nvPr/>
          </p:nvCxnSpPr>
          <p:spPr>
            <a:xfrm flipH="1" rot="-5400000">
              <a:off x="4369873" y="3535662"/>
              <a:ext cx="216000" cy="946800"/>
            </a:xfrm>
            <a:prstGeom prst="bentConnector3">
              <a:avLst>
                <a:gd fmla="val 93026" name="adj1"/>
              </a:avLst>
            </a:prstGeom>
            <a:noFill/>
            <a:ln cap="flat" cmpd="sng" w="9525">
              <a:solidFill>
                <a:srgbClr val="433F3F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332" name="Google Shape;332;p53"/>
            <p:cNvSpPr/>
            <p:nvPr/>
          </p:nvSpPr>
          <p:spPr>
            <a:xfrm>
              <a:off x="5298698" y="1547824"/>
              <a:ext cx="91440" cy="9144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53"/>
            <p:cNvSpPr/>
            <p:nvPr/>
          </p:nvSpPr>
          <p:spPr>
            <a:xfrm>
              <a:off x="3913033" y="1425892"/>
              <a:ext cx="91440" cy="9144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53"/>
            <p:cNvSpPr/>
            <p:nvPr/>
          </p:nvSpPr>
          <p:spPr>
            <a:xfrm>
              <a:off x="3913033" y="1943932"/>
              <a:ext cx="91440" cy="9144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53"/>
            <p:cNvSpPr/>
            <p:nvPr/>
          </p:nvSpPr>
          <p:spPr>
            <a:xfrm>
              <a:off x="3913033" y="2617056"/>
              <a:ext cx="91440" cy="9144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53"/>
            <p:cNvSpPr/>
            <p:nvPr/>
          </p:nvSpPr>
          <p:spPr>
            <a:xfrm>
              <a:off x="3913033" y="3290180"/>
              <a:ext cx="91440" cy="9144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7" name="Google Shape;337;p53"/>
            <p:cNvCxnSpPr>
              <a:stCxn id="334" idx="6"/>
              <a:endCxn id="324" idx="1"/>
            </p:cNvCxnSpPr>
            <p:nvPr/>
          </p:nvCxnSpPr>
          <p:spPr>
            <a:xfrm>
              <a:off x="4004473" y="1989652"/>
              <a:ext cx="1178700" cy="0"/>
            </a:xfrm>
            <a:prstGeom prst="straightConnector1">
              <a:avLst/>
            </a:prstGeom>
            <a:noFill/>
            <a:ln cap="flat" cmpd="sng" w="9525">
              <a:solidFill>
                <a:srgbClr val="635D5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38" name="Google Shape;338;p53"/>
            <p:cNvCxnSpPr>
              <a:stCxn id="335" idx="6"/>
              <a:endCxn id="325" idx="1"/>
            </p:cNvCxnSpPr>
            <p:nvPr/>
          </p:nvCxnSpPr>
          <p:spPr>
            <a:xfrm>
              <a:off x="4004473" y="2662776"/>
              <a:ext cx="1178700" cy="0"/>
            </a:xfrm>
            <a:prstGeom prst="straightConnector1">
              <a:avLst/>
            </a:prstGeom>
            <a:noFill/>
            <a:ln cap="flat" cmpd="sng" w="9525">
              <a:solidFill>
                <a:srgbClr val="635D5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39" name="Google Shape;339;p53"/>
            <p:cNvCxnSpPr>
              <a:stCxn id="336" idx="6"/>
              <a:endCxn id="326" idx="1"/>
            </p:cNvCxnSpPr>
            <p:nvPr/>
          </p:nvCxnSpPr>
          <p:spPr>
            <a:xfrm>
              <a:off x="4004473" y="3335900"/>
              <a:ext cx="1178700" cy="0"/>
            </a:xfrm>
            <a:prstGeom prst="straightConnector1">
              <a:avLst/>
            </a:prstGeom>
            <a:noFill/>
            <a:ln cap="flat" cmpd="sng" w="9525">
              <a:solidFill>
                <a:srgbClr val="635D5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pic>
        <p:nvPicPr>
          <p:cNvPr descr="A white text on a black background&#10;&#10;Description automatically generated" id="340" name="Google Shape;34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737" y="4789647"/>
            <a:ext cx="1485900" cy="251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Description automatically generated" id="341" name="Google Shape;341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4505" y="4452821"/>
            <a:ext cx="817727" cy="249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4"/>
          <p:cNvSpPr txBox="1"/>
          <p:nvPr>
            <p:ph type="title"/>
          </p:nvPr>
        </p:nvSpPr>
        <p:spPr>
          <a:xfrm>
            <a:off x="451052" y="80636"/>
            <a:ext cx="8439311" cy="505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000"/>
              <a:t>HFrEF PCWP Algorithm Development</a:t>
            </a:r>
            <a:endParaRPr/>
          </a:p>
        </p:txBody>
      </p:sp>
      <p:sp>
        <p:nvSpPr>
          <p:cNvPr id="348" name="Google Shape;348;p54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9" name="Google Shape;349;p54"/>
          <p:cNvPicPr preferRelativeResize="0"/>
          <p:nvPr/>
        </p:nvPicPr>
        <p:blipFill rotWithShape="1">
          <a:blip r:embed="rId3">
            <a:alphaModFix/>
          </a:blip>
          <a:srcRect b="26573" l="0" r="0" t="0"/>
          <a:stretch/>
        </p:blipFill>
        <p:spPr>
          <a:xfrm>
            <a:off x="508989" y="854661"/>
            <a:ext cx="5022240" cy="27784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0" name="Google Shape;350;p54"/>
          <p:cNvGrpSpPr/>
          <p:nvPr/>
        </p:nvGrpSpPr>
        <p:grpSpPr>
          <a:xfrm>
            <a:off x="6087109" y="854661"/>
            <a:ext cx="2356196" cy="2863717"/>
            <a:chOff x="6172018" y="1110551"/>
            <a:chExt cx="2356196" cy="2863717"/>
          </a:xfrm>
        </p:grpSpPr>
        <p:pic>
          <p:nvPicPr>
            <p:cNvPr id="351" name="Google Shape;351;p54"/>
            <p:cNvPicPr preferRelativeResize="0"/>
            <p:nvPr/>
          </p:nvPicPr>
          <p:blipFill rotWithShape="1">
            <a:blip r:embed="rId3">
              <a:alphaModFix/>
            </a:blip>
            <a:srcRect b="23572" l="0" r="96927" t="73050"/>
            <a:stretch/>
          </p:blipFill>
          <p:spPr>
            <a:xfrm>
              <a:off x="6172018" y="1110551"/>
              <a:ext cx="156735" cy="1335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52" name="Google Shape;352;p54"/>
            <p:cNvGrpSpPr/>
            <p:nvPr/>
          </p:nvGrpSpPr>
          <p:grpSpPr>
            <a:xfrm>
              <a:off x="6342252" y="1284478"/>
              <a:ext cx="2185962" cy="2689790"/>
              <a:chOff x="6342252" y="1170178"/>
              <a:chExt cx="2185962" cy="2689790"/>
            </a:xfrm>
          </p:grpSpPr>
          <p:grpSp>
            <p:nvGrpSpPr>
              <p:cNvPr id="353" name="Google Shape;353;p54"/>
              <p:cNvGrpSpPr/>
              <p:nvPr/>
            </p:nvGrpSpPr>
            <p:grpSpPr>
              <a:xfrm>
                <a:off x="6349112" y="1170178"/>
                <a:ext cx="2179102" cy="559499"/>
                <a:chOff x="6349112" y="1170178"/>
                <a:chExt cx="2179102" cy="559499"/>
              </a:xfrm>
            </p:grpSpPr>
            <p:sp>
              <p:nvSpPr>
                <p:cNvPr id="354" name="Google Shape;354;p54"/>
                <p:cNvSpPr/>
                <p:nvPr/>
              </p:nvSpPr>
              <p:spPr>
                <a:xfrm>
                  <a:off x="6349112" y="1170178"/>
                  <a:ext cx="981028" cy="559499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DDDE"/>
                </a:solidFill>
                <a:ln>
                  <a:noFill/>
                </a:ln>
              </p:spPr>
              <p:txBody>
                <a:bodyPr anchorCtr="0" anchor="t" bIns="91425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825" u="none" cap="none" strike="noStrike">
                      <a:solidFill>
                        <a:srgbClr val="000000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Wearable Signals</a:t>
                  </a:r>
                  <a:endParaRPr b="1" i="0" sz="825" u="none" cap="none" strike="noStrike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grpSp>
              <p:nvGrpSpPr>
                <p:cNvPr id="355" name="Google Shape;355;p54"/>
                <p:cNvGrpSpPr/>
                <p:nvPr/>
              </p:nvGrpSpPr>
              <p:grpSpPr>
                <a:xfrm>
                  <a:off x="6583633" y="1356747"/>
                  <a:ext cx="511963" cy="310756"/>
                  <a:chOff x="6404125" y="2254975"/>
                  <a:chExt cx="550775" cy="336750"/>
                </a:xfrm>
              </p:grpSpPr>
              <p:sp>
                <p:nvSpPr>
                  <p:cNvPr id="356" name="Google Shape;356;p54"/>
                  <p:cNvSpPr/>
                  <p:nvPr/>
                </p:nvSpPr>
                <p:spPr>
                  <a:xfrm>
                    <a:off x="6404125" y="2254975"/>
                    <a:ext cx="432900" cy="243600"/>
                  </a:xfrm>
                  <a:prstGeom prst="rect">
                    <a:avLst/>
                  </a:prstGeom>
                  <a:solidFill>
                    <a:srgbClr val="2F71AC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25" u="none" cap="none" strike="noStrike">
                      <a:solidFill>
                        <a:srgbClr val="000000"/>
                      </a:solidFill>
                      <a:latin typeface="Lato"/>
                      <a:ea typeface="Lato"/>
                      <a:cs typeface="Lato"/>
                      <a:sym typeface="Lato"/>
                    </a:endParaRPr>
                  </a:p>
                </p:txBody>
              </p:sp>
              <p:sp>
                <p:nvSpPr>
                  <p:cNvPr id="357" name="Google Shape;357;p54"/>
                  <p:cNvSpPr/>
                  <p:nvPr/>
                </p:nvSpPr>
                <p:spPr>
                  <a:xfrm>
                    <a:off x="6463063" y="2301550"/>
                    <a:ext cx="432900" cy="243600"/>
                  </a:xfrm>
                  <a:prstGeom prst="rect">
                    <a:avLst/>
                  </a:prstGeom>
                  <a:solidFill>
                    <a:srgbClr val="2F71AC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25" u="none" cap="none" strike="noStrike">
                      <a:solidFill>
                        <a:srgbClr val="000000"/>
                      </a:solidFill>
                      <a:latin typeface="Lato"/>
                      <a:ea typeface="Lato"/>
                      <a:cs typeface="Lato"/>
                      <a:sym typeface="Lato"/>
                    </a:endParaRPr>
                  </a:p>
                </p:txBody>
              </p:sp>
              <p:sp>
                <p:nvSpPr>
                  <p:cNvPr id="358" name="Google Shape;358;p54"/>
                  <p:cNvSpPr/>
                  <p:nvPr/>
                </p:nvSpPr>
                <p:spPr>
                  <a:xfrm>
                    <a:off x="6522000" y="2348125"/>
                    <a:ext cx="432900" cy="243600"/>
                  </a:xfrm>
                  <a:prstGeom prst="rect">
                    <a:avLst/>
                  </a:prstGeom>
                  <a:solidFill>
                    <a:srgbClr val="2F71AC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425" u="none" cap="none" strike="noStrike">
                      <a:solidFill>
                        <a:srgbClr val="000000"/>
                      </a:solidFill>
                      <a:latin typeface="Lato"/>
                      <a:ea typeface="Lato"/>
                      <a:cs typeface="Lato"/>
                      <a:sym typeface="Lato"/>
                    </a:endParaRPr>
                  </a:p>
                </p:txBody>
              </p:sp>
            </p:grpSp>
            <p:sp>
              <p:nvSpPr>
                <p:cNvPr id="359" name="Google Shape;359;p54"/>
                <p:cNvSpPr/>
                <p:nvPr/>
              </p:nvSpPr>
              <p:spPr>
                <a:xfrm>
                  <a:off x="7547186" y="1170178"/>
                  <a:ext cx="981028" cy="559499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9DDDE"/>
                </a:solidFill>
                <a:ln>
                  <a:noFill/>
                </a:ln>
              </p:spPr>
              <p:txBody>
                <a:bodyPr anchorCtr="0" anchor="t" bIns="91425" lIns="91425" spcFirstLastPara="1" rIns="91425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825" u="none" cap="none" strike="noStrike">
                      <a:solidFill>
                        <a:srgbClr val="000000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PCWP Label</a:t>
                  </a:r>
                  <a:endParaRPr b="1" i="0" sz="825" u="none" cap="none" strike="noStrike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360" name="Google Shape;360;p54"/>
                <p:cNvSpPr/>
                <p:nvPr/>
              </p:nvSpPr>
              <p:spPr>
                <a:xfrm>
                  <a:off x="7836503" y="1399727"/>
                  <a:ext cx="402394" cy="224796"/>
                </a:xfrm>
                <a:prstGeom prst="rect">
                  <a:avLst/>
                </a:prstGeom>
                <a:solidFill>
                  <a:srgbClr val="3A8E16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25" u="none" cap="none" strike="noStrike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sp>
            <p:nvSpPr>
              <p:cNvPr id="361" name="Google Shape;361;p54"/>
              <p:cNvSpPr/>
              <p:nvPr/>
            </p:nvSpPr>
            <p:spPr>
              <a:xfrm>
                <a:off x="6948149" y="2069940"/>
                <a:ext cx="981028" cy="559499"/>
              </a:xfrm>
              <a:prstGeom prst="roundRect">
                <a:avLst>
                  <a:gd fmla="val 16667" name="adj"/>
                </a:avLst>
              </a:prstGeom>
              <a:solidFill>
                <a:srgbClr val="D9DDD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825" u="none" cap="none" strike="noStrike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rPr>
                  <a:t>Data Splitting</a:t>
                </a:r>
                <a:endParaRPr b="1" i="0" sz="825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grpSp>
            <p:nvGrpSpPr>
              <p:cNvPr id="362" name="Google Shape;362;p54"/>
              <p:cNvGrpSpPr/>
              <p:nvPr/>
            </p:nvGrpSpPr>
            <p:grpSpPr>
              <a:xfrm>
                <a:off x="6342252" y="3005908"/>
                <a:ext cx="2108287" cy="854060"/>
                <a:chOff x="6342252" y="3005908"/>
                <a:chExt cx="2108287" cy="854060"/>
              </a:xfrm>
            </p:grpSpPr>
            <p:sp>
              <p:nvSpPr>
                <p:cNvPr id="363" name="Google Shape;363;p54"/>
                <p:cNvSpPr/>
                <p:nvPr/>
              </p:nvSpPr>
              <p:spPr>
                <a:xfrm>
                  <a:off x="6342252" y="3005908"/>
                  <a:ext cx="822915" cy="854060"/>
                </a:xfrm>
                <a:prstGeom prst="can">
                  <a:avLst>
                    <a:gd fmla="val 25000" name="adj"/>
                  </a:avLst>
                </a:prstGeom>
                <a:solidFill>
                  <a:srgbClr val="D9DDDE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750" u="none" cap="none" strike="noStrike">
                      <a:solidFill>
                        <a:srgbClr val="000000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Development</a:t>
                  </a:r>
                  <a:endParaRPr b="1" i="0" sz="750" u="none" cap="none" strike="noStrike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750" u="none" cap="none" strike="noStrike">
                      <a:solidFill>
                        <a:srgbClr val="000000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n = 186</a:t>
                  </a:r>
                  <a:endParaRPr b="1" i="0" sz="750" u="none" cap="none" strike="noStrike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364" name="Google Shape;364;p54"/>
                <p:cNvSpPr/>
                <p:nvPr/>
              </p:nvSpPr>
              <p:spPr>
                <a:xfrm>
                  <a:off x="7851548" y="3006106"/>
                  <a:ext cx="598991" cy="606839"/>
                </a:xfrm>
                <a:prstGeom prst="can">
                  <a:avLst>
                    <a:gd fmla="val 25000" name="adj"/>
                  </a:avLst>
                </a:prstGeom>
                <a:solidFill>
                  <a:srgbClr val="D9DDDE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750" u="none" cap="none" strike="noStrike">
                      <a:solidFill>
                        <a:srgbClr val="000000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Test</a:t>
                  </a:r>
                  <a:endParaRPr b="1" i="0" sz="750" u="none" cap="none" strike="noStrike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750" u="none" cap="none" strike="noStrike">
                      <a:solidFill>
                        <a:srgbClr val="000000"/>
                      </a:solidFill>
                      <a:latin typeface="Lato"/>
                      <a:ea typeface="Lato"/>
                      <a:cs typeface="Lato"/>
                      <a:sym typeface="Lato"/>
                    </a:rPr>
                    <a:t>N = 47</a:t>
                  </a:r>
                  <a:endParaRPr b="1" i="0" sz="750" u="none" cap="none" strike="noStrike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cxnSp>
            <p:nvCxnSpPr>
              <p:cNvPr id="365" name="Google Shape;365;p54"/>
              <p:cNvCxnSpPr>
                <a:stCxn id="354" idx="2"/>
                <a:endCxn id="361" idx="0"/>
              </p:cNvCxnSpPr>
              <p:nvPr/>
            </p:nvCxnSpPr>
            <p:spPr>
              <a:xfrm flipH="1" rot="-5400000">
                <a:off x="6969076" y="1600227"/>
                <a:ext cx="340200" cy="599100"/>
              </a:xfrm>
              <a:prstGeom prst="bentConnector3">
                <a:avLst>
                  <a:gd fmla="val 16409" name="adj1"/>
                </a:avLst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366" name="Google Shape;366;p54"/>
              <p:cNvCxnSpPr>
                <a:stCxn id="359" idx="2"/>
                <a:endCxn id="361" idx="0"/>
              </p:cNvCxnSpPr>
              <p:nvPr/>
            </p:nvCxnSpPr>
            <p:spPr>
              <a:xfrm rot="5400000">
                <a:off x="7568050" y="1600227"/>
                <a:ext cx="340200" cy="599100"/>
              </a:xfrm>
              <a:prstGeom prst="bentConnector3">
                <a:avLst>
                  <a:gd fmla="val 16409" name="adj1"/>
                </a:avLst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367" name="Google Shape;367;p54"/>
              <p:cNvCxnSpPr>
                <a:stCxn id="361" idx="2"/>
                <a:endCxn id="368" idx="0"/>
              </p:cNvCxnSpPr>
              <p:nvPr/>
            </p:nvCxnSpPr>
            <p:spPr>
              <a:xfrm flipH="1" rot="-5400000">
                <a:off x="7632613" y="2435489"/>
                <a:ext cx="312300" cy="700200"/>
              </a:xfrm>
              <a:prstGeom prst="bentConnector3">
                <a:avLst>
                  <a:gd fmla="val 13412" name="adj1"/>
                </a:avLst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369" name="Google Shape;369;p54"/>
              <p:cNvCxnSpPr>
                <a:stCxn id="361" idx="2"/>
                <a:endCxn id="370" idx="0"/>
              </p:cNvCxnSpPr>
              <p:nvPr/>
            </p:nvCxnSpPr>
            <p:spPr>
              <a:xfrm rot="5400000">
                <a:off x="6932413" y="2435489"/>
                <a:ext cx="312300" cy="700200"/>
              </a:xfrm>
              <a:prstGeom prst="bentConnector3">
                <a:avLst>
                  <a:gd fmla="val 13412" name="adj1"/>
                </a:avLst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grpSp>
            <p:nvGrpSpPr>
              <p:cNvPr id="371" name="Google Shape;371;p54"/>
              <p:cNvGrpSpPr/>
              <p:nvPr/>
            </p:nvGrpSpPr>
            <p:grpSpPr>
              <a:xfrm>
                <a:off x="6734426" y="2941879"/>
                <a:ext cx="1408473" cy="8305"/>
                <a:chOff x="6734426" y="2941879"/>
                <a:chExt cx="1408473" cy="8305"/>
              </a:xfrm>
            </p:grpSpPr>
            <p:sp>
              <p:nvSpPr>
                <p:cNvPr id="372" name="Google Shape;372;p54"/>
                <p:cNvSpPr/>
                <p:nvPr/>
              </p:nvSpPr>
              <p:spPr>
                <a:xfrm>
                  <a:off x="7434480" y="2941879"/>
                  <a:ext cx="8366" cy="8305"/>
                </a:xfrm>
                <a:prstGeom prst="ellipse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25" u="none" cap="none" strike="noStrike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368" name="Google Shape;368;p54"/>
                <p:cNvSpPr/>
                <p:nvPr/>
              </p:nvSpPr>
              <p:spPr>
                <a:xfrm>
                  <a:off x="8134533" y="2941879"/>
                  <a:ext cx="8366" cy="8305"/>
                </a:xfrm>
                <a:prstGeom prst="ellipse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25" u="none" cap="none" strike="noStrike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  <p:sp>
              <p:nvSpPr>
                <p:cNvPr id="370" name="Google Shape;370;p54"/>
                <p:cNvSpPr/>
                <p:nvPr/>
              </p:nvSpPr>
              <p:spPr>
                <a:xfrm>
                  <a:off x="6734426" y="2941879"/>
                  <a:ext cx="8366" cy="8305"/>
                </a:xfrm>
                <a:prstGeom prst="ellipse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25" u="none" cap="none" strike="noStrike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</p:grpSp>
      </p:grpSp>
      <p:sp>
        <p:nvSpPr>
          <p:cNvPr id="373" name="Google Shape;373;p54"/>
          <p:cNvSpPr txBox="1"/>
          <p:nvPr/>
        </p:nvSpPr>
        <p:spPr>
          <a:xfrm>
            <a:off x="385200" y="4045209"/>
            <a:ext cx="791640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CardioTag signals and RHC PCWP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waveforms used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train the algorithms</a:t>
            </a:r>
            <a:endParaRPr/>
          </a:p>
        </p:txBody>
      </p:sp>
      <p:pic>
        <p:nvPicPr>
          <p:cNvPr descr="Lock with solid fill" id="374" name="Google Shape;374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7891" y="3559940"/>
            <a:ext cx="146304" cy="146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text on a black background&#10;&#10;Description automatically generated" id="375" name="Google Shape;375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0737" y="4789647"/>
            <a:ext cx="1485900" cy="251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Description automatically generated" id="376" name="Google Shape;376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14505" y="4452821"/>
            <a:ext cx="817727" cy="249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5"/>
          <p:cNvSpPr txBox="1"/>
          <p:nvPr>
            <p:ph type="title"/>
          </p:nvPr>
        </p:nvSpPr>
        <p:spPr>
          <a:xfrm>
            <a:off x="348343" y="51366"/>
            <a:ext cx="6877210" cy="391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 Black"/>
              <a:buNone/>
            </a:pPr>
            <a:r>
              <a:rPr lang="en-US" sz="3000"/>
              <a:t>Patient Characteristics</a:t>
            </a:r>
            <a:endParaRPr sz="3000"/>
          </a:p>
        </p:txBody>
      </p:sp>
      <p:sp>
        <p:nvSpPr>
          <p:cNvPr id="382" name="Google Shape;382;p55"/>
          <p:cNvSpPr txBox="1"/>
          <p:nvPr>
            <p:ph idx="1" type="body"/>
          </p:nvPr>
        </p:nvSpPr>
        <p:spPr>
          <a:xfrm>
            <a:off x="367937" y="601068"/>
            <a:ext cx="8059928" cy="32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accent1"/>
                </a:solidFill>
              </a:rPr>
              <a:t>Diverse HF population providing a robust dataset for ML algorithms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83" name="Google Shape;383;p55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84" name="Google Shape;384;p55"/>
          <p:cNvGraphicFramePr/>
          <p:nvPr/>
        </p:nvGraphicFramePr>
        <p:xfrm>
          <a:off x="426720" y="101663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{78B2339A-ED21-48CB-AE63-0958C6C6DC4B}</a:tableStyleId>
              </a:tblPr>
              <a:tblGrid>
                <a:gridCol w="2377450"/>
                <a:gridCol w="1554475"/>
              </a:tblGrid>
              <a:tr h="226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chemeClr val="lt1"/>
                          </a:solidFill>
                        </a:rPr>
                        <a:t>Subject Characteristics 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6450" marL="66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chemeClr val="lt1"/>
                          </a:solidFill>
                        </a:rPr>
                        <a:t>​​HFrEF (≤ 40%)​</a:t>
                      </a:r>
                      <a:br>
                        <a:rPr lang="en-US" sz="900" u="none" cap="none" strike="noStrike">
                          <a:solidFill>
                            <a:schemeClr val="lt1"/>
                          </a:solidFill>
                        </a:rPr>
                      </a:br>
                      <a:r>
                        <a:rPr lang="en-US" sz="800" u="none" cap="none" strike="noStrike">
                          <a:solidFill>
                            <a:schemeClr val="lt1"/>
                          </a:solidFill>
                        </a:rPr>
                        <a:t>(n=310) 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6450" marL="664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15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Age, y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 </a:t>
                      </a:r>
                      <a:r>
                        <a:rPr b="0" lang="en-US" sz="900" u="none" cap="none" strike="noStrike"/>
                        <a:t>  Mean (SD) 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/>
                        <a:t>   &gt; 65 years </a:t>
                      </a:r>
                      <a:endParaRPr b="0"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8300" marB="18300" marR="66450" marL="66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 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61.1 ± 13.4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137 (44%)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8300" marB="18300" marR="66450" marL="664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146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BMI</a:t>
                      </a:r>
                      <a:endParaRPr baseline="30000"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8300" marB="18300" marR="66450" marL="66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31.4 ± 13.8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8300" marB="18300" marR="66450" marL="664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Sex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</a:t>
                      </a:r>
                      <a:r>
                        <a:rPr b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Male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Female</a:t>
                      </a:r>
                      <a:endParaRPr b="0"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300" marB="18300" marR="66450" marL="66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193 (62%)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en-US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117 (38%)</a:t>
                      </a:r>
                      <a:endParaRPr/>
                    </a:p>
                  </a:txBody>
                  <a:tcPr marT="18300" marB="18300" marR="66450" marL="664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280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900" u="none" cap="none" strike="noStrike"/>
                        <a:t>Blood Pressure, mmHg</a:t>
                      </a:r>
                      <a:endParaRPr b="1"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/>
                        <a:t>Systolic / Diastolic, mean (SD)</a:t>
                      </a:r>
                      <a:endParaRPr/>
                    </a:p>
                  </a:txBody>
                  <a:tcPr marT="18300" marB="18300" marR="66450" marL="66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117.8 ± 19.4</a:t>
                      </a:r>
                      <a:r>
                        <a:rPr lang="en-US" sz="9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/ </a:t>
                      </a:r>
                      <a:r>
                        <a:rPr lang="en-US" sz="900" u="none" cap="none" strike="noStrike"/>
                        <a:t>73.5 ± 13.3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8300" marB="18300" marR="66450" marL="664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5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Race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   </a:t>
                      </a:r>
                      <a:r>
                        <a:rPr b="0" lang="en-US" sz="900" u="none" cap="none" strike="noStrike"/>
                        <a:t>White 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/>
                        <a:t>   Black or African American 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/>
                        <a:t>   Asian 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/>
                        <a:t>   Native Hawaiian or Other  Pacific Islander 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/>
                        <a:t>   American Indian or Alaska Native 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/>
                        <a:t>   Other</a:t>
                      </a:r>
                      <a:endParaRPr b="0"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8300" marB="18300" marR="66450" marL="66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 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136 (44%)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122 (39%)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11 (4%)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7 (2%)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3 (1%)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31 (10%)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8300" marB="18300" marR="66450" marL="664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550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Ethnicity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   </a:t>
                      </a:r>
                      <a:r>
                        <a:rPr b="0" lang="en-US" sz="900" u="none" cap="none" strike="noStrike"/>
                        <a:t>Hispanic / Latino 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/>
                        <a:t>   Not Hispanic / Latino </a:t>
                      </a:r>
                      <a:endParaRPr b="0" sz="1100" u="none" cap="none" strike="noStrike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 u="none" cap="none" strike="noStrike"/>
                        <a:t>   Not Reported </a:t>
                      </a:r>
                      <a:endParaRPr b="0"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8300" marB="18300" marR="66450" marL="66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 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23 (7%)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265 (85%)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22 (7%)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8300" marB="18300" marR="66450" marL="6645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5" name="Google Shape;385;p55"/>
          <p:cNvGraphicFramePr/>
          <p:nvPr/>
        </p:nvGraphicFramePr>
        <p:xfrm>
          <a:off x="4785360" y="101663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{78B2339A-ED21-48CB-AE63-0958C6C6DC4B}</a:tableStyleId>
              </a:tblPr>
              <a:tblGrid>
                <a:gridCol w="2377450"/>
                <a:gridCol w="1554475"/>
              </a:tblGrid>
              <a:tr h="243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chemeClr val="lt1"/>
                          </a:solidFill>
                        </a:rPr>
                        <a:t>Clinical Characteristics and Symptoms</a:t>
                      </a:r>
                      <a:endParaRPr sz="9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>
                          <a:solidFill>
                            <a:schemeClr val="lt1"/>
                          </a:solidFill>
                        </a:rPr>
                        <a:t>​​HFrEF (≤ 40%)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cap="none" strike="noStrike">
                          <a:solidFill>
                            <a:schemeClr val="lt1"/>
                          </a:solidFill>
                        </a:rPr>
                        <a:t>(n=310)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NYHA Functional Class </a:t>
                      </a:r>
                      <a:endParaRPr/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2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     </a:t>
                      </a:r>
                      <a:r>
                        <a:rPr b="0" lang="en-US" sz="900" u="none" cap="none" strike="noStrike"/>
                        <a:t>NYHA I </a:t>
                      </a:r>
                      <a:endParaRPr/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8 (3%)</a:t>
                      </a:r>
                      <a:endParaRPr/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     </a:t>
                      </a:r>
                      <a:r>
                        <a:rPr b="0" lang="en-US" sz="900" u="none" cap="none" strike="noStrike"/>
                        <a:t>NYHA II</a:t>
                      </a:r>
                      <a:endParaRPr/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72 (23%)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2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     </a:t>
                      </a:r>
                      <a:r>
                        <a:rPr b="0" lang="en-US" sz="900" u="none" cap="none" strike="noStrike"/>
                        <a:t>NYHA III</a:t>
                      </a:r>
                      <a:endParaRPr/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177 (57%)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     </a:t>
                      </a:r>
                      <a:r>
                        <a:rPr b="0" lang="en-US" sz="900" u="none" cap="none" strike="noStrike"/>
                        <a:t>NYHA IV</a:t>
                      </a:r>
                      <a:endParaRPr/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51 (16%)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2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/>
                        <a:t>    </a:t>
                      </a:r>
                      <a:endParaRPr b="0"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Comorbidities</a:t>
                      </a:r>
                      <a:endParaRPr/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2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/>
                        <a:t>     Hypertension</a:t>
                      </a:r>
                      <a:endParaRPr/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259 (84%)</a:t>
                      </a:r>
                      <a:endParaRPr/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     </a:t>
                      </a:r>
                      <a:r>
                        <a:rPr b="0" lang="en-US" sz="900" u="none" cap="none" strike="noStrike"/>
                        <a:t>Prior myocardial Infarction </a:t>
                      </a:r>
                      <a:endParaRPr/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100 (32%)</a:t>
                      </a:r>
                      <a:endParaRPr/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2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/>
                        <a:t>     Coronary Artery Disease </a:t>
                      </a:r>
                      <a:endParaRPr/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172 (55%)</a:t>
                      </a:r>
                      <a:endParaRPr/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/>
                        <a:t>     Chronic Kidney Disease, Stage III-V </a:t>
                      </a:r>
                      <a:endParaRPr/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142 (46%)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2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/>
                        <a:t>     Hyperlipidemia </a:t>
                      </a:r>
                      <a:endParaRPr/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221 (71%)</a:t>
                      </a:r>
                      <a:endParaRPr/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/>
                        <a:t>     Chronic Obstructive Pulmonary Disease </a:t>
                      </a:r>
                      <a:endParaRPr/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51 (16%)</a:t>
                      </a:r>
                      <a:endParaRPr/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6F6"/>
                    </a:solidFill>
                  </a:tcPr>
                </a:tc>
              </a:tr>
              <a:tr h="21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 u="none" cap="none" strike="noStrike"/>
                        <a:t>     Any Valve repair/ replacement </a:t>
                      </a:r>
                      <a:endParaRPr b="0"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/>
                        <a:t>34 (11%)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8300" marB="18300" marR="64000" marL="640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A white text on a black background&#10;&#10;Description automatically generated" id="386" name="Google Shape;38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737" y="4789647"/>
            <a:ext cx="1485900" cy="251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Description automatically generated" id="387" name="Google Shape;387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4505" y="4452821"/>
            <a:ext cx="817727" cy="249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ark Background">
  <a:themeElements>
    <a:clrScheme name="American Heart Association">
      <a:dk1>
        <a:srgbClr val="000000"/>
      </a:dk1>
      <a:lt1>
        <a:srgbClr val="FFFFFF"/>
      </a:lt1>
      <a:dk2>
        <a:srgbClr val="2E2C2C"/>
      </a:dk2>
      <a:lt2>
        <a:srgbClr val="E8E8E8"/>
      </a:lt2>
      <a:accent1>
        <a:srgbClr val="C10E20"/>
      </a:accent1>
      <a:accent2>
        <a:srgbClr val="990000"/>
      </a:accent2>
      <a:accent3>
        <a:srgbClr val="000000"/>
      </a:accent3>
      <a:accent4>
        <a:srgbClr val="636466"/>
      </a:accent4>
      <a:accent5>
        <a:srgbClr val="E8E8E8"/>
      </a:accent5>
      <a:accent6>
        <a:srgbClr val="2E2C2C"/>
      </a:accent6>
      <a:hlink>
        <a:srgbClr val="C10E20"/>
      </a:hlink>
      <a:folHlink>
        <a:srgbClr val="99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2020-08-20T15:39:54Z</dcterms:created>
  <dc:creator>Rachel Kutos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0x01010071499483315B884B9A0839A38EC00B6B</vt:lpwstr>
  </property>
  <property fmtid="{D5CDD505-2E9C-101B-9397-08002B2CF9AE}" pid="3" name="MediaServiceImageTags">
    <vt:lpwstr/>
  </property>
</Properties>
</file>