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82" r:id="rId4"/>
    <p:sldId id="258" r:id="rId5"/>
    <p:sldId id="259" r:id="rId6"/>
    <p:sldId id="266" r:id="rId7"/>
    <p:sldId id="279" r:id="rId8"/>
    <p:sldId id="280" r:id="rId9"/>
    <p:sldId id="270" r:id="rId10"/>
    <p:sldId id="277" r:id="rId11"/>
    <p:sldId id="278" r:id="rId12"/>
    <p:sldId id="272" r:id="rId13"/>
    <p:sldId id="281" r:id="rId14"/>
    <p:sldId id="273" r:id="rId15"/>
    <p:sldId id="274" r:id="rId16"/>
    <p:sldId id="275" r:id="rId17"/>
    <p:sldId id="276" r:id="rId18"/>
    <p:sldId id="260" r:id="rId19"/>
    <p:sldId id="265" r:id="rId20"/>
    <p:sldId id="28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494"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KW"/>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9DA05606-B654-4536-83A1-6538372988A1}" type="datetimeFigureOut">
              <a:rPr lang="ar-KW" smtClean="0"/>
              <a:t>19/02/1440</a:t>
            </a:fld>
            <a:endParaRPr lang="ar-KW"/>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KW"/>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KW"/>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KW"/>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3B0CFC57-D1BE-4D28-84F4-DF6B692BCDC2}" type="slidenum">
              <a:rPr lang="ar-KW" smtClean="0"/>
              <a:t>‹#›</a:t>
            </a:fld>
            <a:endParaRPr lang="ar-KW"/>
          </a:p>
        </p:txBody>
      </p:sp>
    </p:spTree>
    <p:extLst>
      <p:ext uri="{BB962C8B-B14F-4D97-AF65-F5344CB8AC3E}">
        <p14:creationId xmlns:p14="http://schemas.microsoft.com/office/powerpoint/2010/main" val="396983023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2C3A3A2-983C-4BF6-A12E-6A8864BFB721}"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BEDD-363B-4748-8FFA-AB57B95677B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3A3A2-983C-4BF6-A12E-6A8864BFB721}"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BEDD-363B-4748-8FFA-AB57B95677B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3A3A2-983C-4BF6-A12E-6A8864BFB721}"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BEDD-363B-4748-8FFA-AB57B95677B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3A3A2-983C-4BF6-A12E-6A8864BFB721}"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BEDD-363B-4748-8FFA-AB57B95677B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C3A3A2-983C-4BF6-A12E-6A8864BFB721}"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BEDD-363B-4748-8FFA-AB57B95677B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2C3A3A2-983C-4BF6-A12E-6A8864BFB721}"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FBEDD-363B-4748-8FFA-AB57B95677B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3A3A2-983C-4BF6-A12E-6A8864BFB721}" type="datetimeFigureOut">
              <a:rPr lang="en-US" smtClean="0"/>
              <a:t>10/29/2018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7FBEDD-363B-4748-8FFA-AB57B95677B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C3A3A2-983C-4BF6-A12E-6A8864BFB721}" type="datetimeFigureOut">
              <a:rPr lang="en-US" smtClean="0"/>
              <a:t>10/29/2018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7FBEDD-363B-4748-8FFA-AB57B95677B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C3A3A2-983C-4BF6-A12E-6A8864BFB721}" type="datetimeFigureOut">
              <a:rPr lang="en-US" smtClean="0"/>
              <a:t>10/29/2018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7FBEDD-363B-4748-8FFA-AB57B95677B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C3A3A2-983C-4BF6-A12E-6A8864BFB721}"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FBEDD-363B-4748-8FFA-AB57B95677BD}"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82C3A3A2-983C-4BF6-A12E-6A8864BFB721}" type="datetimeFigureOut">
              <a:rPr lang="en-US" smtClean="0"/>
              <a:t>10/29/2018</a:t>
            </a:fld>
            <a:endParaRPr lang="en-US"/>
          </a:p>
        </p:txBody>
      </p:sp>
      <p:sp>
        <p:nvSpPr>
          <p:cNvPr id="9" name="Slide Number Placeholder 8"/>
          <p:cNvSpPr>
            <a:spLocks noGrp="1"/>
          </p:cNvSpPr>
          <p:nvPr>
            <p:ph type="sldNum" sz="quarter" idx="11"/>
          </p:nvPr>
        </p:nvSpPr>
        <p:spPr/>
        <p:txBody>
          <a:bodyPr/>
          <a:lstStyle/>
          <a:p>
            <a:fld id="{B37FBEDD-363B-4748-8FFA-AB57B95677BD}"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37FBEDD-363B-4748-8FFA-AB57B95677BD}"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82C3A3A2-983C-4BF6-A12E-6A8864BFB721}" type="datetimeFigureOut">
              <a:rPr lang="en-US" smtClean="0"/>
              <a:t>10/29/2018</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8.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g"/><Relationship Id="rId1" Type="http://schemas.microsoft.com/office/2007/relationships/media" Target="../media/media3.mpg"/><Relationship Id="rId5" Type="http://schemas.openxmlformats.org/officeDocument/2006/relationships/image" Target="../media/image10.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g"/><Relationship Id="rId1" Type="http://schemas.microsoft.com/office/2007/relationships/media" Target="../media/media4.mpg"/><Relationship Id="rId5" Type="http://schemas.openxmlformats.org/officeDocument/2006/relationships/image" Target="../media/image12.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85799"/>
            <a:ext cx="7010400" cy="3124201"/>
          </a:xfrm>
        </p:spPr>
        <p:txBody>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sz="5400" dirty="0" smtClean="0">
                <a:solidFill>
                  <a:schemeClr val="tx1"/>
                </a:solidFill>
              </a:rPr>
              <a:t>A Tale Of </a:t>
            </a:r>
            <a:r>
              <a:rPr lang="en-US" sz="5400" dirty="0" smtClean="0">
                <a:solidFill>
                  <a:schemeClr val="tx1"/>
                </a:solidFill>
              </a:rPr>
              <a:t>Two </a:t>
            </a:r>
            <a:r>
              <a:rPr lang="en-US" sz="5400" dirty="0" smtClean="0">
                <a:solidFill>
                  <a:schemeClr val="tx1"/>
                </a:solidFill>
              </a:rPr>
              <a:t>Cases Of </a:t>
            </a:r>
            <a:br>
              <a:rPr lang="en-US" sz="5400" dirty="0" smtClean="0">
                <a:solidFill>
                  <a:schemeClr val="tx1"/>
                </a:solidFill>
              </a:rPr>
            </a:br>
            <a:r>
              <a:rPr lang="en-US" sz="5400" dirty="0" smtClean="0">
                <a:solidFill>
                  <a:schemeClr val="tx1"/>
                </a:solidFill>
              </a:rPr>
              <a:t>In Stent Thrombosis</a:t>
            </a:r>
            <a:r>
              <a:rPr lang="en-US" sz="5400" dirty="0">
                <a:solidFill>
                  <a:schemeClr val="tx1"/>
                </a:solidFill>
              </a:rPr>
              <a:t/>
            </a:r>
            <a:br>
              <a:rPr lang="en-US" sz="5400" dirty="0">
                <a:solidFill>
                  <a:schemeClr val="tx1"/>
                </a:solidFill>
              </a:rPr>
            </a:br>
            <a:r>
              <a:rPr lang="en-US" sz="3600" dirty="0">
                <a:solidFill>
                  <a:schemeClr val="tx1"/>
                </a:solidFill>
              </a:rPr>
              <a:t>(</a:t>
            </a:r>
            <a:r>
              <a:rPr lang="en-US" sz="3600" dirty="0" smtClean="0">
                <a:solidFill>
                  <a:schemeClr val="tx1"/>
                </a:solidFill>
              </a:rPr>
              <a:t>OCT </a:t>
            </a:r>
            <a:r>
              <a:rPr lang="en-US" sz="3600" dirty="0">
                <a:solidFill>
                  <a:schemeClr val="tx1"/>
                </a:solidFill>
              </a:rPr>
              <a:t>guided </a:t>
            </a:r>
            <a:r>
              <a:rPr lang="en-US" sz="3600" dirty="0" smtClean="0">
                <a:solidFill>
                  <a:schemeClr val="tx1"/>
                </a:solidFill>
              </a:rPr>
              <a:t>management) </a:t>
            </a:r>
            <a:r>
              <a:rPr lang="en-US" dirty="0"/>
              <a:t/>
            </a:r>
            <a:br>
              <a:rPr lang="en-US" dirty="0"/>
            </a:br>
            <a:r>
              <a:rPr lang="en-US" dirty="0"/>
              <a:t> </a:t>
            </a:r>
          </a:p>
        </p:txBody>
      </p:sp>
      <p:sp>
        <p:nvSpPr>
          <p:cNvPr id="3" name="Subtitle 2"/>
          <p:cNvSpPr>
            <a:spLocks noGrp="1"/>
          </p:cNvSpPr>
          <p:nvPr>
            <p:ph type="subTitle" idx="1"/>
          </p:nvPr>
        </p:nvSpPr>
        <p:spPr>
          <a:xfrm>
            <a:off x="1066800" y="4876800"/>
            <a:ext cx="6461760" cy="1676400"/>
          </a:xfrm>
        </p:spPr>
        <p:txBody>
          <a:bodyPr>
            <a:noAutofit/>
          </a:bodyPr>
          <a:lstStyle/>
          <a:p>
            <a:pPr algn="ctr"/>
            <a:r>
              <a:rPr lang="en-US" sz="2800" dirty="0" smtClean="0">
                <a:solidFill>
                  <a:schemeClr val="tx1"/>
                </a:solidFill>
              </a:rPr>
              <a:t>By</a:t>
            </a:r>
          </a:p>
          <a:p>
            <a:pPr algn="ctr"/>
            <a:r>
              <a:rPr lang="en-US" sz="2800" dirty="0" smtClean="0">
                <a:solidFill>
                  <a:schemeClr val="tx1"/>
                </a:solidFill>
              </a:rPr>
              <a:t>Dr. </a:t>
            </a:r>
            <a:r>
              <a:rPr lang="en-US" sz="2800" dirty="0" err="1" smtClean="0">
                <a:solidFill>
                  <a:schemeClr val="tx1"/>
                </a:solidFill>
              </a:rPr>
              <a:t>Adham</a:t>
            </a:r>
            <a:r>
              <a:rPr lang="en-US" sz="2800" dirty="0" smtClean="0">
                <a:solidFill>
                  <a:schemeClr val="tx1"/>
                </a:solidFill>
              </a:rPr>
              <a:t> </a:t>
            </a:r>
            <a:r>
              <a:rPr lang="en-US" sz="2800" dirty="0" err="1" smtClean="0">
                <a:solidFill>
                  <a:schemeClr val="tx1"/>
                </a:solidFill>
              </a:rPr>
              <a:t>Almowafy</a:t>
            </a:r>
            <a:endParaRPr lang="en-US" sz="2800" dirty="0" smtClean="0">
              <a:solidFill>
                <a:schemeClr val="tx1"/>
              </a:solidFill>
            </a:endParaRPr>
          </a:p>
          <a:p>
            <a:pPr algn="ctr"/>
            <a:r>
              <a:rPr lang="en-US" sz="2800" dirty="0" smtClean="0">
                <a:solidFill>
                  <a:schemeClr val="tx1"/>
                </a:solidFill>
              </a:rPr>
              <a:t>Interventional </a:t>
            </a:r>
            <a:r>
              <a:rPr lang="en-US" sz="2800" dirty="0" err="1" smtClean="0">
                <a:solidFill>
                  <a:schemeClr val="tx1"/>
                </a:solidFill>
              </a:rPr>
              <a:t>cardioloy</a:t>
            </a:r>
            <a:endParaRPr lang="en-US" sz="2800" dirty="0">
              <a:solidFill>
                <a:schemeClr val="tx1"/>
              </a:solidFill>
            </a:endParaRPr>
          </a:p>
        </p:txBody>
      </p:sp>
    </p:spTree>
    <p:extLst>
      <p:ext uri="{BB962C8B-B14F-4D97-AF65-F5344CB8AC3E}">
        <p14:creationId xmlns:p14="http://schemas.microsoft.com/office/powerpoint/2010/main" val="849774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265238"/>
          </a:xfrm>
        </p:spPr>
        <p:txBody>
          <a:bodyPr/>
          <a:lstStyle/>
          <a:p>
            <a:pPr algn="ctr"/>
            <a:r>
              <a:rPr lang="en-US" sz="2000" dirty="0" smtClean="0"/>
              <a:t>PCI was done with 1 DES (4.0x28 mm) inside the old stent, followed  by post -dilatation with NC balloon(4.5x15mm), then 2</a:t>
            </a:r>
            <a:r>
              <a:rPr lang="en-US" sz="2000" baseline="30000" dirty="0" smtClean="0"/>
              <a:t>nd</a:t>
            </a:r>
            <a:r>
              <a:rPr lang="en-US" sz="2000" dirty="0" smtClean="0"/>
              <a:t>  run of  OCT was done that showed </a:t>
            </a:r>
            <a:r>
              <a:rPr lang="en-US" sz="2000" dirty="0" smtClean="0">
                <a:latin typeface="+mn-lt"/>
              </a:rPr>
              <a:t>again</a:t>
            </a:r>
            <a:r>
              <a:rPr lang="en-US" sz="2000" dirty="0" smtClean="0"/>
              <a:t> </a:t>
            </a:r>
            <a:r>
              <a:rPr lang="en-US" sz="2000" dirty="0" err="1" smtClean="0"/>
              <a:t>malaposition</a:t>
            </a:r>
            <a:r>
              <a:rPr lang="en-US" sz="2000" dirty="0" smtClean="0"/>
              <a:t>.</a:t>
            </a:r>
            <a:r>
              <a:rPr lang="en-US" dirty="0" smtClean="0"/>
              <a:t> </a:t>
            </a:r>
            <a:endParaRPr lang="en-US" dirty="0"/>
          </a:p>
        </p:txBody>
      </p:sp>
      <p:sp>
        <p:nvSpPr>
          <p:cNvPr id="3" name="Content Placeholder 2"/>
          <p:cNvSpPr>
            <a:spLocks noGrp="1"/>
          </p:cNvSpPr>
          <p:nvPr>
            <p:ph idx="1"/>
          </p:nvPr>
        </p:nvSpPr>
        <p:spPr/>
        <p:txBody>
          <a:bodyPr/>
          <a:lstStyle/>
          <a:p>
            <a:endParaRPr lang="en-US" dirty="0"/>
          </a:p>
        </p:txBody>
      </p:sp>
      <p:pic>
        <p:nvPicPr>
          <p:cNvPr id="2051" name="Picture 3" descr="C:\Users\Nancy Najmat Burgan\Pictures\2018-10-15 004\sjm20181015_1511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524000"/>
            <a:ext cx="3830365" cy="5105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Nancy Najmat Burgan\Pictures\2018-10-16 001\sjm20181016_1349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42672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143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C:\Users\Nancy Najmat Burgan\Pictures\2018-10-16 001\sjm20181016_1349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229600" cy="6493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3346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mn-lt"/>
              </a:rPr>
              <a:t>Then post-dilatation with bigger balloon </a:t>
            </a:r>
            <a:r>
              <a:rPr lang="en-US" sz="2800" dirty="0"/>
              <a:t>(5x15mm), </a:t>
            </a:r>
            <a:r>
              <a:rPr lang="en-US" sz="2800" dirty="0" smtClean="0">
                <a:latin typeface="+mn-lt"/>
              </a:rPr>
              <a:t>was used. then 3</a:t>
            </a:r>
            <a:r>
              <a:rPr lang="en-US" sz="2800" baseline="30000" dirty="0" smtClean="0">
                <a:latin typeface="+mn-lt"/>
              </a:rPr>
              <a:t>rd</a:t>
            </a:r>
            <a:r>
              <a:rPr lang="en-US" sz="2800" dirty="0" smtClean="0">
                <a:latin typeface="+mn-lt"/>
              </a:rPr>
              <a:t> run of OCT was done showed well opposed  fully expanded stent.</a:t>
            </a:r>
            <a:endParaRPr lang="en-US" sz="2000" dirty="0">
              <a:latin typeface="+mn-lt"/>
            </a:endParaRPr>
          </a:p>
        </p:txBody>
      </p:sp>
      <p:pic>
        <p:nvPicPr>
          <p:cNvPr id="5" name="se013.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553029"/>
            <a:ext cx="4114800" cy="4923971"/>
          </a:xfrm>
        </p:spPr>
      </p:pic>
      <p:pic>
        <p:nvPicPr>
          <p:cNvPr id="4098" name="Picture 2" descr="C:\Users\Nancy Najmat Burgan\Pictures\2018-10-16 001\sjm20181016_1350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524000"/>
            <a:ext cx="41148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704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ar-KW" dirty="0"/>
          </a:p>
        </p:txBody>
      </p:sp>
      <p:sp>
        <p:nvSpPr>
          <p:cNvPr id="3" name="Content Placeholder 2"/>
          <p:cNvSpPr>
            <a:spLocks noGrp="1"/>
          </p:cNvSpPr>
          <p:nvPr>
            <p:ph idx="1"/>
          </p:nvPr>
        </p:nvSpPr>
        <p:spPr/>
        <p:txBody>
          <a:bodyPr>
            <a:normAutofit fontScale="92500"/>
          </a:bodyPr>
          <a:lstStyle/>
          <a:p>
            <a:r>
              <a:rPr lang="en-US" dirty="0" smtClean="0"/>
              <a:t>54y old, male patient.</a:t>
            </a:r>
          </a:p>
          <a:p>
            <a:r>
              <a:rPr lang="en-US" dirty="0" smtClean="0"/>
              <a:t>NIDDM (7y ago), HTN,DLP.</a:t>
            </a:r>
          </a:p>
          <a:p>
            <a:r>
              <a:rPr lang="en-US" dirty="0" smtClean="0"/>
              <a:t>Presented with NSTEMI.</a:t>
            </a:r>
          </a:p>
          <a:p>
            <a:r>
              <a:rPr lang="en-US" dirty="0" smtClean="0"/>
              <a:t>CAG was done which revealed:</a:t>
            </a:r>
          </a:p>
          <a:p>
            <a:r>
              <a:rPr lang="en-US" dirty="0" smtClean="0"/>
              <a:t>LM: normal.</a:t>
            </a:r>
          </a:p>
          <a:p>
            <a:r>
              <a:rPr lang="en-US" dirty="0" smtClean="0"/>
              <a:t>LAD: prox. 40%</a:t>
            </a:r>
          </a:p>
          <a:p>
            <a:r>
              <a:rPr lang="en-US" dirty="0" smtClean="0"/>
              <a:t>LCX: prox. 70% fixed by 1 DES (2.5X28mm).</a:t>
            </a:r>
          </a:p>
          <a:p>
            <a:r>
              <a:rPr lang="en-US" dirty="0" smtClean="0"/>
              <a:t>RCA: mid intraluminal thrombus causing subtotal occlusion fixed by 1DES(3.0x20 mm).</a:t>
            </a:r>
          </a:p>
          <a:p>
            <a:r>
              <a:rPr lang="en-US" dirty="0" smtClean="0"/>
              <a:t>Dual antiplatelet (clopidogrel75mg &amp; aspirin81mg) was prescribed.</a:t>
            </a:r>
          </a:p>
          <a:p>
            <a:r>
              <a:rPr lang="en-US" dirty="0" smtClean="0"/>
              <a:t>After 3 days patient presented with inferior STEMI, </a:t>
            </a:r>
            <a:r>
              <a:rPr lang="en-US" dirty="0" err="1" smtClean="0"/>
              <a:t>cathlab</a:t>
            </a:r>
            <a:r>
              <a:rPr lang="en-US" dirty="0" smtClean="0"/>
              <a:t> activated and CAG revealed sub-acute stent thrombosis at RCA and LCX.</a:t>
            </a:r>
            <a:endParaRPr lang="ar-KW" dirty="0"/>
          </a:p>
        </p:txBody>
      </p:sp>
    </p:spTree>
    <p:extLst>
      <p:ext uri="{BB962C8B-B14F-4D97-AF65-F5344CB8AC3E}">
        <p14:creationId xmlns:p14="http://schemas.microsoft.com/office/powerpoint/2010/main" val="3561289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417638"/>
          </a:xfrm>
        </p:spPr>
        <p:txBody>
          <a:bodyPr/>
          <a:lstStyle/>
          <a:p>
            <a:r>
              <a:rPr lang="en-US" sz="2800" dirty="0" smtClean="0"/>
              <a:t>Case #2 </a:t>
            </a:r>
            <a:br>
              <a:rPr lang="en-US" sz="2800" dirty="0" smtClean="0"/>
            </a:br>
            <a:r>
              <a:rPr lang="en-US" sz="2800" dirty="0" smtClean="0"/>
              <a:t>OCT was done  to RCA and LCX and showed well opposed well deployed stents in both arteries. That just treated with balloon dilatation.</a:t>
            </a:r>
            <a:endParaRPr lang="en-US" sz="2800" dirty="0"/>
          </a:p>
        </p:txBody>
      </p:sp>
      <p:pic>
        <p:nvPicPr>
          <p:cNvPr id="4099" name="Picture 3" descr="C:\Users\Nancy Najmat Burgan\Pictures\2018-10-15 005\sjm20181015_1520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143" y="1828800"/>
            <a:ext cx="37338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5" name="se001.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04800" y="1828800"/>
            <a:ext cx="4267200" cy="4648200"/>
          </a:xfrm>
        </p:spPr>
      </p:pic>
    </p:spTree>
    <p:extLst>
      <p:ext uri="{BB962C8B-B14F-4D97-AF65-F5344CB8AC3E}">
        <p14:creationId xmlns:p14="http://schemas.microsoft.com/office/powerpoint/2010/main" val="3199636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result for RCA </a:t>
            </a:r>
            <a:endParaRPr lang="en-US" dirty="0"/>
          </a:p>
        </p:txBody>
      </p:sp>
      <p:pic>
        <p:nvPicPr>
          <p:cNvPr id="5122" name="Picture 2" descr="C:\Users\Nancy Najmat Burgan\Pictures\2018-10-15 005\sjm20181015_1520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929" y="1524000"/>
            <a:ext cx="3946071" cy="4876800"/>
          </a:xfrm>
          <a:prstGeom prst="rect">
            <a:avLst/>
          </a:prstGeom>
          <a:noFill/>
          <a:extLst>
            <a:ext uri="{909E8E84-426E-40DD-AFC4-6F175D3DCCD1}">
              <a14:hiddenFill xmlns:a14="http://schemas.microsoft.com/office/drawing/2010/main">
                <a:solidFill>
                  <a:srgbClr val="FFFFFF"/>
                </a:solidFill>
              </a14:hiddenFill>
            </a:ext>
          </a:extLst>
        </p:spPr>
      </p:pic>
      <p:pic>
        <p:nvPicPr>
          <p:cNvPr id="5" name="se015.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04800" y="1562100"/>
            <a:ext cx="3886200" cy="4800600"/>
          </a:xfrm>
        </p:spPr>
      </p:pic>
    </p:spTree>
    <p:extLst>
      <p:ext uri="{BB962C8B-B14F-4D97-AF65-F5344CB8AC3E}">
        <p14:creationId xmlns:p14="http://schemas.microsoft.com/office/powerpoint/2010/main" val="4277823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Pre-LCX </a:t>
            </a:r>
            <a:endParaRPr lang="en-US" dirty="0"/>
          </a:p>
        </p:txBody>
      </p:sp>
      <p:pic>
        <p:nvPicPr>
          <p:cNvPr id="4" name="lcx oct pre ali.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52600" y="1371600"/>
            <a:ext cx="4800600" cy="4800600"/>
          </a:xfrm>
        </p:spPr>
      </p:pic>
    </p:spTree>
    <p:extLst>
      <p:ext uri="{BB962C8B-B14F-4D97-AF65-F5344CB8AC3E}">
        <p14:creationId xmlns:p14="http://schemas.microsoft.com/office/powerpoint/2010/main" val="768524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554162"/>
          </a:xfrm>
        </p:spPr>
        <p:txBody>
          <a:bodyPr/>
          <a:lstStyle/>
          <a:p>
            <a:r>
              <a:rPr lang="en-US" dirty="0" smtClean="0"/>
              <a:t>Final result</a:t>
            </a:r>
            <a:br>
              <a:rPr lang="en-US" dirty="0" smtClean="0"/>
            </a:br>
            <a:r>
              <a:rPr lang="en-US" sz="2800" dirty="0" smtClean="0"/>
              <a:t>with recommendation to change  clopidogrel to </a:t>
            </a:r>
            <a:r>
              <a:rPr lang="en-US" sz="2800" dirty="0" err="1" smtClean="0"/>
              <a:t>tecagrelor</a:t>
            </a:r>
            <a:r>
              <a:rPr lang="en-US" sz="2800" dirty="0" smtClean="0"/>
              <a:t>.</a:t>
            </a:r>
            <a:endParaRPr lang="en-US" dirty="0"/>
          </a:p>
        </p:txBody>
      </p:sp>
      <p:pic>
        <p:nvPicPr>
          <p:cNvPr id="4" name="final result lcx ali.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05000" y="2133600"/>
            <a:ext cx="4800600" cy="4800600"/>
          </a:xfrm>
        </p:spPr>
      </p:pic>
    </p:spTree>
    <p:extLst>
      <p:ext uri="{BB962C8B-B14F-4D97-AF65-F5344CB8AC3E}">
        <p14:creationId xmlns:p14="http://schemas.microsoft.com/office/powerpoint/2010/main" val="1898482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OCT CLI-OPCI ACS </a:t>
            </a:r>
            <a:r>
              <a:rPr lang="en-GB" dirty="0" err="1" smtClean="0"/>
              <a:t>substudy</a:t>
            </a:r>
            <a:r>
              <a:rPr lang="en-GB" dirty="0" smtClean="0"/>
              <a:t> published </a:t>
            </a:r>
            <a:endParaRPr lang="en-US" dirty="0"/>
          </a:p>
        </p:txBody>
      </p:sp>
      <p:sp>
        <p:nvSpPr>
          <p:cNvPr id="3" name="Content Placeholder 2"/>
          <p:cNvSpPr>
            <a:spLocks noGrp="1"/>
          </p:cNvSpPr>
          <p:nvPr>
            <p:ph idx="1"/>
          </p:nvPr>
        </p:nvSpPr>
        <p:spPr/>
        <p:txBody>
          <a:bodyPr>
            <a:normAutofit fontScale="92500" lnSpcReduction="10000"/>
          </a:bodyPr>
          <a:lstStyle/>
          <a:p>
            <a:r>
              <a:rPr lang="en-US" sz="3000" dirty="0" smtClean="0"/>
              <a:t>This </a:t>
            </a:r>
            <a:r>
              <a:rPr lang="en-US" sz="3000" dirty="0" err="1" smtClean="0"/>
              <a:t>substudy</a:t>
            </a:r>
            <a:r>
              <a:rPr lang="en-US" sz="3000" dirty="0" smtClean="0"/>
              <a:t> from the famous CLI-OPCI study explored the impact of post-PCI OCT findings in ACS Patients (n=507).</a:t>
            </a:r>
          </a:p>
          <a:p>
            <a:r>
              <a:rPr lang="en-US" sz="3000" dirty="0" smtClean="0"/>
              <a:t>The study showed that suboptimal stenting is more common in ACS </a:t>
            </a:r>
            <a:r>
              <a:rPr lang="en-US" sz="3000" dirty="0" err="1" smtClean="0"/>
              <a:t>vs</a:t>
            </a:r>
            <a:r>
              <a:rPr lang="en-US" sz="3000" dirty="0" smtClean="0"/>
              <a:t> stable patients and is associated with adverse outcome.</a:t>
            </a:r>
          </a:p>
          <a:p>
            <a:r>
              <a:rPr lang="en-US" sz="3000" dirty="0" smtClean="0"/>
              <a:t>In 1/3 of cases </a:t>
            </a:r>
            <a:r>
              <a:rPr lang="en-US" sz="3000" dirty="0" err="1" smtClean="0"/>
              <a:t>intrastent</a:t>
            </a:r>
            <a:r>
              <a:rPr lang="en-US" sz="3000" dirty="0" smtClean="0"/>
              <a:t> thrombus protrusion was observed </a:t>
            </a:r>
          </a:p>
          <a:p>
            <a:r>
              <a:rPr lang="en-US" sz="3000" dirty="0" smtClean="0"/>
              <a:t>In 55% of cases suboptimal stenting (according to CLI-OPCI parameters in image) was detected by OCT</a:t>
            </a:r>
          </a:p>
          <a:p>
            <a:pPr marL="0" indent="0">
              <a:buNone/>
            </a:pPr>
            <a:endParaRPr lang="en-US" dirty="0"/>
          </a:p>
          <a:p>
            <a:endParaRPr lang="en-US" dirty="0" smtClean="0"/>
          </a:p>
        </p:txBody>
      </p:sp>
    </p:spTree>
    <p:extLst>
      <p:ext uri="{BB962C8B-B14F-4D97-AF65-F5344CB8AC3E}">
        <p14:creationId xmlns:p14="http://schemas.microsoft.com/office/powerpoint/2010/main" val="3095853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800" dirty="0" smtClean="0"/>
              <a:t>These outcomes indicate that OCT is useful to identify patients at increased risk, potentially requiring an adjusted/more aggressive treatment approach.</a:t>
            </a:r>
          </a:p>
        </p:txBody>
      </p:sp>
    </p:spTree>
    <p:extLst>
      <p:ext uri="{BB962C8B-B14F-4D97-AF65-F5344CB8AC3E}">
        <p14:creationId xmlns:p14="http://schemas.microsoft.com/office/powerpoint/2010/main" val="298806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endParaRPr lang="en-US" dirty="0"/>
          </a:p>
        </p:txBody>
      </p:sp>
      <p:sp>
        <p:nvSpPr>
          <p:cNvPr id="3" name="Content Placeholder 2"/>
          <p:cNvSpPr>
            <a:spLocks noGrp="1"/>
          </p:cNvSpPr>
          <p:nvPr>
            <p:ph idx="1"/>
          </p:nvPr>
        </p:nvSpPr>
        <p:spPr>
          <a:xfrm>
            <a:off x="457200" y="1371600"/>
            <a:ext cx="8229600" cy="5334000"/>
          </a:xfrm>
        </p:spPr>
        <p:txBody>
          <a:bodyPr/>
          <a:lstStyle/>
          <a:p>
            <a:r>
              <a:rPr lang="en-US" sz="2800" dirty="0" smtClean="0"/>
              <a:t>Stent thrombosis was defined and standardized by the academic research consortium (ARC) based on timing (</a:t>
            </a:r>
            <a:r>
              <a:rPr lang="en-US" sz="2800" dirty="0" err="1" smtClean="0"/>
              <a:t>Acute,Subacute,Late</a:t>
            </a:r>
            <a:r>
              <a:rPr lang="en-US" sz="2800" dirty="0" smtClean="0"/>
              <a:t> and very late)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00530493"/>
              </p:ext>
            </p:extLst>
          </p:nvPr>
        </p:nvGraphicFramePr>
        <p:xfrm>
          <a:off x="1600200" y="2971800"/>
          <a:ext cx="5867400" cy="3657600"/>
        </p:xfrm>
        <a:graphic>
          <a:graphicData uri="http://schemas.openxmlformats.org/drawingml/2006/table">
            <a:tbl>
              <a:tblPr firstRow="1" bandRow="1">
                <a:tableStyleId>{5C22544A-7EE6-4342-B048-85BDC9FD1C3A}</a:tableStyleId>
              </a:tblPr>
              <a:tblGrid>
                <a:gridCol w="2933700"/>
                <a:gridCol w="2933700"/>
              </a:tblGrid>
              <a:tr h="731520">
                <a:tc>
                  <a:txBody>
                    <a:bodyPr/>
                    <a:lstStyle/>
                    <a:p>
                      <a:r>
                        <a:rPr lang="en-US" dirty="0" smtClean="0"/>
                        <a:t>Early</a:t>
                      </a:r>
                      <a:r>
                        <a:rPr lang="en-US" baseline="0" dirty="0" smtClean="0"/>
                        <a:t> stent thrombosis</a:t>
                      </a:r>
                      <a:endParaRPr lang="en-US" dirty="0"/>
                    </a:p>
                  </a:txBody>
                  <a:tcPr/>
                </a:tc>
                <a:tc>
                  <a:txBody>
                    <a:bodyPr/>
                    <a:lstStyle/>
                    <a:p>
                      <a:r>
                        <a:rPr lang="en-US" dirty="0" smtClean="0"/>
                        <a:t>0 to 30 days after stent implantation</a:t>
                      </a:r>
                      <a:r>
                        <a:rPr lang="en-US" baseline="0" dirty="0" smtClean="0"/>
                        <a:t> </a:t>
                      </a:r>
                      <a:endParaRPr lang="en-US" dirty="0"/>
                    </a:p>
                  </a:txBody>
                  <a:tcPr/>
                </a:tc>
              </a:tr>
              <a:tr h="731520">
                <a:tc>
                  <a:txBody>
                    <a:bodyPr/>
                    <a:lstStyle/>
                    <a:p>
                      <a:r>
                        <a:rPr lang="en-US" dirty="0" smtClean="0"/>
                        <a:t>Acute stent thrombosis </a:t>
                      </a:r>
                      <a:endParaRPr lang="en-US" dirty="0"/>
                    </a:p>
                  </a:txBody>
                  <a:tcPr/>
                </a:tc>
                <a:tc>
                  <a:txBody>
                    <a:bodyPr/>
                    <a:lstStyle/>
                    <a:p>
                      <a:r>
                        <a:rPr lang="en-US" dirty="0" smtClean="0"/>
                        <a:t>0 to 24 hours after stent implantation</a:t>
                      </a:r>
                      <a:r>
                        <a:rPr lang="en-US" baseline="0" dirty="0" smtClean="0"/>
                        <a:t> </a:t>
                      </a:r>
                      <a:endParaRPr lang="en-US" dirty="0"/>
                    </a:p>
                  </a:txBody>
                  <a:tcPr/>
                </a:tc>
              </a:tr>
              <a:tr h="731520">
                <a:tc>
                  <a:txBody>
                    <a:bodyPr/>
                    <a:lstStyle/>
                    <a:p>
                      <a:r>
                        <a:rPr lang="en-US" dirty="0" err="1" smtClean="0"/>
                        <a:t>Subacute</a:t>
                      </a:r>
                      <a:r>
                        <a:rPr lang="en-US" dirty="0" smtClean="0"/>
                        <a:t> stent thrombosis </a:t>
                      </a:r>
                      <a:endParaRPr lang="en-US" dirty="0"/>
                    </a:p>
                  </a:txBody>
                  <a:tcPr/>
                </a:tc>
                <a:tc>
                  <a:txBody>
                    <a:bodyPr/>
                    <a:lstStyle/>
                    <a:p>
                      <a:r>
                        <a:rPr lang="en-US" dirty="0" smtClean="0"/>
                        <a:t>&gt;24 hours to</a:t>
                      </a:r>
                      <a:r>
                        <a:rPr lang="en-US" baseline="0" dirty="0" smtClean="0"/>
                        <a:t> 30 days after stent implantation </a:t>
                      </a:r>
                      <a:endParaRPr lang="en-US" dirty="0"/>
                    </a:p>
                  </a:txBody>
                  <a:tcPr/>
                </a:tc>
              </a:tr>
              <a:tr h="731520">
                <a:tc>
                  <a:txBody>
                    <a:bodyPr/>
                    <a:lstStyle/>
                    <a:p>
                      <a:r>
                        <a:rPr lang="en-US" dirty="0" smtClean="0"/>
                        <a:t>Late stent thrombosis</a:t>
                      </a:r>
                      <a:endParaRPr lang="en-US" dirty="0"/>
                    </a:p>
                  </a:txBody>
                  <a:tcPr/>
                </a:tc>
                <a:tc>
                  <a:txBody>
                    <a:bodyPr/>
                    <a:lstStyle/>
                    <a:p>
                      <a:r>
                        <a:rPr lang="en-US" dirty="0" smtClean="0"/>
                        <a:t>&gt;30 days to 1 year after stent implantation</a:t>
                      </a:r>
                      <a:r>
                        <a:rPr lang="en-US" baseline="0" dirty="0" smtClean="0"/>
                        <a:t> </a:t>
                      </a:r>
                      <a:endParaRPr lang="en-US" dirty="0"/>
                    </a:p>
                  </a:txBody>
                  <a:tcPr/>
                </a:tc>
              </a:tr>
              <a:tr h="731520">
                <a:tc>
                  <a:txBody>
                    <a:bodyPr/>
                    <a:lstStyle/>
                    <a:p>
                      <a:r>
                        <a:rPr lang="en-US" dirty="0" smtClean="0"/>
                        <a:t>Very late stent thrombosis</a:t>
                      </a:r>
                      <a:endParaRPr lang="en-US" dirty="0"/>
                    </a:p>
                  </a:txBody>
                  <a:tcPr/>
                </a:tc>
                <a:tc>
                  <a:txBody>
                    <a:bodyPr/>
                    <a:lstStyle/>
                    <a:p>
                      <a:r>
                        <a:rPr lang="en-US" dirty="0" smtClean="0"/>
                        <a:t>&gt;1 year after stent implantation</a:t>
                      </a:r>
                      <a:endParaRPr lang="en-US" dirty="0"/>
                    </a:p>
                  </a:txBody>
                  <a:tcPr/>
                </a:tc>
              </a:tr>
            </a:tbl>
          </a:graphicData>
        </a:graphic>
      </p:graphicFrame>
    </p:spTree>
    <p:extLst>
      <p:ext uri="{BB962C8B-B14F-4D97-AF65-F5344CB8AC3E}">
        <p14:creationId xmlns:p14="http://schemas.microsoft.com/office/powerpoint/2010/main" val="4202316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messages</a:t>
            </a:r>
            <a:endParaRPr lang="ar-KW" dirty="0"/>
          </a:p>
        </p:txBody>
      </p:sp>
      <p:sp>
        <p:nvSpPr>
          <p:cNvPr id="3" name="Content Placeholder 2"/>
          <p:cNvSpPr>
            <a:spLocks noGrp="1"/>
          </p:cNvSpPr>
          <p:nvPr>
            <p:ph idx="1"/>
          </p:nvPr>
        </p:nvSpPr>
        <p:spPr/>
        <p:txBody>
          <a:bodyPr/>
          <a:lstStyle/>
          <a:p>
            <a:r>
              <a:rPr lang="en-US" dirty="0" smtClean="0"/>
              <a:t>Stent thrombosis is devastating complication of PCI.</a:t>
            </a:r>
          </a:p>
          <a:p>
            <a:pPr algn="just"/>
            <a:r>
              <a:rPr lang="en-US" dirty="0" smtClean="0"/>
              <a:t>Incidence rates are reported from 0.5to1%. With mortality rates ranges from 25-40%.</a:t>
            </a:r>
          </a:p>
          <a:p>
            <a:pPr algn="just"/>
            <a:r>
              <a:rPr lang="en-US" dirty="0" smtClean="0"/>
              <a:t>Intravascular imaging should be used during PCI to ensure well expansion, good </a:t>
            </a:r>
            <a:r>
              <a:rPr lang="en-US" dirty="0" err="1" smtClean="0"/>
              <a:t>aposition</a:t>
            </a:r>
            <a:r>
              <a:rPr lang="en-US" dirty="0" smtClean="0"/>
              <a:t> and absence of significant edge dissection.</a:t>
            </a:r>
          </a:p>
          <a:p>
            <a:pPr algn="just"/>
            <a:r>
              <a:rPr lang="en-US" dirty="0" smtClean="0"/>
              <a:t>Intravascular </a:t>
            </a:r>
            <a:r>
              <a:rPr lang="en-US" dirty="0"/>
              <a:t>imaging with IVUS or OCT can provide significant insight into underlying mechanisms causing </a:t>
            </a:r>
            <a:r>
              <a:rPr lang="en-US" dirty="0" smtClean="0"/>
              <a:t>stent thrombosis, and hence guide the management.</a:t>
            </a:r>
          </a:p>
          <a:p>
            <a:pPr algn="just"/>
            <a:r>
              <a:rPr lang="en-US" dirty="0" err="1" smtClean="0"/>
              <a:t>Clopidogrel</a:t>
            </a:r>
            <a:r>
              <a:rPr lang="en-US" dirty="0" smtClean="0"/>
              <a:t> resistance is an important cause of stent thrombosis, and should be diagnosed after exclusion of mechanical causes of stent thrombosis by imaging.</a:t>
            </a:r>
            <a:endParaRPr lang="ar-KW" dirty="0"/>
          </a:p>
        </p:txBody>
      </p:sp>
    </p:spTree>
    <p:extLst>
      <p:ext uri="{BB962C8B-B14F-4D97-AF65-F5344CB8AC3E}">
        <p14:creationId xmlns:p14="http://schemas.microsoft.com/office/powerpoint/2010/main" val="1185952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812" y="185739"/>
            <a:ext cx="7620000" cy="1033461"/>
          </a:xfrm>
        </p:spPr>
        <p:txBody>
          <a:bodyPr/>
          <a:lstStyle/>
          <a:p>
            <a:r>
              <a:rPr lang="en-US" dirty="0" smtClean="0"/>
              <a:t>Causes of stent thrombosis</a:t>
            </a:r>
            <a:br>
              <a:rPr lang="en-US" dirty="0" smtClean="0"/>
            </a:br>
            <a:endParaRPr lang="ar-KW"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90863" y="2681288"/>
            <a:ext cx="2542252" cy="223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15"/>
          <p:cNvSpPr>
            <a:spLocks noChangeArrowheads="1"/>
          </p:cNvSpPr>
          <p:nvPr/>
        </p:nvSpPr>
        <p:spPr bwMode="auto">
          <a:xfrm rot="2393190">
            <a:off x="2493963" y="2446338"/>
            <a:ext cx="939800" cy="495300"/>
          </a:xfrm>
          <a:prstGeom prst="rightArrow">
            <a:avLst>
              <a:gd name="adj1" fmla="val 50000"/>
              <a:gd name="adj2" fmla="val 53365"/>
            </a:avLst>
          </a:prstGeom>
          <a:solidFill>
            <a:srgbClr val="FF0000"/>
          </a:solidFill>
          <a:ln w="9525">
            <a:solidFill>
              <a:srgbClr val="FFFFFF"/>
            </a:solidFill>
            <a:miter lim="800000"/>
            <a:headEnd/>
            <a:tailEnd/>
          </a:ln>
        </p:spPr>
        <p:txBody>
          <a:bodyPr wrap="none" lIns="91430" tIns="45715" rIns="91430" bIns="45715" anchor="ctr"/>
          <a:lstStyle/>
          <a:p>
            <a:pPr marL="0" marR="0" lvl="0" indent="0" defTabSz="914305"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cs typeface="Arial" pitchFamily="34" charset="0"/>
            </a:endParaRPr>
          </a:p>
        </p:txBody>
      </p:sp>
      <p:sp>
        <p:nvSpPr>
          <p:cNvPr id="6" name="AutoShape 12"/>
          <p:cNvSpPr>
            <a:spLocks noChangeArrowheads="1"/>
          </p:cNvSpPr>
          <p:nvPr/>
        </p:nvSpPr>
        <p:spPr bwMode="auto">
          <a:xfrm rot="-2167976">
            <a:off x="2265445" y="4456567"/>
            <a:ext cx="939800" cy="495300"/>
          </a:xfrm>
          <a:prstGeom prst="rightArrow">
            <a:avLst>
              <a:gd name="adj1" fmla="val 50000"/>
              <a:gd name="adj2" fmla="val 53365"/>
            </a:avLst>
          </a:prstGeom>
          <a:solidFill>
            <a:srgbClr val="FF0000"/>
          </a:solidFill>
          <a:ln w="9525">
            <a:solidFill>
              <a:srgbClr val="FFFFFF"/>
            </a:solidFill>
            <a:miter lim="800000"/>
            <a:headEnd/>
            <a:tailEnd/>
          </a:ln>
        </p:spPr>
        <p:txBody>
          <a:bodyPr wrap="none" lIns="91430" tIns="45715" rIns="91430" bIns="45715" anchor="ctr"/>
          <a:lstStyle/>
          <a:p>
            <a:pPr marL="0" marR="0" lvl="0" indent="0" defTabSz="914305"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cs typeface="Arial" pitchFamily="34" charset="0"/>
            </a:endParaRPr>
          </a:p>
        </p:txBody>
      </p:sp>
      <p:sp>
        <p:nvSpPr>
          <p:cNvPr id="7" name="AutoShape 14"/>
          <p:cNvSpPr>
            <a:spLocks noChangeArrowheads="1"/>
          </p:cNvSpPr>
          <p:nvPr/>
        </p:nvSpPr>
        <p:spPr bwMode="auto">
          <a:xfrm rot="8770746">
            <a:off x="5326063" y="2433638"/>
            <a:ext cx="939800" cy="495300"/>
          </a:xfrm>
          <a:prstGeom prst="rightArrow">
            <a:avLst>
              <a:gd name="adj1" fmla="val 50000"/>
              <a:gd name="adj2" fmla="val 53365"/>
            </a:avLst>
          </a:prstGeom>
          <a:solidFill>
            <a:srgbClr val="FF0000"/>
          </a:solidFill>
          <a:ln w="9525">
            <a:solidFill>
              <a:srgbClr val="FFFFFF"/>
            </a:solidFill>
            <a:miter lim="800000"/>
            <a:headEnd/>
            <a:tailEnd/>
          </a:ln>
        </p:spPr>
        <p:txBody>
          <a:bodyPr wrap="none" lIns="91430" tIns="45715" rIns="91430" bIns="45715" anchor="ctr"/>
          <a:lstStyle/>
          <a:p>
            <a:pPr marL="0" marR="0" lvl="0" indent="0" defTabSz="914305"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cs typeface="Arial" pitchFamily="34" charset="0"/>
            </a:endParaRPr>
          </a:p>
        </p:txBody>
      </p:sp>
      <p:sp>
        <p:nvSpPr>
          <p:cNvPr id="8" name="AutoShape 13"/>
          <p:cNvSpPr>
            <a:spLocks noChangeArrowheads="1"/>
          </p:cNvSpPr>
          <p:nvPr/>
        </p:nvSpPr>
        <p:spPr bwMode="auto">
          <a:xfrm rot="-8628820">
            <a:off x="5351463" y="4567239"/>
            <a:ext cx="939800" cy="495300"/>
          </a:xfrm>
          <a:prstGeom prst="rightArrow">
            <a:avLst>
              <a:gd name="adj1" fmla="val 50000"/>
              <a:gd name="adj2" fmla="val 53365"/>
            </a:avLst>
          </a:prstGeom>
          <a:solidFill>
            <a:srgbClr val="FF0000"/>
          </a:solidFill>
          <a:ln w="9525">
            <a:solidFill>
              <a:srgbClr val="FFFFFF"/>
            </a:solidFill>
            <a:miter lim="800000"/>
            <a:headEnd/>
            <a:tailEnd/>
          </a:ln>
        </p:spPr>
        <p:txBody>
          <a:bodyPr wrap="none" lIns="91430" tIns="45715" rIns="91430" bIns="45715" anchor="ctr"/>
          <a:lstStyle/>
          <a:p>
            <a:pPr marL="0" marR="0" lvl="0" indent="0" defTabSz="914305"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cs typeface="Arial" pitchFamily="34" charset="0"/>
            </a:endParaRPr>
          </a:p>
        </p:txBody>
      </p:sp>
      <p:sp>
        <p:nvSpPr>
          <p:cNvPr id="9" name="Text Box 3"/>
          <p:cNvSpPr txBox="1">
            <a:spLocks noChangeArrowheads="1"/>
          </p:cNvSpPr>
          <p:nvPr/>
        </p:nvSpPr>
        <p:spPr bwMode="auto">
          <a:xfrm>
            <a:off x="423863" y="1333501"/>
            <a:ext cx="2667000" cy="209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457153" marR="0" lvl="1" indent="0" defTabSz="914305" eaLnBrk="1" fontAlgn="base" latinLnBrk="0" hangingPunct="1">
              <a:lnSpc>
                <a:spcPct val="100000"/>
              </a:lnSpc>
              <a:spcBef>
                <a:spcPct val="20000"/>
              </a:spcBef>
              <a:spcAft>
                <a:spcPct val="0"/>
              </a:spcAft>
              <a:buClr>
                <a:srgbClr val="99CC00"/>
              </a:buClr>
              <a:buSzPct val="60000"/>
              <a:buFontTx/>
              <a:buNone/>
              <a:tabLst/>
              <a:defRPr/>
            </a:pPr>
            <a:r>
              <a:rPr kumimoji="0" lang="en-US" sz="2800" b="1" i="0" u="sng" strike="noStrike" kern="0" cap="none" spc="0" normalizeH="0" baseline="0" noProof="0" dirty="0">
                <a:ln>
                  <a:noFill/>
                </a:ln>
                <a:effectLst/>
                <a:uLnTx/>
                <a:uFillTx/>
                <a:latin typeface="Arial" pitchFamily="34" charset="0"/>
                <a:cs typeface="Arial" pitchFamily="34" charset="0"/>
              </a:rPr>
              <a:t>Lesion </a:t>
            </a:r>
            <a:r>
              <a:rPr kumimoji="0" lang="en-US" sz="1800" b="1" i="0" u="sng" strike="noStrike" kern="0" cap="none" spc="0" normalizeH="0" baseline="0" noProof="0" dirty="0">
                <a:ln>
                  <a:noFill/>
                </a:ln>
                <a:effectLst/>
                <a:uLnTx/>
                <a:uFillTx/>
                <a:latin typeface="Arial" pitchFamily="34" charset="0"/>
                <a:cs typeface="Arial" pitchFamily="34" charset="0"/>
              </a:rPr>
              <a:t> </a:t>
            </a:r>
          </a:p>
          <a:p>
            <a:pPr marL="457153" marR="0" lvl="1" indent="0" defTabSz="914305" eaLnBrk="1" fontAlgn="base" latinLnBrk="0" hangingPunct="1">
              <a:lnSpc>
                <a:spcPct val="100000"/>
              </a:lnSpc>
              <a:spcBef>
                <a:spcPct val="20000"/>
              </a:spcBef>
              <a:spcAft>
                <a:spcPct val="0"/>
              </a:spcAft>
              <a:buClr>
                <a:srgbClr val="FF0000"/>
              </a:buClr>
              <a:buSzPct val="70000"/>
              <a:buFont typeface="Wingdings" pitchFamily="2" charset="2"/>
              <a:buChar char="n"/>
              <a:tabLst/>
              <a:defRPr/>
            </a:pPr>
            <a:r>
              <a:rPr kumimoji="0" lang="en-US" sz="1400" b="1" i="0" u="none" strike="noStrike" kern="0" cap="none" spc="0" normalizeH="0" baseline="0" noProof="0" dirty="0">
                <a:ln>
                  <a:noFill/>
                </a:ln>
                <a:effectLst/>
                <a:uLnTx/>
                <a:uFillTx/>
                <a:latin typeface="Arial" pitchFamily="34" charset="0"/>
                <a:cs typeface="Arial" pitchFamily="34" charset="0"/>
              </a:rPr>
              <a:t> Long lesions </a:t>
            </a:r>
          </a:p>
          <a:p>
            <a:pPr marL="457153" marR="0" lvl="1" indent="0" defTabSz="914305" eaLnBrk="1" fontAlgn="base" latinLnBrk="0" hangingPunct="1">
              <a:lnSpc>
                <a:spcPct val="100000"/>
              </a:lnSpc>
              <a:spcBef>
                <a:spcPct val="20000"/>
              </a:spcBef>
              <a:spcAft>
                <a:spcPct val="0"/>
              </a:spcAft>
              <a:buClr>
                <a:srgbClr val="FF0000"/>
              </a:buClr>
              <a:buSzPct val="70000"/>
              <a:buFont typeface="Wingdings" pitchFamily="2" charset="2"/>
              <a:buChar char="n"/>
              <a:tabLst/>
              <a:defRPr/>
            </a:pPr>
            <a:r>
              <a:rPr kumimoji="0" lang="en-US" sz="1400" b="1" i="0" u="none" strike="noStrike" kern="0" cap="none" spc="0" normalizeH="0" baseline="0" noProof="0" dirty="0">
                <a:ln>
                  <a:noFill/>
                </a:ln>
                <a:effectLst/>
                <a:uLnTx/>
                <a:uFillTx/>
                <a:latin typeface="Arial" pitchFamily="34" charset="0"/>
                <a:cs typeface="Arial" pitchFamily="34" charset="0"/>
              </a:rPr>
              <a:t> Small diameter</a:t>
            </a:r>
          </a:p>
          <a:p>
            <a:pPr marL="457153" marR="0" lvl="1" indent="0" defTabSz="914305" eaLnBrk="1" fontAlgn="base" latinLnBrk="0" hangingPunct="1">
              <a:lnSpc>
                <a:spcPct val="100000"/>
              </a:lnSpc>
              <a:spcBef>
                <a:spcPct val="20000"/>
              </a:spcBef>
              <a:spcAft>
                <a:spcPct val="0"/>
              </a:spcAft>
              <a:buClr>
                <a:srgbClr val="FF0000"/>
              </a:buClr>
              <a:buSzPct val="70000"/>
              <a:buFont typeface="Wingdings" pitchFamily="2" charset="2"/>
              <a:buChar char="n"/>
              <a:tabLst/>
              <a:defRPr/>
            </a:pPr>
            <a:r>
              <a:rPr kumimoji="0" lang="en-US" sz="1400" b="1" i="0" u="none" strike="noStrike" kern="0" cap="none" spc="0" normalizeH="0" baseline="0" noProof="0" dirty="0">
                <a:ln>
                  <a:noFill/>
                </a:ln>
                <a:effectLst/>
                <a:uLnTx/>
                <a:uFillTx/>
                <a:latin typeface="Arial" pitchFamily="34" charset="0"/>
                <a:cs typeface="Arial" pitchFamily="34" charset="0"/>
              </a:rPr>
              <a:t> </a:t>
            </a:r>
            <a:r>
              <a:rPr kumimoji="0" lang="en-US" sz="1400" b="1" i="0" u="none" strike="noStrike" kern="0" cap="none" spc="0" normalizeH="0" baseline="0" noProof="0" dirty="0" err="1">
                <a:ln>
                  <a:noFill/>
                </a:ln>
                <a:effectLst/>
                <a:uLnTx/>
                <a:uFillTx/>
                <a:latin typeface="Arial" pitchFamily="34" charset="0"/>
                <a:cs typeface="Arial" pitchFamily="34" charset="0"/>
              </a:rPr>
              <a:t>Multivessel</a:t>
            </a:r>
            <a:r>
              <a:rPr kumimoji="0" lang="en-US" sz="1400" b="1" i="0" u="none" strike="noStrike" kern="0" cap="none" spc="0" normalizeH="0" baseline="0" noProof="0" dirty="0">
                <a:ln>
                  <a:noFill/>
                </a:ln>
                <a:effectLst/>
                <a:uLnTx/>
                <a:uFillTx/>
                <a:latin typeface="Arial" pitchFamily="34" charset="0"/>
                <a:cs typeface="Arial" pitchFamily="34" charset="0"/>
              </a:rPr>
              <a:t> </a:t>
            </a:r>
          </a:p>
          <a:p>
            <a:pPr marL="457153" marR="0" lvl="1" indent="0" defTabSz="914305" eaLnBrk="1" fontAlgn="base" latinLnBrk="0" hangingPunct="1">
              <a:lnSpc>
                <a:spcPct val="100000"/>
              </a:lnSpc>
              <a:spcBef>
                <a:spcPct val="20000"/>
              </a:spcBef>
              <a:spcAft>
                <a:spcPct val="0"/>
              </a:spcAft>
              <a:buClr>
                <a:srgbClr val="FF0000"/>
              </a:buClr>
              <a:buSzPct val="70000"/>
              <a:buFont typeface="Wingdings" pitchFamily="2" charset="2"/>
              <a:buChar char="n"/>
              <a:tabLst/>
              <a:defRPr/>
            </a:pPr>
            <a:r>
              <a:rPr kumimoji="0" lang="en-US" sz="1400" b="1" i="0" u="none" strike="noStrike" kern="0" cap="none" spc="0" normalizeH="0" baseline="0" noProof="0" dirty="0">
                <a:ln>
                  <a:noFill/>
                </a:ln>
                <a:effectLst/>
                <a:uLnTx/>
                <a:uFillTx/>
                <a:latin typeface="Arial" pitchFamily="34" charset="0"/>
                <a:cs typeface="Arial" pitchFamily="34" charset="0"/>
              </a:rPr>
              <a:t> AMI</a:t>
            </a:r>
          </a:p>
          <a:p>
            <a:pPr marL="457153" marR="0" lvl="1" indent="0" defTabSz="914305" eaLnBrk="1" fontAlgn="base" latinLnBrk="0" hangingPunct="1">
              <a:lnSpc>
                <a:spcPct val="100000"/>
              </a:lnSpc>
              <a:spcBef>
                <a:spcPct val="20000"/>
              </a:spcBef>
              <a:spcAft>
                <a:spcPct val="0"/>
              </a:spcAft>
              <a:buClr>
                <a:srgbClr val="FF0000"/>
              </a:buClr>
              <a:buSzPct val="70000"/>
              <a:buFont typeface="Wingdings" pitchFamily="2" charset="2"/>
              <a:buChar char="n"/>
              <a:tabLst/>
              <a:defRPr/>
            </a:pPr>
            <a:r>
              <a:rPr kumimoji="0" lang="en-US" sz="1400" b="1" i="0" u="none" strike="noStrike" kern="0" cap="none" spc="0" normalizeH="0" baseline="0" noProof="0" dirty="0">
                <a:ln>
                  <a:noFill/>
                </a:ln>
                <a:effectLst/>
                <a:uLnTx/>
                <a:uFillTx/>
                <a:latin typeface="Arial" pitchFamily="34" charset="0"/>
                <a:cs typeface="Arial" pitchFamily="34" charset="0"/>
              </a:rPr>
              <a:t> Diabetes</a:t>
            </a:r>
          </a:p>
          <a:p>
            <a:pPr marL="457153" marR="0" lvl="1" indent="0" defTabSz="914305" eaLnBrk="1" fontAlgn="base" latinLnBrk="0" hangingPunct="1">
              <a:lnSpc>
                <a:spcPct val="100000"/>
              </a:lnSpc>
              <a:spcBef>
                <a:spcPct val="20000"/>
              </a:spcBef>
              <a:spcAft>
                <a:spcPct val="0"/>
              </a:spcAft>
              <a:buClr>
                <a:srgbClr val="FF0000"/>
              </a:buClr>
              <a:buSzPct val="70000"/>
              <a:buFont typeface="Wingdings" pitchFamily="2" charset="2"/>
              <a:buChar char="n"/>
              <a:tabLst/>
              <a:defRPr/>
            </a:pPr>
            <a:r>
              <a:rPr kumimoji="0" lang="en-US" sz="1400" b="1" i="0" u="none" strike="noStrike" kern="0" cap="none" spc="0" normalizeH="0" baseline="0" noProof="0" dirty="0">
                <a:ln>
                  <a:noFill/>
                </a:ln>
                <a:effectLst/>
                <a:uLnTx/>
                <a:uFillTx/>
                <a:latin typeface="Arial" pitchFamily="34" charset="0"/>
                <a:cs typeface="Arial" pitchFamily="34" charset="0"/>
              </a:rPr>
              <a:t> Bifurcations</a:t>
            </a:r>
          </a:p>
        </p:txBody>
      </p:sp>
      <p:sp>
        <p:nvSpPr>
          <p:cNvPr id="10" name="Rectangle 5"/>
          <p:cNvSpPr>
            <a:spLocks noChangeArrowheads="1"/>
          </p:cNvSpPr>
          <p:nvPr/>
        </p:nvSpPr>
        <p:spPr bwMode="auto">
          <a:xfrm>
            <a:off x="-58737" y="4725989"/>
            <a:ext cx="3505201" cy="110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defTabSz="914305" fontAlgn="base">
              <a:lnSpc>
                <a:spcPct val="90000"/>
              </a:lnSpc>
              <a:spcBef>
                <a:spcPct val="50000"/>
              </a:spcBef>
              <a:spcAft>
                <a:spcPct val="0"/>
              </a:spcAft>
              <a:buClr>
                <a:srgbClr val="99CC00"/>
              </a:buClr>
              <a:buSzPct val="60000"/>
            </a:pPr>
            <a:r>
              <a:rPr lang="en-US" sz="2000" dirty="0">
                <a:latin typeface="Arial"/>
                <a:cs typeface="Arial" pitchFamily="34" charset="0"/>
              </a:rPr>
              <a:t>             </a:t>
            </a:r>
            <a:r>
              <a:rPr lang="en-US" sz="2800" b="1" u="sng" dirty="0">
                <a:latin typeface="Arial"/>
                <a:cs typeface="Arial" pitchFamily="34" charset="0"/>
              </a:rPr>
              <a:t>Patient</a:t>
            </a:r>
          </a:p>
          <a:p>
            <a:pPr marL="457153" lvl="1" defTabSz="914305" fontAlgn="base">
              <a:lnSpc>
                <a:spcPct val="90000"/>
              </a:lnSpc>
              <a:spcBef>
                <a:spcPct val="50000"/>
              </a:spcBef>
              <a:spcAft>
                <a:spcPct val="0"/>
              </a:spcAft>
              <a:buClr>
                <a:srgbClr val="FF0000"/>
              </a:buClr>
              <a:buSzPct val="70000"/>
              <a:buFont typeface="Wingdings" pitchFamily="2" charset="2"/>
              <a:buChar char="n"/>
            </a:pPr>
            <a:r>
              <a:rPr lang="en-US" sz="1400" dirty="0">
                <a:latin typeface="Arial"/>
                <a:cs typeface="Arial" pitchFamily="34" charset="0"/>
              </a:rPr>
              <a:t> </a:t>
            </a:r>
            <a:r>
              <a:rPr lang="en-US" sz="1400" b="1" dirty="0" err="1">
                <a:latin typeface="Arial"/>
                <a:cs typeface="Arial" pitchFamily="34" charset="0"/>
              </a:rPr>
              <a:t>Antiplatelet</a:t>
            </a:r>
            <a:r>
              <a:rPr lang="en-US" sz="1400" b="1" dirty="0">
                <a:latin typeface="Arial"/>
                <a:cs typeface="Arial" pitchFamily="34" charset="0"/>
              </a:rPr>
              <a:t> noncompliance</a:t>
            </a:r>
          </a:p>
          <a:p>
            <a:pPr marL="457153" lvl="1" defTabSz="914305" fontAlgn="base">
              <a:lnSpc>
                <a:spcPct val="90000"/>
              </a:lnSpc>
              <a:spcBef>
                <a:spcPct val="50000"/>
              </a:spcBef>
              <a:spcAft>
                <a:spcPct val="0"/>
              </a:spcAft>
              <a:buClr>
                <a:srgbClr val="FF0000"/>
              </a:buClr>
              <a:buSzPct val="70000"/>
              <a:buFont typeface="Wingdings" pitchFamily="2" charset="2"/>
              <a:buChar char="n"/>
            </a:pPr>
            <a:r>
              <a:rPr lang="en-US" sz="1400" b="1" dirty="0">
                <a:latin typeface="Arial"/>
                <a:cs typeface="Arial" pitchFamily="34" charset="0"/>
              </a:rPr>
              <a:t> </a:t>
            </a:r>
            <a:r>
              <a:rPr lang="en-US" sz="1400" b="1" dirty="0" err="1" smtClean="0">
                <a:latin typeface="Arial"/>
                <a:cs typeface="Arial" pitchFamily="34" charset="0"/>
              </a:rPr>
              <a:t>clopedogrel</a:t>
            </a:r>
            <a:r>
              <a:rPr lang="en-US" sz="1400" b="1" dirty="0" smtClean="0">
                <a:latin typeface="Arial"/>
                <a:cs typeface="Arial" pitchFamily="34" charset="0"/>
              </a:rPr>
              <a:t> resistance </a:t>
            </a:r>
            <a:endParaRPr lang="en-US" sz="1400" b="1" dirty="0">
              <a:latin typeface="Arial"/>
              <a:cs typeface="Arial" pitchFamily="34" charset="0"/>
            </a:endParaRPr>
          </a:p>
        </p:txBody>
      </p:sp>
      <p:sp>
        <p:nvSpPr>
          <p:cNvPr id="11" name="Text Box 4"/>
          <p:cNvSpPr txBox="1">
            <a:spLocks noChangeArrowheads="1"/>
          </p:cNvSpPr>
          <p:nvPr/>
        </p:nvSpPr>
        <p:spPr bwMode="auto">
          <a:xfrm>
            <a:off x="5832476" y="1328739"/>
            <a:ext cx="3130104" cy="172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305" eaLnBrk="1" fontAlgn="base" latinLnBrk="0" hangingPunct="1">
              <a:lnSpc>
                <a:spcPct val="110000"/>
              </a:lnSpc>
              <a:spcBef>
                <a:spcPct val="20000"/>
              </a:spcBef>
              <a:spcAft>
                <a:spcPct val="0"/>
              </a:spcAft>
              <a:buClr>
                <a:srgbClr val="99CC00"/>
              </a:buClr>
              <a:buSzPct val="60000"/>
              <a:buFontTx/>
              <a:buNone/>
              <a:tabLst/>
              <a:defRPr/>
            </a:pPr>
            <a:r>
              <a:rPr kumimoji="0" lang="en-US" sz="2800" b="1" i="0" u="none" strike="noStrike" kern="0" cap="none" spc="0" normalizeH="0" baseline="0" noProof="0" dirty="0">
                <a:ln>
                  <a:noFill/>
                </a:ln>
                <a:solidFill>
                  <a:srgbClr val="000000"/>
                </a:solidFill>
                <a:effectLst/>
                <a:uLnTx/>
                <a:uFillTx/>
                <a:latin typeface="Arial" pitchFamily="34" charset="0"/>
                <a:cs typeface="Arial" pitchFamily="34" charset="0"/>
              </a:rPr>
              <a:t>    </a:t>
            </a:r>
            <a:r>
              <a:rPr kumimoji="0" lang="en-US" sz="2800" b="1" i="0" u="sng" strike="noStrike" kern="0" cap="none" spc="0" normalizeH="0" baseline="0" noProof="0" dirty="0">
                <a:ln>
                  <a:noFill/>
                </a:ln>
                <a:effectLst/>
                <a:uLnTx/>
                <a:uFillTx/>
                <a:latin typeface="Arial" pitchFamily="34" charset="0"/>
                <a:cs typeface="Arial" pitchFamily="34" charset="0"/>
              </a:rPr>
              <a:t>Technical</a:t>
            </a:r>
          </a:p>
          <a:p>
            <a:pPr marL="457153" marR="0" lvl="1" indent="0" defTabSz="914305" eaLnBrk="1" fontAlgn="base" latinLnBrk="0" hangingPunct="1">
              <a:lnSpc>
                <a:spcPct val="110000"/>
              </a:lnSpc>
              <a:spcBef>
                <a:spcPct val="20000"/>
              </a:spcBef>
              <a:spcAft>
                <a:spcPct val="0"/>
              </a:spcAft>
              <a:buClr>
                <a:srgbClr val="FF0000"/>
              </a:buClr>
              <a:buSzPct val="70000"/>
              <a:buFont typeface="Wingdings" pitchFamily="2" charset="2"/>
              <a:buChar char="n"/>
              <a:tabLst/>
              <a:defRPr/>
            </a:pPr>
            <a:r>
              <a:rPr kumimoji="0" lang="en-US" sz="1400" b="0" i="0" u="none" strike="noStrike" kern="0" cap="none" spc="0" normalizeH="0" baseline="0" noProof="0" dirty="0">
                <a:ln>
                  <a:noFill/>
                </a:ln>
                <a:effectLst/>
                <a:uLnTx/>
                <a:uFillTx/>
                <a:latin typeface="Arial" pitchFamily="34" charset="0"/>
                <a:cs typeface="Arial" pitchFamily="34" charset="0"/>
              </a:rPr>
              <a:t> </a:t>
            </a:r>
            <a:r>
              <a:rPr kumimoji="0" lang="en-US" sz="1400" b="1" i="0" u="none" strike="noStrike" kern="0" cap="none" spc="0" normalizeH="0" baseline="0" noProof="0" dirty="0" err="1">
                <a:ln>
                  <a:noFill/>
                </a:ln>
                <a:effectLst/>
                <a:uLnTx/>
                <a:uFillTx/>
                <a:latin typeface="Arial" pitchFamily="34" charset="0"/>
                <a:cs typeface="Arial" pitchFamily="34" charset="0"/>
              </a:rPr>
              <a:t>Underexpansion</a:t>
            </a:r>
            <a:endParaRPr kumimoji="0" lang="en-US" sz="1400" b="1" i="0" u="none" strike="noStrike" kern="0" cap="none" spc="0" normalizeH="0" baseline="0" noProof="0" dirty="0">
              <a:ln>
                <a:noFill/>
              </a:ln>
              <a:effectLst/>
              <a:uLnTx/>
              <a:uFillTx/>
              <a:latin typeface="Arial" pitchFamily="34" charset="0"/>
              <a:cs typeface="Arial" pitchFamily="34" charset="0"/>
            </a:endParaRPr>
          </a:p>
          <a:p>
            <a:pPr marL="457153" marR="0" lvl="1" indent="0" defTabSz="914305" eaLnBrk="1" fontAlgn="base" latinLnBrk="0" hangingPunct="1">
              <a:lnSpc>
                <a:spcPct val="110000"/>
              </a:lnSpc>
              <a:spcBef>
                <a:spcPct val="20000"/>
              </a:spcBef>
              <a:spcAft>
                <a:spcPct val="0"/>
              </a:spcAft>
              <a:buClr>
                <a:srgbClr val="FF0000"/>
              </a:buClr>
              <a:buSzPct val="70000"/>
              <a:buFont typeface="Wingdings" pitchFamily="2" charset="2"/>
              <a:buChar char="n"/>
              <a:tabLst/>
              <a:defRPr/>
            </a:pPr>
            <a:r>
              <a:rPr kumimoji="0" lang="en-US" sz="1400" b="1" i="0" u="none" strike="noStrike" kern="0" cap="none" spc="0" normalizeH="0" baseline="0" noProof="0" dirty="0">
                <a:ln>
                  <a:noFill/>
                </a:ln>
                <a:effectLst/>
                <a:uLnTx/>
                <a:uFillTx/>
                <a:latin typeface="Arial" pitchFamily="34" charset="0"/>
                <a:cs typeface="Arial" pitchFamily="34" charset="0"/>
              </a:rPr>
              <a:t> Incomplete wall apposition</a:t>
            </a:r>
          </a:p>
          <a:p>
            <a:pPr marL="457153" marR="0" lvl="1" indent="0" defTabSz="914305" eaLnBrk="1" fontAlgn="base" latinLnBrk="0" hangingPunct="1">
              <a:lnSpc>
                <a:spcPct val="110000"/>
              </a:lnSpc>
              <a:spcBef>
                <a:spcPct val="20000"/>
              </a:spcBef>
              <a:spcAft>
                <a:spcPct val="0"/>
              </a:spcAft>
              <a:buClr>
                <a:srgbClr val="FF0000"/>
              </a:buClr>
              <a:buSzPct val="70000"/>
              <a:buFont typeface="Wingdings" pitchFamily="2" charset="2"/>
              <a:buChar char="n"/>
              <a:tabLst/>
              <a:defRPr/>
            </a:pPr>
            <a:r>
              <a:rPr kumimoji="0" lang="en-US" sz="1400" b="1" i="0" u="none" strike="noStrike" kern="0" cap="none" spc="0" normalizeH="0" baseline="0" noProof="0" dirty="0">
                <a:ln>
                  <a:noFill/>
                </a:ln>
                <a:effectLst/>
                <a:uLnTx/>
                <a:uFillTx/>
                <a:latin typeface="Arial" pitchFamily="34" charset="0"/>
                <a:cs typeface="Arial" pitchFamily="34" charset="0"/>
              </a:rPr>
              <a:t> Crush technique</a:t>
            </a:r>
          </a:p>
          <a:p>
            <a:pPr marL="457153" marR="0" lvl="1" indent="0" defTabSz="914305" eaLnBrk="1" fontAlgn="base" latinLnBrk="0" hangingPunct="1">
              <a:lnSpc>
                <a:spcPct val="110000"/>
              </a:lnSpc>
              <a:spcBef>
                <a:spcPct val="20000"/>
              </a:spcBef>
              <a:spcAft>
                <a:spcPct val="0"/>
              </a:spcAft>
              <a:buClr>
                <a:srgbClr val="FF0000"/>
              </a:buClr>
              <a:buSzPct val="70000"/>
              <a:buFont typeface="Wingdings" pitchFamily="2" charset="2"/>
              <a:buChar char="n"/>
              <a:tabLst/>
              <a:defRPr/>
            </a:pPr>
            <a:r>
              <a:rPr kumimoji="0" lang="en-US" sz="1400" b="1" i="0" u="none" strike="noStrike" kern="0" cap="none" spc="0" normalizeH="0" baseline="0" noProof="0" dirty="0">
                <a:ln>
                  <a:noFill/>
                </a:ln>
                <a:effectLst/>
                <a:uLnTx/>
                <a:uFillTx/>
                <a:latin typeface="Arial" pitchFamily="34" charset="0"/>
                <a:cs typeface="Arial" pitchFamily="34" charset="0"/>
              </a:rPr>
              <a:t> Overlapping</a:t>
            </a:r>
          </a:p>
        </p:txBody>
      </p:sp>
      <p:sp>
        <p:nvSpPr>
          <p:cNvPr id="12" name="Rectangle 6"/>
          <p:cNvSpPr>
            <a:spLocks noChangeArrowheads="1"/>
          </p:cNvSpPr>
          <p:nvPr/>
        </p:nvSpPr>
        <p:spPr bwMode="auto">
          <a:xfrm>
            <a:off x="5859463" y="4376738"/>
            <a:ext cx="3124200" cy="143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defTabSz="914305" fontAlgn="base">
              <a:lnSpc>
                <a:spcPct val="90000"/>
              </a:lnSpc>
              <a:spcBef>
                <a:spcPct val="50000"/>
              </a:spcBef>
              <a:spcAft>
                <a:spcPct val="0"/>
              </a:spcAft>
              <a:buClr>
                <a:srgbClr val="99CC00"/>
              </a:buClr>
              <a:buSzPct val="60000"/>
            </a:pPr>
            <a:r>
              <a:rPr lang="en-US" sz="2000" b="1" dirty="0">
                <a:latin typeface="Arial"/>
                <a:cs typeface="Arial"/>
              </a:rPr>
              <a:t>         </a:t>
            </a:r>
            <a:r>
              <a:rPr lang="en-US" sz="2800" b="1" u="sng" dirty="0">
                <a:latin typeface="Arial"/>
                <a:cs typeface="Arial"/>
              </a:rPr>
              <a:t>Stent</a:t>
            </a:r>
          </a:p>
          <a:p>
            <a:pPr marL="457153" lvl="1" defTabSz="914305" fontAlgn="base">
              <a:lnSpc>
                <a:spcPct val="90000"/>
              </a:lnSpc>
              <a:spcBef>
                <a:spcPct val="50000"/>
              </a:spcBef>
              <a:spcAft>
                <a:spcPct val="0"/>
              </a:spcAft>
              <a:buClr>
                <a:srgbClr val="FF0000"/>
              </a:buClr>
              <a:buSzPct val="70000"/>
              <a:buFont typeface="Wingdings" pitchFamily="2" charset="2"/>
              <a:buChar char="n"/>
            </a:pPr>
            <a:r>
              <a:rPr lang="en-US" sz="1400" b="1" dirty="0">
                <a:latin typeface="Arial"/>
                <a:cs typeface="Arial"/>
              </a:rPr>
              <a:t> Material</a:t>
            </a:r>
          </a:p>
          <a:p>
            <a:pPr marL="457153" lvl="1" defTabSz="914305" fontAlgn="base">
              <a:lnSpc>
                <a:spcPct val="90000"/>
              </a:lnSpc>
              <a:spcBef>
                <a:spcPct val="50000"/>
              </a:spcBef>
              <a:spcAft>
                <a:spcPct val="0"/>
              </a:spcAft>
              <a:buClr>
                <a:srgbClr val="FF0000"/>
              </a:buClr>
              <a:buSzPct val="70000"/>
              <a:buFont typeface="Wingdings" pitchFamily="2" charset="2"/>
              <a:buChar char="n"/>
            </a:pPr>
            <a:r>
              <a:rPr lang="en-US" sz="1400" b="1" dirty="0">
                <a:latin typeface="Arial"/>
                <a:cs typeface="Arial"/>
              </a:rPr>
              <a:t> Polymer Matrix</a:t>
            </a:r>
          </a:p>
          <a:p>
            <a:pPr marL="457153" lvl="1" defTabSz="914305" fontAlgn="base">
              <a:lnSpc>
                <a:spcPct val="90000"/>
              </a:lnSpc>
              <a:spcBef>
                <a:spcPct val="50000"/>
              </a:spcBef>
              <a:spcAft>
                <a:spcPct val="0"/>
              </a:spcAft>
              <a:buClr>
                <a:srgbClr val="FF0000"/>
              </a:buClr>
              <a:buSzPct val="70000"/>
              <a:buFont typeface="Wingdings" pitchFamily="2" charset="2"/>
              <a:buChar char="n"/>
            </a:pPr>
            <a:r>
              <a:rPr lang="en-US" sz="1400" b="1" dirty="0">
                <a:latin typeface="Arial"/>
                <a:cs typeface="Arial"/>
              </a:rPr>
              <a:t> </a:t>
            </a:r>
            <a:r>
              <a:rPr lang="en-US" sz="1400" b="1" dirty="0" err="1" smtClean="0">
                <a:latin typeface="Arial"/>
                <a:cs typeface="Arial"/>
              </a:rPr>
              <a:t>Antirestenosis</a:t>
            </a:r>
            <a:r>
              <a:rPr lang="en-US" sz="1400" b="1" dirty="0" smtClean="0">
                <a:latin typeface="Arial"/>
                <a:cs typeface="Arial"/>
              </a:rPr>
              <a:t> </a:t>
            </a:r>
            <a:r>
              <a:rPr lang="en-US" sz="1400" b="1" dirty="0">
                <a:latin typeface="Arial"/>
                <a:cs typeface="Arial"/>
              </a:rPr>
              <a:t>agent</a:t>
            </a:r>
          </a:p>
        </p:txBody>
      </p:sp>
      <p:sp>
        <p:nvSpPr>
          <p:cNvPr id="13" name="Text Box 10"/>
          <p:cNvSpPr txBox="1">
            <a:spLocks noChangeArrowheads="1"/>
          </p:cNvSpPr>
          <p:nvPr/>
        </p:nvSpPr>
        <p:spPr bwMode="invGray">
          <a:xfrm>
            <a:off x="2286000" y="6324600"/>
            <a:ext cx="6858000" cy="32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2065" tIns="46034" rIns="92065" bIns="4603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914305" eaLnBrk="1" fontAlgn="base" hangingPunct="1">
              <a:lnSpc>
                <a:spcPct val="120000"/>
              </a:lnSpc>
              <a:spcBef>
                <a:spcPct val="50000"/>
              </a:spcBef>
              <a:spcAft>
                <a:spcPct val="0"/>
              </a:spcAft>
            </a:pPr>
            <a:r>
              <a:rPr lang="en-US" sz="1400" b="1" dirty="0" smtClean="0">
                <a:latin typeface="Times"/>
              </a:rPr>
              <a:t>Adapted and modified </a:t>
            </a:r>
            <a:r>
              <a:rPr lang="en-US" sz="1400" b="1" dirty="0">
                <a:latin typeface="Times"/>
              </a:rPr>
              <a:t>from: </a:t>
            </a:r>
            <a:r>
              <a:rPr lang="en-US" sz="1400" b="1" dirty="0" err="1">
                <a:latin typeface="Times"/>
              </a:rPr>
              <a:t>Kereiakes</a:t>
            </a:r>
            <a:r>
              <a:rPr lang="en-US" sz="1400" b="1" dirty="0">
                <a:latin typeface="Times"/>
              </a:rPr>
              <a:t> D., et. al., Rev </a:t>
            </a:r>
            <a:r>
              <a:rPr lang="en-US" sz="1400" b="1" dirty="0" err="1">
                <a:latin typeface="Times"/>
              </a:rPr>
              <a:t>Cardiovasc</a:t>
            </a:r>
            <a:r>
              <a:rPr lang="en-US" sz="1400" b="1" dirty="0">
                <a:latin typeface="Times"/>
              </a:rPr>
              <a:t> Med. 2004;5(1):9-15</a:t>
            </a:r>
            <a:r>
              <a:rPr lang="en-US" sz="1400" b="1" dirty="0">
                <a:solidFill>
                  <a:srgbClr val="000000"/>
                </a:solidFill>
                <a:latin typeface="Times"/>
              </a:rPr>
              <a:t>. </a:t>
            </a:r>
            <a:endParaRPr lang="en-US" sz="1600" dirty="0">
              <a:solidFill>
                <a:srgbClr val="000000"/>
              </a:solidFill>
              <a:latin typeface="Times"/>
            </a:endParaRPr>
          </a:p>
        </p:txBody>
      </p:sp>
      <p:sp>
        <p:nvSpPr>
          <p:cNvPr id="14" name="Text Box 7"/>
          <p:cNvSpPr txBox="1">
            <a:spLocks noChangeArrowheads="1"/>
          </p:cNvSpPr>
          <p:nvPr/>
        </p:nvSpPr>
        <p:spPr bwMode="auto">
          <a:xfrm>
            <a:off x="609600" y="914400"/>
            <a:ext cx="784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5" eaLnBrk="1" fontAlgn="base" hangingPunct="1">
              <a:spcBef>
                <a:spcPct val="0"/>
              </a:spcBef>
              <a:spcAft>
                <a:spcPct val="0"/>
              </a:spcAft>
            </a:pPr>
            <a:r>
              <a:rPr lang="en-US" sz="3200" dirty="0" smtClean="0">
                <a:latin typeface="Times"/>
              </a:rPr>
              <a:t>Stent </a:t>
            </a:r>
            <a:r>
              <a:rPr lang="en-US" sz="3200" dirty="0">
                <a:latin typeface="Times"/>
              </a:rPr>
              <a:t>Thrombosis: a </a:t>
            </a:r>
            <a:r>
              <a:rPr lang="en-US" sz="3200" dirty="0" err="1">
                <a:latin typeface="Times"/>
              </a:rPr>
              <a:t>Multifactorial</a:t>
            </a:r>
            <a:r>
              <a:rPr lang="en-US" sz="3200" dirty="0">
                <a:latin typeface="Times"/>
              </a:rPr>
              <a:t> Problem</a:t>
            </a:r>
          </a:p>
        </p:txBody>
      </p:sp>
    </p:spTree>
    <p:extLst>
      <p:ext uri="{BB962C8B-B14F-4D97-AF65-F5344CB8AC3E}">
        <p14:creationId xmlns:p14="http://schemas.microsoft.com/office/powerpoint/2010/main" val="2471327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stent thrombosis</a:t>
            </a:r>
            <a:endParaRPr lang="en-US" dirty="0"/>
          </a:p>
        </p:txBody>
      </p:sp>
      <p:sp>
        <p:nvSpPr>
          <p:cNvPr id="3" name="Content Placeholder 2"/>
          <p:cNvSpPr>
            <a:spLocks noGrp="1"/>
          </p:cNvSpPr>
          <p:nvPr>
            <p:ph idx="1"/>
          </p:nvPr>
        </p:nvSpPr>
        <p:spPr/>
        <p:txBody>
          <a:bodyPr>
            <a:normAutofit/>
          </a:bodyPr>
          <a:lstStyle/>
          <a:p>
            <a:r>
              <a:rPr lang="en-US" sz="2800" dirty="0" smtClean="0"/>
              <a:t>As compared with late or very late stent thrombosis, early (Acute and </a:t>
            </a:r>
            <a:r>
              <a:rPr lang="en-US" sz="2800" dirty="0" err="1" smtClean="0"/>
              <a:t>Subcute</a:t>
            </a:r>
            <a:r>
              <a:rPr lang="en-US" sz="2800" dirty="0" smtClean="0"/>
              <a:t>)stent thrombosis emerged to occur independent of stent type and was more likely to be associated with mechanical factors such as </a:t>
            </a:r>
            <a:r>
              <a:rPr lang="en-US" sz="2800" dirty="0" err="1" smtClean="0"/>
              <a:t>malaposition</a:t>
            </a:r>
            <a:r>
              <a:rPr lang="en-US" sz="2800" dirty="0" smtClean="0"/>
              <a:t>, </a:t>
            </a:r>
            <a:r>
              <a:rPr lang="en-US" sz="2800" dirty="0" err="1" smtClean="0"/>
              <a:t>underexpansion</a:t>
            </a:r>
            <a:r>
              <a:rPr lang="en-US" sz="2800" dirty="0" smtClean="0"/>
              <a:t> and dissections.</a:t>
            </a:r>
            <a:endParaRPr lang="en-US" sz="2800" dirty="0"/>
          </a:p>
        </p:txBody>
      </p:sp>
    </p:spTree>
    <p:extLst>
      <p:ext uri="{BB962C8B-B14F-4D97-AF65-F5344CB8AC3E}">
        <p14:creationId xmlns:p14="http://schemas.microsoft.com/office/powerpoint/2010/main" val="746143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Incomplete stent apposition (</a:t>
            </a:r>
            <a:r>
              <a:rPr lang="en-US" dirty="0" err="1" smtClean="0"/>
              <a:t>malapposition</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sz="2800" dirty="0"/>
              <a:t>By definition, </a:t>
            </a:r>
            <a:r>
              <a:rPr lang="en-US" sz="2800" dirty="0" err="1"/>
              <a:t>malapposition</a:t>
            </a:r>
            <a:r>
              <a:rPr lang="en-US" sz="2800" dirty="0"/>
              <a:t> occurs when the distance between the stent and the vessel wall is greater than the sum of the strut thickness, polymer and minimal axial resolution of the OCT (20Mm). Starting from distance of 270 Mm and it is considered as a </a:t>
            </a:r>
            <a:r>
              <a:rPr lang="en-US" sz="2800" dirty="0" err="1"/>
              <a:t>malaposition</a:t>
            </a:r>
            <a:r>
              <a:rPr lang="en-US" sz="2800" dirty="0"/>
              <a:t>. </a:t>
            </a:r>
            <a:endParaRPr lang="en-US" sz="2800" dirty="0" smtClean="0"/>
          </a:p>
          <a:p>
            <a:r>
              <a:rPr lang="en-US" sz="2800" dirty="0" smtClean="0"/>
              <a:t>Incomplete stent apposition causes not early stent thrombosis, but emerged as important correlate of late or very late stent thrombosis.</a:t>
            </a:r>
          </a:p>
          <a:p>
            <a:pPr algn="just"/>
            <a:r>
              <a:rPr lang="en-US" sz="2800" dirty="0" smtClean="0"/>
              <a:t>The proportion of </a:t>
            </a:r>
            <a:r>
              <a:rPr lang="en-US" sz="2800" dirty="0" err="1" smtClean="0"/>
              <a:t>malapposed</a:t>
            </a:r>
            <a:r>
              <a:rPr lang="en-US" sz="2800" dirty="0" smtClean="0"/>
              <a:t> struts was significantly higher in lesion with stent thrombosis in recent OCT studies.</a:t>
            </a:r>
          </a:p>
          <a:p>
            <a:endParaRPr lang="en-US" dirty="0"/>
          </a:p>
        </p:txBody>
      </p:sp>
    </p:spTree>
    <p:extLst>
      <p:ext uri="{BB962C8B-B14F-4D97-AF65-F5344CB8AC3E}">
        <p14:creationId xmlns:p14="http://schemas.microsoft.com/office/powerpoint/2010/main" val="2478600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Malaposition</a:t>
            </a:r>
            <a:r>
              <a:rPr lang="en-US" dirty="0" smtClean="0"/>
              <a:t> in the setting of stent thrombosis</a:t>
            </a:r>
            <a:endParaRPr lang="en-US" dirty="0"/>
          </a:p>
        </p:txBody>
      </p:sp>
      <p:sp>
        <p:nvSpPr>
          <p:cNvPr id="3" name="Content Placeholder 2"/>
          <p:cNvSpPr>
            <a:spLocks noGrp="1"/>
          </p:cNvSpPr>
          <p:nvPr>
            <p:ph idx="1"/>
          </p:nvPr>
        </p:nvSpPr>
        <p:spPr/>
        <p:txBody>
          <a:bodyPr>
            <a:normAutofit/>
          </a:bodyPr>
          <a:lstStyle/>
          <a:p>
            <a:r>
              <a:rPr lang="en-US" sz="2800" dirty="0" smtClean="0"/>
              <a:t>As the vessel contour can be depicted on the </a:t>
            </a:r>
            <a:r>
              <a:rPr lang="en-US" sz="2800" dirty="0" err="1" smtClean="0"/>
              <a:t>abluminal</a:t>
            </a:r>
            <a:r>
              <a:rPr lang="en-US" sz="2800" dirty="0" smtClean="0"/>
              <a:t> part of the struts, those struts are classified as </a:t>
            </a:r>
            <a:r>
              <a:rPr lang="en-US" sz="2800" dirty="0" err="1" smtClean="0"/>
              <a:t>malapposed</a:t>
            </a:r>
            <a:r>
              <a:rPr lang="en-US" sz="2800" dirty="0" smtClean="0"/>
              <a:t>.</a:t>
            </a:r>
          </a:p>
          <a:p>
            <a:r>
              <a:rPr lang="en-US" sz="2800" dirty="0" smtClean="0"/>
              <a:t>Thrombus has fully occupied the space between struts and vessel suggesting that the struts are apposed. If vessel contour cannot be clearly visualized owing to the attenuating thrombus, the apposition status remains unclear. </a:t>
            </a:r>
            <a:endParaRPr lang="en-US" sz="2800" dirty="0"/>
          </a:p>
        </p:txBody>
      </p:sp>
    </p:spTree>
    <p:extLst>
      <p:ext uri="{BB962C8B-B14F-4D97-AF65-F5344CB8AC3E}">
        <p14:creationId xmlns:p14="http://schemas.microsoft.com/office/powerpoint/2010/main" val="824402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ar-KW" dirty="0"/>
          </a:p>
        </p:txBody>
      </p:sp>
      <p:sp>
        <p:nvSpPr>
          <p:cNvPr id="3" name="Content Placeholder 2"/>
          <p:cNvSpPr>
            <a:spLocks noGrp="1"/>
          </p:cNvSpPr>
          <p:nvPr>
            <p:ph idx="1"/>
          </p:nvPr>
        </p:nvSpPr>
        <p:spPr/>
        <p:txBody>
          <a:bodyPr/>
          <a:lstStyle/>
          <a:p>
            <a:r>
              <a:rPr lang="en-US" dirty="0" smtClean="0"/>
              <a:t>Male 58 y old.</a:t>
            </a:r>
          </a:p>
          <a:p>
            <a:r>
              <a:rPr lang="en-US" dirty="0" smtClean="0"/>
              <a:t>NIDDM (type II)- 15 y ago.</a:t>
            </a:r>
          </a:p>
          <a:p>
            <a:r>
              <a:rPr lang="en-US" dirty="0" smtClean="0"/>
              <a:t>HTN</a:t>
            </a:r>
          </a:p>
          <a:p>
            <a:r>
              <a:rPr lang="en-US" dirty="0" smtClean="0"/>
              <a:t>EXSMOKER.</a:t>
            </a:r>
          </a:p>
          <a:p>
            <a:r>
              <a:rPr lang="en-US" dirty="0" smtClean="0"/>
              <a:t>CABG SINCE (8 YEARS AGO)X2</a:t>
            </a:r>
          </a:p>
          <a:p>
            <a:r>
              <a:rPr lang="en-US" dirty="0"/>
              <a:t> </a:t>
            </a:r>
            <a:r>
              <a:rPr lang="en-US" dirty="0" smtClean="0"/>
              <a:t>                       LIMA------ LAD</a:t>
            </a:r>
          </a:p>
          <a:p>
            <a:r>
              <a:rPr lang="en-US" dirty="0"/>
              <a:t> </a:t>
            </a:r>
            <a:r>
              <a:rPr lang="en-US" dirty="0" smtClean="0"/>
              <a:t>                        SVG-------OM</a:t>
            </a:r>
          </a:p>
          <a:p>
            <a:r>
              <a:rPr lang="en-US" dirty="0" smtClean="0"/>
              <a:t>Presented by NSTEMI and CAG revealed:</a:t>
            </a:r>
          </a:p>
          <a:p>
            <a:r>
              <a:rPr lang="en-US" dirty="0" smtClean="0"/>
              <a:t>LM : Distal 80%, LAD: Prox. CTO, LCX: Prox. CTO, RCA: small non dominant.</a:t>
            </a:r>
          </a:p>
          <a:p>
            <a:r>
              <a:rPr lang="en-US" dirty="0" smtClean="0"/>
              <a:t>LIMA to LAD: Patent.</a:t>
            </a:r>
          </a:p>
          <a:p>
            <a:r>
              <a:rPr lang="en-US" dirty="0" smtClean="0"/>
              <a:t>SVG to OM show prox. 80% fixed by 1 DES (3X15 mm).</a:t>
            </a:r>
            <a:endParaRPr lang="ar-KW" dirty="0"/>
          </a:p>
        </p:txBody>
      </p:sp>
    </p:spTree>
    <p:extLst>
      <p:ext uri="{BB962C8B-B14F-4D97-AF65-F5344CB8AC3E}">
        <p14:creationId xmlns:p14="http://schemas.microsoft.com/office/powerpoint/2010/main" val="3252984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Case#1</a:t>
            </a:r>
            <a:endParaRPr lang="ar-KW"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r>
              <a:rPr lang="en-US" dirty="0" smtClean="0"/>
              <a:t>After 8 hours patient develop ST segment elevation </a:t>
            </a:r>
            <a:r>
              <a:rPr lang="en-US" dirty="0" err="1" smtClean="0"/>
              <a:t>infero</a:t>
            </a:r>
            <a:r>
              <a:rPr lang="en-US" dirty="0" smtClean="0"/>
              <a:t>-lateral, </a:t>
            </a:r>
            <a:r>
              <a:rPr lang="en-US" dirty="0" err="1" smtClean="0"/>
              <a:t>killip</a:t>
            </a:r>
            <a:r>
              <a:rPr lang="en-US" dirty="0" smtClean="0"/>
              <a:t> IV.</a:t>
            </a:r>
          </a:p>
          <a:p>
            <a:r>
              <a:rPr lang="en-US" dirty="0" err="1" smtClean="0"/>
              <a:t>Cathlab</a:t>
            </a:r>
            <a:r>
              <a:rPr lang="en-US" dirty="0" smtClean="0"/>
              <a:t> activated, IABP was inserted before angiography that showed : acute stent thrombosis of the stent in the proximal SVG to OM1.</a:t>
            </a:r>
          </a:p>
          <a:p>
            <a:r>
              <a:rPr lang="en-US" dirty="0" smtClean="0"/>
              <a:t>OCT was done show in-stent thrombosis and </a:t>
            </a:r>
            <a:r>
              <a:rPr lang="en-US" dirty="0" err="1" smtClean="0"/>
              <a:t>malaposition</a:t>
            </a:r>
            <a:r>
              <a:rPr lang="en-US" dirty="0" smtClean="0"/>
              <a:t>.</a:t>
            </a:r>
            <a:endParaRPr lang="ar-KW" dirty="0"/>
          </a:p>
        </p:txBody>
      </p:sp>
    </p:spTree>
    <p:extLst>
      <p:ext uri="{BB962C8B-B14F-4D97-AF65-F5344CB8AC3E}">
        <p14:creationId xmlns:p14="http://schemas.microsoft.com/office/powerpoint/2010/main" val="296551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487362"/>
          </a:xfrm>
        </p:spPr>
        <p:txBody>
          <a:bodyPr/>
          <a:lstStyle/>
          <a:p>
            <a:r>
              <a:rPr lang="en-US" dirty="0" smtClean="0"/>
              <a:t>Case #1 </a:t>
            </a:r>
            <a:endParaRPr lang="en-US" dirty="0"/>
          </a:p>
        </p:txBody>
      </p:sp>
      <p:sp>
        <p:nvSpPr>
          <p:cNvPr id="3" name="Content Placeholder 2"/>
          <p:cNvSpPr>
            <a:spLocks noGrp="1"/>
          </p:cNvSpPr>
          <p:nvPr>
            <p:ph idx="1"/>
          </p:nvPr>
        </p:nvSpPr>
        <p:spPr>
          <a:xfrm>
            <a:off x="457200" y="1066800"/>
            <a:ext cx="7620000" cy="5334000"/>
          </a:xfrm>
        </p:spPr>
        <p:txBody>
          <a:bodyPr/>
          <a:lstStyle/>
          <a:p>
            <a:r>
              <a:rPr lang="en-US" dirty="0" smtClean="0"/>
              <a:t>SVG 1</a:t>
            </a:r>
            <a:r>
              <a:rPr lang="en-US" baseline="30000" dirty="0" smtClean="0"/>
              <a:t>st</a:t>
            </a:r>
            <a:r>
              <a:rPr lang="en-US" dirty="0" smtClean="0"/>
              <a:t> </a:t>
            </a:r>
            <a:r>
              <a:rPr lang="en-US" dirty="0" err="1" smtClean="0"/>
              <a:t>obutuse</a:t>
            </a:r>
            <a:r>
              <a:rPr lang="en-US" dirty="0" smtClean="0"/>
              <a:t> marginal has acute stent thrombosis in Angiogram and using imaging technique “</a:t>
            </a:r>
            <a:r>
              <a:rPr lang="en-US" dirty="0" err="1" smtClean="0"/>
              <a:t>Ilumein</a:t>
            </a:r>
            <a:r>
              <a:rPr lang="en-US" dirty="0" smtClean="0"/>
              <a:t> </a:t>
            </a:r>
            <a:r>
              <a:rPr lang="en-US" dirty="0" err="1" smtClean="0"/>
              <a:t>Optis</a:t>
            </a:r>
            <a:r>
              <a:rPr lang="en-US" dirty="0" smtClean="0"/>
              <a:t> system “ (OCT </a:t>
            </a:r>
            <a:r>
              <a:rPr lang="en-US" dirty="0" err="1" smtClean="0"/>
              <a:t>St.Jude</a:t>
            </a:r>
            <a:r>
              <a:rPr lang="en-US" dirty="0" smtClean="0"/>
              <a:t> Medical/Abbott)</a:t>
            </a:r>
            <a:br>
              <a:rPr lang="en-US" dirty="0" smtClean="0"/>
            </a:br>
            <a:r>
              <a:rPr lang="en-US" dirty="0" smtClean="0"/>
              <a:t>9</a:t>
            </a:r>
            <a:endParaRPr lang="en-US" dirty="0"/>
          </a:p>
        </p:txBody>
      </p:sp>
      <p:pic>
        <p:nvPicPr>
          <p:cNvPr id="9" name="se003 (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257" y="2667000"/>
            <a:ext cx="3962400" cy="4056743"/>
          </a:xfrm>
          <a:prstGeom prst="rect">
            <a:avLst/>
          </a:prstGeom>
        </p:spPr>
      </p:pic>
      <p:pic>
        <p:nvPicPr>
          <p:cNvPr id="1026" name="Picture 2" descr="C:\Users\Nancy Najmat Burgan\Pictures\2018-10-16 001\sjm20181016_1347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613118"/>
            <a:ext cx="4343399" cy="411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905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1985</TotalTime>
  <Words>881</Words>
  <Application>Microsoft Office PowerPoint</Application>
  <PresentationFormat>On-screen Show (4:3)</PresentationFormat>
  <Paragraphs>97</Paragraphs>
  <Slides>20</Slides>
  <Notes>0</Notes>
  <HiddenSlides>0</HiddenSlides>
  <MMClips>6</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Adjacency</vt:lpstr>
      <vt:lpstr>     A Tale Of Two Cases Of  In Stent Thrombosis (OCT guided management)   </vt:lpstr>
      <vt:lpstr>Introduction </vt:lpstr>
      <vt:lpstr>Causes of stent thrombosis </vt:lpstr>
      <vt:lpstr>Early stent thrombosis</vt:lpstr>
      <vt:lpstr>Incomplete stent apposition (malapposition)</vt:lpstr>
      <vt:lpstr>Malaposition in the setting of stent thrombosis</vt:lpstr>
      <vt:lpstr>Case #1</vt:lpstr>
      <vt:lpstr>Case#1</vt:lpstr>
      <vt:lpstr>Case #1 </vt:lpstr>
      <vt:lpstr>PCI was done with 1 DES (4.0x28 mm) inside the old stent, followed  by post -dilatation with NC balloon(4.5x15mm), then 2nd  run of  OCT was done that showed again malaposition. </vt:lpstr>
      <vt:lpstr>PowerPoint Presentation</vt:lpstr>
      <vt:lpstr>Then post-dilatation with bigger balloon (5x15mm), was used. then 3rd run of OCT was done showed well opposed  fully expanded stent.</vt:lpstr>
      <vt:lpstr>Case #2</vt:lpstr>
      <vt:lpstr>Case #2  OCT was done  to RCA and LCX and showed well opposed well deployed stents in both arteries. That just treated with balloon dilatation.</vt:lpstr>
      <vt:lpstr>Final result for RCA </vt:lpstr>
      <vt:lpstr>Pre-LCX </vt:lpstr>
      <vt:lpstr>Final result with recommendation to change  clopidogrel to tecagrelor.</vt:lpstr>
      <vt:lpstr>OCT CLI-OPCI ACS substudy published </vt:lpstr>
      <vt:lpstr>PowerPoint Presentation</vt:lpstr>
      <vt:lpstr>Take home messages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Najmat Burgan</dc:creator>
  <cp:lastModifiedBy>Hassona</cp:lastModifiedBy>
  <cp:revision>72</cp:revision>
  <dcterms:created xsi:type="dcterms:W3CDTF">2018-10-13T14:14:13Z</dcterms:created>
  <dcterms:modified xsi:type="dcterms:W3CDTF">2018-10-29T10:38:24Z</dcterms:modified>
</cp:coreProperties>
</file>