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notesMasterIdLst>
    <p:notesMasterId r:id="rId20"/>
  </p:notesMasterIdLst>
  <p:sldIdLst>
    <p:sldId id="432" r:id="rId5"/>
    <p:sldId id="431" r:id="rId6"/>
    <p:sldId id="2147472032" r:id="rId7"/>
    <p:sldId id="11761" r:id="rId8"/>
    <p:sldId id="2147472060" r:id="rId9"/>
    <p:sldId id="2147480050" r:id="rId10"/>
    <p:sldId id="2147472070" r:id="rId11"/>
    <p:sldId id="2147480045" r:id="rId12"/>
    <p:sldId id="2147480046" r:id="rId13"/>
    <p:sldId id="2147480043" r:id="rId14"/>
    <p:sldId id="2147480047" r:id="rId15"/>
    <p:sldId id="2147472103" r:id="rId16"/>
    <p:sldId id="2147472104" r:id="rId17"/>
    <p:sldId id="2147472054" r:id="rId18"/>
    <p:sldId id="9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FB651A-F9A1-4150-9F94-21272980452D}">
          <p14:sldIdLst>
            <p14:sldId id="432"/>
            <p14:sldId id="431"/>
            <p14:sldId id="2147472032"/>
            <p14:sldId id="11761"/>
            <p14:sldId id="2147472060"/>
            <p14:sldId id="2147480050"/>
            <p14:sldId id="2147472070"/>
            <p14:sldId id="2147480045"/>
            <p14:sldId id="2147480046"/>
            <p14:sldId id="2147480043"/>
            <p14:sldId id="2147480047"/>
            <p14:sldId id="2147472103"/>
            <p14:sldId id="2147472104"/>
            <p14:sldId id="2147472054"/>
            <p14:sldId id="947"/>
          </p14:sldIdLst>
        </p14:section>
        <p14:section name="Backup" id="{35D55CA9-75E9-45ED-978F-8545D3C4603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55950C-F19B-9AFC-5512-BEC603AF0F7B}" name="Lisa Boyle" initials="LB" userId="S::Boyle@jenavalve.com::92edec3d-d101-466e-838b-d7010cfa4c0b" providerId="AD"/>
  <p188:author id="{869A560F-47E0-1E58-1928-E0FA19A47396}" name="Pinto, Duane (HMFP - Cardiology)" initials="PD(C" userId="S::dpinto@bidmc.harvard.edu::4c14dc39-546f-40f6-b8e6-0b0c298efe3c" providerId="AD"/>
  <p188:author id="{15B7C551-5143-D404-D6EB-05BA9D5AA011}" name="Martin Fahy" initials="MF" userId="S::Fahy@jenavalve.com::21496afb-e466-4609-b901-8c846f0b3c2e" providerId="AD"/>
  <p188:author id="{FF8A185C-0EE2-E95B-7F4A-5E428798E618}" name="Duane Pinto, MD, MPH" initials="DP" userId="S::pinto@jenavalve.com::5e1a2418-ffa4-411e-8458-23f3bd9c698c" providerId="AD"/>
  <p188:author id="{60C87EF0-1ED8-ECA4-ECDD-2E5ABB992F90}" name="John Kilcoyne" initials="JK" userId="S::kilcoyne@jenavalve.com::e908a688-3ffd-4c0e-b133-48e271e1218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hl, Torsten P." initials="VTP" lastIdx="1" clrIdx="0">
    <p:extLst>
      <p:ext uri="{19B8F6BF-5375-455C-9EA6-DF929625EA0E}">
        <p15:presenceInfo xmlns:p15="http://schemas.microsoft.com/office/powerpoint/2012/main" userId="S::tv2193@cumc.columbia.edu::1878013c-d80d-4e61-bb38-883dc9dcec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F32"/>
    <a:srgbClr val="CA9428"/>
    <a:srgbClr val="89898B"/>
    <a:srgbClr val="013C67"/>
    <a:srgbClr val="05BC58"/>
    <a:srgbClr val="4C8A4F"/>
    <a:srgbClr val="013D69"/>
    <a:srgbClr val="15374F"/>
    <a:srgbClr val="090D10"/>
    <a:srgbClr val="094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/>
    <p:restoredTop sz="78941"/>
  </p:normalViewPr>
  <p:slideViewPr>
    <p:cSldViewPr snapToGrid="0">
      <p:cViewPr varScale="1">
        <p:scale>
          <a:sx n="114" d="100"/>
          <a:sy n="114" d="100"/>
        </p:scale>
        <p:origin x="1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14195292697958"/>
          <c:y val="0.17414930647316879"/>
          <c:w val="0.78207260088055919"/>
          <c:h val="0.688951554621694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4B-4B1F-A590-E403FB68A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7438592"/>
        <c:axId val="867431872"/>
      </c:lineChart>
      <c:catAx>
        <c:axId val="8674385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431872"/>
        <c:crossesAt val="0.15000000000000002"/>
        <c:auto val="1"/>
        <c:lblAlgn val="ctr"/>
        <c:lblOffset val="100"/>
        <c:noMultiLvlLbl val="0"/>
      </c:catAx>
      <c:valAx>
        <c:axId val="867431872"/>
        <c:scaling>
          <c:orientation val="minMax"/>
          <c:max val="0.45"/>
          <c:min val="0.15000000000000002"/>
        </c:scaling>
        <c:delete val="1"/>
        <c:axPos val="l"/>
        <c:numFmt formatCode="0%" sourceLinked="0"/>
        <c:majorTickMark val="none"/>
        <c:minorTickMark val="none"/>
        <c:tickLblPos val="nextTo"/>
        <c:crossAx val="867438592"/>
        <c:crosses val="autoZero"/>
        <c:crossBetween val="between"/>
        <c:majorUnit val="5.000000000000001E-2"/>
        <c:dispUnits>
          <c:builtInUnit val="hundre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Gradient (mmHg)</c:v>
                </c:pt>
              </c:strCache>
            </c:strRef>
          </c:tx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88900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AE-4B2C-8030-30C11E046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(n=180)</c:v>
                </c:pt>
                <c:pt idx="1">
                  <c:v>30 Days (n=168)</c:v>
                </c:pt>
                <c:pt idx="2">
                  <c:v>6 Months (n=153)</c:v>
                </c:pt>
                <c:pt idx="3">
                  <c:v>1 Year (n=148)</c:v>
                </c:pt>
                <c:pt idx="4">
                  <c:v>2 Years (n=113)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3.9</c:v>
                </c:pt>
                <c:pt idx="2">
                  <c:v>4.3</c:v>
                </c:pt>
                <c:pt idx="3">
                  <c:v>4.2</c:v>
                </c:pt>
                <c:pt idx="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E-4B2C-8030-30C11E046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2379296"/>
        <c:axId val="12309016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EOA (cm  )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81E3E73-5492-450A-AA41-BCC931B64F8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9AE-4B2C-8030-30C11E04637D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AE-4B2C-8030-30C11E04637D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AE-4B2C-8030-30C11E04637D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AE-4B2C-8030-30C11E04637D}"/>
                </c:ext>
              </c:extLst>
            </c:dLbl>
            <c:dLbl>
              <c:idx val="4"/>
              <c:layout>
                <c:manualLayout>
                  <c:x val="-3.6513978504581011E-2"/>
                  <c:y val="-6.5748569626650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E-460C-BBCF-D371AD6FF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(n=180)</c:v>
                </c:pt>
                <c:pt idx="1">
                  <c:v>30 Days (n=168)</c:v>
                </c:pt>
                <c:pt idx="2">
                  <c:v>6 Months (n=153)</c:v>
                </c:pt>
                <c:pt idx="3">
                  <c:v>1 Year (n=148)</c:v>
                </c:pt>
                <c:pt idx="4">
                  <c:v>2 Years (n=113)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2.7</c:v>
                </c:pt>
                <c:pt idx="1">
                  <c:v>2.9</c:v>
                </c:pt>
                <c:pt idx="2">
                  <c:v>2.7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AE-4B2C-8030-30C11E046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031455"/>
        <c:axId val="541783007"/>
      </c:lineChart>
      <c:catAx>
        <c:axId val="71237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90160"/>
        <c:crossesAt val="0"/>
        <c:auto val="1"/>
        <c:lblAlgn val="ctr"/>
        <c:lblOffset val="100"/>
        <c:noMultiLvlLbl val="0"/>
      </c:catAx>
      <c:valAx>
        <c:axId val="123090160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Mean Gradient (mm</a:t>
                </a:r>
                <a:r>
                  <a:rPr lang="en-US" sz="2400" baseline="0"/>
                  <a:t> Hg</a:t>
                </a:r>
                <a:r>
                  <a:rPr lang="en-US" sz="2400"/>
                  <a:t>)</a:t>
                </a:r>
              </a:p>
            </c:rich>
          </c:tx>
          <c:layout>
            <c:manualLayout>
              <c:xMode val="edge"/>
              <c:yMode val="edge"/>
              <c:x val="3.8356178418342316E-3"/>
              <c:y val="4.24879862074034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cross"/>
        <c:minorTickMark val="none"/>
        <c:tickLblPos val="nextTo"/>
        <c:spPr>
          <a:noFill/>
          <a:ln>
            <a:solidFill>
              <a:schemeClr val="tx1">
                <a:alpha val="93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379296"/>
        <c:crosses val="autoZero"/>
        <c:crossBetween val="between"/>
        <c:majorUnit val="2"/>
      </c:valAx>
      <c:valAx>
        <c:axId val="541783007"/>
        <c:scaling>
          <c:orientation val="minMax"/>
          <c:max val="3"/>
          <c:min val="1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EOA (cm</a:t>
                </a:r>
                <a:r>
                  <a:rPr lang="en-US" sz="2400" baseline="30000"/>
                  <a:t>2</a:t>
                </a:r>
                <a:r>
                  <a:rPr lang="en-US" sz="2400"/>
                  <a:t>)</a:t>
                </a:r>
              </a:p>
            </c:rich>
          </c:tx>
          <c:layout>
            <c:manualLayout>
              <c:xMode val="edge"/>
              <c:yMode val="edge"/>
              <c:x val="0.9592197032245493"/>
              <c:y val="0.2357005144562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031455"/>
        <c:crosses val="max"/>
        <c:crossBetween val="between"/>
        <c:majorUnit val="0.5"/>
      </c:valAx>
      <c:catAx>
        <c:axId val="9800314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17830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38097836971616"/>
          <c:y val="0.91834414551616139"/>
          <c:w val="0.65266404273036882"/>
          <c:h val="8.1655854483838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6605187865029"/>
          <c:y val="8.5760404723777758E-2"/>
          <c:w val="0.85228890307630467"/>
          <c:h val="0.82420008306723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None/Trace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30 Days (n=167)</c:v>
                </c:pt>
                <c:pt idx="1">
                  <c:v>6 Months (n=153)</c:v>
                </c:pt>
                <c:pt idx="2">
                  <c:v>1 Year (n=147)</c:v>
                </c:pt>
                <c:pt idx="3">
                  <c:v>2 Years (n=113)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0.83299999999999996</c:v>
                </c:pt>
                <c:pt idx="1">
                  <c:v>0.94199999999999995</c:v>
                </c:pt>
                <c:pt idx="2">
                  <c:v>0.91800000000000004</c:v>
                </c:pt>
                <c:pt idx="3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1-404F-8BBA-2AE0F5C66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30 Days (n=167)</c:v>
                </c:pt>
                <c:pt idx="1">
                  <c:v>6 Months (n=153)</c:v>
                </c:pt>
                <c:pt idx="2">
                  <c:v>1 Year (n=147)</c:v>
                </c:pt>
                <c:pt idx="3">
                  <c:v>2 Years (n=113)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0.16200000000000001</c:v>
                </c:pt>
                <c:pt idx="1">
                  <c:v>5.1999999999999998E-2</c:v>
                </c:pt>
                <c:pt idx="2">
                  <c:v>8.2000000000000003E-2</c:v>
                </c:pt>
                <c:pt idx="3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1-404F-8BBA-2AE0F5C66E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512512512512512E-3"/>
                  <c:y val="-5.4066793262229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B9-4CE8-AFC5-7ED5F5CDC492}"/>
                </c:ext>
              </c:extLst>
            </c:dLbl>
            <c:dLbl>
              <c:idx val="1"/>
              <c:layout>
                <c:manualLayout>
                  <c:x val="1.2512512512512053E-3"/>
                  <c:y val="-5.38599967243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B9-4CE8-AFC5-7ED5F5CDC492}"/>
                </c:ext>
              </c:extLst>
            </c:dLbl>
            <c:dLbl>
              <c:idx val="2"/>
              <c:layout>
                <c:manualLayout>
                  <c:x val="3.7537537537537537E-3"/>
                  <c:y val="-4.8730473226815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B9-4CE8-AFC5-7ED5F5CDC492}"/>
                </c:ext>
              </c:extLst>
            </c:dLbl>
            <c:dLbl>
              <c:idx val="3"/>
              <c:layout>
                <c:manualLayout>
                  <c:x val="0"/>
                  <c:y val="-5.1295234975595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88-4BC4-A881-3E62263DA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30 Days (n=167)</c:v>
                </c:pt>
                <c:pt idx="1">
                  <c:v>6 Months (n=153)</c:v>
                </c:pt>
                <c:pt idx="2">
                  <c:v>1 Year (n=147)</c:v>
                </c:pt>
                <c:pt idx="3">
                  <c:v>2 Years (n=113)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6.0000000000000001E-3</c:v>
                </c:pt>
                <c:pt idx="1">
                  <c:v>7.0000000000000001E-3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61-404F-8BBA-2AE0F5C66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891193936"/>
        <c:axId val="891183856"/>
      </c:barChart>
      <c:catAx>
        <c:axId val="8911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183856"/>
        <c:crosses val="autoZero"/>
        <c:auto val="1"/>
        <c:lblAlgn val="ctr"/>
        <c:lblOffset val="100"/>
        <c:noMultiLvlLbl val="0"/>
      </c:catAx>
      <c:valAx>
        <c:axId val="891183856"/>
        <c:scaling>
          <c:orientation val="minMax"/>
          <c:max val="1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193936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1656656656656657"/>
          <c:y val="0.71561711374525838"/>
          <c:w val="0.41340365956507691"/>
          <c:h val="0.11710940238968325"/>
        </c:manualLayout>
      </c:layout>
      <c:overlay val="0"/>
      <c:spPr>
        <a:solidFill>
          <a:schemeClr val="tx1">
            <a:lumMod val="50000"/>
          </a:schemeClr>
        </a:solidFill>
        <a:ln>
          <a:solidFill>
            <a:srgbClr val="00206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6224056489272E-2"/>
          <c:y val="0.19268130957314544"/>
          <c:w val="0.90295377594351078"/>
          <c:h val="0.622637418528425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C0-4D16-BA18-099B06FC96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(n=170)</c:v>
                </c:pt>
                <c:pt idx="2">
                  <c:v>1 Year (n=148)</c:v>
                </c:pt>
                <c:pt idx="3">
                  <c:v>2 Years (n=116)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0</c:v>
                </c:pt>
                <c:pt idx="1">
                  <c:v>0.53500000000000003</c:v>
                </c:pt>
                <c:pt idx="2">
                  <c:v>0.59499999999999997</c:v>
                </c:pt>
                <c:pt idx="3">
                  <c:v>0.59499999999999997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0-4D16-BA18-099B06FC96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Class II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(n=170)</c:v>
                </c:pt>
                <c:pt idx="2">
                  <c:v>1 Year (n=148)</c:v>
                </c:pt>
                <c:pt idx="3">
                  <c:v>2 Years (n=116)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0.32200000000000001</c:v>
                </c:pt>
                <c:pt idx="1">
                  <c:v>0.36499999999999999</c:v>
                </c:pt>
                <c:pt idx="2">
                  <c:v>0.32400000000000001</c:v>
                </c:pt>
                <c:pt idx="3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C0-4D16-BA18-099B06FC96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Class III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(n=170)</c:v>
                </c:pt>
                <c:pt idx="2">
                  <c:v>1 Year (n=148)</c:v>
                </c:pt>
                <c:pt idx="3">
                  <c:v>2 Years (n=116)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0.628</c:v>
                </c:pt>
                <c:pt idx="1">
                  <c:v>0.1</c:v>
                </c:pt>
                <c:pt idx="2">
                  <c:v>8.1000000000000003E-2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C0-4D16-BA18-099B06FC96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Class IV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598953522198325E-3"/>
                  <c:y val="-8.199646033389372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05-4FE5-A69D-79ADE381EF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C0-4D16-BA18-099B06FC96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C0-4D16-BA18-099B06FC961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35-40B9-B5D0-A72CB7B5B1A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 (n=180)</c:v>
                </c:pt>
                <c:pt idx="1">
                  <c:v>30 Days (n=170)</c:v>
                </c:pt>
                <c:pt idx="2">
                  <c:v>1 Year (n=148)</c:v>
                </c:pt>
                <c:pt idx="3">
                  <c:v>2 Years (n=116)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 formatCode="0.00%">
                  <c:v>0.05</c:v>
                </c:pt>
                <c:pt idx="1">
                  <c:v>0</c:v>
                </c:pt>
                <c:pt idx="2">
                  <c:v>0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C0-4D16-BA18-099B06FC9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1812111391"/>
        <c:axId val="1812109951"/>
      </c:barChart>
      <c:catAx>
        <c:axId val="18121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109951"/>
        <c:crosses val="autoZero"/>
        <c:auto val="1"/>
        <c:lblAlgn val="ctr"/>
        <c:lblOffset val="100"/>
        <c:noMultiLvlLbl val="0"/>
      </c:catAx>
      <c:valAx>
        <c:axId val="1812109951"/>
        <c:scaling>
          <c:orientation val="minMax"/>
        </c:scaling>
        <c:delete val="0"/>
        <c:axPos val="l"/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111391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6828451332072939"/>
          <c:y val="0.9024087459513882"/>
          <c:w val="0.55198659776430425"/>
          <c:h val="6.5423984245636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AC8C-4AFB-48BC-B669-F0A0380FB6BD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6064-A3F5-4398-8623-F4B48B061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2A8D0-09EC-42FB-90C5-B1D1E1AB5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27AA-FA7C-2E23-9DD0-45C6A2EF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B6874-577B-5C6D-E4D7-46E22CD6C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0B36A-36FA-ECBB-4B51-CB868E236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5A11A-D1F4-934E-9479-AC2F570E1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3D6C3-9A9D-4941-D8FC-4A1661857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4D019-4A47-B1D9-CCBF-9B12271E4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8463E-6F9E-22CF-B9BD-B13CE9677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3026B-447B-DDD6-762C-5F388B5FC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9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1950B-E9B6-7BDF-4F4C-944BE453F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00117-48BC-1695-9DE3-5B9AAC7C7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E3B83-2BB2-3B49-0893-A66AD9710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F063-F00A-6548-B20E-FF60D1F18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F057-1E22-9BD7-9D42-D6AD4B241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AE9B5-2E3B-C4DE-ADDA-151B11899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1709B-D881-8F62-5B4F-8AF1481B5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0FE3C-451B-8D71-D197-8F4F0176B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66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5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9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1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3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1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4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70EA-8309-D074-3669-81BB69212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DD6F4-D22D-4983-0B56-94AFEA41E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B3461-C730-8358-A2F9-00824C520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F391E-6190-E03F-222D-D4D416952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C1EA1-D43B-51F0-FC08-7AD21D280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25C6B-C903-DDFF-321E-279F6412E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303C2-27C9-E667-342C-993D402D2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9712-1522-9545-C5B6-68E79A747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66064-A3F5-4398-8623-F4B48B061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9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39309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5" y="244100"/>
            <a:ext cx="11522075" cy="432000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cap="small">
                <a:solidFill>
                  <a:schemeClr val="bg1"/>
                </a:solidFill>
              </a:defRPr>
            </a:lvl1pPr>
            <a:lvl2pPr>
              <a:defRPr cap="small">
                <a:solidFill>
                  <a:schemeClr val="bg1"/>
                </a:solidFill>
              </a:defRPr>
            </a:lvl2pPr>
            <a:lvl3pPr>
              <a:defRPr cap="small">
                <a:solidFill>
                  <a:schemeClr val="bg1"/>
                </a:solidFill>
              </a:defRPr>
            </a:lvl3pPr>
            <a:lvl4pPr>
              <a:defRPr cap="small">
                <a:solidFill>
                  <a:schemeClr val="bg1"/>
                </a:solidFill>
              </a:defRPr>
            </a:lvl4pPr>
            <a:lvl5pPr>
              <a:defRPr cap="sm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5" y="712100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 cap="sm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40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4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C83-A963-48F9-9FA1-0CBC7C2824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5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3"/>
          <a:ext cx="195385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"/>
                        <a:ext cx="195385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 bwMode="blackWhite">
          <a:xfrm>
            <a:off x="288216" y="990603"/>
            <a:ext cx="11582398" cy="518159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1600" dirty="0" smtClean="0">
                <a:latin typeface="Helvetica" pitchFamily="2" charset="0"/>
              </a:defRPr>
            </a:lvl1pPr>
            <a:lvl2pPr>
              <a:defRPr lang="de-DE" sz="1600" dirty="0" smtClean="0">
                <a:latin typeface="Helvetica" pitchFamily="2" charset="0"/>
              </a:defRPr>
            </a:lvl2pPr>
            <a:lvl3pPr marL="346066" indent="-166684">
              <a:tabLst/>
              <a:defRPr lang="de-DE" sz="1600" dirty="0" smtClean="0">
                <a:latin typeface="Helvetica" pitchFamily="2" charset="0"/>
              </a:defRPr>
            </a:lvl3pPr>
            <a:lvl4pPr>
              <a:defRPr lang="de-DE" sz="1600" dirty="0" smtClean="0">
                <a:latin typeface="Helvetica" pitchFamily="2" charset="0"/>
              </a:defRPr>
            </a:lvl4pPr>
            <a:lvl5pPr>
              <a:defRPr lang="de-DE" dirty="0">
                <a:latin typeface="Helvetica" pitchFamily="2" charset="0"/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6E38067-7B57-EC44-8998-887873B74E37}"/>
              </a:ext>
            </a:extLst>
          </p:cNvPr>
          <p:cNvSpPr>
            <a:spLocks noGrp="1" noChangeArrowheads="1"/>
          </p:cNvSpPr>
          <p:nvPr>
            <p:ph type="title" hasCustomPrompt="1"/>
            <p:custDataLst>
              <p:tags r:id="rId3"/>
            </p:custDataLst>
          </p:nvPr>
        </p:nvSpPr>
        <p:spPr bwMode="gray">
          <a:xfrm>
            <a:off x="284480" y="213131"/>
            <a:ext cx="11582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Insert Header</a:t>
            </a:r>
          </a:p>
        </p:txBody>
      </p:sp>
    </p:spTree>
    <p:extLst>
      <p:ext uri="{BB962C8B-B14F-4D97-AF65-F5344CB8AC3E}">
        <p14:creationId xmlns:p14="http://schemas.microsoft.com/office/powerpoint/2010/main" val="27911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1" indent="-342891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32" indent="-28574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13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s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3C74541-2F53-BC4D-9BF3-C1CB21FA7F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367646"/>
            <a:ext cx="3352800" cy="383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EBADAA66-12FF-0746-926F-00A6FE95F6F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26400" y="2367645"/>
            <a:ext cx="3352800" cy="383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C4234335-B09F-AF4E-9919-B444534921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0" y="2367645"/>
            <a:ext cx="3352800" cy="383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13CB9E-4A2B-324B-998A-9C07B48BD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1597141"/>
            <a:ext cx="10769600" cy="525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  <a:lvl2pPr marL="457189" indent="0" algn="ctr">
              <a:buNone/>
              <a:defRPr sz="2000"/>
            </a:lvl2pPr>
            <a:lvl3pPr marL="914376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7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78E395-9737-174F-8296-9A1B277CF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979719"/>
            <a:ext cx="10769600" cy="699068"/>
          </a:xfrm>
          <a:prstGeom prst="rect">
            <a:avLst/>
          </a:prstGeom>
        </p:spPr>
        <p:txBody>
          <a:bodyPr anchor="b"/>
          <a:lstStyle>
            <a:lvl1pPr algn="l">
              <a:defRPr sz="3600" b="1" i="0" spc="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/>
              <a:t>Content Slide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79B7DC-3943-C746-A507-0D88E5900500}"/>
              </a:ext>
            </a:extLst>
          </p:cNvPr>
          <p:cNvSpPr/>
          <p:nvPr userDrawn="1"/>
        </p:nvSpPr>
        <p:spPr>
          <a:xfrm>
            <a:off x="11662677" y="6423176"/>
            <a:ext cx="310259" cy="249315"/>
          </a:xfrm>
          <a:prstGeom prst="ellipse">
            <a:avLst/>
          </a:prstGeom>
          <a:noFill/>
          <a:ln w="2540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3B4ED0-49E0-9B47-AF0B-EE6E5A012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2" y="6368143"/>
            <a:ext cx="470807" cy="359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0D26111-C97B-A048-B3E8-668F3DCCE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8" y="1062045"/>
            <a:ext cx="11657280" cy="5064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41ED1B19-CD3A-0748-AFB8-917B1301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8" y="133606"/>
            <a:ext cx="11657280" cy="617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955007-4DFF-C744-9B86-C8F2ACEE5C1E}"/>
              </a:ext>
            </a:extLst>
          </p:cNvPr>
          <p:cNvSpPr txBox="1"/>
          <p:nvPr userDrawn="1"/>
        </p:nvSpPr>
        <p:spPr>
          <a:xfrm>
            <a:off x="4896187" y="6426273"/>
            <a:ext cx="25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PCRLondonValves.com</a:t>
            </a:r>
            <a:endParaRPr lang="en-US" sz="1400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030D2AE-5CE7-357A-BA69-B000D41EDE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230" y="6341776"/>
            <a:ext cx="1282895" cy="4682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EA440F-2F20-12FD-1EE8-92E04753E8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6588" y="6376660"/>
            <a:ext cx="1102920" cy="398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6BC8D-DDB3-400C-A809-918C06E8B3D4}"/>
              </a:ext>
            </a:extLst>
          </p:cNvPr>
          <p:cNvSpPr/>
          <p:nvPr userDrawn="1"/>
        </p:nvSpPr>
        <p:spPr>
          <a:xfrm>
            <a:off x="0" y="-159025"/>
            <a:ext cx="12284765" cy="133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B819F-1801-4905-8C1D-9AE4977C6C96}"/>
              </a:ext>
            </a:extLst>
          </p:cNvPr>
          <p:cNvSpPr/>
          <p:nvPr userDrawn="1"/>
        </p:nvSpPr>
        <p:spPr>
          <a:xfrm>
            <a:off x="0" y="5582242"/>
            <a:ext cx="12284765" cy="133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3661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1" indent="-342891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32" indent="-28574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96830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5" name="Medienplatzhalter 6">
            <a:extLst>
              <a:ext uri="{FF2B5EF4-FFF2-40B4-BE49-F238E27FC236}">
                <a16:creationId xmlns:a16="http://schemas.microsoft.com/office/drawing/2014/main" id="{BFC26D0F-EF9F-4F1F-A65E-8D7D3924DF5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334964" y="1341437"/>
            <a:ext cx="11522075" cy="4751387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804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341438"/>
            <a:ext cx="5689599" cy="4751387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597352"/>
            <a:ext cx="720000" cy="144000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DADCD5-D7DC-43C2-B7A0-D11EC06F08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9" y="1341437"/>
            <a:ext cx="5689600" cy="4751387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2954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341438"/>
            <a:ext cx="5689599" cy="4751387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597352"/>
            <a:ext cx="720000" cy="144000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BFC26D0F-EF9F-4F1F-A65E-8D7D3924DF5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6167439" y="1341437"/>
            <a:ext cx="5689600" cy="4751387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90092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94358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341438"/>
            <a:ext cx="5689600" cy="4751387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597352"/>
            <a:ext cx="720000" cy="144000"/>
          </a:xfrm>
          <a:prstGeom prst="rect">
            <a:avLst/>
          </a:prstGeom>
        </p:spPr>
        <p:txBody>
          <a:bodyPr/>
          <a:lstStyle/>
          <a:p>
            <a:fld id="{10056CEE-02A0-4F56-B38B-CA835E52CB1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EE64861-D57D-456C-A62A-57E8842297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9" y="1341437"/>
            <a:ext cx="5689600" cy="47513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3718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1341438"/>
            <a:ext cx="3744912" cy="4751387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24339" y="1341438"/>
            <a:ext cx="3743325" cy="4751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FC22F2-AA72-49E3-9219-CB145D3E265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2127" y="1341439"/>
            <a:ext cx="3744912" cy="47513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37989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295"/>
            <a:ext cx="3744912" cy="2304000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4339" y="3789295"/>
            <a:ext cx="3743325" cy="2304000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FC22F2-AA72-49E3-9219-CB145D3E2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2127" y="3789296"/>
            <a:ext cx="3744912" cy="2304000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34143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855EDE0-7016-424A-B56B-6B46A13D16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23792" y="134143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F26CB0-960F-46B6-9671-5E60BF630AC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2225" y="1341438"/>
            <a:ext cx="3744913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254231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edia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039"/>
            <a:ext cx="3744912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4339" y="3789039"/>
            <a:ext cx="3743325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FC22F2-AA72-49E3-9219-CB145D3E2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2127" y="3789040"/>
            <a:ext cx="3744912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Medienplatzhalter 6">
            <a:extLst>
              <a:ext uri="{FF2B5EF4-FFF2-40B4-BE49-F238E27FC236}">
                <a16:creationId xmlns:a16="http://schemas.microsoft.com/office/drawing/2014/main" id="{CCCFB37B-42DD-435F-9DAC-65E8F4C057B4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334963" y="1341437"/>
            <a:ext cx="3744912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16" name="Medienplatzhalter 6">
            <a:extLst>
              <a:ext uri="{FF2B5EF4-FFF2-40B4-BE49-F238E27FC236}">
                <a16:creationId xmlns:a16="http://schemas.microsoft.com/office/drawing/2014/main" id="{DBC256A8-A789-4127-B0B8-081AE73B35D3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4223792" y="1341437"/>
            <a:ext cx="3744912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17" name="Medienplatzhalter 6">
            <a:extLst>
              <a:ext uri="{FF2B5EF4-FFF2-40B4-BE49-F238E27FC236}">
                <a16:creationId xmlns:a16="http://schemas.microsoft.com/office/drawing/2014/main" id="{E4FDC054-1A6E-468B-A64D-F32469F062BA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8112224" y="1341437"/>
            <a:ext cx="3744912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26062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edia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039"/>
            <a:ext cx="5689599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7439" y="3789039"/>
            <a:ext cx="5689600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Medienplatzhalter 6">
            <a:extLst>
              <a:ext uri="{FF2B5EF4-FFF2-40B4-BE49-F238E27FC236}">
                <a16:creationId xmlns:a16="http://schemas.microsoft.com/office/drawing/2014/main" id="{CCCFB37B-42DD-435F-9DAC-65E8F4C057B4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334963" y="1341437"/>
            <a:ext cx="5689599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16" name="Medienplatzhalter 6">
            <a:extLst>
              <a:ext uri="{FF2B5EF4-FFF2-40B4-BE49-F238E27FC236}">
                <a16:creationId xmlns:a16="http://schemas.microsoft.com/office/drawing/2014/main" id="{DBC256A8-A789-4127-B0B8-081AE73B35D3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6167717" y="1341437"/>
            <a:ext cx="5692012" cy="2231579"/>
          </a:xfrm>
          <a:solidFill>
            <a:schemeClr val="accent4"/>
          </a:solidFill>
        </p:spPr>
        <p:txBody>
          <a:bodyPr vert="horz" lIns="0" tIns="0" rIns="0" bIns="576000" rtlCol="0" anchor="ctr" anchorCtr="0">
            <a:normAutofit/>
          </a:bodyPr>
          <a:lstStyle>
            <a:lvl1pPr algn="ctr">
              <a:defRPr lang="de-DE"/>
            </a:lvl1pPr>
          </a:lstStyle>
          <a:p>
            <a:pPr lvl="0" algn="ctr"/>
            <a:r>
              <a:rPr lang="en-US" noProof="0"/>
              <a:t>Please insert Media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68815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diagram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039"/>
            <a:ext cx="3744912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2F13242-C510-4A9E-804E-7F2982FCD3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4339" y="3789039"/>
            <a:ext cx="3743325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FC22F2-AA72-49E3-9219-CB145D3E26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2127" y="3789040"/>
            <a:ext cx="3744912" cy="2304256"/>
          </a:xfrm>
        </p:spPr>
        <p:txBody>
          <a:bodyPr/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DBDFDFFF-846C-4323-8E9F-FE47DDC683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34963" y="1341438"/>
            <a:ext cx="3744912" cy="2230975"/>
          </a:xfrm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Diagram</a:t>
            </a:r>
          </a:p>
        </p:txBody>
      </p:sp>
      <p:sp>
        <p:nvSpPr>
          <p:cNvPr id="12" name="Diagrammplatzhalter 4">
            <a:extLst>
              <a:ext uri="{FF2B5EF4-FFF2-40B4-BE49-F238E27FC236}">
                <a16:creationId xmlns:a16="http://schemas.microsoft.com/office/drawing/2014/main" id="{252265FF-274B-4A19-8F6B-33AB8EE09645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223792" y="1341438"/>
            <a:ext cx="3744912" cy="2230975"/>
          </a:xfrm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Diagram</a:t>
            </a:r>
          </a:p>
        </p:txBody>
      </p:sp>
      <p:sp>
        <p:nvSpPr>
          <p:cNvPr id="13" name="Diagrammplatzhalter 4">
            <a:extLst>
              <a:ext uri="{FF2B5EF4-FFF2-40B4-BE49-F238E27FC236}">
                <a16:creationId xmlns:a16="http://schemas.microsoft.com/office/drawing/2014/main" id="{DA4B089B-67D7-4E50-BB82-8371B4272FE6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8112224" y="1341438"/>
            <a:ext cx="3744912" cy="2230975"/>
          </a:xfrm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Diagram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485408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7474B-E305-4152-BE25-6CD20A230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295"/>
            <a:ext cx="3744912" cy="2304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0" indent="0">
              <a:buNone/>
              <a:defRPr/>
            </a:lvl3pPr>
            <a:lvl4pPr marL="179996">
              <a:defRPr/>
            </a:lvl4pPr>
            <a:lvl5pPr marL="359991">
              <a:defRPr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34143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0099378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7474B-E305-4152-BE25-6CD20A230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224696"/>
            <a:ext cx="11522075" cy="432000"/>
          </a:xfrm>
        </p:spPr>
        <p:txBody>
          <a:bodyPr/>
          <a:lstStyle/>
          <a:p>
            <a:r>
              <a:rPr lang="en-US" noProof="0"/>
              <a:t>Insert Title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92696"/>
            <a:ext cx="11522075" cy="36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 algn="l">
              <a:spcAft>
                <a:spcPts val="0"/>
              </a:spcAft>
              <a:buNone/>
              <a:defRPr sz="2600">
                <a:latin typeface="+mj-lt"/>
              </a:defRPr>
            </a:lvl2pPr>
            <a:lvl3pPr marL="0" indent="0" algn="l">
              <a:spcAft>
                <a:spcPts val="0"/>
              </a:spcAft>
              <a:buNone/>
              <a:defRPr sz="2600">
                <a:latin typeface="+mj-lt"/>
              </a:defRPr>
            </a:lvl3pPr>
            <a:lvl4pPr marL="0" indent="0" algn="l">
              <a:spcAft>
                <a:spcPts val="0"/>
              </a:spcAft>
              <a:buNone/>
              <a:defRPr sz="2600">
                <a:latin typeface="+mj-lt"/>
              </a:defRPr>
            </a:lvl4pPr>
            <a:lvl5pPr marL="0" indent="0" algn="l">
              <a:spcAft>
                <a:spcPts val="0"/>
              </a:spcAft>
              <a:buNone/>
              <a:defRPr sz="2600">
                <a:latin typeface="+mj-lt"/>
              </a:defRPr>
            </a:lvl5pPr>
          </a:lstStyle>
          <a:p>
            <a:pPr lvl="0"/>
            <a:r>
              <a:rPr lang="de-DE"/>
              <a:t>Insert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4" y="3789295"/>
            <a:ext cx="3744912" cy="2304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0" indent="0">
              <a:buNone/>
              <a:defRPr/>
            </a:lvl3pPr>
            <a:lvl4pPr marL="179996">
              <a:defRPr/>
            </a:lvl4pPr>
            <a:lvl5pPr marL="359991">
              <a:defRPr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34143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23793" y="3789295"/>
            <a:ext cx="3744912" cy="2304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0" indent="0">
              <a:buNone/>
              <a:defRPr/>
            </a:lvl3pPr>
            <a:lvl4pPr marL="179996">
              <a:defRPr/>
            </a:lvl4pPr>
            <a:lvl5pPr marL="359991">
              <a:defRPr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23792" y="1340769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3476137-C287-4C11-AFF6-7C8C566AE0D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12623" y="3789295"/>
            <a:ext cx="3744912" cy="2304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0" indent="0">
              <a:buNone/>
              <a:defRPr/>
            </a:lvl3pPr>
            <a:lvl4pPr marL="179996">
              <a:defRPr/>
            </a:lvl4pPr>
            <a:lvl5pPr marL="359991">
              <a:defRPr/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77AFB0E-6423-42B5-AA0C-2D7007798D6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12621" y="1340098"/>
            <a:ext cx="3744912" cy="2230975"/>
          </a:xfrm>
          <a:solidFill>
            <a:schemeClr val="accent4"/>
          </a:solidFill>
        </p:spPr>
        <p:txBody>
          <a:bodyPr tIns="0" bIns="576000" anchor="ctr" anchorCtr="0"/>
          <a:lstStyle>
            <a:lvl1pPr algn="ctr"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0854241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FF247-5EE4-4936-B11D-6671E0B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53" y="224644"/>
            <a:ext cx="9784080" cy="393192"/>
          </a:xfrm>
        </p:spPr>
        <p:txBody>
          <a:bodyPr anchor="ctr"/>
          <a:lstStyle/>
          <a:p>
            <a:r>
              <a:rPr lang="en-US" noProof="0"/>
              <a:t>Insert 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7B885-2AF5-4665-9624-EB0CC2E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715" y="6597352"/>
            <a:ext cx="720000" cy="144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ctr"/>
            <a:fld id="{10056CEE-02A0-4F56-B38B-CA835E52CB13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610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Slides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3C74541-2F53-BC4D-9BF3-C1CB21FA7F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367646"/>
            <a:ext cx="3352800" cy="383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EBADAA66-12FF-0746-926F-00A6FE95F6F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26400" y="2367645"/>
            <a:ext cx="3352800" cy="383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C4234335-B09F-AF4E-9919-B444534921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00" y="2367645"/>
            <a:ext cx="3352800" cy="383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00"/>
              </a:spcBef>
              <a:defRPr sz="1600" b="0" i="0">
                <a:latin typeface="Lub Dub Medium" panose="020B0603030403020204" pitchFamily="34" charset="77"/>
              </a:defRPr>
            </a:lvl2pPr>
            <a:lvl3pPr marL="457189">
              <a:defRPr sz="1400" b="0" i="0">
                <a:latin typeface="Lub Dub Medium" panose="020B0603030403020204" pitchFamily="34" charset="77"/>
              </a:defRPr>
            </a:lvl3pPr>
            <a:lvl4pPr marL="914376">
              <a:defRPr sz="1200" b="0" i="0">
                <a:latin typeface="Lub Dub Medium" panose="020B0603030403020204" pitchFamily="34" charset="77"/>
              </a:defRPr>
            </a:lvl4pPr>
            <a:lvl5pPr marL="1371566">
              <a:defRPr sz="1200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13CB9E-4A2B-324B-998A-9C07B48BD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1597141"/>
            <a:ext cx="10769600" cy="525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  <a:lvl2pPr marL="457189" indent="0" algn="ctr">
              <a:buNone/>
              <a:defRPr sz="2000"/>
            </a:lvl2pPr>
            <a:lvl3pPr marL="914376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7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78E395-9737-174F-8296-9A1B277CF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979719"/>
            <a:ext cx="10769600" cy="699068"/>
          </a:xfrm>
          <a:prstGeom prst="rect">
            <a:avLst/>
          </a:prstGeom>
        </p:spPr>
        <p:txBody>
          <a:bodyPr anchor="b"/>
          <a:lstStyle>
            <a:lvl1pPr algn="l">
              <a:defRPr sz="3600" b="1" i="0" spc="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/>
              <a:t>Content Slide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79B7DC-3943-C746-A507-0D88E5900500}"/>
              </a:ext>
            </a:extLst>
          </p:cNvPr>
          <p:cNvSpPr/>
          <p:nvPr userDrawn="1"/>
        </p:nvSpPr>
        <p:spPr>
          <a:xfrm>
            <a:off x="11662677" y="6423176"/>
            <a:ext cx="310259" cy="249315"/>
          </a:xfrm>
          <a:prstGeom prst="ellipse">
            <a:avLst/>
          </a:prstGeom>
          <a:noFill/>
          <a:ln w="2540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3B4ED0-49E0-9B47-AF0B-EE6E5A012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2" y="6368143"/>
            <a:ext cx="470807" cy="359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C57D7-FC23-782D-E2E7-1B220CB36449}"/>
              </a:ext>
            </a:extLst>
          </p:cNvPr>
          <p:cNvSpPr txBox="1"/>
          <p:nvPr userDrawn="1"/>
        </p:nvSpPr>
        <p:spPr>
          <a:xfrm>
            <a:off x="2060919" y="6453653"/>
            <a:ext cx="961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>
                <a:solidFill>
                  <a:srgbClr val="FFFFFF"/>
                </a:solidFill>
                <a:latin typeface="Arial"/>
                <a:ea typeface="ヒラギノ角ゴ Pro W3"/>
                <a:cs typeface="Arial" charset="0"/>
              </a:rPr>
              <a:t>The JenaValve TRIOLOGY THV System™  has CE Mark Indications for Aortic Stenosis and Aortic Regurgitation and is an Investigational Device and  is Not Available for Commercial Use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88027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6744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96579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499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02487B"/>
            </a:gs>
            <a:gs pos="100000">
              <a:srgbClr val="013C6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74827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05614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96463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ed States Capitol with a dome&#10;&#10;Description automatically generated">
            <a:extLst>
              <a:ext uri="{FF2B5EF4-FFF2-40B4-BE49-F238E27FC236}">
                <a16:creationId xmlns:a16="http://schemas.microsoft.com/office/drawing/2014/main" id="{F2F3B939-C4A2-6449-C469-46A53ADF6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7402" y="0"/>
            <a:ext cx="12184599" cy="6858000"/>
          </a:xfrm>
          <a:prstGeom prst="roundRect">
            <a:avLst>
              <a:gd name="adj" fmla="val 0"/>
            </a:avLst>
          </a:prstGeom>
          <a:solidFill>
            <a:srgbClr val="003559">
              <a:alpha val="6969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851755" y="4820141"/>
            <a:ext cx="99906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5" y="5092112"/>
            <a:ext cx="4028133" cy="1265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91" y="499904"/>
            <a:ext cx="10358967" cy="619667"/>
          </a:xfrm>
        </p:spPr>
        <p:txBody>
          <a:bodyPr/>
          <a:lstStyle>
            <a:lvl1pPr algn="l">
              <a:defRPr sz="5867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440" y="3389376"/>
            <a:ext cx="10062517" cy="1219200"/>
          </a:xfrm>
        </p:spPr>
        <p:txBody>
          <a:bodyPr/>
          <a:lstStyle>
            <a:lvl1pPr marL="0" indent="0">
              <a:buFontTx/>
              <a:buNone/>
              <a:defRPr sz="3733" b="1" i="1">
                <a:solidFill>
                  <a:schemeClr val="accent2"/>
                </a:solidFill>
              </a:defRPr>
            </a:lvl1pPr>
            <a:lvl2pPr marL="457189" indent="0">
              <a:buFontTx/>
              <a:buNone/>
              <a:defRPr sz="3733" b="1" i="1">
                <a:solidFill>
                  <a:schemeClr val="accent2"/>
                </a:solidFill>
              </a:defRPr>
            </a:lvl2pPr>
            <a:lvl3pPr marL="914377" indent="0">
              <a:buFontTx/>
              <a:buNone/>
              <a:defRPr sz="3733" b="1" i="1">
                <a:solidFill>
                  <a:schemeClr val="accent2"/>
                </a:solidFill>
              </a:defRPr>
            </a:lvl3pPr>
            <a:lvl4pPr marL="1371566" indent="0">
              <a:buFontTx/>
              <a:buNone/>
              <a:defRPr sz="3733" b="1" i="1">
                <a:solidFill>
                  <a:schemeClr val="accent2"/>
                </a:solidFill>
              </a:defRPr>
            </a:lvl4pPr>
            <a:lvl5pPr marL="1828754" indent="0">
              <a:buFontTx/>
              <a:buNone/>
              <a:defRPr sz="3733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39023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8111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735" r:id="rId13"/>
    <p:sldLayoutId id="2147483683" r:id="rId14"/>
    <p:sldLayoutId id="2147483684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700" r:id="rId26"/>
    <p:sldLayoutId id="2147483701" r:id="rId27"/>
    <p:sldLayoutId id="2147483703" r:id="rId28"/>
    <p:sldLayoutId id="2147483704" r:id="rId2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8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400" b="0" baseline="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133" b="0" baseline="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1867" b="0" baseline="0">
          <a:solidFill>
            <a:schemeClr val="tx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1600" b="0" baseline="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54" y="497541"/>
            <a:ext cx="10804535" cy="26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60" tIns="60960" rIns="60960" bIns="6096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219170" eaLnBrk="1" hangingPunct="1"/>
            <a:r>
              <a:rPr lang="en-US" sz="6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6000" b="1" spc="-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JenaValve</a:t>
            </a:r>
            <a:r>
              <a:rPr lang="en-US" sz="6000" b="1" spc="-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Trilogy</a:t>
            </a:r>
            <a:r>
              <a:rPr lang="en-US" sz="6000" b="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™</a:t>
            </a:r>
            <a:r>
              <a:rPr lang="en-US" sz="6000" b="0" spc="-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Heart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Valve</a:t>
            </a:r>
            <a:r>
              <a:rPr lang="en-US" sz="6000" b="1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r>
              <a:rPr lang="en-US" sz="6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High</a:t>
            </a:r>
            <a:r>
              <a:rPr lang="en-US" sz="6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Surgical</a:t>
            </a:r>
            <a:r>
              <a:rPr lang="en-US" sz="6000" b="1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Risk</a:t>
            </a:r>
            <a:r>
              <a:rPr lang="en-US" sz="6000" b="1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Patients</a:t>
            </a:r>
            <a:r>
              <a:rPr lang="en-US" sz="6000" b="1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Symptomatic,</a:t>
            </a:r>
            <a:r>
              <a:rPr lang="en-US" sz="6000" b="1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Severe</a:t>
            </a:r>
            <a:r>
              <a:rPr lang="en-US" sz="6000" b="1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Aortic</a:t>
            </a:r>
            <a:r>
              <a:rPr lang="en-US" sz="6000" b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Regurgitation</a:t>
            </a:r>
            <a:endParaRPr lang="en-US" sz="5867" kern="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78F8AF-35BF-49EA-683C-433F3A6D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55" y="3930553"/>
            <a:ext cx="10620476" cy="83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 eaLnBrk="1" hangingPunct="1">
              <a:lnSpc>
                <a:spcPct val="110000"/>
              </a:lnSpc>
              <a:spcBef>
                <a:spcPts val="0"/>
              </a:spcBef>
              <a:buClr>
                <a:srgbClr val="FEB91A"/>
              </a:buClr>
              <a:buNone/>
            </a:pPr>
            <a:r>
              <a:rPr lang="en-US" sz="2400" b="1" kern="0">
                <a:solidFill>
                  <a:srgbClr val="FFFFFF"/>
                </a:solidFill>
                <a:latin typeface="Aptos" panose="020B0004020202020204" pitchFamily="34" charset="0"/>
              </a:rPr>
              <a:t>Torsten P. Vahl, MD</a:t>
            </a:r>
          </a:p>
          <a:p>
            <a:pPr marL="0" indent="0" defTabSz="1219170" eaLnBrk="1" hangingPunct="1">
              <a:lnSpc>
                <a:spcPct val="110000"/>
              </a:lnSpc>
              <a:spcBef>
                <a:spcPts val="0"/>
              </a:spcBef>
              <a:buClr>
                <a:srgbClr val="FEB91A"/>
              </a:buClr>
              <a:buNone/>
            </a:pPr>
            <a:r>
              <a:rPr lang="en-US" sz="2400" b="1" kern="0">
                <a:solidFill>
                  <a:srgbClr val="FFFFFF"/>
                </a:solidFill>
                <a:latin typeface="Aptos" panose="020B0004020202020204" pitchFamily="34" charset="0"/>
              </a:rPr>
              <a:t>and Vinod H. Thourani, MD for the ALIGN-AR Investigators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55" y="2529052"/>
            <a:ext cx="10804536" cy="88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 eaLnBrk="1" hangingPunct="1">
              <a:buClr>
                <a:srgbClr val="FEB91A"/>
              </a:buClr>
              <a:buNone/>
            </a:pPr>
            <a:r>
              <a:rPr lang="en-US" sz="4000" b="1">
                <a:solidFill>
                  <a:srgbClr val="E2AF0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2-year Outcomes From The ALIGN AR Trial</a:t>
            </a:r>
            <a:endParaRPr lang="en-US" sz="3733" b="1" i="1" kern="0">
              <a:solidFill>
                <a:srgbClr val="E2AF0B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ABDFE-6F12-AA88-A392-BD56C58BEF16}"/>
              </a:ext>
            </a:extLst>
          </p:cNvPr>
          <p:cNvSpPr txBox="1"/>
          <p:nvPr/>
        </p:nvSpPr>
        <p:spPr>
          <a:xfrm>
            <a:off x="5543126" y="6334780"/>
            <a:ext cx="664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b="1">
                <a:solidFill>
                  <a:schemeClr val="tx1">
                    <a:lumMod val="95000"/>
                  </a:schemeClr>
                </a:solidFill>
              </a:rPr>
              <a:t>The Trilogy THV System is for </a:t>
            </a:r>
            <a:r>
              <a:rPr lang="en-US" sz="1400" b="1" u="sng">
                <a:solidFill>
                  <a:schemeClr val="tx1">
                    <a:lumMod val="95000"/>
                  </a:schemeClr>
                </a:solidFill>
              </a:rPr>
              <a:t>Investigational Use Only</a:t>
            </a:r>
            <a:r>
              <a:rPr lang="en-US" sz="1400" b="1">
                <a:solidFill>
                  <a:schemeClr val="tx1">
                    <a:lumMod val="95000"/>
                  </a:schemeClr>
                </a:solidFill>
              </a:rPr>
              <a:t> in the United States and is Limited by Federal (or United States) law for this use. 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B023A-EA4F-B54C-1E96-78366C11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60CB39A-141C-0566-30B2-3AB77324982F}"/>
              </a:ext>
            </a:extLst>
          </p:cNvPr>
          <p:cNvSpPr txBox="1">
            <a:spLocks/>
          </p:cNvSpPr>
          <p:nvPr/>
        </p:nvSpPr>
        <p:spPr>
          <a:xfrm>
            <a:off x="907158" y="72769"/>
            <a:ext cx="10358967" cy="7556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kern="0">
                <a:latin typeface="+mn-lt"/>
                <a:cs typeface="Calibri" panose="020F0502020204030204" pitchFamily="34" charset="0"/>
              </a:rPr>
              <a:t>Cardiovascular Mortality at 2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E2F3F-7258-ED8C-28BE-6566DD27976E}"/>
              </a:ext>
            </a:extLst>
          </p:cNvPr>
          <p:cNvSpPr txBox="1"/>
          <p:nvPr/>
        </p:nvSpPr>
        <p:spPr>
          <a:xfrm>
            <a:off x="9116582" y="2982287"/>
            <a:ext cx="861502" cy="35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7.4%</a:t>
            </a:r>
            <a:endParaRPr lang="en-US" b="1" i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F5472-8BC8-CF29-0ECB-1E0B0DB26B5C}"/>
              </a:ext>
            </a:extLst>
          </p:cNvPr>
          <p:cNvSpPr txBox="1"/>
          <p:nvPr/>
        </p:nvSpPr>
        <p:spPr>
          <a:xfrm rot="16200000">
            <a:off x="-414532" y="2792250"/>
            <a:ext cx="3946395" cy="459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>
                <a:solidFill>
                  <a:schemeClr val="tx2"/>
                </a:solidFill>
              </a:rPr>
              <a:t>Cardiovascular Mortality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170919-C66E-48E4-BBC5-96F11E0940D5}"/>
              </a:ext>
            </a:extLst>
          </p:cNvPr>
          <p:cNvSpPr txBox="1"/>
          <p:nvPr/>
        </p:nvSpPr>
        <p:spPr>
          <a:xfrm>
            <a:off x="9640098" y="5522976"/>
            <a:ext cx="484632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112</a:t>
            </a:r>
            <a:endParaRPr lang="en-US" sz="1600" b="1" i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F5C19-CF25-96A4-C3A3-57E64EB98D17}"/>
              </a:ext>
            </a:extLst>
          </p:cNvPr>
          <p:cNvSpPr txBox="1"/>
          <p:nvPr/>
        </p:nvSpPr>
        <p:spPr>
          <a:xfrm>
            <a:off x="9697879" y="5779008"/>
            <a:ext cx="713083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/>
              <a:t>1</a:t>
            </a:r>
            <a:r>
              <a:rPr lang="en-US" sz="1400" b="1"/>
              <a:t>3</a:t>
            </a:r>
            <a:endParaRPr lang="en-US" sz="1400" b="1" i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5A89E3-57DD-BCFF-6383-D12C6E8BA86F}"/>
              </a:ext>
            </a:extLst>
          </p:cNvPr>
          <p:cNvGrpSpPr/>
          <p:nvPr/>
        </p:nvGrpSpPr>
        <p:grpSpPr>
          <a:xfrm>
            <a:off x="1902264" y="741944"/>
            <a:ext cx="8119872" cy="5375392"/>
            <a:chOff x="1902264" y="741944"/>
            <a:chExt cx="8119872" cy="5375392"/>
          </a:xfrm>
        </p:grpSpPr>
        <p:pic>
          <p:nvPicPr>
            <p:cNvPr id="26" name="Picture 25" descr="A screen shot of a graph&#10;&#10;Description automatically generated">
              <a:extLst>
                <a:ext uri="{FF2B5EF4-FFF2-40B4-BE49-F238E27FC236}">
                  <a16:creationId xmlns:a16="http://schemas.microsoft.com/office/drawing/2014/main" id="{1C294AA7-EE32-E6C1-570F-011B67FB801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" t="6323" r="1718" b="11065"/>
            <a:stretch/>
          </p:blipFill>
          <p:spPr>
            <a:xfrm>
              <a:off x="1902264" y="741944"/>
              <a:ext cx="8119872" cy="4737496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2F16042-F7C4-37BE-A1E1-BE5BFCC5A371}"/>
                </a:ext>
              </a:extLst>
            </p:cNvPr>
            <p:cNvGrpSpPr/>
            <p:nvPr/>
          </p:nvGrpSpPr>
          <p:grpSpPr>
            <a:xfrm>
              <a:off x="6291687" y="902092"/>
              <a:ext cx="3721557" cy="5215244"/>
              <a:chOff x="6258557" y="718870"/>
              <a:chExt cx="3739768" cy="507929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61EA8B-5E40-C0B0-A0C2-829A44BE000C}"/>
                  </a:ext>
                </a:extLst>
              </p:cNvPr>
              <p:cNvSpPr/>
              <p:nvPr/>
            </p:nvSpPr>
            <p:spPr bwMode="auto">
              <a:xfrm>
                <a:off x="6258557" y="718870"/>
                <a:ext cx="3704435" cy="4121164"/>
              </a:xfrm>
              <a:prstGeom prst="rect">
                <a:avLst/>
              </a:prstGeom>
              <a:gradFill flip="none" rotWithShape="1">
                <a:gsLst>
                  <a:gs pos="50000">
                    <a:srgbClr val="024271"/>
                  </a:gs>
                  <a:gs pos="0">
                    <a:srgbClr val="02487C"/>
                  </a:gs>
                  <a:gs pos="100000">
                    <a:srgbClr val="013C67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normalizeH="0" baseline="0">
                  <a:ln>
                    <a:noFill/>
                  </a:ln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-111" charset="-12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AB9D5F-FFE6-7656-CEB4-7A9163CDAF3E}"/>
                  </a:ext>
                </a:extLst>
              </p:cNvPr>
              <p:cNvSpPr txBox="1"/>
              <p:nvPr/>
            </p:nvSpPr>
            <p:spPr>
              <a:xfrm>
                <a:off x="9504549" y="4996657"/>
                <a:ext cx="493776" cy="801507"/>
              </a:xfrm>
              <a:prstGeom prst="rect">
                <a:avLst/>
              </a:prstGeom>
              <a:gradFill>
                <a:gsLst>
                  <a:gs pos="0">
                    <a:srgbClr val="013B66"/>
                  </a:gs>
                  <a:gs pos="100000">
                    <a:srgbClr val="013B66"/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endParaRPr lang="en-US" i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4F076C4-F683-EC67-802D-E341F0644733}"/>
              </a:ext>
            </a:extLst>
          </p:cNvPr>
          <p:cNvSpPr txBox="1"/>
          <p:nvPr/>
        </p:nvSpPr>
        <p:spPr>
          <a:xfrm>
            <a:off x="2742510" y="4145383"/>
            <a:ext cx="739957" cy="35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1.7</a:t>
            </a:r>
            <a:r>
              <a:rPr lang="en-US" b="1" i="0"/>
              <a:t>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420B01-3E83-7B99-23CA-8778B4EA792C}"/>
              </a:ext>
            </a:extLst>
          </p:cNvPr>
          <p:cNvSpPr txBox="1"/>
          <p:nvPr/>
        </p:nvSpPr>
        <p:spPr>
          <a:xfrm>
            <a:off x="5856638" y="3407338"/>
            <a:ext cx="739957" cy="35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/>
              <a:t>6.2%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D83BD9-FA37-68DF-DF7A-AB1EE602833C}"/>
              </a:ext>
            </a:extLst>
          </p:cNvPr>
          <p:cNvSpPr txBox="1"/>
          <p:nvPr/>
        </p:nvSpPr>
        <p:spPr>
          <a:xfrm>
            <a:off x="821327" y="5494412"/>
            <a:ext cx="1491828" cy="293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rgbClr val="FFC000"/>
                </a:solidFill>
              </a:rPr>
              <a:t>Number at Risk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74A892-39E7-225B-FF12-863C20B6683E}"/>
              </a:ext>
            </a:extLst>
          </p:cNvPr>
          <p:cNvSpPr txBox="1"/>
          <p:nvPr/>
        </p:nvSpPr>
        <p:spPr>
          <a:xfrm>
            <a:off x="604380" y="5761027"/>
            <a:ext cx="1708775" cy="293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rgbClr val="FFC000"/>
                </a:solidFill>
              </a:rPr>
              <a:t>Number of Events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247E7D-B512-C5AB-9C71-F65A09CE4C20}"/>
              </a:ext>
            </a:extLst>
          </p:cNvPr>
          <p:cNvSpPr txBox="1"/>
          <p:nvPr/>
        </p:nvSpPr>
        <p:spPr>
          <a:xfrm>
            <a:off x="2409561" y="5518386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180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C9F131-2CF6-DC7D-5796-25386509FE44}"/>
              </a:ext>
            </a:extLst>
          </p:cNvPr>
          <p:cNvSpPr txBox="1"/>
          <p:nvPr/>
        </p:nvSpPr>
        <p:spPr>
          <a:xfrm>
            <a:off x="2823884" y="5518386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176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EC0FFF-8676-2B20-CCDA-71570A2A864F}"/>
              </a:ext>
            </a:extLst>
          </p:cNvPr>
          <p:cNvSpPr txBox="1"/>
          <p:nvPr/>
        </p:nvSpPr>
        <p:spPr>
          <a:xfrm>
            <a:off x="6073204" y="5523152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164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3854AF-A549-75A4-11A7-15DA5BC5BFDF}"/>
              </a:ext>
            </a:extLst>
          </p:cNvPr>
          <p:cNvSpPr txBox="1"/>
          <p:nvPr/>
        </p:nvSpPr>
        <p:spPr>
          <a:xfrm>
            <a:off x="2381419" y="5774852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9BF91E-AA7A-430E-DB43-07A6818A4AAF}"/>
              </a:ext>
            </a:extLst>
          </p:cNvPr>
          <p:cNvSpPr txBox="1"/>
          <p:nvPr/>
        </p:nvSpPr>
        <p:spPr>
          <a:xfrm>
            <a:off x="2795742" y="5775826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3</a:t>
            </a:r>
            <a:endParaRPr lang="en-US" sz="1400" b="1" i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2646D4-5DFD-7268-D925-6473C959DAB3}"/>
              </a:ext>
            </a:extLst>
          </p:cNvPr>
          <p:cNvSpPr txBox="1"/>
          <p:nvPr/>
        </p:nvSpPr>
        <p:spPr>
          <a:xfrm>
            <a:off x="6045061" y="5774852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220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9E1B4-9B6D-991D-54B8-AE4D72F6E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361D8F-E7CD-32AA-8FDA-345E041B4BA1}"/>
              </a:ext>
            </a:extLst>
          </p:cNvPr>
          <p:cNvSpPr txBox="1">
            <a:spLocks/>
          </p:cNvSpPr>
          <p:nvPr/>
        </p:nvSpPr>
        <p:spPr>
          <a:xfrm>
            <a:off x="907158" y="72769"/>
            <a:ext cx="10358967" cy="7556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kern="0">
                <a:latin typeface="+mn-lt"/>
                <a:cs typeface="Calibri" panose="020F0502020204030204" pitchFamily="34" charset="0"/>
              </a:rPr>
              <a:t>Cardiovascular Mortality at 2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B67C6-F116-B0EF-AEFC-D5FC6D4D3B64}"/>
              </a:ext>
            </a:extLst>
          </p:cNvPr>
          <p:cNvSpPr txBox="1"/>
          <p:nvPr/>
        </p:nvSpPr>
        <p:spPr>
          <a:xfrm>
            <a:off x="9116582" y="2982287"/>
            <a:ext cx="861502" cy="35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7.4%</a:t>
            </a:r>
            <a:endParaRPr lang="en-US" b="1" i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25B26-269F-396C-0CFC-A739C7999DDE}"/>
              </a:ext>
            </a:extLst>
          </p:cNvPr>
          <p:cNvSpPr txBox="1"/>
          <p:nvPr/>
        </p:nvSpPr>
        <p:spPr>
          <a:xfrm rot="16200000">
            <a:off x="-414532" y="2792250"/>
            <a:ext cx="3946395" cy="459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>
                <a:solidFill>
                  <a:schemeClr val="tx2"/>
                </a:solidFill>
              </a:rPr>
              <a:t>Cardiovascular Mortality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21559-FCC8-04AE-D7F0-21D042EA4331}"/>
              </a:ext>
            </a:extLst>
          </p:cNvPr>
          <p:cNvSpPr txBox="1"/>
          <p:nvPr/>
        </p:nvSpPr>
        <p:spPr>
          <a:xfrm>
            <a:off x="9640098" y="5522976"/>
            <a:ext cx="484632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112</a:t>
            </a:r>
            <a:endParaRPr lang="en-US" sz="1600" b="1" i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F94052-0EDB-7FBE-6EA1-F87CC05EA13A}"/>
              </a:ext>
            </a:extLst>
          </p:cNvPr>
          <p:cNvSpPr txBox="1"/>
          <p:nvPr/>
        </p:nvSpPr>
        <p:spPr>
          <a:xfrm>
            <a:off x="9697879" y="5779008"/>
            <a:ext cx="713083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/>
              <a:t>1</a:t>
            </a:r>
            <a:r>
              <a:rPr lang="en-US" sz="1400" b="1"/>
              <a:t>3</a:t>
            </a:r>
            <a:endParaRPr lang="en-US" sz="1400" b="1" i="0"/>
          </a:p>
        </p:txBody>
      </p:sp>
      <p:pic>
        <p:nvPicPr>
          <p:cNvPr id="26" name="Picture 25" descr="A screen shot of a graph&#10;&#10;Description automatically generated">
            <a:extLst>
              <a:ext uri="{FF2B5EF4-FFF2-40B4-BE49-F238E27FC236}">
                <a16:creationId xmlns:a16="http://schemas.microsoft.com/office/drawing/2014/main" id="{01FBBFCB-E72A-9E83-E947-11F652AD84F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6323" r="1718" b="11065"/>
          <a:stretch/>
        </p:blipFill>
        <p:spPr>
          <a:xfrm>
            <a:off x="1902264" y="741944"/>
            <a:ext cx="8119872" cy="47374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82D7ABF-E702-AE73-2053-3F81DAF2FA80}"/>
              </a:ext>
            </a:extLst>
          </p:cNvPr>
          <p:cNvSpPr txBox="1"/>
          <p:nvPr/>
        </p:nvSpPr>
        <p:spPr>
          <a:xfrm>
            <a:off x="2742510" y="4145383"/>
            <a:ext cx="739957" cy="35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1.7</a:t>
            </a:r>
            <a:r>
              <a:rPr lang="en-US" b="1" i="0"/>
              <a:t>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E10C72-D6A1-6613-D12B-A4E3F503145F}"/>
              </a:ext>
            </a:extLst>
          </p:cNvPr>
          <p:cNvSpPr txBox="1"/>
          <p:nvPr/>
        </p:nvSpPr>
        <p:spPr>
          <a:xfrm>
            <a:off x="5856638" y="3407338"/>
            <a:ext cx="739957" cy="35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/>
              <a:t>6.2%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7B7CD1-0362-E13B-E397-EB471ED5511D}"/>
              </a:ext>
            </a:extLst>
          </p:cNvPr>
          <p:cNvSpPr txBox="1"/>
          <p:nvPr/>
        </p:nvSpPr>
        <p:spPr>
          <a:xfrm>
            <a:off x="821327" y="5494412"/>
            <a:ext cx="1491828" cy="293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rgbClr val="FFC000"/>
                </a:solidFill>
              </a:rPr>
              <a:t>Number at Risk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729D49-CCBD-3EC6-FF48-0C04C61AE04B}"/>
              </a:ext>
            </a:extLst>
          </p:cNvPr>
          <p:cNvSpPr txBox="1"/>
          <p:nvPr/>
        </p:nvSpPr>
        <p:spPr>
          <a:xfrm>
            <a:off x="604380" y="5761027"/>
            <a:ext cx="1708775" cy="293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rgbClr val="FFC000"/>
                </a:solidFill>
              </a:rPr>
              <a:t>Number of Events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F09819-40CB-A7BA-CE2E-2D5AF0C5ACB8}"/>
              </a:ext>
            </a:extLst>
          </p:cNvPr>
          <p:cNvSpPr txBox="1"/>
          <p:nvPr/>
        </p:nvSpPr>
        <p:spPr>
          <a:xfrm>
            <a:off x="2409561" y="5518386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180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213A54-9DF8-2721-3992-EBD6BB855A3A}"/>
              </a:ext>
            </a:extLst>
          </p:cNvPr>
          <p:cNvSpPr txBox="1"/>
          <p:nvPr/>
        </p:nvSpPr>
        <p:spPr>
          <a:xfrm>
            <a:off x="2823884" y="5518386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176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694C90-B3B3-B1AC-BA61-101FBE03D476}"/>
              </a:ext>
            </a:extLst>
          </p:cNvPr>
          <p:cNvSpPr txBox="1"/>
          <p:nvPr/>
        </p:nvSpPr>
        <p:spPr>
          <a:xfrm>
            <a:off x="6073204" y="5523152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164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12A88F-7D24-C9D0-7E9D-7784F433DA96}"/>
              </a:ext>
            </a:extLst>
          </p:cNvPr>
          <p:cNvSpPr txBox="1"/>
          <p:nvPr/>
        </p:nvSpPr>
        <p:spPr>
          <a:xfrm>
            <a:off x="2381419" y="5774852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11CF86-1206-1439-26A5-493DB6244642}"/>
              </a:ext>
            </a:extLst>
          </p:cNvPr>
          <p:cNvSpPr txBox="1"/>
          <p:nvPr/>
        </p:nvSpPr>
        <p:spPr>
          <a:xfrm>
            <a:off x="2795742" y="5775826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3</a:t>
            </a:r>
            <a:endParaRPr lang="en-US" sz="1400" b="1" i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894589-85A1-78AA-3651-A6A69973D8BA}"/>
              </a:ext>
            </a:extLst>
          </p:cNvPr>
          <p:cNvSpPr txBox="1"/>
          <p:nvPr/>
        </p:nvSpPr>
        <p:spPr>
          <a:xfrm>
            <a:off x="6045061" y="5774852"/>
            <a:ext cx="487807" cy="29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112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D50C2-E31A-5FE3-BAA4-B58FB823C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CA1B-2818-13ED-B17E-CC1569E7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6" y="91440"/>
            <a:ext cx="10358967" cy="755651"/>
          </a:xfrm>
        </p:spPr>
        <p:txBody>
          <a:bodyPr>
            <a:noAutofit/>
          </a:bodyPr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Hemodynamic Valve Performance</a:t>
            </a:r>
            <a:br>
              <a:rPr lang="en-US" sz="4400">
                <a:solidFill>
                  <a:srgbClr val="85F5E9"/>
                </a:solidFill>
                <a:latin typeface="+mn-lt"/>
                <a:cs typeface="Calibri" panose="020F0502020204030204" pitchFamily="34" charset="0"/>
              </a:rPr>
            </a:br>
            <a:endParaRPr lang="en-US" sz="4400" i="1">
              <a:solidFill>
                <a:srgbClr val="85F5E9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F29604-4D49-0DAD-35C5-18BA8DFEF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510416"/>
              </p:ext>
            </p:extLst>
          </p:nvPr>
        </p:nvGraphicFramePr>
        <p:xfrm>
          <a:off x="1016315" y="1193283"/>
          <a:ext cx="10150907" cy="506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5F0A5C-0141-FFC2-988C-5ACAD3431511}"/>
              </a:ext>
            </a:extLst>
          </p:cNvPr>
          <p:cNvSpPr txBox="1"/>
          <p:nvPr/>
        </p:nvSpPr>
        <p:spPr>
          <a:xfrm>
            <a:off x="8287267" y="58475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baseline="3000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54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C9FCA-33BC-A8E6-8EB1-CA732979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9577-BE6B-83CA-7ED8-E6C4D77B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</a:rPr>
              <a:t>Paravalvular Regurgitation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12C5872-8539-1A7D-EC26-25B9FC0F5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718188"/>
              </p:ext>
            </p:extLst>
          </p:nvPr>
        </p:nvGraphicFramePr>
        <p:xfrm>
          <a:off x="1018963" y="1187816"/>
          <a:ext cx="10149840" cy="495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7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u"/>
      </p:transition>
    </mc:Choice>
    <mc:Fallback xmlns="">
      <p:transition spd="slow">
        <p:wipe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67493BDF-19C5-6063-6816-6B9C67BB0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983833"/>
              </p:ext>
            </p:extLst>
          </p:nvPr>
        </p:nvGraphicFramePr>
        <p:xfrm>
          <a:off x="89452" y="91440"/>
          <a:ext cx="11759829" cy="631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0967F80-287E-0BD4-8EB5-AFF7F58D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</a:rPr>
              <a:t>NYHA Functional Class</a:t>
            </a:r>
          </a:p>
        </p:txBody>
      </p:sp>
    </p:spTree>
    <p:extLst>
      <p:ext uri="{BB962C8B-B14F-4D97-AF65-F5344CB8AC3E}">
        <p14:creationId xmlns:p14="http://schemas.microsoft.com/office/powerpoint/2010/main" val="817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The ALIGN AR Trial: 2 Year Follow-up</a:t>
            </a:r>
            <a:br>
              <a:rPr lang="en-US" sz="4400">
                <a:solidFill>
                  <a:srgbClr val="85F5E9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4000" i="1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Conclusions</a:t>
            </a:r>
            <a:endParaRPr lang="en-US" sz="4400" i="1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40" y="1498935"/>
            <a:ext cx="10343213" cy="4381083"/>
          </a:xfr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274320" rIns="182880" bIns="2743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dirty="0"/>
              <a:t>Mortality was primarily noncardiac between 1 and 2 years in this population with numerous comorbidities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dirty="0"/>
              <a:t>Hemodynamic valve performance was favorable beyond 1 year with average EOA &gt;2.5 cm</a:t>
            </a:r>
            <a:r>
              <a:rPr lang="en-US" sz="2400" baseline="30000" dirty="0"/>
              <a:t>2</a:t>
            </a:r>
            <a:r>
              <a:rPr lang="en-US" sz="2400" dirty="0"/>
              <a:t> and mean transvalvular gradient &lt;5 mmHg and no cases of hemodynamic valve deterioration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dirty="0"/>
              <a:t>The favorable</a:t>
            </a:r>
            <a:r>
              <a:rPr lang="en-US" sz="2400" dirty="0">
                <a:solidFill>
                  <a:schemeClr val="tx1"/>
                </a:solidFill>
              </a:rPr>
              <a:t> LV remodeling</a:t>
            </a:r>
            <a:r>
              <a:rPr lang="en-US" sz="2400" dirty="0"/>
              <a:t> findings observed by echocardiography at 1 year were sustained at 2 years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400" dirty="0"/>
              <a:t>The improvements in NYHA functional class and KCCQ-OS observed at 1 year were preserved at 2 year follow-up</a:t>
            </a:r>
          </a:p>
        </p:txBody>
      </p:sp>
    </p:spTree>
    <p:extLst>
      <p:ext uri="{BB962C8B-B14F-4D97-AF65-F5344CB8AC3E}">
        <p14:creationId xmlns:p14="http://schemas.microsoft.com/office/powerpoint/2010/main" val="25175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09" y="1076559"/>
            <a:ext cx="10993291" cy="1323975"/>
          </a:xfrm>
        </p:spPr>
        <p:txBody>
          <a:bodyPr/>
          <a:lstStyle/>
          <a:p>
            <a:pPr marL="0" indent="0">
              <a:buNone/>
            </a:pPr>
            <a:r>
              <a:rPr lang="en-US" sz="2667"/>
              <a:t>Within the prior 24 months, I have had a relevant financial relationship with 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0637"/>
              </p:ext>
            </p:extLst>
          </p:nvPr>
        </p:nvGraphicFramePr>
        <p:xfrm>
          <a:off x="1023458" y="2588621"/>
          <a:ext cx="9933517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u="sng">
                          <a:solidFill>
                            <a:schemeClr val="tx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900" u="sng" baseline="0">
                          <a:solidFill>
                            <a:schemeClr val="tx1"/>
                          </a:solidFill>
                          <a:latin typeface="+mn-lt"/>
                        </a:rPr>
                        <a:t> Relationship</a:t>
                      </a:r>
                      <a:endParaRPr lang="en-US" sz="1900" u="sng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u="sng">
                          <a:solidFill>
                            <a:schemeClr val="tx1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E2AF0B"/>
                          </a:solidFill>
                          <a:latin typeface="+mn-lt"/>
                        </a:rPr>
                        <a:t>Edwards Lifesciences, Boston Scientific, Medtronic, </a:t>
                      </a:r>
                      <a:r>
                        <a:rPr lang="en-US" sz="1900" dirty="0" err="1">
                          <a:solidFill>
                            <a:srgbClr val="E2AF0B"/>
                          </a:solidFill>
                          <a:latin typeface="+mn-lt"/>
                        </a:rPr>
                        <a:t>JenaValve</a:t>
                      </a:r>
                      <a:endParaRPr lang="en-US" sz="1900" dirty="0">
                        <a:solidFill>
                          <a:srgbClr val="E2AF0B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r>
                        <a:rPr lang="en-US" sz="1900" baseline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9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>
                          <a:solidFill>
                            <a:srgbClr val="E2AF0B"/>
                          </a:solidFill>
                          <a:latin typeface="+mn-lt"/>
                        </a:rPr>
                        <a:t>4C Medical, Abbott, </a:t>
                      </a:r>
                      <a:r>
                        <a:rPr lang="en-US" sz="1900" err="1">
                          <a:solidFill>
                            <a:srgbClr val="E2AF0B"/>
                          </a:solidFill>
                          <a:latin typeface="+mn-lt"/>
                        </a:rPr>
                        <a:t>Innovheart</a:t>
                      </a:r>
                      <a:r>
                        <a:rPr lang="en-US" sz="1900">
                          <a:solidFill>
                            <a:srgbClr val="E2AF0B"/>
                          </a:solidFill>
                          <a:latin typeface="+mn-lt"/>
                        </a:rPr>
                        <a:t>, Philips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/>
                          </a:solidFill>
                          <a:latin typeface="+mn-lt"/>
                        </a:rPr>
                        <a:t>Individual Stock(s)/Stock Options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>
                          <a:solidFill>
                            <a:srgbClr val="E2AF0B"/>
                          </a:solidFill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/>
                          </a:solidFill>
                          <a:latin typeface="+mn-lt"/>
                        </a:rPr>
                        <a:t>Royalties/Patent Beneficiary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>
                          <a:solidFill>
                            <a:srgbClr val="E2AF0B"/>
                          </a:solidFill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/>
                          </a:solidFill>
                          <a:latin typeface="+mn-lt"/>
                        </a:rPr>
                        <a:t>Executive Role/Ownership Interest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>
                          <a:solidFill>
                            <a:srgbClr val="E2AF0B"/>
                          </a:solidFill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/>
                          </a:solidFill>
                          <a:latin typeface="+mn-lt"/>
                        </a:rPr>
                        <a:t>Other Financial Benefit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E2AF0B"/>
                          </a:solidFill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2695" y="173217"/>
            <a:ext cx="11604219" cy="5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60" tIns="60960" rIns="60960" bIns="6096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eaLnBrk="1" hangingPunct="1">
              <a:defRPr/>
            </a:pPr>
            <a:r>
              <a:rPr lang="en-US" sz="4000">
                <a:solidFill>
                  <a:srgbClr val="FEB91A"/>
                </a:solidFill>
                <a:latin typeface="Arial"/>
              </a:rPr>
              <a:t>Disclosure of Relevant Financial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3321056" y="6217661"/>
            <a:ext cx="5338321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67" b="1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All Relevant Financial Relationships have been mitigated</a:t>
            </a:r>
            <a:r>
              <a:rPr lang="en-US" sz="1467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.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67">
                <a:solidFill>
                  <a:srgbClr val="FFFFFF"/>
                </a:solidFill>
                <a:latin typeface="Arial" charset="0"/>
                <a:ea typeface="ヒラギノ角ゴ Pro W3"/>
                <a:cs typeface="Arial" charset="0"/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312763863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E1D2CA-DF53-7B38-8432-611CBF9D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Purpose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F38E20-C815-BA1D-96AB-4A09AEB5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370"/>
            <a:ext cx="10363200" cy="2420239"/>
          </a:xfrm>
          <a:solidFill>
            <a:schemeClr val="bg1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txBody>
          <a:bodyPr lIns="274320" tIns="182880" rIns="274320" bIns="182880" anchor="ctr"/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/>
              <a:t>Report 2-year outcomes from the ALIGN-AR pivotal trial evaluating TAVR with the Trilogy transcatheter heart valve (THV) amongst high surgical risk patients with symptomatic ≥3+ aortic regurgitation</a:t>
            </a:r>
          </a:p>
        </p:txBody>
      </p:sp>
    </p:spTree>
    <p:extLst>
      <p:ext uri="{BB962C8B-B14F-4D97-AF65-F5344CB8AC3E}">
        <p14:creationId xmlns:p14="http://schemas.microsoft.com/office/powerpoint/2010/main" val="29642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D706B85-B019-5417-A20B-7532E8F4279B}"/>
              </a:ext>
            </a:extLst>
          </p:cNvPr>
          <p:cNvSpPr txBox="1">
            <a:spLocks/>
          </p:cNvSpPr>
          <p:nvPr/>
        </p:nvSpPr>
        <p:spPr>
          <a:xfrm>
            <a:off x="756385" y="4809916"/>
            <a:ext cx="3432034" cy="510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Aligns THV with native cusps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E8FB820-87F4-2A3A-B5D8-FCF8DDCB2541}"/>
              </a:ext>
            </a:extLst>
          </p:cNvPr>
          <p:cNvSpPr txBox="1">
            <a:spLocks/>
          </p:cNvSpPr>
          <p:nvPr/>
        </p:nvSpPr>
        <p:spPr>
          <a:xfrm>
            <a:off x="4379983" y="4812878"/>
            <a:ext cx="3432034" cy="893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Locators “clip” onto native leaflets forming a natural seal and stable securement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02A84DA-5683-C608-0077-96B69F22250F}"/>
              </a:ext>
            </a:extLst>
          </p:cNvPr>
          <p:cNvSpPr txBox="1">
            <a:spLocks/>
          </p:cNvSpPr>
          <p:nvPr/>
        </p:nvSpPr>
        <p:spPr>
          <a:xfrm>
            <a:off x="7964012" y="4809916"/>
            <a:ext cx="3524321" cy="162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open cells provide access to low coronaries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Flared sealing ring conforms to annulus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B81F4B-5B3E-C7AA-7447-359F60D27C04}"/>
              </a:ext>
            </a:extLst>
          </p:cNvPr>
          <p:cNvSpPr txBox="1">
            <a:spLocks/>
          </p:cNvSpPr>
          <p:nvPr/>
        </p:nvSpPr>
        <p:spPr>
          <a:xfrm>
            <a:off x="10770616" y="3088483"/>
            <a:ext cx="735486" cy="436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BAE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F39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27-31F opening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FB58409-5AD0-1B22-5483-EC201D7E47B3}"/>
              </a:ext>
            </a:extLst>
          </p:cNvPr>
          <p:cNvSpPr txBox="1">
            <a:spLocks/>
          </p:cNvSpPr>
          <p:nvPr/>
        </p:nvSpPr>
        <p:spPr>
          <a:xfrm>
            <a:off x="944286" y="4404020"/>
            <a:ext cx="3020124" cy="387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Alignment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B029773-4083-9537-BF7B-83CAF37EF5D2}"/>
              </a:ext>
            </a:extLst>
          </p:cNvPr>
          <p:cNvSpPr txBox="1">
            <a:spLocks/>
          </p:cNvSpPr>
          <p:nvPr/>
        </p:nvSpPr>
        <p:spPr>
          <a:xfrm>
            <a:off x="4585938" y="4404020"/>
            <a:ext cx="3020124" cy="387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Positioning/Anchoring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527D6D4-5A50-8BDA-EC64-C67118B7A616}"/>
              </a:ext>
            </a:extLst>
          </p:cNvPr>
          <p:cNvSpPr txBox="1">
            <a:spLocks/>
          </p:cNvSpPr>
          <p:nvPr/>
        </p:nvSpPr>
        <p:spPr>
          <a:xfrm>
            <a:off x="8216953" y="4404020"/>
            <a:ext cx="3020124" cy="387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Deployment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E51495-2535-5098-BB0F-E0BED51A5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83" y="1062577"/>
            <a:ext cx="3307077" cy="330558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Content Placeholder 4" descr="A 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C2840C8B-25F8-F1D2-C2F3-549A053F20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175" y="1068201"/>
            <a:ext cx="3299651" cy="329996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73923-4374-22F6-18E2-C4B1076A88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113" y="1068201"/>
            <a:ext cx="3303804" cy="3299962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FF8FB6-016C-30EA-7093-CA9A44E94B8C}"/>
              </a:ext>
            </a:extLst>
          </p:cNvPr>
          <p:cNvCxnSpPr/>
          <p:nvPr/>
        </p:nvCxnSpPr>
        <p:spPr bwMode="auto">
          <a:xfrm flipV="1">
            <a:off x="7897821" y="1062577"/>
            <a:ext cx="0" cy="4801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7EB13-4DF8-6AE1-1E3A-2FC81D69C3DC}"/>
              </a:ext>
            </a:extLst>
          </p:cNvPr>
          <p:cNvCxnSpPr/>
          <p:nvPr/>
        </p:nvCxnSpPr>
        <p:spPr bwMode="auto">
          <a:xfrm flipV="1">
            <a:off x="4274223" y="1062577"/>
            <a:ext cx="0" cy="4801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4AE3572-513E-C51B-1E72-11E1232C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Trilogy Porcine Pericardial Valve</a:t>
            </a:r>
          </a:p>
        </p:txBody>
      </p:sp>
    </p:spTree>
    <p:extLst>
      <p:ext uri="{BB962C8B-B14F-4D97-AF65-F5344CB8AC3E}">
        <p14:creationId xmlns:p14="http://schemas.microsoft.com/office/powerpoint/2010/main" val="1119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400" y="1039411"/>
            <a:ext cx="9347200" cy="779701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06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Multicenter, Non-blinded, Single Arm Evaluation of Patients with Symptomatic ≥3+ Aortic Regurgitation at High Risk for Surgery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15B36-D824-19F1-605A-1DA92D09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91440"/>
            <a:ext cx="10358967" cy="755651"/>
          </a:xfrm>
        </p:spPr>
        <p:txBody>
          <a:bodyPr/>
          <a:lstStyle/>
          <a:p>
            <a:r>
              <a:rPr lang="en-US" sz="4400">
                <a:latin typeface="+mn-lt"/>
                <a:cs typeface="Calibri" panose="020F0502020204030204" pitchFamily="34" charset="0"/>
              </a:rPr>
              <a:t>ALIGN AR Study Design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EF80B36-0E7C-8471-3284-C1FF635B6C6F}"/>
              </a:ext>
            </a:extLst>
          </p:cNvPr>
          <p:cNvSpPr txBox="1"/>
          <p:nvPr/>
        </p:nvSpPr>
        <p:spPr>
          <a:xfrm>
            <a:off x="4068609" y="2390501"/>
            <a:ext cx="4054783" cy="410369"/>
          </a:xfrm>
          <a:prstGeom prst="rect">
            <a:avLst/>
          </a:prstGeom>
          <a:solidFill>
            <a:srgbClr val="421C5E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06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Trilogy THV Implantation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D7BC2C5B-5A01-00AD-A6FE-E1520286041E}"/>
              </a:ext>
            </a:extLst>
          </p:cNvPr>
          <p:cNvSpPr txBox="1"/>
          <p:nvPr/>
        </p:nvSpPr>
        <p:spPr>
          <a:xfrm>
            <a:off x="916517" y="3232132"/>
            <a:ext cx="10358966" cy="779701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06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Clinical Evaluation, Echocardiography, Functional and QoL Assessment at 30 Days, 6 Months, 1 Year and Annually up to 5 Years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219BD-6F62-3369-3EFF-058D6D2089B8}"/>
              </a:ext>
            </a:extLst>
          </p:cNvPr>
          <p:cNvGrpSpPr/>
          <p:nvPr/>
        </p:nvGrpSpPr>
        <p:grpSpPr>
          <a:xfrm>
            <a:off x="291495" y="4443614"/>
            <a:ext cx="11609005" cy="779701"/>
            <a:chOff x="384994" y="4628965"/>
            <a:chExt cx="11609005" cy="779701"/>
          </a:xfrm>
        </p:grpSpPr>
        <p:sp>
          <p:nvSpPr>
            <p:cNvPr id="25" name="object 2">
              <a:extLst>
                <a:ext uri="{FF2B5EF4-FFF2-40B4-BE49-F238E27FC236}">
                  <a16:creationId xmlns:a16="http://schemas.microsoft.com/office/drawing/2014/main" id="{BE7B88C9-0DAA-B7D4-D5B1-BAD17D05A0CB}"/>
                </a:ext>
              </a:extLst>
            </p:cNvPr>
            <p:cNvSpPr txBox="1"/>
            <p:nvPr/>
          </p:nvSpPr>
          <p:spPr>
            <a:xfrm>
              <a:off x="384994" y="4628965"/>
              <a:ext cx="3657600" cy="779701"/>
            </a:xfrm>
            <a:prstGeom prst="rect">
              <a:avLst/>
            </a:prstGeom>
            <a:solidFill>
              <a:srgbClr val="0073AB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4064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20"/>
                </a:spcBef>
              </a:pPr>
              <a:r>
                <a:rPr lang="en-US" sz="2400">
                  <a:solidFill>
                    <a:schemeClr val="tx1"/>
                  </a:solidFill>
                  <a:latin typeface="Arial"/>
                  <a:cs typeface="Arial"/>
                </a:rPr>
                <a:t>30 Day Primary Safety Endpoint</a:t>
              </a:r>
            </a:p>
          </p:txBody>
        </p:sp>
        <p:sp>
          <p:nvSpPr>
            <p:cNvPr id="26" name="object 2">
              <a:extLst>
                <a:ext uri="{FF2B5EF4-FFF2-40B4-BE49-F238E27FC236}">
                  <a16:creationId xmlns:a16="http://schemas.microsoft.com/office/drawing/2014/main" id="{C7A3490A-1F1B-A1C3-C1BA-DCFD82D153FA}"/>
                </a:ext>
              </a:extLst>
            </p:cNvPr>
            <p:cNvSpPr txBox="1"/>
            <p:nvPr/>
          </p:nvSpPr>
          <p:spPr>
            <a:xfrm>
              <a:off x="8336399" y="4628965"/>
              <a:ext cx="3657600" cy="779701"/>
            </a:xfrm>
            <a:prstGeom prst="rect">
              <a:avLst/>
            </a:prstGeom>
            <a:solidFill>
              <a:srgbClr val="0073AB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4064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20"/>
                </a:spcBef>
              </a:pPr>
              <a:r>
                <a:rPr lang="en-US" sz="2400">
                  <a:solidFill>
                    <a:schemeClr val="tx1"/>
                  </a:solidFill>
                  <a:latin typeface="Arial"/>
                  <a:cs typeface="Arial"/>
                </a:rPr>
                <a:t>1 Year Primary Efficacy Endpoint</a:t>
              </a: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DA770922-516F-936B-24CF-23EDAC2E88ED}"/>
              </a:ext>
            </a:extLst>
          </p:cNvPr>
          <p:cNvSpPr txBox="1"/>
          <p:nvPr/>
        </p:nvSpPr>
        <p:spPr>
          <a:xfrm>
            <a:off x="3874831" y="5364286"/>
            <a:ext cx="4442335" cy="779701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06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Comparison with Prespecified Performance Goal</a:t>
            </a:r>
            <a:endParaRPr sz="240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3BCBA5CE-95DD-F91B-DDF2-238126290118}"/>
              </a:ext>
            </a:extLst>
          </p:cNvPr>
          <p:cNvCxnSpPr>
            <a:stCxn id="25" idx="2"/>
            <a:endCxn id="3" idx="1"/>
          </p:cNvCxnSpPr>
          <p:nvPr/>
        </p:nvCxnSpPr>
        <p:spPr bwMode="auto">
          <a:xfrm rot="16200000" flipH="1">
            <a:off x="2732152" y="4611458"/>
            <a:ext cx="530822" cy="175453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BE83CCF7-0EE5-0C69-AD35-16C468280E5B}"/>
              </a:ext>
            </a:extLst>
          </p:cNvPr>
          <p:cNvCxnSpPr>
            <a:stCxn id="26" idx="2"/>
            <a:endCxn id="3" idx="3"/>
          </p:cNvCxnSpPr>
          <p:nvPr/>
        </p:nvCxnSpPr>
        <p:spPr bwMode="auto">
          <a:xfrm rot="5400000">
            <a:off x="8929022" y="4611459"/>
            <a:ext cx="530822" cy="175453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62DE89-4EE0-608D-379D-06B717CB5C99}"/>
              </a:ext>
            </a:extLst>
          </p:cNvPr>
          <p:cNvCxnSpPr>
            <a:endCxn id="23" idx="0"/>
          </p:cNvCxnSpPr>
          <p:nvPr/>
        </p:nvCxnSpPr>
        <p:spPr bwMode="auto">
          <a:xfrm>
            <a:off x="6096000" y="2813570"/>
            <a:ext cx="0" cy="4185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CB07FA-CFD1-4D48-B066-3C3D14C506C2}"/>
              </a:ext>
            </a:extLst>
          </p:cNvPr>
          <p:cNvCxnSpPr/>
          <p:nvPr/>
        </p:nvCxnSpPr>
        <p:spPr bwMode="auto">
          <a:xfrm>
            <a:off x="6096000" y="1819112"/>
            <a:ext cx="0" cy="5430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F589FC0-8D58-E201-5EF1-A8DECD09026A}"/>
              </a:ext>
            </a:extLst>
          </p:cNvPr>
          <p:cNvGrpSpPr/>
          <p:nvPr/>
        </p:nvGrpSpPr>
        <p:grpSpPr>
          <a:xfrm>
            <a:off x="2092901" y="4066575"/>
            <a:ext cx="8006199" cy="339042"/>
            <a:chOff x="2159000" y="4297680"/>
            <a:chExt cx="8006199" cy="33904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828FDE-57A1-321F-B5A6-A2C1682D1AEE}"/>
                </a:ext>
              </a:extLst>
            </p:cNvPr>
            <p:cNvCxnSpPr/>
            <p:nvPr/>
          </p:nvCxnSpPr>
          <p:spPr bwMode="auto">
            <a:xfrm>
              <a:off x="2159000" y="4297680"/>
              <a:ext cx="0" cy="339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A16D953-742E-8CBC-4AB9-07253D4697B9}"/>
                </a:ext>
              </a:extLst>
            </p:cNvPr>
            <p:cNvCxnSpPr/>
            <p:nvPr/>
          </p:nvCxnSpPr>
          <p:spPr bwMode="auto">
            <a:xfrm>
              <a:off x="10165199" y="4297680"/>
              <a:ext cx="0" cy="339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431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FF6BB-CAE1-3D31-F13B-C95A0259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>
            <a:extLst>
              <a:ext uri="{FF2B5EF4-FFF2-40B4-BE49-F238E27FC236}">
                <a16:creationId xmlns:a16="http://schemas.microsoft.com/office/drawing/2014/main" id="{2B96E602-8457-48D7-39ED-ACEEFC806C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992" y="0"/>
            <a:ext cx="10358967" cy="622555"/>
          </a:xfrm>
          <a:prstGeom prst="rect">
            <a:avLst/>
          </a:prstGeom>
        </p:spPr>
        <p:txBody>
          <a:bodyPr vert="horz" wrap="square" lIns="0" tIns="128854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95"/>
              </a:spcBef>
            </a:pPr>
            <a:r>
              <a:rPr lang="en-US" sz="3200">
                <a:latin typeface="+mn-lt"/>
                <a:cs typeface="Calibri" panose="020F0502020204030204" pitchFamily="34" charset="0"/>
              </a:rPr>
              <a:t>Consort Diagram</a:t>
            </a:r>
            <a:endParaRPr sz="3200" spc="-1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80B7255-32B3-7359-AE71-793119284C90}"/>
              </a:ext>
            </a:extLst>
          </p:cNvPr>
          <p:cNvSpPr txBox="1"/>
          <p:nvPr/>
        </p:nvSpPr>
        <p:spPr>
          <a:xfrm>
            <a:off x="3600064" y="817853"/>
            <a:ext cx="5190458" cy="553998"/>
          </a:xfrm>
          <a:prstGeom prst="rect">
            <a:avLst/>
          </a:prstGeom>
          <a:solidFill>
            <a:srgbClr val="0073AB"/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1440" rIns="0" bIns="9144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lang="en-US" sz="2400" b="1" spc="-70">
                <a:solidFill>
                  <a:schemeClr val="tx1"/>
                </a:solidFill>
                <a:latin typeface="Calibri"/>
                <a:cs typeface="Calibri"/>
              </a:rPr>
              <a:t>180 Patients Enrolled in ALIGN-AR </a:t>
            </a:r>
            <a:endParaRPr lang="en-US" sz="24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EC626AE-6947-3A83-8868-476A7E54DED9}"/>
              </a:ext>
            </a:extLst>
          </p:cNvPr>
          <p:cNvSpPr txBox="1"/>
          <p:nvPr/>
        </p:nvSpPr>
        <p:spPr>
          <a:xfrm>
            <a:off x="4366493" y="2119871"/>
            <a:ext cx="3657600" cy="9848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82880" rIns="0" bIns="18288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lang="en-US" sz="2000" b="1">
                <a:solidFill>
                  <a:schemeClr val="tx1"/>
                </a:solidFill>
                <a:latin typeface="Calibri"/>
                <a:cs typeface="Calibri"/>
              </a:rPr>
              <a:t>180 (100%) included in 1-year follow up</a:t>
            </a:r>
            <a:endParaRPr sz="20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9DCF393-1F5B-C78A-1F8D-EAB953C577E8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 bwMode="auto">
          <a:xfrm>
            <a:off x="6195293" y="1371851"/>
            <a:ext cx="0" cy="7480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F0FA8183-4C4B-433E-3FC1-88B483C01848}"/>
              </a:ext>
            </a:extLst>
          </p:cNvPr>
          <p:cNvCxnSpPr>
            <a:cxnSpLocks/>
            <a:stCxn id="3" idx="2"/>
            <a:endCxn id="88" idx="3"/>
          </p:cNvCxnSpPr>
          <p:nvPr/>
        </p:nvCxnSpPr>
        <p:spPr bwMode="auto">
          <a:xfrm rot="5400000">
            <a:off x="4569303" y="2361724"/>
            <a:ext cx="882959" cy="2369022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80AE618-B52A-B7BD-CF41-03698CC0AFA6}"/>
              </a:ext>
            </a:extLst>
          </p:cNvPr>
          <p:cNvSpPr txBox="1"/>
          <p:nvPr/>
        </p:nvSpPr>
        <p:spPr>
          <a:xfrm>
            <a:off x="703850" y="3125940"/>
            <a:ext cx="3122421" cy="172354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4950" marR="226060" indent="-9525" algn="ctr">
              <a:lnSpc>
                <a:spcPct val="100000"/>
              </a:lnSpc>
              <a:spcBef>
                <a:spcPts val="270"/>
              </a:spcBef>
            </a:pPr>
            <a:r>
              <a:rPr lang="en-US" sz="2000" b="1" spc="-10">
                <a:solidFill>
                  <a:schemeClr val="tx1"/>
                </a:solidFill>
                <a:latin typeface="Calibri"/>
                <a:cs typeface="Calibri"/>
              </a:rPr>
              <a:t>Lost to Follow-up (n=1)</a:t>
            </a:r>
          </a:p>
          <a:p>
            <a:pPr marL="234950" marR="226060" indent="-9525" algn="ctr">
              <a:lnSpc>
                <a:spcPct val="100000"/>
              </a:lnSpc>
              <a:spcBef>
                <a:spcPts val="270"/>
              </a:spcBef>
            </a:pPr>
            <a:r>
              <a:rPr lang="en-US" sz="2000" b="1" spc="-1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b="1" spc="-10">
                <a:solidFill>
                  <a:schemeClr val="tx1"/>
                </a:solidFill>
                <a:latin typeface="Calibri"/>
                <a:cs typeface="Calibri"/>
              </a:rPr>
              <a:t>Day 561</a:t>
            </a:r>
          </a:p>
          <a:p>
            <a:pPr marL="234950" marR="226060" indent="-9525" algn="ctr">
              <a:lnSpc>
                <a:spcPct val="100000"/>
              </a:lnSpc>
              <a:spcBef>
                <a:spcPts val="270"/>
              </a:spcBef>
            </a:pPr>
            <a:r>
              <a:rPr lang="en-US" sz="2000" b="1" spc="-10">
                <a:solidFill>
                  <a:schemeClr val="tx1"/>
                </a:solidFill>
                <a:latin typeface="Calibri"/>
                <a:cs typeface="Calibri"/>
              </a:rPr>
              <a:t>Withdrew (n=2)</a:t>
            </a:r>
          </a:p>
          <a:p>
            <a:pPr marL="234950" marR="226060" indent="-9525" algn="ctr">
              <a:lnSpc>
                <a:spcPct val="100000"/>
              </a:lnSpc>
              <a:spcBef>
                <a:spcPts val="270"/>
              </a:spcBef>
            </a:pPr>
            <a:r>
              <a:rPr lang="en-US" b="1" spc="-10">
                <a:solidFill>
                  <a:schemeClr val="tx1"/>
                </a:solidFill>
                <a:latin typeface="Calibri"/>
                <a:cs typeface="Calibri"/>
              </a:rPr>
              <a:t>Day 408</a:t>
            </a:r>
          </a:p>
          <a:p>
            <a:pPr marL="234950" marR="226060" indent="-9525" algn="ctr">
              <a:lnSpc>
                <a:spcPct val="100000"/>
              </a:lnSpc>
              <a:spcBef>
                <a:spcPts val="270"/>
              </a:spcBef>
            </a:pPr>
            <a:r>
              <a:rPr lang="en-US" b="1" spc="-10">
                <a:solidFill>
                  <a:schemeClr val="tx1"/>
                </a:solidFill>
                <a:latin typeface="Calibri"/>
                <a:cs typeface="Calibri"/>
              </a:rPr>
              <a:t>Day 440</a:t>
            </a:r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90" name="object 3">
            <a:extLst>
              <a:ext uri="{FF2B5EF4-FFF2-40B4-BE49-F238E27FC236}">
                <a16:creationId xmlns:a16="http://schemas.microsoft.com/office/drawing/2014/main" id="{D4E9AD11-0423-7D02-8387-C4534178519B}"/>
              </a:ext>
            </a:extLst>
          </p:cNvPr>
          <p:cNvSpPr txBox="1"/>
          <p:nvPr/>
        </p:nvSpPr>
        <p:spPr>
          <a:xfrm>
            <a:off x="4366493" y="5169434"/>
            <a:ext cx="3657600" cy="9848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82880" rIns="0" bIns="18288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lang="en-US" sz="2000" b="1">
                <a:solidFill>
                  <a:schemeClr val="tx1"/>
                </a:solidFill>
                <a:latin typeface="Calibri"/>
                <a:cs typeface="Calibri"/>
              </a:rPr>
              <a:t>176 (98%) Included in 2-year follow-up</a:t>
            </a:r>
            <a:endParaRPr sz="20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0BA55FC-8A19-8911-9144-DC5A04C05272}"/>
              </a:ext>
            </a:extLst>
          </p:cNvPr>
          <p:cNvCxnSpPr>
            <a:endCxn id="90" idx="0"/>
          </p:cNvCxnSpPr>
          <p:nvPr/>
        </p:nvCxnSpPr>
        <p:spPr bwMode="auto">
          <a:xfrm>
            <a:off x="6195293" y="3987714"/>
            <a:ext cx="0" cy="1181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9D302A1-6CE5-62A6-99B0-1AB742E34954}"/>
              </a:ext>
            </a:extLst>
          </p:cNvPr>
          <p:cNvSpPr txBox="1"/>
          <p:nvPr/>
        </p:nvSpPr>
        <p:spPr>
          <a:xfrm>
            <a:off x="8432340" y="3083947"/>
            <a:ext cx="3122421" cy="105413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4950" marR="226060" indent="-9525" algn="ctr">
              <a:lnSpc>
                <a:spcPct val="100000"/>
              </a:lnSpc>
              <a:spcBef>
                <a:spcPts val="270"/>
              </a:spcBef>
            </a:pPr>
            <a:r>
              <a:rPr lang="en-US" sz="2000" b="1" spc="-10">
                <a:latin typeface="Calibri"/>
                <a:cs typeface="Calibri"/>
              </a:rPr>
              <a:t>Valve Explant for Endocarditis </a:t>
            </a:r>
            <a:r>
              <a:rPr lang="en-US" sz="2000" b="1" spc="-10">
                <a:solidFill>
                  <a:schemeClr val="tx1"/>
                </a:solidFill>
                <a:latin typeface="Calibri"/>
                <a:cs typeface="Calibri"/>
              </a:rPr>
              <a:t>(n=1)</a:t>
            </a:r>
          </a:p>
          <a:p>
            <a:pPr marL="234950" marR="226060" indent="-9525" algn="ctr">
              <a:lnSpc>
                <a:spcPct val="100000"/>
              </a:lnSpc>
              <a:spcBef>
                <a:spcPts val="270"/>
              </a:spcBef>
            </a:pPr>
            <a:r>
              <a:rPr lang="en-US" sz="2000" b="1" spc="-1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b="1" spc="-10">
                <a:solidFill>
                  <a:schemeClr val="tx1"/>
                </a:solidFill>
                <a:latin typeface="Calibri"/>
                <a:cs typeface="Calibri"/>
              </a:rPr>
              <a:t>Day 380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536A09-28E8-D571-D2A6-1ADAD863CBF3}"/>
              </a:ext>
            </a:extLst>
          </p:cNvPr>
          <p:cNvCxnSpPr>
            <a:endCxn id="4" idx="1"/>
          </p:cNvCxnSpPr>
          <p:nvPr/>
        </p:nvCxnSpPr>
        <p:spPr bwMode="auto">
          <a:xfrm>
            <a:off x="6195293" y="3611015"/>
            <a:ext cx="22370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15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375894C-B31D-7DCB-82CD-3A5000A4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339785"/>
              </p:ext>
            </p:extLst>
          </p:nvPr>
        </p:nvGraphicFramePr>
        <p:xfrm>
          <a:off x="33205" y="1505543"/>
          <a:ext cx="10358967" cy="331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4AB67FD-6931-9293-2E67-D73B48FDCE57}"/>
              </a:ext>
            </a:extLst>
          </p:cNvPr>
          <p:cNvSpPr txBox="1"/>
          <p:nvPr/>
        </p:nvSpPr>
        <p:spPr>
          <a:xfrm>
            <a:off x="917131" y="1311134"/>
            <a:ext cx="339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Enrolled Population</a:t>
            </a:r>
            <a:endParaRPr lang="en-US" sz="2400" b="1" baseline="30000">
              <a:solidFill>
                <a:schemeClr val="tx2"/>
              </a:solidFill>
            </a:endParaRPr>
          </a:p>
          <a:p>
            <a:pPr algn="ctr"/>
            <a:r>
              <a:rPr lang="en-US" sz="2400" b="1" baseline="30000">
                <a:solidFill>
                  <a:schemeClr val="tx2"/>
                </a:solidFill>
              </a:rPr>
              <a:t>N=180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47FE7A-CB7E-D1FF-AE69-552EED399E7C}"/>
              </a:ext>
            </a:extLst>
          </p:cNvPr>
          <p:cNvSpPr txBox="1"/>
          <p:nvPr/>
        </p:nvSpPr>
        <p:spPr>
          <a:xfrm>
            <a:off x="1714624" y="5474267"/>
            <a:ext cx="8762751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Non-inferiority criteria met for primary efficacy endpoint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D5A839-9CCD-56D9-933F-01733A5AD6D5}"/>
              </a:ext>
            </a:extLst>
          </p:cNvPr>
          <p:cNvSpPr txBox="1"/>
          <p:nvPr/>
        </p:nvSpPr>
        <p:spPr>
          <a:xfrm>
            <a:off x="2012333" y="6397228"/>
            <a:ext cx="769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>
                <a:ea typeface="Calibri" panose="020F0502020204030204" pitchFamily="34" charset="0"/>
              </a:rPr>
              <a:t>*</a:t>
            </a:r>
            <a:r>
              <a:rPr lang="en-US">
                <a:ea typeface="Calibri" panose="020F0502020204030204" pitchFamily="34" charset="0"/>
              </a:rPr>
              <a:t>All-cause mortality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530C9D-E5A2-5E66-09EF-025166166FC8}"/>
              </a:ext>
            </a:extLst>
          </p:cNvPr>
          <p:cNvGrpSpPr/>
          <p:nvPr/>
        </p:nvGrpSpPr>
        <p:grpSpPr>
          <a:xfrm>
            <a:off x="6470613" y="1519397"/>
            <a:ext cx="2170337" cy="2825919"/>
            <a:chOff x="8268737" y="1112101"/>
            <a:chExt cx="2364790" cy="282591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8B3EB6-0435-B798-C887-4AACA004B2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1132" y="1647632"/>
              <a:ext cx="0" cy="2290388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CD174C-4945-8CA3-EFDC-82333B5037D9}"/>
                </a:ext>
              </a:extLst>
            </p:cNvPr>
            <p:cNvSpPr txBox="1"/>
            <p:nvPr/>
          </p:nvSpPr>
          <p:spPr>
            <a:xfrm>
              <a:off x="8268737" y="1112101"/>
              <a:ext cx="2364790" cy="53553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25% prespecified non-inferiority margin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4EBC70-62B4-448B-BCE2-A95C21CAB914}"/>
              </a:ext>
            </a:extLst>
          </p:cNvPr>
          <p:cNvGrpSpPr/>
          <p:nvPr/>
        </p:nvGrpSpPr>
        <p:grpSpPr>
          <a:xfrm>
            <a:off x="2307647" y="2724912"/>
            <a:ext cx="1058304" cy="1140183"/>
            <a:chOff x="5910113" y="1819995"/>
            <a:chExt cx="1058304" cy="11401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098197-CFCF-4561-5CF8-B3C5688FB4D5}"/>
                </a:ext>
              </a:extLst>
            </p:cNvPr>
            <p:cNvSpPr txBox="1"/>
            <p:nvPr/>
          </p:nvSpPr>
          <p:spPr>
            <a:xfrm>
              <a:off x="5910113" y="1819995"/>
              <a:ext cx="1058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Rate 7.8%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45888-594C-563A-3F73-B53B3E5A8631}"/>
                </a:ext>
              </a:extLst>
            </p:cNvPr>
            <p:cNvSpPr/>
            <p:nvPr/>
          </p:nvSpPr>
          <p:spPr bwMode="auto">
            <a:xfrm rot="2729914">
              <a:off x="6302105" y="2684939"/>
              <a:ext cx="274320" cy="2761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10A50A-C2D9-0981-76A6-CCABB44F6675}"/>
              </a:ext>
            </a:extLst>
          </p:cNvPr>
          <p:cNvGrpSpPr/>
          <p:nvPr/>
        </p:nvGrpSpPr>
        <p:grpSpPr>
          <a:xfrm>
            <a:off x="3031421" y="2894448"/>
            <a:ext cx="1983744" cy="1048783"/>
            <a:chOff x="7064375" y="2245108"/>
            <a:chExt cx="1983744" cy="10487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DAE142-66B9-701C-9302-6B1ED22CF68E}"/>
                </a:ext>
              </a:extLst>
            </p:cNvPr>
            <p:cNvSpPr txBox="1"/>
            <p:nvPr/>
          </p:nvSpPr>
          <p:spPr>
            <a:xfrm>
              <a:off x="7989816" y="2832226"/>
              <a:ext cx="1058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12.3%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2D8A797-841D-EFFF-8C37-7FCD7184DBC7}"/>
                </a:ext>
              </a:extLst>
            </p:cNvPr>
            <p:cNvCxnSpPr/>
            <p:nvPr/>
          </p:nvCxnSpPr>
          <p:spPr>
            <a:xfrm>
              <a:off x="7992355" y="2869157"/>
              <a:ext cx="0" cy="41887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DC92DD-F9FF-3BAE-AD1C-01C5239C3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4375" y="3078596"/>
              <a:ext cx="92798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9B63D5-6145-118B-6FA3-6B87C6DA011A}"/>
                </a:ext>
              </a:extLst>
            </p:cNvPr>
            <p:cNvSpPr txBox="1"/>
            <p:nvPr/>
          </p:nvSpPr>
          <p:spPr>
            <a:xfrm>
              <a:off x="7396019" y="2245108"/>
              <a:ext cx="1589555" cy="584775"/>
            </a:xfrm>
            <a:prstGeom prst="rect">
              <a:avLst/>
            </a:prstGeom>
            <a:solidFill>
              <a:schemeClr val="bg2">
                <a:lumMod val="95000"/>
                <a:lumOff val="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Upper 1-sided 97.5% CI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83C80CB-616A-7686-FD93-E23896D5A286}"/>
              </a:ext>
            </a:extLst>
          </p:cNvPr>
          <p:cNvSpPr txBox="1"/>
          <p:nvPr/>
        </p:nvSpPr>
        <p:spPr>
          <a:xfrm>
            <a:off x="4151767" y="4976931"/>
            <a:ext cx="388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&lt;0.0001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492C249-3808-4D6B-78D1-80AE1D388DA2}"/>
              </a:ext>
            </a:extLst>
          </p:cNvPr>
          <p:cNvSpPr txBox="1">
            <a:spLocks/>
          </p:cNvSpPr>
          <p:nvPr/>
        </p:nvSpPr>
        <p:spPr>
          <a:xfrm>
            <a:off x="916516" y="91440"/>
            <a:ext cx="10358967" cy="7556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kern="0">
                <a:latin typeface="+mn-lt"/>
                <a:cs typeface="Calibri" panose="020F0502020204030204" pitchFamily="34" charset="0"/>
              </a:rPr>
              <a:t>Primary Efficacy Endpoint at 1 Year*</a:t>
            </a:r>
          </a:p>
        </p:txBody>
      </p:sp>
    </p:spTree>
    <p:extLst>
      <p:ext uri="{BB962C8B-B14F-4D97-AF65-F5344CB8AC3E}">
        <p14:creationId xmlns:p14="http://schemas.microsoft.com/office/powerpoint/2010/main" val="12312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582DE-8656-7B45-F3B0-EE5874D5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EC72F9-E95F-6AB3-2073-22317AAFB449}"/>
              </a:ext>
            </a:extLst>
          </p:cNvPr>
          <p:cNvSpPr txBox="1">
            <a:spLocks/>
          </p:cNvSpPr>
          <p:nvPr/>
        </p:nvSpPr>
        <p:spPr>
          <a:xfrm>
            <a:off x="916516" y="58917"/>
            <a:ext cx="10358967" cy="7556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kern="0">
                <a:latin typeface="+mn-lt"/>
                <a:cs typeface="Calibri" panose="020F0502020204030204" pitchFamily="34" charset="0"/>
              </a:rPr>
              <a:t>All-Cause Mortality at 2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632C1-0929-6B46-6980-0F1C48393137}"/>
              </a:ext>
            </a:extLst>
          </p:cNvPr>
          <p:cNvSpPr txBox="1"/>
          <p:nvPr/>
        </p:nvSpPr>
        <p:spPr>
          <a:xfrm>
            <a:off x="9307037" y="1420810"/>
            <a:ext cx="865718" cy="3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15.4%</a:t>
            </a:r>
            <a:endParaRPr lang="en-US" b="1" i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4BCA88-D5EC-0277-3C27-A16FC0A23F86}"/>
              </a:ext>
            </a:extLst>
          </p:cNvPr>
          <p:cNvSpPr txBox="1"/>
          <p:nvPr/>
        </p:nvSpPr>
        <p:spPr>
          <a:xfrm rot="16200000">
            <a:off x="-16150" y="2837503"/>
            <a:ext cx="317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>
                <a:solidFill>
                  <a:srgbClr val="FFC000"/>
                </a:solidFill>
              </a:rPr>
              <a:t>All Cause Mortality 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61B802-782A-9EBD-180E-0D8DACF68DB8}"/>
              </a:ext>
            </a:extLst>
          </p:cNvPr>
          <p:cNvSpPr txBox="1"/>
          <p:nvPr/>
        </p:nvSpPr>
        <p:spPr>
          <a:xfrm>
            <a:off x="822389" y="5485673"/>
            <a:ext cx="1499128" cy="295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rgbClr val="FFC000"/>
                </a:solidFill>
              </a:rPr>
              <a:t>Number at Risk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A916DC-1670-459D-4B83-52DA0FE87F6D}"/>
              </a:ext>
            </a:extLst>
          </p:cNvPr>
          <p:cNvSpPr txBox="1"/>
          <p:nvPr/>
        </p:nvSpPr>
        <p:spPr>
          <a:xfrm>
            <a:off x="604380" y="5753505"/>
            <a:ext cx="1717137" cy="295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rgbClr val="FFC000"/>
                </a:solidFill>
              </a:rPr>
              <a:t>Number of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E6D1F2-40A6-F748-F1AE-AC21DBADF798}"/>
              </a:ext>
            </a:extLst>
          </p:cNvPr>
          <p:cNvSpPr txBox="1"/>
          <p:nvPr/>
        </p:nvSpPr>
        <p:spPr>
          <a:xfrm>
            <a:off x="2418395" y="5509756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180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552B80-5650-E90B-9BC7-34CBBC75C542}"/>
              </a:ext>
            </a:extLst>
          </p:cNvPr>
          <p:cNvSpPr txBox="1"/>
          <p:nvPr/>
        </p:nvSpPr>
        <p:spPr>
          <a:xfrm>
            <a:off x="2834745" y="5509756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176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E8383-FAA5-B42A-84C4-6834B8B0A860}"/>
              </a:ext>
            </a:extLst>
          </p:cNvPr>
          <p:cNvSpPr txBox="1"/>
          <p:nvPr/>
        </p:nvSpPr>
        <p:spPr>
          <a:xfrm>
            <a:off x="6099965" y="5514544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164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2614B-6CA7-1002-021C-591B6B661E53}"/>
              </a:ext>
            </a:extLst>
          </p:cNvPr>
          <p:cNvSpPr txBox="1"/>
          <p:nvPr/>
        </p:nvSpPr>
        <p:spPr>
          <a:xfrm>
            <a:off x="9603191" y="5482128"/>
            <a:ext cx="49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AB5E1D-C02F-71B9-514B-551FDCBBBD94}"/>
              </a:ext>
            </a:extLst>
          </p:cNvPr>
          <p:cNvSpPr txBox="1"/>
          <p:nvPr/>
        </p:nvSpPr>
        <p:spPr>
          <a:xfrm>
            <a:off x="2390115" y="5767394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A4A6C-A89E-C4B7-A092-A35C186867A7}"/>
              </a:ext>
            </a:extLst>
          </p:cNvPr>
          <p:cNvSpPr txBox="1"/>
          <p:nvPr/>
        </p:nvSpPr>
        <p:spPr>
          <a:xfrm>
            <a:off x="2806465" y="5780676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4D324-A3AE-2AC3-3DA9-0D49D3F7C9E3}"/>
              </a:ext>
            </a:extLst>
          </p:cNvPr>
          <p:cNvSpPr txBox="1"/>
          <p:nvPr/>
        </p:nvSpPr>
        <p:spPr>
          <a:xfrm>
            <a:off x="6071685" y="5767394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EB7DB0-1725-450B-5551-6FC732B83883}"/>
              </a:ext>
            </a:extLst>
          </p:cNvPr>
          <p:cNvSpPr txBox="1"/>
          <p:nvPr/>
        </p:nvSpPr>
        <p:spPr>
          <a:xfrm>
            <a:off x="9596376" y="5754666"/>
            <a:ext cx="49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62994-90DB-F651-74E2-0486069005A7}"/>
              </a:ext>
            </a:extLst>
          </p:cNvPr>
          <p:cNvSpPr txBox="1"/>
          <p:nvPr/>
        </p:nvSpPr>
        <p:spPr>
          <a:xfrm>
            <a:off x="2791293" y="3997179"/>
            <a:ext cx="716572" cy="3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/>
              <a:t>2.2%</a:t>
            </a:r>
          </a:p>
        </p:txBody>
      </p:sp>
      <p:pic>
        <p:nvPicPr>
          <p:cNvPr id="10" name="Picture 9" descr="A graph on a screen&#10;&#10;Description automatically generated">
            <a:extLst>
              <a:ext uri="{FF2B5EF4-FFF2-40B4-BE49-F238E27FC236}">
                <a16:creationId xmlns:a16="http://schemas.microsoft.com/office/drawing/2014/main" id="{47898DB1-51E4-9257-8D0F-30C575828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187" r="1483" b="11528"/>
          <a:stretch/>
        </p:blipFill>
        <p:spPr>
          <a:xfrm>
            <a:off x="1955822" y="712216"/>
            <a:ext cx="8117243" cy="4726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85E759-A88B-8AF9-654E-036DDE92A7F0}"/>
              </a:ext>
            </a:extLst>
          </p:cNvPr>
          <p:cNvGrpSpPr/>
          <p:nvPr/>
        </p:nvGrpSpPr>
        <p:grpSpPr>
          <a:xfrm>
            <a:off x="6351419" y="839535"/>
            <a:ext cx="3677920" cy="5138532"/>
            <a:chOff x="6248400" y="718871"/>
            <a:chExt cx="3677920" cy="53610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1D78BC-D718-7390-B172-A18CD6F1B404}"/>
                </a:ext>
              </a:extLst>
            </p:cNvPr>
            <p:cNvSpPr txBox="1"/>
            <p:nvPr/>
          </p:nvSpPr>
          <p:spPr>
            <a:xfrm>
              <a:off x="9414911" y="5329403"/>
              <a:ext cx="483379" cy="750482"/>
            </a:xfrm>
            <a:prstGeom prst="rect">
              <a:avLst/>
            </a:prstGeom>
            <a:gradFill>
              <a:gsLst>
                <a:gs pos="0">
                  <a:srgbClr val="013C67"/>
                </a:gs>
                <a:gs pos="100000">
                  <a:srgbClr val="013B66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lang="en-US" i="0" err="1">
                <a:solidFill>
                  <a:schemeClr val="tx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5B3FB9-D982-976D-1E83-0035CFB399B2}"/>
                </a:ext>
              </a:extLst>
            </p:cNvPr>
            <p:cNvSpPr/>
            <p:nvPr/>
          </p:nvSpPr>
          <p:spPr bwMode="auto">
            <a:xfrm>
              <a:off x="6248400" y="718871"/>
              <a:ext cx="3677920" cy="4442409"/>
            </a:xfrm>
            <a:prstGeom prst="rect">
              <a:avLst/>
            </a:prstGeom>
            <a:gradFill flip="none" rotWithShape="1">
              <a:gsLst>
                <a:gs pos="50000">
                  <a:srgbClr val="024272"/>
                </a:gs>
                <a:gs pos="0">
                  <a:srgbClr val="02487C"/>
                </a:gs>
                <a:gs pos="100000">
                  <a:srgbClr val="013C67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37A7C0-263F-4D24-BD2E-28934506D645}"/>
              </a:ext>
            </a:extLst>
          </p:cNvPr>
          <p:cNvSpPr txBox="1"/>
          <p:nvPr/>
        </p:nvSpPr>
        <p:spPr>
          <a:xfrm>
            <a:off x="5885609" y="2994111"/>
            <a:ext cx="716572" cy="3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7.8</a:t>
            </a:r>
            <a:r>
              <a:rPr lang="en-US" b="1" i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096509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49C51-254E-3766-D631-A0438B52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E90F22-F17B-0BBF-ABBC-6ABBC06AD640}"/>
              </a:ext>
            </a:extLst>
          </p:cNvPr>
          <p:cNvSpPr txBox="1">
            <a:spLocks/>
          </p:cNvSpPr>
          <p:nvPr/>
        </p:nvSpPr>
        <p:spPr>
          <a:xfrm>
            <a:off x="916516" y="58917"/>
            <a:ext cx="10358967" cy="7556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33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kern="0">
                <a:latin typeface="+mn-lt"/>
                <a:cs typeface="Calibri" panose="020F0502020204030204" pitchFamily="34" charset="0"/>
              </a:rPr>
              <a:t>All-Cause Mortality at 2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8F44A-4C78-F80E-DFA3-26DE8B85CCD2}"/>
              </a:ext>
            </a:extLst>
          </p:cNvPr>
          <p:cNvSpPr txBox="1"/>
          <p:nvPr/>
        </p:nvSpPr>
        <p:spPr>
          <a:xfrm>
            <a:off x="9307037" y="1420810"/>
            <a:ext cx="865718" cy="3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15.4%</a:t>
            </a:r>
            <a:endParaRPr lang="en-US" b="1" i="0"/>
          </a:p>
        </p:txBody>
      </p:sp>
      <p:pic>
        <p:nvPicPr>
          <p:cNvPr id="10" name="Picture 9" descr="A graph on a screen&#10;&#10;Description automatically generated">
            <a:extLst>
              <a:ext uri="{FF2B5EF4-FFF2-40B4-BE49-F238E27FC236}">
                <a16:creationId xmlns:a16="http://schemas.microsoft.com/office/drawing/2014/main" id="{3FB9167C-EDB3-953F-9B7E-387C9968F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187" r="1483" b="11528"/>
          <a:stretch/>
        </p:blipFill>
        <p:spPr>
          <a:xfrm>
            <a:off x="1955822" y="712216"/>
            <a:ext cx="8117243" cy="472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86792AB-6432-58ED-C647-6210773092C2}"/>
              </a:ext>
            </a:extLst>
          </p:cNvPr>
          <p:cNvSpPr txBox="1"/>
          <p:nvPr/>
        </p:nvSpPr>
        <p:spPr>
          <a:xfrm rot="16200000">
            <a:off x="-16150" y="2837503"/>
            <a:ext cx="317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>
                <a:solidFill>
                  <a:srgbClr val="FFC000"/>
                </a:solidFill>
              </a:rPr>
              <a:t>All Cause Mortality 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EFF72C-0215-EBFD-8E4E-0B17F15CD177}"/>
              </a:ext>
            </a:extLst>
          </p:cNvPr>
          <p:cNvSpPr txBox="1"/>
          <p:nvPr/>
        </p:nvSpPr>
        <p:spPr>
          <a:xfrm>
            <a:off x="822389" y="5485673"/>
            <a:ext cx="1499128" cy="295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rgbClr val="FFC000"/>
                </a:solidFill>
              </a:rPr>
              <a:t>Number at Risk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FA0B4-D89F-7211-90D7-DD00DA185BD1}"/>
              </a:ext>
            </a:extLst>
          </p:cNvPr>
          <p:cNvSpPr txBox="1"/>
          <p:nvPr/>
        </p:nvSpPr>
        <p:spPr>
          <a:xfrm>
            <a:off x="604380" y="5753505"/>
            <a:ext cx="1717137" cy="295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rgbClr val="FFC000"/>
                </a:solidFill>
              </a:rPr>
              <a:t>Number of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343E64-A2FB-A154-C862-19AAEE815772}"/>
              </a:ext>
            </a:extLst>
          </p:cNvPr>
          <p:cNvSpPr txBox="1"/>
          <p:nvPr/>
        </p:nvSpPr>
        <p:spPr>
          <a:xfrm>
            <a:off x="2418395" y="5509756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180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833842-EA86-E499-D554-BA5776E7524E}"/>
              </a:ext>
            </a:extLst>
          </p:cNvPr>
          <p:cNvSpPr txBox="1"/>
          <p:nvPr/>
        </p:nvSpPr>
        <p:spPr>
          <a:xfrm>
            <a:off x="2834745" y="5509756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176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426340-A8E8-7B80-45FA-315A020FEE4B}"/>
              </a:ext>
            </a:extLst>
          </p:cNvPr>
          <p:cNvSpPr txBox="1"/>
          <p:nvPr/>
        </p:nvSpPr>
        <p:spPr>
          <a:xfrm>
            <a:off x="6099965" y="5514544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164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1C873-F468-1245-4058-6F5253BF3831}"/>
              </a:ext>
            </a:extLst>
          </p:cNvPr>
          <p:cNvSpPr txBox="1"/>
          <p:nvPr/>
        </p:nvSpPr>
        <p:spPr>
          <a:xfrm>
            <a:off x="9603191" y="5482128"/>
            <a:ext cx="49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77DF72-F6E8-8C6A-179F-3C04D8968773}"/>
              </a:ext>
            </a:extLst>
          </p:cNvPr>
          <p:cNvSpPr txBox="1"/>
          <p:nvPr/>
        </p:nvSpPr>
        <p:spPr>
          <a:xfrm>
            <a:off x="2390115" y="5767394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F746B2-7C11-F447-9C2B-217B8D7EAC64}"/>
              </a:ext>
            </a:extLst>
          </p:cNvPr>
          <p:cNvSpPr txBox="1"/>
          <p:nvPr/>
        </p:nvSpPr>
        <p:spPr>
          <a:xfrm>
            <a:off x="2806465" y="5780676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B7636E-B430-7C89-23B1-03A066CDFAC5}"/>
              </a:ext>
            </a:extLst>
          </p:cNvPr>
          <p:cNvSpPr txBox="1"/>
          <p:nvPr/>
        </p:nvSpPr>
        <p:spPr>
          <a:xfrm>
            <a:off x="6071685" y="5767394"/>
            <a:ext cx="490194" cy="2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F7D69D-939B-6786-7898-B91AF45A85E4}"/>
              </a:ext>
            </a:extLst>
          </p:cNvPr>
          <p:cNvSpPr txBox="1"/>
          <p:nvPr/>
        </p:nvSpPr>
        <p:spPr>
          <a:xfrm>
            <a:off x="9596376" y="5754666"/>
            <a:ext cx="49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8A0DC-6ACE-14B6-AE06-0BAD6545AE11}"/>
              </a:ext>
            </a:extLst>
          </p:cNvPr>
          <p:cNvSpPr txBox="1"/>
          <p:nvPr/>
        </p:nvSpPr>
        <p:spPr>
          <a:xfrm>
            <a:off x="2791293" y="3997179"/>
            <a:ext cx="716572" cy="3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/>
              <a:t>2.2%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4B7D4-00AF-DD3C-0077-2006F7689615}"/>
              </a:ext>
            </a:extLst>
          </p:cNvPr>
          <p:cNvSpPr txBox="1"/>
          <p:nvPr/>
        </p:nvSpPr>
        <p:spPr>
          <a:xfrm>
            <a:off x="5885609" y="2994111"/>
            <a:ext cx="716572" cy="3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7.8</a:t>
            </a:r>
            <a:r>
              <a:rPr lang="en-US" b="1" i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405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E_yNK5pUagFeWCknvm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obvpbgHESsGCIu6pqyDQ"/>
</p:tagLst>
</file>

<file path=ppt/theme/theme1.xml><?xml version="1.0" encoding="utf-8"?>
<a:theme xmlns:a="http://schemas.openxmlformats.org/drawingml/2006/main" name="1_CRF_2006_background">
  <a:themeElements>
    <a:clrScheme name="Custom 39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AD7AFA-75CB-49A0-9405-8AD042ED39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D6E49-E453-47D9-A01B-38B33F44BE25}"/>
</file>

<file path=customXml/itemProps3.xml><?xml version="1.0" encoding="utf-8"?>
<ds:datastoreItem xmlns:ds="http://schemas.openxmlformats.org/officeDocument/2006/customXml" ds:itemID="{B2A54EEA-092C-4CAA-9596-E35AABABE538}">
  <ds:schemaRefs>
    <ds:schemaRef ds:uri="374b4322-5365-4d53-b255-2f671a3704c0"/>
    <ds:schemaRef ds:uri="9708b885-a09f-4e6f-a4c8-750364115d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667</Words>
  <Application>Microsoft Macintosh PowerPoint</Application>
  <PresentationFormat>Widescreen</PresentationFormat>
  <Paragraphs>159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Helvetica</vt:lpstr>
      <vt:lpstr>Lub Dub Heavy</vt:lpstr>
      <vt:lpstr>Lub Dub Medium</vt:lpstr>
      <vt:lpstr>Wingdings 2</vt:lpstr>
      <vt:lpstr>ヒラギノ角ゴ Pro W3</vt:lpstr>
      <vt:lpstr>1_CRF_2006_background</vt:lpstr>
      <vt:lpstr>think-cell Slide</vt:lpstr>
      <vt:lpstr>PowerPoint Presentation</vt:lpstr>
      <vt:lpstr>PowerPoint Presentation</vt:lpstr>
      <vt:lpstr>Purpose</vt:lpstr>
      <vt:lpstr>Trilogy Porcine Pericardial Valve</vt:lpstr>
      <vt:lpstr>ALIGN AR Study Design</vt:lpstr>
      <vt:lpstr>Consort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Hemodynamic Valve Performance </vt:lpstr>
      <vt:lpstr>Paravalvular Regurgitation</vt:lpstr>
      <vt:lpstr>NYHA Functional Class</vt:lpstr>
      <vt:lpstr>The ALIGN AR Trial: 2 Year Follow-up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Pinto, Duane (HMFP - Cardiology)</dc:creator>
  <cp:lastModifiedBy>Vahl, Torsten P.</cp:lastModifiedBy>
  <cp:revision>12</cp:revision>
  <dcterms:created xsi:type="dcterms:W3CDTF">2023-07-07T19:34:34Z</dcterms:created>
  <dcterms:modified xsi:type="dcterms:W3CDTF">2024-10-29T00:45:34Z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