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2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3.xml" ContentType="application/vnd.openxmlformats-officedocument.presentationml.notesSlide+xml"/>
  <Override PartName="/ppt/ink/ink30.xml" ContentType="application/inkml+xml"/>
  <Override PartName="/ppt/notesSlides/notesSlide14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5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16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17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6"/>
  </p:notesMasterIdLst>
  <p:sldIdLst>
    <p:sldId id="256" r:id="rId6"/>
    <p:sldId id="257" r:id="rId7"/>
    <p:sldId id="259" r:id="rId8"/>
    <p:sldId id="2142532809" r:id="rId9"/>
    <p:sldId id="258" r:id="rId10"/>
    <p:sldId id="260" r:id="rId11"/>
    <p:sldId id="261" r:id="rId12"/>
    <p:sldId id="262" r:id="rId13"/>
    <p:sldId id="2142532810" r:id="rId14"/>
    <p:sldId id="2142532813" r:id="rId15"/>
    <p:sldId id="2142532811" r:id="rId16"/>
    <p:sldId id="2142532812" r:id="rId17"/>
    <p:sldId id="276" r:id="rId18"/>
    <p:sldId id="2142532814" r:id="rId19"/>
    <p:sldId id="2142532815" r:id="rId20"/>
    <p:sldId id="2142532816" r:id="rId21"/>
    <p:sldId id="2142532817" r:id="rId22"/>
    <p:sldId id="2142532818" r:id="rId23"/>
    <p:sldId id="2142532819" r:id="rId24"/>
    <p:sldId id="21425328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BAB4B-9EEF-5A4C-A7CB-EAAC687DB984}" v="95" dt="2025-03-08T20:08:26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0"/>
    <p:restoredTop sz="94658"/>
  </p:normalViewPr>
  <p:slideViewPr>
    <p:cSldViewPr snapToGrid="0">
      <p:cViewPr varScale="1">
        <p:scale>
          <a:sx n="113" d="100"/>
          <a:sy n="113" d="100"/>
        </p:scale>
        <p:origin x="600" y="96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8:48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1,'62'0,"3"0,3 0,20 7,4 8,-43-6,4 2,32 7,4 1,-18-6,1-2,21 2,-2-2,-26-4,-4-2,-9-4,-1-1,0 1,0-1,2 1,0-1,42 0,-4 0,-5 0,-1 0,-1-3,-7-1,-2 0,-12 0,-5 4,-4 0,-6 0,-1 0,-4 0,-4 0,0 0,-1 0,0 0,0 0,3 0,4 0,0 0,-2 2,-7 1,-7 0,-2 0,-3-2,-2 0,-2-1,0 0,2 0,4 0,1 0,-2 0,-4 0,-2 0,-3 0,0 0,0 2,0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25:43.54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1 148,'60'0,"9"0,-7 0,12-2,2-2,-8-2,5 0,-7 0,0 0,0 2,-5 2,-3 2,4 0,2 0,3 0,0 0,-3 0,-2 0,-1 0,-7 0,-6 0,-9 0,-8-2,-3-2,-5-1,-5-1,0 1,-1 1,4-1,6 1,4 0,6 1,-1-1,2 1,-2 0,-3 1,-1 0,-6-1,-3 0,-7 1,-1 0,2 0,-2-1,4 2,-3 1,3-2,1-1,-2-3,-1 0,-3-1,-2 2,4-1,1 3,-3 1,0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25:44.99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0 104,'70'-8,"2"2,11 4,-34-1,3 0,26-4,6 0,8 0,1-1,4-1,-1-1,-3 2,-5 0,-27 4,-3-1,-2 1,-2 1,39 2,-12 1,-4 0,-15 0,-14 0,-8 0,-7 1,-6 3,0 2,2 2,0 1,3-1,7-3,10-2,7-3,0 1,1-1,-1 0,1 0,-7-2,-7-2,-8-2,-5-1,-5 0,-6 2,-6 1,-3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25:46.32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0 188,'80'-4,"2"0,-20 4,9 0,-4 0,4 0,-6 0,12 0,0 0,4 0,3 0,-4 0,11 0,9 0,-48 0,1 0,1 1,0-2,1 0,-1 0,42-5,-6-4,-9-2,-7 1,22-5,-30 4,10-2,-29 4,1-1,0 0,-2 1,-1-1,-2 1,-9 0,-6 0,-7 3,-6 2,-2 3,2 12,-5-3,3 8,-1-2,-5-5,3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25:47.73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1,'61'0,"10"0,-14 0,8 2,7 4,-7 2,4 4,-11-2,-3 1,-10-3,-8-1,-3-2,-10-2,0-1,0-1,1-1,-1 0,-1 0,-3 0,-3 0,-2 0,1 0,-2 2,5 1,-1 0,-2 1,2-2,-3 0,5-1,-5-1,1 0,-6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49:29.1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0,'89'0,"9"0,-17 0,14 0,2 0,-38 2,2 0,13 0,1 0,0 0,0 0,3 0,-1 0,-12-2,0 0,-1 0,-1 0,-4 0,0 0,-2 0,-1 0,-4 0,0 0,38 0,-11 0,-15 0,-16 0,-6 0,-5 0,-5 0,-5 0,-1 0,0 0,2 0,3 0,4 0,4 0,0 0,-1 0,-4 0,0 2,-4 3,-2 2,-1 3,-2 0,3 1,5-2,9 0,8-3,8-1,5-2,-3-3,-3 1,-10-1,-12 0,-11 0,-7 0,-3 0,-1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49:31.4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0,'92'2,"-10"1,-8 4,-4 2,7 1,1 4,-4-3,-2-1,-6-3,-8-4,-3 0,-2 0,-4 0,4 0,-1 0,-3-1,-2 2,-3-1,0 2,-1-2,-3 1,-5-2,-6 1,-6 0,-6-1,-3 1,5-3,-6 0,9 0,-6 0,1 0,-1 0,2 4,-5-3,5 3,-5-4,5 0,-1 0,-3 0,9 0,-11 2,9 0,-5 3,2 0,0-1,-2 1,-1-1,-2 1,3-3,0 1,2 1,-3-3,5 3,-4-4,-1 1,2-1,-2 0,3 0,-3 0,1 0,-1 0,3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49:33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1,'98'0,"-4"0,-5 0,5 0,-2 0,2 0,-6 0,-23 0,12 0,-13 0,-7 0,7 0,-22 0,1 0,1 0,-1 0,0 0,1 2,-1 4,1 3,2 2,1-1,0-1,-2-3,-7-2,-4 1,-1-2,-3-1,2 0,-1 0,1 1,-3 0,2-1,-2-1,-4-1,-3 0,-3 0,-3 0,0 0,0 0,1 0,-3 0,4 0,-3 0,0 0,3 0,-5 0,4 0,1 0,-4 0,4 0,-4 0,1 0,5 0,-10 0,6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45:06.67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22,'58'0,"-2"0,-4 0,3 0,5 0,-2 0,1 0,-4 0,-5 0,-4 0,-4 0,-4 0,-1 0,-2 0,1 0,1 0,-3 0,-1 0,-3 0,0 0,0 0,1 0,-1 0,0 0,-1 0,3 0,-2 0,1 0,0 0,1 0,3 0,0 0,-4 0,-4 0,0 0,-3 0,1 0,-1 0,-2 2,-1 0,0 1,-5-2,-3 1,0 0,1-1,1 1,1-1,2-1,0 0,4 0,4 0,-2 0,2 0,0 0,1 0,2 0,0 0,-1-2,0 0,-1-2,1 0,-1-1,-1 0,1 2,0 0,1 3,2 0,-1-1,1 1,-1 0,-2 0,-4 0,-5-1,-3-1,-3-1,-2 1,2 1,-3 1,2 0,1 0,-3 0,4 0,-2 0,0 0,-1 0,0 0,3 0,-3 0,3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45:20.7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0 121,'68'0,"-2"-3,-15 0,12-3,-4-2,7-1,3 0,-11 1,6-1,-9 1,-2-2,-5 1,-3 1,-4 2,-5 3,-3 0,-6 3,-4 0,-1 0,0 0,4 0,3 0,1 0,1 0,-1 0,-1 0,4 0,0 0,2 0,-2 0,-3 0,-1 0,0 0,-3 0,-1 0,0 0,2 0,2 0,-2 0,-2 0,-5 0,-3 0,-3 0,0 0,-1 0,0 0,2 0,-2 0,2 0,0 0,1 0,5 0,3 0,0-1,2-2,0 1,2 0,2-1,-3 0,1 1,-2-1,-2 3,0 0,-2 0,-3 0,2 0,-1 0,-1 0,2 0,-3 0,1 0,0 0,-1 0,0 0,1 0,-3 0,-3 0,-3 0,0 0,2 0,-1 0,0 0,1 0,-1 0,6 0,-4 0,0 0,-3 0,1 0,1 0,0 0,-1 0,0 0,-3 0,3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45:38.4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68,'49'-2,"1"-3,-4-3,5-3,7-1,-1 3,-6 3,-4 2,3 2,4-1,7 0,2 2,-7 1,-3-1,-4 1,0 0,-7 0,-1 0,-6 0,-7 0,-4 0,-7 0,-1 0,-2 0,-1 0,-1 0,-1 0,0 0,0 0,0 0,0 0,-1 0,1 0,0 0,-1 0,1 0,0 0,0 0,1 0,-2 0,3 0,-4 0,3 0,-4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8:50.5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0,'86'0,"8"0,-11 0,-32 1,1 1,5 1,-1 1,-1 1,0 2,1 0,0 1,-2 0,0 0,-4 0,1 0,6 0,1 0,-1-1,0-1,0-2,-1 0,-5-1,-2-2,37-1,-12 0,2 0,9 0,2 0,-37 0,1 0,42 0,-3 0,-5 0,-16 0,-3 0,-14 0,-9 0,-8 3,-6 0,-4 0,-3-1,0-2,3 0,6 0,5 0,7 0,1 0,-1 0,-1 0,-6 0,-5 0,-5 0,-5 0,-5 0,-1 0,1 0,-2 0,3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46:20.6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44,'50'-2,"6"-1,1-3,3 1,1 1,-10 0,-6 1,-4 1,-4-1,0 3,0-1,-4 1,-1 0,-2 0,-5 0,-1 0,-1 0,1 0,0 0,-1 0,3-3,-3 1,1-1,-2 1,2 2,0 0,3 0,-1 0,-2 0,3 0,-3 0,-1 0,-2 0,-3 0,-2 0,-4 0,-3 0,1 0,2 0,0 0,0 0,-4 0,3 0,1 0,2 0,-1 0,-2 0,-3 0,3 0,0 0,1 0,-1 0,-4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46:36.87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0,'33'0,"0"0,-10 0,9 0,-3 0,4 0,1 0,-6 0,1 0,-4 0,0 0,0 0,1 0,2 0,4 0,0 2,-2 1,0 0,-4 0,1-1,0 1,-4-1,-3-2,-5 2,-1 0,-3 0,3 0,1-2,1 2,2 0,-1 1,0-1,3-1,3 1,3 1,3 1,1-1,-3 0,-1-1,-6-2,-6 0,0 2,-3 1,2-1,2 0,1-2,1 0,2 0,4 0,4 0,4 0,2 2,-2 0,-3 0,-7 1,-4-3,-3 2,-3 0,0 0,0 3,-1-3,4 5,-1-1,3 2,1 1,1-2,1 0,-3-1,-2 0,-3 0,-2-2,1 0,0 2,-1-2,3 1,-3-1,2 0,1 0,-3-2,3 0,-2 1,-1-2,5 2,-6-3,3 0,1 0,-3 0,5 0,-5 0,1 0,1 0,-5-10,2 3,-2-8,-1 6,1 0,0 0,-1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46:51.6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1 106,'60'-3,"-7"0,-7-2,3-1,3 1,13 0,-2 1,-3 1,-6 2,-9 1,-3 0,-7 0,-2 0,-3 0,-1 0,-5 0,-1 0,-3 0,-1 0,1 0,-1 0,-1 0,3 0,3 0,2 0,3 0,4 0,1-2,6-3,2-3,-4-2,-1 1,-6 0,-2 2,1-1,-3 3,-1 1,-5 2,-2 1,-5 1,-2 0,-2-1,2 1,-3 0,5 0,-6 0,6 0,-6 0,4 0,0 0,-3 0,3 0,-2 0,1 0,2 0,0 0,-1 0,1 0,0 0,2 0,1 0,-2 0,-3 2,-2 0,3 0,-2 0,2-2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2:18:22.34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0,'42'0,"3"0,-1 0,2 0,9 0,1 0,14 0,-3 0,-5 0,-3 0,-11 0,-4 0,-6 0,-4 0,-3 0,-1 0,0 0,-1 0,-2 0,-2 0,-2 0,0 0,3 0,-2 0,1 0,-4 0,-1 0,2 0,-1 0,1 0,-1 0,-3 0,-2 0,-4 0,-2 0,0 0,2 0,0 0,-1 0,-3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12:05.8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46,'83'0,"-4"0,-26 0,-1 0,-5 0,-5 0,0 0,-3 0,1 0,2 0,3 0,0 0,4 0,0 0,-3 0,2 0,-2-2,-4-1,-2 0,-9 0,-4-1,0 0,-4-2,2 0,-5 3,-5 1,-1-2,1 3,1-2,2 2,-4 1,0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12:09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0,'49'0,"-8"0,-29 0,1 0,4 0,-3 2,4 0,-2 0,-1 0,3 1,-2-2,-1 2,2-3,-2 0,3 0,-2 0,-2 0,4 0,-5 0,9 0,-7 0,4 0,-4 0,1 0,-2 0,3 0,-2 0,1 0,0 0,1 0,-2 0,1 0,1 2,0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12:15.5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0,'38'4,"-6"-2,-24 0,4-2,9 0,1 0,4 1,-7 2,-2-1,-1 0,2-2,-1 0,-1 0,1 0,0 1,0 1,0 0,0 0,-1 0,0 0,-1 0,1 0,1-2,3 0,0 0,1 0,1 0,-4 0,1 0,3 0,-2 0,4 0,-1 0,-2 0,-1 0,-2 0,-2 0,-1 0,2 0,-2 0,2 0,1 0,-3 0,3 0,-2 0,1 0,-2 0,2 0,1 0,-6 0,9 0,-9 0,5 0,1 4,-6-4,5 7,-3-2,-1 1,4 2,-2-6,-2 2,1-4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12:19.8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0,'57'0,"0"0,-8 0,10 0,5 0,3 0,-1 0,-7 0,-6 0,-8 0,-8 0,-2 2,-9 1,-6 0,-3-1,-3-2,6 0,-6 0,6 0,-2 0,1 0,4 0,2 0,1 0,0 0,-4 0,-2 0,-3 0,3 0,0 0,0 0,-2 0,-2 0,0 0,1 0,-3 0,3 0,-3 0,2 0,1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12:22.7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31,'67'0,"-3"-3,-12 0,-4-2,-10 0,-7 2,-7 1,-3 2,-1-2,-3 0,-4 0,5 0,-5 1,6 1,-4 0,-1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20:12:28.3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21,'95'0,"-12"0,-18 0,-5 0,25 0,9 0,-9-2,-8 0,-31-1,-6 0,-4 0,-6 1,-7-1,-5 1,-7 2,7 0,-4 0,5 0,2 0,-6 0,4 0,-4 0,1 0,-2 0,6 0,-5 0,-1 0,7 0,-9 0,6 0,-1 0,-5 0,6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8:53.6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1,'83'0,"1"0,-4 0,3 0,-26 1,2 1,6 1,2 1,12 2,3 0,11 0,0 0,-8-1,-3-1,-7-2,-3 0,-12-2,-5 0,26 0,-6 0,4 0,-2 0,5 0,-3 0,-3 2,-5 4,-8 4,-10 2,-9 1,-5-3,-2-1,-4-3,3-3,-5 0,-2-3,3 0,-6 0,3 0,0 0,-2 0,3 0,3 0,0 0,4 0,-2 0,-6 0,-3 0,-7 0,-5 0,1 0,-1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13:45.1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0,'57'0,"1"0,-4 0,-1 0,44 0,-4 0,-7 0,1 0,-1 0,-1 0,6 0,0 0,-10 0,-3 0,-17 0,-15 0,-9 0,-8 0,-5 0,-6 0,-4 1,2 2,-4-1,11 0,-5-1,2-1,-2 0,0 0,4 0,2 0,1 0,-2 0,-5 0,-5 0,6 0,-8 0,11 0,-7 0,0 0,3 0,-6 0,6 0,-1 0,-2 0,3 0,-4 0,4 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13:33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0,'64'0,"0"0,-5 0,-2 0,-6 0,0 0,2 0,-1 0,-2 0,1 0,0 0,0 0,37 0,7 0,1 0,-13 0,-6 0,-29 0,-3 0,-5 0,-7 0,-4 0,-4 0,-6 0,-1 0,-4 0,5 0,-5 0,6 0,-2 0,-1 0,1 0,-4 0,2 0,0 0,2 0,-1 0,-2 0,3 0,-3 0,3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13:36.2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0,'59'0,"1"0,-11 0,9 0,-4 0,27 5,-27 2,13 4,-25 2,-7-1,4 0,-1-2,-2-3,-4-2,-6-2,-2 0,-7-1,-2 0,0 0,1 1,3-1,4-1,2-1,2 0,7 0,2 0,3 0,3 0,-2 0,-1 0,-2 0,-8 0,-5 0,-5 0,-5 0,4 2,-2 1,-1 1,3 1,-5-3,6 0,-3-2,2 0,1 0,-4 0,1 0,2 0,-7 0,5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13:38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1,'89'0,"-7"0,-23 0,9 0,7 0,8 0,-3 0,-16 0,-1 0,1 0,8 0,5 0,-9 0,-8 0,-10 0,-11 0,-11 0,-6 0,-6 0,-3 0,5 0,-3 0,4 0,2 0,0 0,5 0,2 0,-3 0,-2 0,-7 0,-4 0,4 0,-1 0,3 0,-4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0:36:29.2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0,'41'0,"11"0,0 0,12 0,5 0,-3 0,1 0,-4 0,-10 0,-8 0,-11 0,-5 0,-3 0,-3 0,-6 0,-3 0,2 0,-1 0,3 2,2 3,3 2,5 0,1-1,0-1,-2 1,-3 1,0 0,-3-2,-4-1,-3-1,-3 0,-2 1,5 0,-3-2,5 0,-1-2,-2 0,1 0,-3 0,-2 0,4 0,-4 0,3 0,-1 2,-2 0,3 0,-1-1,-3-1,6 0,-1 0,14-7,3-5,-7 2,-5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0:36:30.75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1,'44'0,"1"0,4 2,8 5,10 4,1 4,-1-1,-3-2,-1-2,-8-4,-9-3,-8-3,-10 0,-5 0,-1 0,-4 0,-1 0,-3 0,-4 0,0 0,0 0,-1 0,6 0,-7 0,5 0,-3 1,0 1,1 5,-4-1,1 2,5-4,1-3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0:36:33.2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1,'62'0,"4"0,4 0,4 0,14 0,-4 0,-3 2,-1 3,-13 1,-8 0,-7-3,-7-3,-3 0,-7 0,-5 0,-5 0,-5 0,-2 0,-1 0,-3 0,-3 0,-1 0,2 0,-3 0,3 0,-3 2,4 1,0 0,1 1,-2-1,3 1,-1 1,-1-1,-2 0,-4 0,1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0:36:36.79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0,'51'0,"-4"0,-20 0,-1 0,-2 0,-3 0,-1 0,-2 0,-3 0,0 0,0 0,2 0,3 0,3 0,2 0,2 0,2 0,-2 0,-3 0,-3 0,-6 0,-2 0,-3 0,0 0,2 0,-2 0,1 0,1 0,-3 0,4 0,-5 0,6 0,-5 0,3 0,-2 0,0 0,3 0,-1 0,-1 2,0-1,-2 2,4 1,-4-2,3 2,0-1,-5 0,6 4,-4-2,1 1,0-2,1-1,-3 0,5-1,-5 0,6-2,-5 0,2 0,0 0,0 3,0-3,0 3,-2-1,1 3,-1 1,0-1,2-1,0-4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06.433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1,'55'0,"3"0,-6 0,4 0,5 0,0 0,3 0,-4 0,-4 0,2 0,1 0,7 0,0 0,-6 0,-4 0,-8 2,-6 2,-5 4,-4 1,-3 1,-4-1,-4-1,0-1,-1-2,5 0,2-2,3 0,2-3,-1 1,1-1,-2 0,-4 0,-3 0,-3 0,-3 0,-1 0,0 0,-2 0,3 0,-5 0,3-2,5-2,-5-2,8-2,-7-1,-1 2,-1 1,-2-1,1 3,0-2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08.556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0,'87'0,"-6"0,-17 0,-3 0,3 0,21 0,2 0,10 0,-5 0,-16 0,3 0,-11 0,-10 0,-8 0,-10 0,-5 0,-1 0,-3 0,-2 0,-5 0,-2 0,-3 0,-3 0,1 0,-3 0,2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8:56.9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58,'100'4,"-45"-1,1-2,2-1,1 0,6 0,3 0,13 0,3 0,5-1,2-1,-21 1,3 0,4-2,-5 0,4-1,2 0,-3 0,20-2,-2 1,0-1,-3 1,0 1,-4-1,-12 1,-4 0,-6 2,-3 1,-4 2,0-2,-2 1,30 0,-20-1,-16 1,-11 0,-5 3,-4 0,-4 1,3-2,1-2,1 0,2 0,1 0,-2 0,2 0,0 0,-1 0,-2 0,-4 0,-6 0,-4 0,0 0,-1 0,3 0,1 0,7 0,3 0,7 0,1 0,-3 0,-4 0,-8 0,-6 0,-3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10.613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71,'52'-4,"-4"1,-10 3,0 0,8 0,1 0,0 0,0 0,-12 0,-1 0,-3 0,-3 0,0 0,-3 0,-5 0,-4 0,0 0,-2 0,12 0,-6-4,8-1,-7 1,-3-2,-2 4,-3 0,4 0,0 1,-2-2,2-2,-4-5,1 4,1-3,-3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12.473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0,'71'0,"9"0,-8 0,10 0,7 0,-8 0,-4 0,-14 0,-11 0,-9 0,-9 0,-6 0,-5 0,-4 0,-5 0,2 0,-2 0,2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15.695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0 107,'51'0,"-1"0,0 0,1 0,-1 0,0 0,3 0,-1 0,3 0,0 0,1 0,1 0,0 0,0 0,2-2,0 0,1 1,1-2,2 0,0-1,-4 0,-1 1,-1 1,0 0,-7-1,1 1,2 0,1 1,5-1,1-1,0-1,0-1,-2 2,-1-1,-3-2,0 1,43-2,-8 1,0 3,-16 2,1 1,-5 0,-2 0,-9 0,-5 0,-1 0,-4 0,4 0,-2 0,-2 0,0 0,-4 0,3 0,0 0,-1 0,3 0,-4 0,3 0,-2 0,-3 0,3 0,0 0,10-2,4-1,5-1,0-1,-2 2,-4-1,-7 2,-6 1,-6 1,-7 0,-7 0,-8 0,-5 0,6 0,-6 0,5 0,-3 0,0 0,2 0,-2 4,0-2,-1 3,1-3,1 0,-2 1,3-2,-2 4,3-3,-1 2,0 1,-1-1,1 0,-3-2,1 0,3-2,-4 0,3 0,1 0,-7 0,5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17.155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1,'74'0,"1"0,11 0,-33 0,0 0,1 0,0 0,5 0,-1 0,-4 0,-2 0,42 0,-5 0,-20 0,-15 0,-17 0,-10 0,-11 0,-5 0,8 0,-5 0,2 0,-5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21.273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1 116,'68'0,"-5"0,-10 0,14 0,12 0,11 0,-9-2,-3-2,-6-3,1-1,4-1,-4-1,1 0,-4 4,-6 2,-5 3,-5 1,5 0,8 0,6 0,-4 0,-13-2,-2 0,5-4,0-1,-1 0,-10 1,-8 2,0 0,-8 1,-2 1,-3 1,3-1,5-1,3 0,6 1,-3 2,2 0,0 0,0 0,6 0,-3 0,-2 0,-6 0,-4 0,-6 0,-4 0,-5 0,-6 0,3 0,1 0,0 0,2 0,-4 0,-2 0,8 3,-9-2,5 4,-7-3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23.839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71,'53'0,"8"0,8 0,20-5,7-2,-45 2,0-1,1 1,0 0,-1 2,0 1,1 0,-1 0,42 2,-11 0,-16 0,-15 0,-9 0,-7 0,1 0,-2 0,-6 0,-3 0,-3 0,-4 0,1 0,-1-2,0-3,-3 1,0-4,-2 4,1-2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27.861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1,'64'0,"7"0,6 0,-28 0,5 0,15 0,6 0,19 0,5 0,-29 1,1-1,1 2,6 0,0 0,-1 1,-5 1,-2-1,-1 1,20 2,-2 1,-4-1,-2 0,-13-1,-3 0,-1 0,1-1,4 1,0-2,-3-1,-1 0,-4-2,-1 0,-4 0,-2 0,35 0,3 0,-5 2,-7 3,-2 0,-12 3,4-1,1-3,-6 1,-9-1,-7-1,-6-1,0-2,6 0,4 0,7 0,-4 0,-1 0,-3 0,0 0,6 0,-4 0,-5 0,-7 0,-8 0,-6-2,-4 0,-3 0,-3-2,2-1,-2-1,1 0,-2 0,-2 0,3 1,-1-1,-1 1,-3 1,6-1,-6 1,8-1,-8 3,2-2,5 1,-5-1,5 0,-7 2,2-2,1 2,2-2,-1 0,1 1,0-1,-2 2,1-1,-3 1,1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29.562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64,'62'0,"1"0,-9 0,-3 0,-9 0,27 0,-16 0,26 0,-26 0,-1 0,-5 0,-6 0,0 0,-2-2,-3-3,-1-3,-7-1,-5 0,-5 2,-2 0,-2 2,2 0,-1 2,2 0,-1 3,0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35.597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60,'71'0,"1"0,-4 0,5 0,4 0,1 0,5 0,4 0,-1-2,0-4,2-4,3-3,-9 3,-3 3,-5 4,4 3,11 0,-7 0,-5 0,-10 0,-6 0,-7 0,-6 0,-7 0,-2 0,-4 0,-6 0,-1 0,-4 0,1 0,0 0,-4 0,0 0,-2 0,2 0,2 0,0 0,4 0,-1-2,0 0,-3 0,-4 0,-4 2,0 0,-1 0,5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37.581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42,'72'0,"0"0,-18 0,3 0,3 0,-3 0,-6 0,-5 0,-1 0,1-2,6-3,2-1,-6-1,-4 1,-7 1,-8 0,-6 2,-7 1,-3 2,5 0,-5 0,6 0,-4 0,0 0,1 0,0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8:58.7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0,'56'0,"4"0,-4 0,18 0,24 0,-41 0,1 0,6 0,0 0,-3 0,-1 0,5 0,-2 0,-8 0,-3 0,44 0,-45 0,-1 0,31 3,-28 1,1 2,4 0,0 0,-2 3,-1 1,0-1,-1 1,39 6,-6-1,3-6,-2-2,-5-3,-11 3,-17-1,-14-2,-12 1,-8-3,-1 1,-3-1,0-1,5-1,1 0,6 0,0 0,-1 0,-5 0,-4 0,-3 0,0 0,2 0,-5 0,7 0,-5 0,1 0,5 0,-6 0,3 0,1 0,-7 0,10 0,-11 0,12 0,-6 0,4 0,-3 0,-3 0,1 0,1 0,-2 0,1-4,3-6,3-9,5-13,-11 14,-5-2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42.726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0 188,'87'0,"-2"0,9 0,-36 0,2 0,11 0,2 0,9 0,4 0,4 0,0 0,-10 0,-2 0,-7 0,-2 0,-7 0,-3 0,36-2,-8-3,-16-3,-11-3,-2 1,4-2,-4 3,4 0,0 0,1 2,-5 1,-7 0,-4 3,-5 0,-3-1,-4 1,-7-1,-3-2,0-2,1-3,1-1,-3 1,-5 3,-4 1,0 2,-2 1,2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44.694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1 26,'62'0,"-4"0,-12 0,7 0,4 0,4 0,0 0,-8 0,-9 0,-7 0,-6 0,-2 0,-2 0,0 0,-3 0,-2 0,-3 0,-3 0,-2 0,7 0,-4 0,6-4,-9-1,-1 0,2-1,-1 4,6-2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1:05:57.598"/>
    </inkml:context>
    <inkml:brush xml:id="br0">
      <inkml:brushProperty name="width" value="0.5" units="cm"/>
      <inkml:brushProperty name="height" value="1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84,'99'0,"-48"0,-2 0,41 0,-38 0,2 0,13 0,5 0,12-1,2-2,-3 1,0-2,10-2,-1 0,-9-2,-1 1,5-1,1 1,-20 2,2 0,-1 1,-1 0,-1 2,2-1,6 1,2 0,-1 0,-3 2,0-1,0 1,-3 0,1-1,-2 1,27 0,-2 0,-10 0,-3 0,-11 0,-3 0,-4 0,-2 0,-1 0,-2 0,-3 0,-1 0,46 1,-15 4,-2 4,2 2,4 2,-4 0,-5-1,-6 1,-3-1,-8 0,-6-1,1-2,0-3,0-4,5-1,-3-1,5 0,13 0,17 0,-42 0,-1 0,44 0,-17 0,-22 0,-10 0,-2 0,-6 0,0 0,4 0,5 0,1 0,5 0,8 0,4 0,7 0,0 0,-2 0,0 0,-6 0,-9 0,-8 0,-7 0,-2 0,6 0,-3 0,2 0,6 0,-2 0,15 0,1-2,-6-1,6 0,-3 0,2 2,-1 1,-3-1,6 1,5 0,5 0,-6 0,-12 0,-6-2,-2 0,5-1,2 0,-2 2,-6 1,-6 0,0 0,-4 0,3 0,-1 0,-7 0,-2 0,-2 0,6 0,5 0,4 0,4-2,2-3,1-3,2-2,-2 1,-3 3,-2 1,-2 1,-2 1,-3 1,-4 2,-7 0,-3 0,8 0,-9 0,6 0,-6 0,-3 0,8 0,-1 0,-5 3,10 3,-14 0,13 5,-10-3,4-1,1 2,-4-4,3 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8T12:23:06.174"/>
    </inkml:context>
    <inkml:brush xml:id="br0">
      <inkml:brushProperty name="width" value="0.3" units="cm"/>
      <inkml:brushProperty name="height" value="0.6" units="cm"/>
      <inkml:brushProperty name="color" value="#F6C6AD"/>
      <inkml:brushProperty name="tip" value="rectangle"/>
      <inkml:brushProperty name="rasterOp" value="maskPen"/>
    </inkml:brush>
  </inkml:definitions>
  <inkml:trace contextRef="#ctx0" brushRef="#br0">0 0,'87'0,"-6"0,-17 0,-3 0,3 0,21 0,2 0,10 0,-5 0,-16 0,3 0,-11 0,-10 0,-8 0,-10 0,-5 0,-1 0,-3 0,-2 0,-5 0,-2 0,-3 0,-3 0,1 0,-3 0,2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39:19.34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28,'70'0,"10"0,8 0,4 0,2 0,0-3,-5-1,-3 0,-6 0,-14 1,-10-1,-10 1,-14 0,-5 3,-3 0,-4 0,1 0,-4 0,-1 0,0 0,2 0,-4 0,6 0,-6 0,3 0,2 0,-3 0,5 0,-3 0,1 0,-3 0,0 0,1 0,-2 0,3 0,-1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39:20.8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18,'94'0,"5"-2,-44 0,1 0,1 0,0 0,1 0,0 0,3 1,0 0,0 0,0 1,-3 0,-2 0,43 0,-22 0,-22 0,-10 0,-12 0,-6 0,-6 0,-4 0,-2 0,0 0,3 0,1 0,-3 0,1 0,-1 0,4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9:39:23.8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63,'61'-1,"0"-1,3 1,0-2,-4-2,1-1,3 0,-1 0,-3 1,-2 1,-8-1,1 0,7 3,1 0,-2 0,-1 0,4 0,-1 0,-7 1,-3 1,21 0,-9 0,-7 0,-3 0,-6 0,-2 0,-2 0,0 0,-2 0,1 0,-4 0,-2 0,3 1,-4 2,-3 2,-3 2,-6-1,-5 1,-3 1,1-3,1 0,4-3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9:01.3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0,'83'5,"1"-1,4-4,4 0,-42 0,1 0,3 0,-1 0,-3 1,0 1,5 1,0 2,44 5,-12 5,-8-1,-9 0,2 0,0-3,-1-3,-7-5,-5-3,-6 0,-4 0,-2 0,-4 0,-4 0,-4 0,-3 2,-5 1,-4 2,-2 3,-2-2,0 1,1-2,4-2,0 1,-1-2,-1 3,0 0,3-1,1 1,0-2,-2 0,-1 0,0-1,3 2,0-2,0 1,-1-1,-5 1,-4 0,-2 0,3-3,-4 3,6 2,-3 2,1-1,3-3,-1 2,2-2,-2 0,-3 0,0-3,-1 0,4 0,-4 0,1 0,2 2,-4 1,4-1,-2 1,-3-1,3 1,0 0,0-1,-1-2,2 0,-1 0,2 0,0 0,2 0,2 0,1 0,0 0,-3 0,-4 0,0 0,-1 0,4 0,-5 3,1 4,-6 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9:12.70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0,'91'0,"4"0,-12 0,7 0,9 0,-7 0,-11 0,-15 0,-19 0,-4 0,-5 0,-1 0,-2 0,0 0,-3 0,1 0,-2 0,-5 0,-4 0,-5 0,-2 0,2 0,5 0,1 0,7 0,6 0,5 0,7 3,-3 2,-6 1,-6 2,-8-3,-4 1,-5-1,-4-1,3 2,10-4,9 2,8-4,-16 0,-7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9:13.7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18,'72'0,"5"0,9 0,-35 0,2 0,7-2,2 0,-2-1,2 1,16 0,1-1,-5 1,-2 0,-3 2,-3 0,-7 0,-5 0,12 0,-6 0,-16 0,-7 0,-11 3,-5 0,-4-1,-5 1,-3-3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7T18:09:15.27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0,'81'0,"-30"0,2 0,6 0,4 0,15 0,4 0,15 0,3 0,-28 0,2 0,1 0,4 0,1 0,-1 0,-2 0,-1 0,-1 0,-4 0,-1 0,-1 0,30 0,-4 0,-5 2,-4 0,-5 2,-4 1,-14 0,-4 1,-7 1,-2 0,40 7,-10-1,2 2,-13-1,-14-1,-12 0,-12-1,-9-3,-7-1,-1-2,2-3,4-1,4-2,4 0,6 0,11 0,9 0,7 0,-2 0,-8 0,-6 0,-8 0,-7 0,-9 0,-6 0,0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8A7D8-2335-4B3C-92B2-FCE37FC2909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73ED7-306F-4F91-B671-70546A60F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2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11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3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19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9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7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59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0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3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53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C9A0-01C3-5542-9782-9A17009F48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0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43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91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73ED7-306F-4F91-B671-70546A60FB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33B4-C9F2-7002-BDE3-CB77EF17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50208-93D2-E6DD-C45A-10ECB755A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1FBD-07FA-43D3-5247-64BC436A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BC16E-1CF9-0EA1-518F-D01CAAA2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21B42-1380-7843-9BAF-7C1E8337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2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9A-82EB-8676-7BF6-62D69E37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D43A8-C710-9B71-3B08-D54D00804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134AE-B344-CBA6-9FED-A6AFFF39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2B09E-1FC9-DAF2-D033-6387A95D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21143-C5E4-0BE8-C277-70BFFF17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CDF72-4713-F2A7-32E0-4D428C454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6D773-A15D-E01A-9916-ED90DBCB1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B9D7-093D-3FBB-4F88-61F6CB8A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31A88-27BD-5E74-BF6C-B0D367F5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58EA-BFE0-BE86-FAF4-6F31CC98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5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4946C66-90B4-670E-3D39-C48BC2BF4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/>
          <a:stretch/>
        </p:blipFill>
        <p:spPr>
          <a:xfrm flipV="1">
            <a:off x="-1" y="-1"/>
            <a:ext cx="1731597" cy="6580680"/>
          </a:xfrm>
          <a:prstGeom prst="rect">
            <a:avLst/>
          </a:prstGeom>
        </p:spPr>
      </p:pic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320800" y="1380215"/>
            <a:ext cx="10404757" cy="46837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600"/>
              </a:lnSpc>
              <a:spcBef>
                <a:spcPts val="1400"/>
              </a:spcBef>
              <a:defRPr sz="1800"/>
            </a:lvl1pPr>
            <a:lvl2pPr>
              <a:lnSpc>
                <a:spcPts val="2600"/>
              </a:lnSpc>
              <a:spcBef>
                <a:spcPts val="1400"/>
              </a:spcBef>
              <a:defRPr sz="1800"/>
            </a:lvl2pPr>
            <a:lvl3pPr marL="1257067" indent="-342838">
              <a:lnSpc>
                <a:spcPts val="2600"/>
              </a:lnSpc>
              <a:spcBef>
                <a:spcPts val="1400"/>
              </a:spcBef>
              <a:defRPr sz="1800"/>
            </a:lvl3pPr>
            <a:lvl4pPr marL="1737039" indent="-365694">
              <a:lnSpc>
                <a:spcPts val="2600"/>
              </a:lnSpc>
              <a:spcBef>
                <a:spcPts val="1400"/>
              </a:spcBef>
              <a:defRPr sz="1800"/>
            </a:lvl4pPr>
            <a:lvl5pPr marL="2250416" indent="-421954">
              <a:lnSpc>
                <a:spcPts val="2600"/>
              </a:lnSpc>
              <a:spcBef>
                <a:spcPts val="1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21080" y="683294"/>
            <a:ext cx="9126132" cy="4985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600" b="1" i="0"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6712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749300" y="3946526"/>
            <a:ext cx="10913533" cy="946151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marL="0" marR="0" lvl="0" indent="0" algn="ctr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EB91A"/>
              </a:buClr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EB91A"/>
              </a:buClr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56219" y="1424186"/>
            <a:ext cx="10119783" cy="615553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24213"/>
            <a:ext cx="10913533" cy="88900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3333" i="1" baseline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46144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3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133" baseline="0"/>
            </a:lvl3pPr>
            <a:lvl4pPr>
              <a:defRPr sz="1867" baseline="0"/>
            </a:lvl4pPr>
            <a:lvl5pPr>
              <a:defRPr sz="16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324976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79551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9551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4752099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841661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077205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10735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80279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2FF33-3107-5713-DF30-99D2D1B2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07E2-4646-761A-C934-AD1B75F4B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25A13-6A2A-3747-E240-EDC3603B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5C482-8F6D-FFD9-B928-4A0B8A28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E46B-EC0E-8353-1F14-D8B8E627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77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329879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ted States Capitol with a dome&#10;&#10;Description automatically generated">
            <a:extLst>
              <a:ext uri="{FF2B5EF4-FFF2-40B4-BE49-F238E27FC236}">
                <a16:creationId xmlns:a16="http://schemas.microsoft.com/office/drawing/2014/main" id="{F2F3B939-C4A2-6449-C469-46A53ADF6C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ADDF1-323B-379E-01F2-502E663731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7402" y="0"/>
            <a:ext cx="12184599" cy="6858000"/>
          </a:xfrm>
          <a:prstGeom prst="roundRect">
            <a:avLst>
              <a:gd name="adj" fmla="val 0"/>
            </a:avLst>
          </a:prstGeom>
          <a:solidFill>
            <a:srgbClr val="003559">
              <a:alpha val="69695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B082BF-DD8A-263A-2B62-112C113F0E63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851755" y="4820141"/>
            <a:ext cx="99906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0772628-34B1-2823-9C78-268DEA02B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5" y="5092112"/>
            <a:ext cx="4028133" cy="1265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239DC5-7688-CD82-E79A-AD062443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91" y="499904"/>
            <a:ext cx="10358967" cy="619667"/>
          </a:xfrm>
        </p:spPr>
        <p:txBody>
          <a:bodyPr/>
          <a:lstStyle>
            <a:lvl1pPr algn="l">
              <a:defRPr sz="5867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FCD08-E7F2-C0AE-5EFA-24568D2DC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3440" y="3389376"/>
            <a:ext cx="10062517" cy="1219200"/>
          </a:xfrm>
        </p:spPr>
        <p:txBody>
          <a:bodyPr/>
          <a:lstStyle>
            <a:lvl1pPr marL="0" indent="0">
              <a:buFontTx/>
              <a:buNone/>
              <a:defRPr sz="3733" b="1" i="1">
                <a:solidFill>
                  <a:schemeClr val="accent2"/>
                </a:solidFill>
              </a:defRPr>
            </a:lvl1pPr>
            <a:lvl2pPr marL="457189" indent="0">
              <a:buFontTx/>
              <a:buNone/>
              <a:defRPr sz="3733" b="1" i="1">
                <a:solidFill>
                  <a:schemeClr val="accent2"/>
                </a:solidFill>
              </a:defRPr>
            </a:lvl2pPr>
            <a:lvl3pPr marL="914377" indent="0">
              <a:buFontTx/>
              <a:buNone/>
              <a:defRPr sz="3733" b="1" i="1">
                <a:solidFill>
                  <a:schemeClr val="accent2"/>
                </a:solidFill>
              </a:defRPr>
            </a:lvl3pPr>
            <a:lvl4pPr marL="1371566" indent="0">
              <a:buFontTx/>
              <a:buNone/>
              <a:defRPr sz="3733" b="1" i="1">
                <a:solidFill>
                  <a:schemeClr val="accent2"/>
                </a:solidFill>
              </a:defRPr>
            </a:lvl4pPr>
            <a:lvl5pPr marL="1828754" indent="0">
              <a:buFontTx/>
              <a:buNone/>
              <a:defRPr sz="3733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361945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D551D-53FA-343A-C37D-D0B043ED4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58" y="6176963"/>
            <a:ext cx="993084" cy="5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3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F205-F05A-84B2-E665-25DFADB8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69DD3-284B-DAF4-7C41-1CD9249D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EC240-F673-28C7-A322-053B52AD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129BF-C4AB-97C7-A2BE-1775D1B7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0352A-4954-B927-4CE8-142F8832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98EE-681C-6F06-8E19-0967977C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26A2-DA61-61A8-4E07-2318FFFBF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43311-7E60-E79C-9C28-2CCACC70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A4E8A-93B0-EEDC-98DB-62B444337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CE655-75AF-3B24-098F-BBA71AD8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11E8F-895D-0D1E-EABC-B409C32C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B008-EA1B-3D5F-0405-81F59DFF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65E0C-968D-808B-4CF8-C455CEB76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0F96F-1AD4-619F-A4DC-83743075A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2D292-4847-634A-66A0-0654403D3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110CA-5F38-C55E-05DE-497168E14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4BE1A-4975-BD5F-8F76-AD3138B8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00F8E-7FCC-0494-701D-146080A8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BEFEA-B179-0BA5-B235-7B3D017B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9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86B7-FA62-6CD3-9840-6E89F886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37C1F-AA16-323B-3734-DFDB6E4B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ECC82-2E58-71B0-0918-FD439717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8B32E-F962-2AC6-9F6E-584EEC5F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0B56B-E19E-DE88-5A47-90E9E64D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5DC82-04DA-7A92-BDF6-C44A4A68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EDD16-F68F-6FB5-B782-48556523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7957-712F-F134-7E4F-F0A8C510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6A0AB-24F8-7348-111C-DCAD9074C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C663C-A3FC-0AE4-6DF2-9C20ED56B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12E55-714A-3CB9-DB21-25FD5081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B2C56-3285-D134-174B-5A9625D4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2CAE8-2274-5FD0-A69F-FFB926FD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AC06-6C00-CE76-2D88-6E4E1F58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ED141-7CCD-1A6D-44E0-7391C91B0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F1746-C80F-5050-7AD0-15F85CA74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3B768-745F-6824-F079-97616F72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3992F-566A-1694-8FFC-F67EE8D1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04B05-01B3-CA4A-56F9-A3783BE4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6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F11E60-105E-33C9-C30A-DA6F0DF8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75F66-0954-5CD0-4FCC-C9D78E681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EB195-BAE2-8C55-F047-FBDEDEF70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871BCA-E202-47D0-BEAD-1ACFCF8A782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03FE5-D00A-EEC5-31F2-FABA49FD4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183FD-2F4B-4295-5C3F-065BEA75E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C5DEC-CCE8-4806-ACF8-A9D8E826E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155575"/>
            <a:ext cx="10358967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79551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17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33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8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2400" b="0" baseline="0">
          <a:solidFill>
            <a:schemeClr val="bg1"/>
          </a:solidFill>
          <a:latin typeface="+mn-lt"/>
        </a:defRPr>
      </a:lvl2pPr>
      <a:lvl3pPr marL="1142971" indent="-228594" algn="l" rtl="0" eaLnBrk="0" fontAlgn="base" hangingPunct="0">
        <a:spcBef>
          <a:spcPct val="30000"/>
        </a:spcBef>
        <a:spcAft>
          <a:spcPct val="0"/>
        </a:spcAft>
        <a:buChar char="•"/>
        <a:defRPr sz="2133" b="0" baseline="0">
          <a:solidFill>
            <a:schemeClr val="bg1"/>
          </a:solidFill>
          <a:latin typeface="+mn-lt"/>
        </a:defRPr>
      </a:lvl3pPr>
      <a:lvl4pPr marL="1600160" indent="-228594" algn="l" rtl="0" eaLnBrk="0" fontAlgn="base" hangingPunct="0">
        <a:spcBef>
          <a:spcPct val="30000"/>
        </a:spcBef>
        <a:spcAft>
          <a:spcPct val="0"/>
        </a:spcAft>
        <a:buChar char="–"/>
        <a:defRPr sz="1867" b="0" baseline="0">
          <a:solidFill>
            <a:schemeClr val="bg1"/>
          </a:solidFill>
          <a:latin typeface="+mj-lt"/>
        </a:defRPr>
      </a:lvl4pPr>
      <a:lvl5pPr marL="2057349" indent="-228594" algn="l" rtl="0" eaLnBrk="0" fontAlgn="base" hangingPunct="0">
        <a:spcBef>
          <a:spcPct val="30000"/>
        </a:spcBef>
        <a:spcAft>
          <a:spcPct val="0"/>
        </a:spcAft>
        <a:buChar char="»"/>
        <a:defRPr sz="1600" b="0" baseline="0">
          <a:solidFill>
            <a:schemeClr val="bg1"/>
          </a:solidFill>
          <a:latin typeface="+mn-lt"/>
        </a:defRPr>
      </a:lvl5pPr>
      <a:lvl6pPr marL="2514537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emf"/><Relationship Id="rId7" Type="http://schemas.openxmlformats.org/officeDocument/2006/relationships/customXml" Target="../ink/ink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customXml" Target="../ink/ink14.xml"/><Relationship Id="rId10" Type="http://schemas.openxmlformats.org/officeDocument/2006/relationships/image" Target="../media/image40.png"/><Relationship Id="rId4" Type="http://schemas.openxmlformats.org/officeDocument/2006/relationships/image" Target="../media/image24.emf"/><Relationship Id="rId9" Type="http://schemas.openxmlformats.org/officeDocument/2006/relationships/customXml" Target="../ink/ink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47.png"/><Relationship Id="rId18" Type="http://schemas.openxmlformats.org/officeDocument/2006/relationships/customXml" Target="../ink/ink23.xml"/><Relationship Id="rId3" Type="http://schemas.openxmlformats.org/officeDocument/2006/relationships/image" Target="../media/image25.emf"/><Relationship Id="rId7" Type="http://schemas.openxmlformats.org/officeDocument/2006/relationships/image" Target="../media/image44.png"/><Relationship Id="rId12" Type="http://schemas.openxmlformats.org/officeDocument/2006/relationships/customXml" Target="../ink/ink20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7.xml"/><Relationship Id="rId11" Type="http://schemas.openxmlformats.org/officeDocument/2006/relationships/image" Target="../media/image46.png"/><Relationship Id="rId5" Type="http://schemas.openxmlformats.org/officeDocument/2006/relationships/image" Target="../media/image27.emf"/><Relationship Id="rId15" Type="http://schemas.openxmlformats.org/officeDocument/2006/relationships/image" Target="../media/image48.png"/><Relationship Id="rId10" Type="http://schemas.openxmlformats.org/officeDocument/2006/relationships/customXml" Target="../ink/ink19.xml"/><Relationship Id="rId19" Type="http://schemas.openxmlformats.org/officeDocument/2006/relationships/image" Target="../media/image50.png"/><Relationship Id="rId4" Type="http://schemas.openxmlformats.org/officeDocument/2006/relationships/image" Target="../media/image26.emf"/><Relationship Id="rId9" Type="http://schemas.openxmlformats.org/officeDocument/2006/relationships/image" Target="../media/image45.png"/><Relationship Id="rId14" Type="http://schemas.openxmlformats.org/officeDocument/2006/relationships/customXml" Target="../ink/ink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29.xml"/><Relationship Id="rId3" Type="http://schemas.openxmlformats.org/officeDocument/2006/relationships/customXml" Target="../ink/ink24.xml"/><Relationship Id="rId7" Type="http://schemas.openxmlformats.org/officeDocument/2006/relationships/customXml" Target="../ink/ink26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customXml" Target="../ink/ink27.xml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ustomXml" Target="../ink/ink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45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11" Type="http://schemas.openxmlformats.org/officeDocument/2006/relationships/image" Target="../media/image64.png"/><Relationship Id="rId5" Type="http://schemas.openxmlformats.org/officeDocument/2006/relationships/image" Target="../media/image47.emf"/><Relationship Id="rId10" Type="http://schemas.openxmlformats.org/officeDocument/2006/relationships/customXml" Target="../ink/ink33.xml"/><Relationship Id="rId4" Type="http://schemas.openxmlformats.org/officeDocument/2006/relationships/image" Target="../media/image46.emf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ustomXml" Target="../ink/ink34.xml"/><Relationship Id="rId7" Type="http://schemas.openxmlformats.org/officeDocument/2006/relationships/customXml" Target="../ink/ink3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ustomXml" Target="../ink/ink35.xml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customXml" Target="../ink/ink3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3.xml"/><Relationship Id="rId18" Type="http://schemas.openxmlformats.org/officeDocument/2006/relationships/image" Target="../media/image59.png"/><Relationship Id="rId26" Type="http://schemas.openxmlformats.org/officeDocument/2006/relationships/image" Target="../media/image70.png"/><Relationship Id="rId3" Type="http://schemas.openxmlformats.org/officeDocument/2006/relationships/customXml" Target="../ink/ink38.xml"/><Relationship Id="rId21" Type="http://schemas.openxmlformats.org/officeDocument/2006/relationships/customXml" Target="../ink/ink47.xml"/><Relationship Id="rId7" Type="http://schemas.openxmlformats.org/officeDocument/2006/relationships/customXml" Target="../ink/ink40.xml"/><Relationship Id="rId12" Type="http://schemas.openxmlformats.org/officeDocument/2006/relationships/image" Target="../media/image55.png"/><Relationship Id="rId17" Type="http://schemas.openxmlformats.org/officeDocument/2006/relationships/customXml" Target="../ink/ink45.xml"/><Relationship Id="rId25" Type="http://schemas.openxmlformats.org/officeDocument/2006/relationships/customXml" Target="../ink/ink49.xml"/><Relationship Id="rId33" Type="http://schemas.openxmlformats.org/officeDocument/2006/relationships/customXml" Target="../ink/ink53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29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customXml" Target="../ink/ink42.xml"/><Relationship Id="rId24" Type="http://schemas.openxmlformats.org/officeDocument/2006/relationships/image" Target="../media/image69.png"/><Relationship Id="rId32" Type="http://schemas.openxmlformats.org/officeDocument/2006/relationships/image" Target="../media/image73.png"/><Relationship Id="rId5" Type="http://schemas.openxmlformats.org/officeDocument/2006/relationships/customXml" Target="../ink/ink39.xml"/><Relationship Id="rId15" Type="http://schemas.openxmlformats.org/officeDocument/2006/relationships/customXml" Target="../ink/ink44.xml"/><Relationship Id="rId23" Type="http://schemas.openxmlformats.org/officeDocument/2006/relationships/customXml" Target="../ink/ink48.xml"/><Relationship Id="rId28" Type="http://schemas.openxmlformats.org/officeDocument/2006/relationships/image" Target="../media/image71.png"/><Relationship Id="rId10" Type="http://schemas.openxmlformats.org/officeDocument/2006/relationships/image" Target="../media/image54.png"/><Relationship Id="rId19" Type="http://schemas.openxmlformats.org/officeDocument/2006/relationships/customXml" Target="../ink/ink46.xml"/><Relationship Id="rId31" Type="http://schemas.openxmlformats.org/officeDocument/2006/relationships/customXml" Target="../ink/ink52.xml"/><Relationship Id="rId4" Type="http://schemas.openxmlformats.org/officeDocument/2006/relationships/image" Target="../media/image51.png"/><Relationship Id="rId9" Type="http://schemas.openxmlformats.org/officeDocument/2006/relationships/customXml" Target="../ink/ink41.xml"/><Relationship Id="rId14" Type="http://schemas.openxmlformats.org/officeDocument/2006/relationships/image" Target="../media/image56.png"/><Relationship Id="rId22" Type="http://schemas.openxmlformats.org/officeDocument/2006/relationships/image" Target="../media/image61.png"/><Relationship Id="rId27" Type="http://schemas.openxmlformats.org/officeDocument/2006/relationships/customXml" Target="../ink/ink50.xml"/><Relationship Id="rId30" Type="http://schemas.openxmlformats.org/officeDocument/2006/relationships/image" Target="../media/image72.png"/><Relationship Id="rId8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customXml" Target="../ink/ink54.xml"/><Relationship Id="rId7" Type="http://schemas.openxmlformats.org/officeDocument/2006/relationships/customXml" Target="../ink/ink5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customXml" Target="../ink/ink55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5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19.emf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customXml" Target="../ink/ink4.xml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24.png"/><Relationship Id="rId24" Type="http://schemas.openxmlformats.org/officeDocument/2006/relationships/customXml" Target="../ink/ink10.xml"/><Relationship Id="rId5" Type="http://schemas.openxmlformats.org/officeDocument/2006/relationships/image" Target="../media/image21.emf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28.png"/><Relationship Id="rId31" Type="http://schemas.openxmlformats.org/officeDocument/2006/relationships/image" Target="../media/image34.png"/><Relationship Id="rId4" Type="http://schemas.openxmlformats.org/officeDocument/2006/relationships/image" Target="../media/image20.emf"/><Relationship Id="rId9" Type="http://schemas.openxmlformats.org/officeDocument/2006/relationships/image" Target="../media/image23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2.png"/><Relationship Id="rId30" Type="http://schemas.openxmlformats.org/officeDocument/2006/relationships/customXml" Target="../ink/ink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4F51-D619-AF54-C6C8-ABCE0FE2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53" y="2382935"/>
            <a:ext cx="7356792" cy="209212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b="1" noProof="0" dirty="0">
                <a:solidFill>
                  <a:schemeClr val="bg1"/>
                </a:solidFill>
              </a:rPr>
              <a:t>TAVI with ACURATE neo2 vs. Sapien/Evolut: A SWEDEHEART Target Trial Emulation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7F7AB-81CC-413A-990F-0FDD68F2F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53" y="4475064"/>
            <a:ext cx="6316766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noProof="0" dirty="0">
                <a:solidFill>
                  <a:schemeClr val="bg1"/>
                </a:solidFill>
              </a:rPr>
              <a:t>Andreas Rück</a:t>
            </a:r>
            <a:endParaRPr lang="en-US" sz="2800" noProof="0" dirty="0">
              <a:solidFill>
                <a:schemeClr val="bg1"/>
              </a:solidFill>
            </a:endParaRPr>
          </a:p>
          <a:p>
            <a:pPr algn="l"/>
            <a:r>
              <a:rPr lang="en-US" noProof="0" dirty="0">
                <a:solidFill>
                  <a:schemeClr val="bg1"/>
                </a:solidFill>
              </a:rPr>
              <a:t>Karolinska University Hospital, Stockholm, Sweden</a:t>
            </a:r>
          </a:p>
          <a:p>
            <a:pPr algn="l"/>
            <a:r>
              <a:rPr lang="en-US" i="1" noProof="0" dirty="0" err="1">
                <a:solidFill>
                  <a:schemeClr val="bg1"/>
                </a:solidFill>
              </a:rPr>
              <a:t>andreas.ruck@ki.se</a:t>
            </a:r>
            <a:endParaRPr lang="en-US" i="1" noProof="0" dirty="0">
              <a:solidFill>
                <a:schemeClr val="bg1"/>
              </a:solidFill>
            </a:endParaRPr>
          </a:p>
        </p:txBody>
      </p:sp>
      <p:pic>
        <p:nvPicPr>
          <p:cNvPr id="4" name="Picture 949" descr="Karolinska Swe RGB">
            <a:extLst>
              <a:ext uri="{FF2B5EF4-FFF2-40B4-BE49-F238E27FC236}">
                <a16:creationId xmlns:a16="http://schemas.microsoft.com/office/drawing/2014/main" id="{70A8E425-620D-0136-6B58-087FECAC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92453" y="5515320"/>
            <a:ext cx="3557353" cy="699338"/>
          </a:xfrm>
          <a:prstGeom prst="rect">
            <a:avLst/>
          </a:prstGeom>
          <a:noFill/>
          <a:effectLst>
            <a:glow rad="254000">
              <a:schemeClr val="bg1"/>
            </a:glo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D903EE7-645C-CB28-DF87-736CA6B56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28" y="5445013"/>
            <a:ext cx="2163518" cy="129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4E2E16-F8E4-630C-B4E1-4E0CFAB1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Acurate vs control per hospital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BED0B2D-87DD-0484-4F98-DC03739D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68" y="2309486"/>
            <a:ext cx="7649512" cy="347394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70C2FE2-E24A-6650-28F6-256237C91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68" y="1849493"/>
            <a:ext cx="7649513" cy="4599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30F96000-B4AB-F317-08DE-F8974DE3E8B3}"/>
                  </a:ext>
                </a:extLst>
              </p14:cNvPr>
              <p14:cNvContentPartPr/>
              <p14:nvPr/>
            </p14:nvContentPartPr>
            <p14:xfrm>
              <a:off x="6408426" y="2076155"/>
              <a:ext cx="1089360" cy="3384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30F96000-B4AB-F317-08DE-F8974DE3E8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4426" y="1968155"/>
                <a:ext cx="11970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5D6BEE61-F01D-472B-9EC1-A801D8F82C8B}"/>
                  </a:ext>
                </a:extLst>
              </p14:cNvPr>
              <p14:cNvContentPartPr/>
              <p14:nvPr/>
            </p14:nvContentPartPr>
            <p14:xfrm>
              <a:off x="6546306" y="2845475"/>
              <a:ext cx="715320" cy="6552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5D6BEE61-F01D-472B-9EC1-A801D8F82C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92666" y="2737475"/>
                <a:ext cx="822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6584C4C6-B247-4FA6-F4C0-641D0AB34C8E}"/>
                  </a:ext>
                </a:extLst>
              </p14:cNvPr>
              <p14:cNvContentPartPr/>
              <p14:nvPr/>
            </p14:nvContentPartPr>
            <p14:xfrm>
              <a:off x="6499146" y="4399955"/>
              <a:ext cx="789480" cy="291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6584C4C6-B247-4FA6-F4C0-641D0AB34C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45506" y="4292315"/>
                <a:ext cx="897120" cy="2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464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4B88FD-B62E-9780-A9F3-0A4FD254C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65"/>
            <a:ext cx="10515600" cy="1325563"/>
          </a:xfrm>
        </p:spPr>
        <p:txBody>
          <a:bodyPr/>
          <a:lstStyle/>
          <a:p>
            <a:r>
              <a:rPr lang="en-US" noProof="0" dirty="0"/>
              <a:t>Adjusted by balancing weighting (Love plot)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1EB137B-E596-C670-221F-7301A74C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118" y="1371600"/>
            <a:ext cx="3325344" cy="491018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64B262D-F41E-EB79-B023-E5869DFE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88790"/>
            <a:ext cx="3180545" cy="448042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1B264C0-9A8D-55C9-3102-ECAB48CF0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398" y="2729606"/>
            <a:ext cx="3101815" cy="1325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BB977B77-2346-0D47-3D84-500F6EBAB260}"/>
                  </a:ext>
                </a:extLst>
              </p14:cNvPr>
              <p14:cNvContentPartPr/>
              <p14:nvPr/>
            </p14:nvContentPartPr>
            <p14:xfrm>
              <a:off x="4270814" y="5809949"/>
              <a:ext cx="880200" cy="1404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BB977B77-2346-0D47-3D84-500F6EBAB2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4814" y="5737949"/>
                <a:ext cx="9518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13BE1A54-BCB7-F7F4-51FD-4E1307526D1F}"/>
                  </a:ext>
                </a:extLst>
              </p14:cNvPr>
              <p14:cNvContentPartPr/>
              <p14:nvPr/>
            </p14:nvContentPartPr>
            <p14:xfrm>
              <a:off x="4654574" y="2250989"/>
              <a:ext cx="896760" cy="435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13BE1A54-BCB7-F7F4-51FD-4E1307526D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18574" y="2178989"/>
                <a:ext cx="9684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48463B25-F8E1-2F67-D964-16A08C1A0DB2}"/>
                  </a:ext>
                </a:extLst>
              </p14:cNvPr>
              <p14:cNvContentPartPr/>
              <p14:nvPr/>
            </p14:nvContentPartPr>
            <p14:xfrm>
              <a:off x="1868894" y="3056309"/>
              <a:ext cx="461160" cy="2448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48463B25-F8E1-2F67-D964-16A08C1A0DB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32894" y="2984669"/>
                <a:ext cx="53280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880FBC90-3BA3-7A5D-676C-0A02EDBEECB1}"/>
                  </a:ext>
                </a:extLst>
              </p14:cNvPr>
              <p14:cNvContentPartPr/>
              <p14:nvPr/>
            </p14:nvContentPartPr>
            <p14:xfrm>
              <a:off x="5094494" y="3309389"/>
              <a:ext cx="473760" cy="1584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880FBC90-3BA3-7A5D-676C-0A02EDBEECB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58494" y="3237749"/>
                <a:ext cx="5454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86C07623-EAD0-BA10-EEF3-21B68F374F00}"/>
                  </a:ext>
                </a:extLst>
              </p14:cNvPr>
              <p14:cNvContentPartPr/>
              <p14:nvPr/>
            </p14:nvContentPartPr>
            <p14:xfrm>
              <a:off x="1482614" y="2092949"/>
              <a:ext cx="639360" cy="6948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86C07623-EAD0-BA10-EEF3-21B68F374F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46974" y="2020949"/>
                <a:ext cx="71100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760BCE16-0C00-9DE9-F8F5-827924529F3D}"/>
                  </a:ext>
                </a:extLst>
              </p14:cNvPr>
              <p14:cNvContentPartPr/>
              <p14:nvPr/>
            </p14:nvContentPartPr>
            <p14:xfrm>
              <a:off x="4961654" y="3708629"/>
              <a:ext cx="610920" cy="381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760BCE16-0C00-9DE9-F8F5-827924529F3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6014" y="3636629"/>
                <a:ext cx="6825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B424728E-C073-D4FA-410B-A825AD60E68E}"/>
                  </a:ext>
                </a:extLst>
              </p14:cNvPr>
              <p14:cNvContentPartPr/>
              <p14:nvPr/>
            </p14:nvContentPartPr>
            <p14:xfrm>
              <a:off x="1675574" y="1659068"/>
              <a:ext cx="446400" cy="3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B424728E-C073-D4FA-410B-A825AD60E68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39574" y="1587068"/>
                <a:ext cx="51804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983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A3079E-BA42-F46C-8D3B-C7C912F3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Procedural </a:t>
            </a:r>
            <a:br>
              <a:rPr lang="en-US" noProof="0" dirty="0"/>
            </a:br>
            <a:r>
              <a:rPr lang="en-US" noProof="0" dirty="0"/>
              <a:t>data</a:t>
            </a:r>
          </a:p>
        </p:txBody>
      </p:sp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A9198255-269B-2A2F-DF89-936AC72D5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31036"/>
              </p:ext>
            </p:extLst>
          </p:nvPr>
        </p:nvGraphicFramePr>
        <p:xfrm>
          <a:off x="4035972" y="365125"/>
          <a:ext cx="7317828" cy="513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072">
                  <a:extLst>
                    <a:ext uri="{9D8B030D-6E8A-4147-A177-3AD203B41FA5}">
                      <a16:colId xmlns:a16="http://schemas.microsoft.com/office/drawing/2014/main" val="2284078997"/>
                    </a:ext>
                  </a:extLst>
                </a:gridCol>
                <a:gridCol w="840198">
                  <a:extLst>
                    <a:ext uri="{9D8B030D-6E8A-4147-A177-3AD203B41FA5}">
                      <a16:colId xmlns:a16="http://schemas.microsoft.com/office/drawing/2014/main" val="328959255"/>
                    </a:ext>
                  </a:extLst>
                </a:gridCol>
                <a:gridCol w="1249241">
                  <a:extLst>
                    <a:ext uri="{9D8B030D-6E8A-4147-A177-3AD203B41FA5}">
                      <a16:colId xmlns:a16="http://schemas.microsoft.com/office/drawing/2014/main" val="3228997962"/>
                    </a:ext>
                  </a:extLst>
                </a:gridCol>
                <a:gridCol w="840198">
                  <a:extLst>
                    <a:ext uri="{9D8B030D-6E8A-4147-A177-3AD203B41FA5}">
                      <a16:colId xmlns:a16="http://schemas.microsoft.com/office/drawing/2014/main" val="1814344717"/>
                    </a:ext>
                  </a:extLst>
                </a:gridCol>
                <a:gridCol w="731119">
                  <a:extLst>
                    <a:ext uri="{9D8B030D-6E8A-4147-A177-3AD203B41FA5}">
                      <a16:colId xmlns:a16="http://schemas.microsoft.com/office/drawing/2014/main" val="307285446"/>
                    </a:ext>
                  </a:extLst>
                </a:gridCol>
              </a:tblGrid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400" kern="100" dirty="0" err="1">
                          <a:effectLst/>
                        </a:rPr>
                        <a:t>Variable</a:t>
                      </a:r>
                      <a:endParaRPr lang="sv-SE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400" kern="100" dirty="0">
                          <a:effectLst/>
                        </a:rPr>
                        <a:t>Overall</a:t>
                      </a:r>
                      <a:endParaRPr lang="sv-SE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400" kern="100" dirty="0">
                          <a:effectLst/>
                        </a:rPr>
                        <a:t>ACURATE neo2</a:t>
                      </a:r>
                      <a:endParaRPr lang="sv-SE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400" kern="100" dirty="0">
                          <a:effectLst/>
                        </a:rPr>
                        <a:t>Control</a:t>
                      </a:r>
                      <a:endParaRPr lang="sv-SE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400" kern="100" dirty="0">
                          <a:effectLst/>
                        </a:rPr>
                        <a:t>p</a:t>
                      </a:r>
                      <a:endParaRPr lang="sv-SE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6428870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Prosthesis </a:t>
                      </a:r>
                      <a:r>
                        <a:rPr lang="sv-SE" sz="1200" kern="100" dirty="0" err="1">
                          <a:effectLst/>
                        </a:rPr>
                        <a:t>size</a:t>
                      </a:r>
                      <a:r>
                        <a:rPr lang="sv-SE" sz="1200" kern="100" dirty="0">
                          <a:effectLst/>
                        </a:rPr>
                        <a:t>, mm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&lt;0.001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013444"/>
                  </a:ext>
                </a:extLst>
              </a:tr>
              <a:tr h="254206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≤23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21.9 %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18.3 %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23.6 %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82566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24-26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39.7 %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37.4 %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40.9 %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28777"/>
                  </a:ext>
                </a:extLst>
              </a:tr>
              <a:tr h="254206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≥27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38.4 %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44.3 %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35.5 %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294265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Annulus diameter, mm, mean (SD)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24.1 (1.7)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24.0 (1.5)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24.1 (1.8)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0.059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696469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Pre-dilatation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60.9 %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99.8 %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41.6 %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&lt;0.001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70618"/>
                  </a:ext>
                </a:extLst>
              </a:tr>
              <a:tr h="34646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Pre-dilatation balloon </a:t>
                      </a:r>
                      <a:r>
                        <a:rPr lang="en-US" sz="1200" kern="100" dirty="0" err="1">
                          <a:effectLst/>
                        </a:rPr>
                        <a:t>undersizing</a:t>
                      </a:r>
                      <a:r>
                        <a:rPr lang="en-US" sz="1200" kern="100" dirty="0">
                          <a:effectLst/>
                        </a:rPr>
                        <a:t>, mm, mean (SD)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2.3 (1.6)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1.2 (0.8)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3.6 (1.4)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&lt;0.001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968617"/>
                  </a:ext>
                </a:extLst>
              </a:tr>
              <a:tr h="294290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Annulus diameter and pre-dilatation balloon size difference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&lt;0.001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384515"/>
                  </a:ext>
                </a:extLst>
              </a:tr>
              <a:tr h="262759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≤1mm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27.4 %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47.3 %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3.7 %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133253"/>
                  </a:ext>
                </a:extLst>
              </a:tr>
              <a:tr h="252249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1-2mm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30.4 %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45.6 %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12.4 %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39696"/>
                  </a:ext>
                </a:extLst>
              </a:tr>
              <a:tr h="258553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&gt;2mm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42.2 %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7.2 %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83.9 %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108358"/>
                  </a:ext>
                </a:extLst>
              </a:tr>
              <a:tr h="336331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1200" kern="100" dirty="0">
                          <a:effectLst/>
                        </a:rPr>
                        <a:t>Post-dilatation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22.7 %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1200" kern="100" dirty="0">
                          <a:effectLst/>
                        </a:rPr>
                        <a:t>44.7 %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1200" kern="100" dirty="0">
                          <a:effectLst/>
                        </a:rPr>
                        <a:t>11.8 %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1200" kern="100" dirty="0">
                          <a:effectLst/>
                        </a:rPr>
                        <a:t>&lt;0.001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129876"/>
                  </a:ext>
                </a:extLst>
              </a:tr>
              <a:tr h="409904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Post-dilatation balloon </a:t>
                      </a:r>
                      <a:r>
                        <a:rPr lang="en-US" sz="1200" kern="100" dirty="0" err="1">
                          <a:effectLst/>
                        </a:rPr>
                        <a:t>undersizing</a:t>
                      </a:r>
                      <a:r>
                        <a:rPr lang="en-US" sz="1200" kern="100" dirty="0">
                          <a:effectLst/>
                        </a:rPr>
                        <a:t>, mm, mean (SD)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0.8 (1.0)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0.8 (0.7)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0.8 (1.3)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0.911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604546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>
                          <a:effectLst/>
                        </a:rPr>
                        <a:t>Annulus diameter and post-dilatation balloon size difference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0.001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58351"/>
                  </a:ext>
                </a:extLst>
              </a:tr>
              <a:tr h="254206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   ≤1mm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71.2 %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74.3 %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65.4 %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137768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>
                          <a:effectLst/>
                        </a:rPr>
                        <a:t>   1-2mm</a:t>
                      </a:r>
                      <a:endParaRPr lang="sv-SE" sz="12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23.1 %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22.9 %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23.5 %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169702"/>
                  </a:ext>
                </a:extLst>
              </a:tr>
              <a:tr h="253098">
                <a:tc>
                  <a:txBody>
                    <a:bodyPr/>
                    <a:lstStyle/>
                    <a:p>
                      <a:pPr marL="63500" marR="6350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   &gt;2mm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5.7 %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2.8 %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11.1 %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v-SE" sz="1200" kern="100" dirty="0">
                          <a:effectLst/>
                        </a:rPr>
                        <a:t> </a:t>
                      </a:r>
                      <a:endParaRPr lang="sv-SE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91420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DC8EE1C4-CAFE-EC98-C3FD-0A54925CAD76}"/>
                  </a:ext>
                </a:extLst>
              </p14:cNvPr>
              <p14:cNvContentPartPr/>
              <p14:nvPr/>
            </p14:nvContentPartPr>
            <p14:xfrm>
              <a:off x="8911990" y="2020079"/>
              <a:ext cx="428040" cy="16560"/>
            </p14:xfrm>
          </p:contentPart>
        </mc:Choice>
        <mc:Fallback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DC8EE1C4-CAFE-EC98-C3FD-0A54925CAD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7990" y="1912079"/>
                <a:ext cx="5356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2F9C2B2D-3751-AED9-0C12-FC38F05E70C4}"/>
                  </a:ext>
                </a:extLst>
              </p14:cNvPr>
              <p14:cNvContentPartPr/>
              <p14:nvPr/>
            </p14:nvContentPartPr>
            <p14:xfrm>
              <a:off x="8902090" y="2362448"/>
              <a:ext cx="217080" cy="6840"/>
            </p14:xfrm>
          </p:contentPart>
        </mc:Choice>
        <mc:Fallback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2F9C2B2D-3751-AED9-0C12-FC38F05E70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48090" y="2259848"/>
                <a:ext cx="324720" cy="211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E40A6D5D-F340-5876-DF37-5961919BB5AF}"/>
                  </a:ext>
                </a:extLst>
              </p14:cNvPr>
              <p14:cNvContentPartPr/>
              <p14:nvPr/>
            </p14:nvContentPartPr>
            <p14:xfrm>
              <a:off x="8902090" y="3008792"/>
              <a:ext cx="397800" cy="24480"/>
            </p14:xfrm>
          </p:contentPart>
        </mc:Choice>
        <mc:Fallback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E40A6D5D-F340-5876-DF37-5961919BB5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8090" y="2900792"/>
                <a:ext cx="5054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A016F1F0-BDDF-6583-A2BA-36F72ADBDEE6}"/>
                  </a:ext>
                </a:extLst>
              </p14:cNvPr>
              <p14:cNvContentPartPr/>
              <p14:nvPr/>
            </p14:nvContentPartPr>
            <p14:xfrm>
              <a:off x="8926390" y="3813355"/>
              <a:ext cx="425160" cy="3600"/>
            </p14:xfrm>
          </p:contentPart>
        </mc:Choice>
        <mc:Fallback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A016F1F0-BDDF-6583-A2BA-36F72ADBDEE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2390" y="3715173"/>
                <a:ext cx="532800" cy="199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7D60C0F1-DA7E-66A4-DF8A-8265AF25EFFC}"/>
                  </a:ext>
                </a:extLst>
              </p14:cNvPr>
              <p14:cNvContentPartPr/>
              <p14:nvPr/>
            </p14:nvContentPartPr>
            <p14:xfrm>
              <a:off x="8911990" y="4167985"/>
              <a:ext cx="176040" cy="11160"/>
            </p14:xfrm>
          </p:contentPart>
        </mc:Choice>
        <mc:Fallback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7D60C0F1-DA7E-66A4-DF8A-8265AF25EF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57990" y="4059985"/>
                <a:ext cx="2836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5881E227-4573-078E-4267-DFD0820F058D}"/>
                  </a:ext>
                </a:extLst>
              </p14:cNvPr>
              <p14:cNvContentPartPr/>
              <p14:nvPr/>
            </p14:nvContentPartPr>
            <p14:xfrm>
              <a:off x="8919550" y="4859538"/>
              <a:ext cx="412920" cy="7560"/>
            </p14:xfrm>
          </p:contentPart>
        </mc:Choice>
        <mc:Fallback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5881E227-4573-078E-4267-DFD0820F05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5550" y="4751538"/>
                <a:ext cx="520560" cy="2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150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C469DC-2D78-149F-12D1-CBA0DB91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Primary Endpoint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C0D7CDD-7BF4-A2E1-855C-6F380C6F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0DAF47A-31AE-3068-84A3-089760D47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08" y="1510650"/>
            <a:ext cx="7500784" cy="45037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CDFBB2D0-C23F-937A-55FB-156625617173}"/>
                  </a:ext>
                </a:extLst>
              </p14:cNvPr>
              <p14:cNvContentPartPr/>
              <p14:nvPr/>
            </p14:nvContentPartPr>
            <p14:xfrm>
              <a:off x="4365426" y="4054355"/>
              <a:ext cx="650520" cy="360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CDFBB2D0-C23F-937A-55FB-1566256171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1426" y="3946355"/>
                <a:ext cx="758160" cy="21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426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FBECA7-8AE7-2F07-C622-A1423B3F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Components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80D1096-5C38-6FC3-08B0-3F508219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6" y="1924400"/>
            <a:ext cx="5519060" cy="33138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F812719-E5BD-7310-F469-666F8AB9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6025"/>
            <a:ext cx="4933912" cy="338531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DE3F33E-365C-CB1B-D47F-96467B7D1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00438"/>
            <a:ext cx="4933913" cy="316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0E069073-DB40-C0F1-CC13-436884DAAAFE}"/>
                  </a:ext>
                </a:extLst>
              </p14:cNvPr>
              <p14:cNvContentPartPr/>
              <p14:nvPr/>
            </p14:nvContentPartPr>
            <p14:xfrm>
              <a:off x="1777026" y="3821795"/>
              <a:ext cx="58248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0E069073-DB40-C0F1-CC13-436884DAAA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3386" y="3713795"/>
                <a:ext cx="690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D9265288-6FB3-9AF5-8D7F-1BE247A8C0FE}"/>
                  </a:ext>
                </a:extLst>
              </p14:cNvPr>
              <p14:cNvContentPartPr/>
              <p14:nvPr/>
            </p14:nvContentPartPr>
            <p14:xfrm>
              <a:off x="7486626" y="2101355"/>
              <a:ext cx="537840" cy="4284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D9265288-6FB3-9AF5-8D7F-1BE247A8C0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2986" y="1993355"/>
                <a:ext cx="6454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9D6C1113-E112-E768-E0F9-E6D0C88DF137}"/>
                  </a:ext>
                </a:extLst>
              </p14:cNvPr>
              <p14:cNvContentPartPr/>
              <p14:nvPr/>
            </p14:nvContentPartPr>
            <p14:xfrm>
              <a:off x="7498146" y="5324435"/>
              <a:ext cx="52524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9D6C1113-E112-E768-E0F9-E6D0C88DF1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44146" y="5216795"/>
                <a:ext cx="63288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7858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EF6B2F-CC41-CB27-0F78-7B4BC7EC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215"/>
            <a:ext cx="10515600" cy="1325563"/>
          </a:xfrm>
        </p:spPr>
        <p:txBody>
          <a:bodyPr/>
          <a:lstStyle/>
          <a:p>
            <a:r>
              <a:rPr lang="en-US" noProof="0" dirty="0"/>
              <a:t>Additional endpoints</a:t>
            </a: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DBB1EAD4-0B10-3769-4825-305DF92F4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936604"/>
              </p:ext>
            </p:extLst>
          </p:nvPr>
        </p:nvGraphicFramePr>
        <p:xfrm>
          <a:off x="913942" y="1413414"/>
          <a:ext cx="7949970" cy="435756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89994">
                  <a:extLst>
                    <a:ext uri="{9D8B030D-6E8A-4147-A177-3AD203B41FA5}">
                      <a16:colId xmlns:a16="http://schemas.microsoft.com/office/drawing/2014/main" val="3665090283"/>
                    </a:ext>
                  </a:extLst>
                </a:gridCol>
                <a:gridCol w="1589994">
                  <a:extLst>
                    <a:ext uri="{9D8B030D-6E8A-4147-A177-3AD203B41FA5}">
                      <a16:colId xmlns:a16="http://schemas.microsoft.com/office/drawing/2014/main" val="3512927057"/>
                    </a:ext>
                  </a:extLst>
                </a:gridCol>
                <a:gridCol w="1589994">
                  <a:extLst>
                    <a:ext uri="{9D8B030D-6E8A-4147-A177-3AD203B41FA5}">
                      <a16:colId xmlns:a16="http://schemas.microsoft.com/office/drawing/2014/main" val="2553387269"/>
                    </a:ext>
                  </a:extLst>
                </a:gridCol>
                <a:gridCol w="1589994">
                  <a:extLst>
                    <a:ext uri="{9D8B030D-6E8A-4147-A177-3AD203B41FA5}">
                      <a16:colId xmlns:a16="http://schemas.microsoft.com/office/drawing/2014/main" val="2484195869"/>
                    </a:ext>
                  </a:extLst>
                </a:gridCol>
                <a:gridCol w="1589994">
                  <a:extLst>
                    <a:ext uri="{9D8B030D-6E8A-4147-A177-3AD203B41FA5}">
                      <a16:colId xmlns:a16="http://schemas.microsoft.com/office/drawing/2014/main" val="165434399"/>
                    </a:ext>
                  </a:extLst>
                </a:gridCol>
              </a:tblGrid>
              <a:tr h="549165">
                <a:tc gridSpan="5"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600" kern="0" noProof="0" dirty="0">
                          <a:effectLst/>
                        </a:rPr>
                        <a:t>Weighted cumulative incidence of acute myocardial infarction, percutaneous coronary intervention and major bleeding event at 3 and 12 months.</a:t>
                      </a:r>
                      <a:endParaRPr lang="en-US" sz="2400" b="1" kern="0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380235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 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Events / PY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HR (95% CI)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3 months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12 months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879453"/>
                  </a:ext>
                </a:extLst>
              </a:tr>
              <a:tr h="225171">
                <a:tc gridSpan="5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b="1" noProof="0" dirty="0">
                          <a:effectLst/>
                        </a:rPr>
                        <a:t>Acute myocardial infarction</a:t>
                      </a:r>
                      <a:endParaRPr lang="en-US" sz="20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405722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ACURATE neo2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3 / 481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0.66 (0.20-1.55)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0.3 (0.0-2.4)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0.6 (0.2-2.2)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6618469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Control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17 / 1005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NA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0.4 (0.2-0.9)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1.5 (1.0-2.5)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448474"/>
                  </a:ext>
                </a:extLst>
              </a:tr>
              <a:tr h="225171">
                <a:tc gridSpan="5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b="1" noProof="0" dirty="0">
                          <a:effectLst/>
                        </a:rPr>
                        <a:t>Percutaneous coronary intervention</a:t>
                      </a:r>
                      <a:endParaRPr lang="en-US" sz="20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770185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ACURATE neo2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4 / 481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0.85 (0.25-2.02)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0.1 (0.0-0.8)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0.7 (0.3-2.0)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455544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Control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9 / 1009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NA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0.3 (0.1-0.8)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0.9 (0.4-1.7)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2990155"/>
                  </a:ext>
                </a:extLst>
              </a:tr>
              <a:tr h="225171">
                <a:tc gridSpan="5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b="1" noProof="0" dirty="0">
                          <a:effectLst/>
                        </a:rPr>
                        <a:t>Major bleeding event</a:t>
                      </a:r>
                      <a:endParaRPr lang="en-US" sz="20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03499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ACURATE neo2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27 / 468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1.03 (0.67-1.49)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2.4 (1.4-3.9)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4.2 (2.8-6.3)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0944373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Control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47 / 989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NA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2.1 (1.4-3.0)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4.2 (3.1-5.5)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19641"/>
                  </a:ext>
                </a:extLst>
              </a:tr>
              <a:tr h="225171">
                <a:tc gridSpan="5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b="1" noProof="0" dirty="0">
                          <a:effectLst/>
                        </a:rPr>
                        <a:t>Cardiovascular death</a:t>
                      </a:r>
                      <a:endParaRPr lang="en-US" sz="20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708243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ACURATE neo2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23 / 642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0.54 (0.30-0.88)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0.5 (0.2-1.6)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2.6 (1.5-4.4)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540156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Control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57 / 1477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NA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1.6 (1.1-2.5)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4.3 (3.5-6.0)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0686441"/>
                  </a:ext>
                </a:extLst>
              </a:tr>
              <a:tr h="881175">
                <a:tc gridSpan="5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000" noProof="0" dirty="0">
                          <a:effectLst/>
                        </a:rPr>
                        <a:t>Acute myocardial infarction, percutaneous coronary intervention major bleeding event and cardiovascular death outcomes estimated using Aalen-Johansen to account for the competing risk of death.</a:t>
                      </a:r>
                      <a:br>
                        <a:rPr lang="en-US" sz="1000" noProof="0" dirty="0">
                          <a:effectLst/>
                        </a:rPr>
                      </a:br>
                      <a:r>
                        <a:rPr lang="en-US" sz="1000" noProof="0" dirty="0">
                          <a:effectLst/>
                        </a:rPr>
                        <a:t>PY = person-years</a:t>
                      </a:r>
                      <a:endParaRPr lang="en-US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86071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9A396C0-7036-EBC1-B5C8-91E76F71AEB8}"/>
                  </a:ext>
                </a:extLst>
              </p14:cNvPr>
              <p14:cNvContentPartPr/>
              <p14:nvPr/>
            </p14:nvContentPartPr>
            <p14:xfrm>
              <a:off x="4165031" y="2510111"/>
              <a:ext cx="487440" cy="3132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9A396C0-7036-EBC1-B5C8-91E76F71AE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9391" y="2438111"/>
                <a:ext cx="5590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9A57DD75-A660-A4CB-BEF2-A5285B0B59B5}"/>
                  </a:ext>
                </a:extLst>
              </p14:cNvPr>
              <p14:cNvContentPartPr/>
              <p14:nvPr/>
            </p14:nvContentPartPr>
            <p14:xfrm>
              <a:off x="4276631" y="3199871"/>
              <a:ext cx="336240" cy="399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9A57DD75-A660-A4CB-BEF2-A5285B0B59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0631" y="3128231"/>
                <a:ext cx="4078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E8B5041D-797A-3BBE-7A41-EB754C150689}"/>
                  </a:ext>
                </a:extLst>
              </p14:cNvPr>
              <p14:cNvContentPartPr/>
              <p14:nvPr/>
            </p14:nvContentPartPr>
            <p14:xfrm>
              <a:off x="4230191" y="3887831"/>
              <a:ext cx="436680" cy="2268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E8B5041D-797A-3BBE-7A41-EB754C1506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94191" y="3816191"/>
                <a:ext cx="5083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25B2BF26-B6D7-21AC-48ED-E51FEE235975}"/>
                  </a:ext>
                </a:extLst>
              </p14:cNvPr>
              <p14:cNvContentPartPr/>
              <p14:nvPr/>
            </p14:nvContentPartPr>
            <p14:xfrm>
              <a:off x="4242431" y="4512071"/>
              <a:ext cx="359640" cy="2952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25B2BF26-B6D7-21AC-48ED-E51FEE2359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6431" y="4440071"/>
                <a:ext cx="431280" cy="1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115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91455D-F73B-5FEA-33E9-5C9084F9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91"/>
            <a:ext cx="10515600" cy="1325563"/>
          </a:xfrm>
        </p:spPr>
        <p:txBody>
          <a:bodyPr/>
          <a:lstStyle/>
          <a:p>
            <a:r>
              <a:rPr lang="en-US" noProof="0" dirty="0"/>
              <a:t>Postdilatation - not dangerous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A56756E-8209-1BE4-7219-D0EC5B9866B0}"/>
              </a:ext>
            </a:extLst>
          </p:cNvPr>
          <p:cNvSpPr txBox="1"/>
          <p:nvPr/>
        </p:nvSpPr>
        <p:spPr>
          <a:xfrm>
            <a:off x="9625073" y="1446034"/>
            <a:ext cx="172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Analysis of ACURATE group</a:t>
            </a:r>
          </a:p>
          <a:p>
            <a:r>
              <a:rPr lang="en-US" sz="2000" noProof="0" dirty="0"/>
              <a:t>Crude data</a:t>
            </a:r>
          </a:p>
        </p:txBody>
      </p:sp>
      <p:graphicFrame>
        <p:nvGraphicFramePr>
          <p:cNvPr id="20" name="Tabell 19">
            <a:extLst>
              <a:ext uri="{FF2B5EF4-FFF2-40B4-BE49-F238E27FC236}">
                <a16:creationId xmlns:a16="http://schemas.microsoft.com/office/drawing/2014/main" id="{893947E2-06AA-E25C-2802-46200E4BA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0579"/>
              </p:ext>
            </p:extLst>
          </p:nvPr>
        </p:nvGraphicFramePr>
        <p:xfrm>
          <a:off x="996505" y="1388495"/>
          <a:ext cx="8373406" cy="44969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2615">
                  <a:extLst>
                    <a:ext uri="{9D8B030D-6E8A-4147-A177-3AD203B41FA5}">
                      <a16:colId xmlns:a16="http://schemas.microsoft.com/office/drawing/2014/main" val="1206999997"/>
                    </a:ext>
                  </a:extLst>
                </a:gridCol>
                <a:gridCol w="1409252">
                  <a:extLst>
                    <a:ext uri="{9D8B030D-6E8A-4147-A177-3AD203B41FA5}">
                      <a16:colId xmlns:a16="http://schemas.microsoft.com/office/drawing/2014/main" val="3297542539"/>
                    </a:ext>
                  </a:extLst>
                </a:gridCol>
                <a:gridCol w="1508007">
                  <a:extLst>
                    <a:ext uri="{9D8B030D-6E8A-4147-A177-3AD203B41FA5}">
                      <a16:colId xmlns:a16="http://schemas.microsoft.com/office/drawing/2014/main" val="2623000319"/>
                    </a:ext>
                  </a:extLst>
                </a:gridCol>
                <a:gridCol w="1209185">
                  <a:extLst>
                    <a:ext uri="{9D8B030D-6E8A-4147-A177-3AD203B41FA5}">
                      <a16:colId xmlns:a16="http://schemas.microsoft.com/office/drawing/2014/main" val="253931"/>
                    </a:ext>
                  </a:extLst>
                </a:gridCol>
                <a:gridCol w="854347">
                  <a:extLst>
                    <a:ext uri="{9D8B030D-6E8A-4147-A177-3AD203B41FA5}">
                      <a16:colId xmlns:a16="http://schemas.microsoft.com/office/drawing/2014/main" val="2772778517"/>
                    </a:ext>
                  </a:extLst>
                </a:gridCol>
              </a:tblGrid>
              <a:tr h="255961">
                <a:tc>
                  <a:txBody>
                    <a:bodyPr/>
                    <a:lstStyle/>
                    <a:p>
                      <a:pPr marL="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500"/>
                        </a:spcAft>
                      </a:pPr>
                      <a:r>
                        <a:rPr lang="en-US" sz="1600" b="1" kern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500"/>
                        </a:spcAft>
                      </a:pPr>
                      <a:r>
                        <a:rPr lang="en-US" sz="1600" b="1" kern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Overall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500"/>
                        </a:spcAft>
                      </a:pPr>
                      <a:r>
                        <a:rPr lang="en-US" sz="1600" b="1" kern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post-dilatation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500"/>
                        </a:spcAft>
                      </a:pPr>
                      <a:r>
                        <a:rPr lang="en-US" sz="1600" b="1" kern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Postdilatation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500"/>
                        </a:spcAft>
                      </a:pPr>
                      <a:r>
                        <a:rPr lang="en-US" sz="1600" b="1" kern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91288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502258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Peri-procedural tamponade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1.000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07958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Peri-procedural valve embolization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0.8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0.327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92382"/>
                  </a:ext>
                </a:extLst>
              </a:tr>
              <a:tr h="51097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Major vascular complication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0.8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1.7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0.509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407793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VARC2 major bleeding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2.5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2.0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3.1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0.489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888558"/>
                  </a:ext>
                </a:extLst>
              </a:tr>
              <a:tr h="347090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Aortic mean pressure gradient, mmHg, mean (SD)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9.1 (3.9)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9.5 (4.2)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8.6 (3.5)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0.019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367175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Paravalvular leakage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0.012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14805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   Moderate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2.8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2.3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3.5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464299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Acute kidney injury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2.8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2.2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3.5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0.486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399935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In-hospital stroke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0.6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1.1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0.195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22414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In-hospital TIA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1.000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93745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In-hospital myocardial infarction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1.000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026602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Pacemaker implantation within 30 days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5.6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7.0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3.8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0.113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243682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30-day mortality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0.6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0.3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1.000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08210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C3B6C7F9-1585-DDEF-F0F8-99C31F341944}"/>
                  </a:ext>
                </a:extLst>
              </p14:cNvPr>
              <p14:cNvContentPartPr/>
              <p14:nvPr/>
            </p14:nvContentPartPr>
            <p14:xfrm>
              <a:off x="1938431" y="4752762"/>
              <a:ext cx="619200" cy="27000"/>
            </p14:xfrm>
          </p:contentPart>
        </mc:Choice>
        <mc:Fallback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C3B6C7F9-1585-DDEF-F0F8-99C31F3419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4431" y="4644762"/>
                <a:ext cx="7268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D9CAAF7B-1140-B41C-5EE9-C818C088AD90}"/>
                  </a:ext>
                </a:extLst>
              </p14:cNvPr>
              <p14:cNvContentPartPr/>
              <p14:nvPr/>
            </p14:nvContentPartPr>
            <p14:xfrm>
              <a:off x="7797791" y="4732962"/>
              <a:ext cx="484920" cy="360"/>
            </p14:xfrm>
          </p:contentPart>
        </mc:Choice>
        <mc:Fallback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D9CAAF7B-1140-B41C-5EE9-C818C088AD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3791" y="4624962"/>
                <a:ext cx="592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7C96B164-07E6-D1ED-8BEC-F9F5C61D78EE}"/>
                  </a:ext>
                </a:extLst>
              </p14:cNvPr>
              <p14:cNvContentPartPr/>
              <p14:nvPr/>
            </p14:nvContentPartPr>
            <p14:xfrm>
              <a:off x="1947071" y="4992882"/>
              <a:ext cx="314280" cy="25920"/>
            </p14:xfrm>
          </p:contentPart>
        </mc:Choice>
        <mc:Fallback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7C96B164-07E6-D1ED-8BEC-F9F5C61D78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3071" y="4884882"/>
                <a:ext cx="421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53DF82A7-5C9B-BAD8-7183-C753B3691C1E}"/>
                  </a:ext>
                </a:extLst>
              </p14:cNvPr>
              <p14:cNvContentPartPr/>
              <p14:nvPr/>
            </p14:nvContentPartPr>
            <p14:xfrm>
              <a:off x="7794911" y="4969842"/>
              <a:ext cx="315360" cy="360"/>
            </p14:xfrm>
          </p:contentPart>
        </mc:Choice>
        <mc:Fallback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53DF82A7-5C9B-BAD8-7183-C753B3691C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40849" y="4861842"/>
                <a:ext cx="423123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4699DEDC-F7B5-37D2-0262-EAB044B1D159}"/>
                  </a:ext>
                </a:extLst>
              </p14:cNvPr>
              <p14:cNvContentPartPr/>
              <p14:nvPr/>
            </p14:nvContentPartPr>
            <p14:xfrm>
              <a:off x="1968671" y="5225442"/>
              <a:ext cx="1622160" cy="38880"/>
            </p14:xfrm>
          </p:contentPart>
        </mc:Choice>
        <mc:Fallback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4699DEDC-F7B5-37D2-0262-EAB044B1D15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14683" y="5117442"/>
                <a:ext cx="1729776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794B4A05-EF1C-0658-4F9B-D8DE6FFACA76}"/>
                  </a:ext>
                </a:extLst>
              </p14:cNvPr>
              <p14:cNvContentPartPr/>
              <p14:nvPr/>
            </p14:nvContentPartPr>
            <p14:xfrm>
              <a:off x="7754951" y="5220042"/>
              <a:ext cx="406800" cy="360"/>
            </p14:xfrm>
          </p:contentPart>
        </mc:Choice>
        <mc:Fallback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794B4A05-EF1C-0658-4F9B-D8DE6FFACA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00951" y="5112042"/>
                <a:ext cx="514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E4FB7E40-48EB-82B4-349D-453D048FB563}"/>
                  </a:ext>
                </a:extLst>
              </p14:cNvPr>
              <p14:cNvContentPartPr/>
              <p14:nvPr/>
            </p14:nvContentPartPr>
            <p14:xfrm>
              <a:off x="2294111" y="2248242"/>
              <a:ext cx="984960" cy="42120"/>
            </p14:xfrm>
          </p:contentPart>
        </mc:Choice>
        <mc:Fallback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E4FB7E40-48EB-82B4-349D-453D048FB5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40111" y="2139311"/>
                <a:ext cx="1092600" cy="259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BEFD7E00-750F-3207-01B9-6DDAEAC6E766}"/>
                  </a:ext>
                </a:extLst>
              </p14:cNvPr>
              <p14:cNvContentPartPr/>
              <p14:nvPr/>
            </p14:nvContentPartPr>
            <p14:xfrm>
              <a:off x="7683671" y="2268402"/>
              <a:ext cx="512640" cy="25560"/>
            </p14:xfrm>
          </p:contentPart>
        </mc:Choice>
        <mc:Fallback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BEFD7E00-750F-3207-01B9-6DDAEAC6E76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29671" y="2161902"/>
                <a:ext cx="620280" cy="238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7F01E9FC-4296-97D8-0C9A-0A43FCFC9A14}"/>
                  </a:ext>
                </a:extLst>
              </p14:cNvPr>
              <p14:cNvContentPartPr/>
              <p14:nvPr/>
            </p14:nvContentPartPr>
            <p14:xfrm>
              <a:off x="2315711" y="2520042"/>
              <a:ext cx="1609920" cy="44280"/>
            </p14:xfrm>
          </p:contentPart>
        </mc:Choice>
        <mc:Fallback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7F01E9FC-4296-97D8-0C9A-0A43FCFC9A1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61711" y="2412042"/>
                <a:ext cx="17175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Pennanteckning 29">
                <a:extLst>
                  <a:ext uri="{FF2B5EF4-FFF2-40B4-BE49-F238E27FC236}">
                    <a16:creationId xmlns:a16="http://schemas.microsoft.com/office/drawing/2014/main" id="{02371716-085A-4A62-AB36-DC6BB3B24030}"/>
                  </a:ext>
                </a:extLst>
              </p14:cNvPr>
              <p14:cNvContentPartPr/>
              <p14:nvPr/>
            </p14:nvContentPartPr>
            <p14:xfrm>
              <a:off x="7755671" y="2516802"/>
              <a:ext cx="364680" cy="23040"/>
            </p14:xfrm>
          </p:contentPart>
        </mc:Choice>
        <mc:Fallback>
          <p:pic>
            <p:nvPicPr>
              <p:cNvPr id="30" name="Pennanteckning 29">
                <a:extLst>
                  <a:ext uri="{FF2B5EF4-FFF2-40B4-BE49-F238E27FC236}">
                    <a16:creationId xmlns:a16="http://schemas.microsoft.com/office/drawing/2014/main" id="{02371716-085A-4A62-AB36-DC6BB3B2403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01671" y="2408802"/>
                <a:ext cx="4723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Pennanteckning 30">
                <a:extLst>
                  <a:ext uri="{FF2B5EF4-FFF2-40B4-BE49-F238E27FC236}">
                    <a16:creationId xmlns:a16="http://schemas.microsoft.com/office/drawing/2014/main" id="{88482342-1F76-094E-D6C1-6BDFBB2E8A6D}"/>
                  </a:ext>
                </a:extLst>
              </p14:cNvPr>
              <p14:cNvContentPartPr/>
              <p14:nvPr/>
            </p14:nvContentPartPr>
            <p14:xfrm>
              <a:off x="1129871" y="5499042"/>
              <a:ext cx="831600" cy="21960"/>
            </p14:xfrm>
          </p:contentPart>
        </mc:Choice>
        <mc:Fallback>
          <p:pic>
            <p:nvPicPr>
              <p:cNvPr id="31" name="Pennanteckning 30">
                <a:extLst>
                  <a:ext uri="{FF2B5EF4-FFF2-40B4-BE49-F238E27FC236}">
                    <a16:creationId xmlns:a16="http://schemas.microsoft.com/office/drawing/2014/main" id="{88482342-1F76-094E-D6C1-6BDFBB2E8A6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5871" y="5389242"/>
                <a:ext cx="939240" cy="2411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67456546-4BC9-839C-0F67-9F318771A3D6}"/>
                  </a:ext>
                </a:extLst>
              </p14:cNvPr>
              <p14:cNvContentPartPr/>
              <p14:nvPr/>
            </p14:nvContentPartPr>
            <p14:xfrm>
              <a:off x="7727231" y="5492922"/>
              <a:ext cx="361440" cy="15120"/>
            </p14:xfrm>
          </p:contentPart>
        </mc:Choice>
        <mc:Fallback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67456546-4BC9-839C-0F67-9F318771A3D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73231" y="5384922"/>
                <a:ext cx="46908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Pennanteckning 32">
                <a:extLst>
                  <a:ext uri="{FF2B5EF4-FFF2-40B4-BE49-F238E27FC236}">
                    <a16:creationId xmlns:a16="http://schemas.microsoft.com/office/drawing/2014/main" id="{25DA9E76-7980-7972-0CC8-C4A730C83944}"/>
                  </a:ext>
                </a:extLst>
              </p14:cNvPr>
              <p14:cNvContentPartPr/>
              <p14:nvPr/>
            </p14:nvContentPartPr>
            <p14:xfrm>
              <a:off x="1622351" y="5755722"/>
              <a:ext cx="892080" cy="67680"/>
            </p14:xfrm>
          </p:contentPart>
        </mc:Choice>
        <mc:Fallback>
          <p:pic>
            <p:nvPicPr>
              <p:cNvPr id="33" name="Pennanteckning 32">
                <a:extLst>
                  <a:ext uri="{FF2B5EF4-FFF2-40B4-BE49-F238E27FC236}">
                    <a16:creationId xmlns:a16="http://schemas.microsoft.com/office/drawing/2014/main" id="{25DA9E76-7980-7972-0CC8-C4A730C8394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351" y="5647722"/>
                <a:ext cx="9997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Pennanteckning 33">
                <a:extLst>
                  <a:ext uri="{FF2B5EF4-FFF2-40B4-BE49-F238E27FC236}">
                    <a16:creationId xmlns:a16="http://schemas.microsoft.com/office/drawing/2014/main" id="{C42C915B-255E-15D0-65BE-A04DAD407AF8}"/>
                  </a:ext>
                </a:extLst>
              </p14:cNvPr>
              <p14:cNvContentPartPr/>
              <p14:nvPr/>
            </p14:nvContentPartPr>
            <p14:xfrm>
              <a:off x="7767191" y="5800002"/>
              <a:ext cx="316440" cy="9360"/>
            </p14:xfrm>
          </p:contentPart>
        </mc:Choice>
        <mc:Fallback>
          <p:pic>
            <p:nvPicPr>
              <p:cNvPr id="34" name="Pennanteckning 33">
                <a:extLst>
                  <a:ext uri="{FF2B5EF4-FFF2-40B4-BE49-F238E27FC236}">
                    <a16:creationId xmlns:a16="http://schemas.microsoft.com/office/drawing/2014/main" id="{C42C915B-255E-15D0-65BE-A04DAD407AF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713191" y="5696002"/>
                <a:ext cx="424080" cy="217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Pennanteckning 34">
                <a:extLst>
                  <a:ext uri="{FF2B5EF4-FFF2-40B4-BE49-F238E27FC236}">
                    <a16:creationId xmlns:a16="http://schemas.microsoft.com/office/drawing/2014/main" id="{24E2ABCB-79B5-552A-94E4-DA968AAE3817}"/>
                  </a:ext>
                </a:extLst>
              </p14:cNvPr>
              <p14:cNvContentPartPr/>
              <p14:nvPr/>
            </p14:nvContentPartPr>
            <p14:xfrm>
              <a:off x="4487951" y="885282"/>
              <a:ext cx="3184560" cy="47160"/>
            </p14:xfrm>
          </p:contentPart>
        </mc:Choice>
        <mc:Fallback>
          <p:pic>
            <p:nvPicPr>
              <p:cNvPr id="35" name="Pennanteckning 34">
                <a:extLst>
                  <a:ext uri="{FF2B5EF4-FFF2-40B4-BE49-F238E27FC236}">
                    <a16:creationId xmlns:a16="http://schemas.microsoft.com/office/drawing/2014/main" id="{24E2ABCB-79B5-552A-94E4-DA968AAE38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97951" y="705282"/>
                <a:ext cx="3364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Pennanteckning 35">
                <a:extLst>
                  <a:ext uri="{FF2B5EF4-FFF2-40B4-BE49-F238E27FC236}">
                    <a16:creationId xmlns:a16="http://schemas.microsoft.com/office/drawing/2014/main" id="{1CDBD541-9CC4-916F-AB52-DFB8753258C0}"/>
                  </a:ext>
                </a:extLst>
              </p14:cNvPr>
              <p14:cNvContentPartPr/>
              <p14:nvPr/>
            </p14:nvContentPartPr>
            <p14:xfrm>
              <a:off x="7512491" y="3610271"/>
              <a:ext cx="484920" cy="360"/>
            </p14:xfrm>
          </p:contentPart>
        </mc:Choice>
        <mc:Fallback>
          <p:pic>
            <p:nvPicPr>
              <p:cNvPr id="36" name="Pennanteckning 35">
                <a:extLst>
                  <a:ext uri="{FF2B5EF4-FFF2-40B4-BE49-F238E27FC236}">
                    <a16:creationId xmlns:a16="http://schemas.microsoft.com/office/drawing/2014/main" id="{1CDBD541-9CC4-916F-AB52-DFB8753258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8491" y="3502271"/>
                <a:ext cx="5925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5995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6229C0-8AD3-7ABB-1E9C-849E283C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Comparison IDE vs SWEDEHEART (ACURATE group)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0F5E0877-2496-8BC7-4825-66B231C842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950042"/>
              </p:ext>
            </p:extLst>
          </p:nvPr>
        </p:nvGraphicFramePr>
        <p:xfrm>
          <a:off x="838200" y="1812746"/>
          <a:ext cx="7494431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769">
                  <a:extLst>
                    <a:ext uri="{9D8B030D-6E8A-4147-A177-3AD203B41FA5}">
                      <a16:colId xmlns:a16="http://schemas.microsoft.com/office/drawing/2014/main" val="3196515646"/>
                    </a:ext>
                  </a:extLst>
                </a:gridCol>
                <a:gridCol w="1867437">
                  <a:extLst>
                    <a:ext uri="{9D8B030D-6E8A-4147-A177-3AD203B41FA5}">
                      <a16:colId xmlns:a16="http://schemas.microsoft.com/office/drawing/2014/main" val="3313331339"/>
                    </a:ext>
                  </a:extLst>
                </a:gridCol>
                <a:gridCol w="1996225">
                  <a:extLst>
                    <a:ext uri="{9D8B030D-6E8A-4147-A177-3AD203B41FA5}">
                      <a16:colId xmlns:a16="http://schemas.microsoft.com/office/drawing/2014/main" val="1280937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IDE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SWEDEHEART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101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Age,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78.0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82.1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69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Preop AS mean gradient, 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03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err="1"/>
                        <a:t>Predile</a:t>
                      </a:r>
                      <a:r>
                        <a:rPr lang="en-US" noProof="0" dirty="0"/>
                        <a:t> done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99.6%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99.8%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96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err="1"/>
                        <a:t>Predil</a:t>
                      </a:r>
                      <a:r>
                        <a:rPr lang="en-US" noProof="0" dirty="0"/>
                        <a:t> balloon within 1mm of </a:t>
                      </a:r>
                      <a:r>
                        <a:rPr lang="en-US" noProof="0" dirty="0" err="1"/>
                        <a:t>anular</a:t>
                      </a:r>
                      <a:r>
                        <a:rPr lang="en-US" noProof="0" dirty="0"/>
                        <a:t> size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68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err="1"/>
                        <a:t>Postdil</a:t>
                      </a:r>
                      <a:r>
                        <a:rPr lang="en-US" noProof="0" dirty="0"/>
                        <a:t> done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26.1%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44.7%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24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err="1"/>
                        <a:t>Postdil</a:t>
                      </a:r>
                      <a:r>
                        <a:rPr lang="en-US" noProof="0" dirty="0"/>
                        <a:t> balloon within 1mm of </a:t>
                      </a:r>
                      <a:r>
                        <a:rPr lang="en-US" noProof="0" dirty="0" err="1"/>
                        <a:t>anular</a:t>
                      </a:r>
                      <a:r>
                        <a:rPr lang="en-US" noProof="0" dirty="0"/>
                        <a:t> size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7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Postop mean gradient, 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733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New pacemaker 30d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9502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5D1814D4-8580-5F17-3E73-937D92917322}"/>
                  </a:ext>
                </a:extLst>
              </p14:cNvPr>
              <p14:cNvContentPartPr/>
              <p14:nvPr/>
            </p14:nvContentPartPr>
            <p14:xfrm>
              <a:off x="6464046" y="3441787"/>
              <a:ext cx="500760" cy="1044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5D1814D4-8580-5F17-3E73-937D929173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0406" y="3333787"/>
                <a:ext cx="60840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14759A77-5032-5AAD-01CE-006D5387815B}"/>
                  </a:ext>
                </a:extLst>
              </p14:cNvPr>
              <p14:cNvContentPartPr/>
              <p14:nvPr/>
            </p14:nvContentPartPr>
            <p14:xfrm>
              <a:off x="6452341" y="4498877"/>
              <a:ext cx="505080" cy="684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14759A77-5032-5AAD-01CE-006D538781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8701" y="4391237"/>
                <a:ext cx="612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BB26AD5E-C822-ADEF-3176-9FF3CB1E516F}"/>
                  </a:ext>
                </a:extLst>
              </p14:cNvPr>
              <p14:cNvContentPartPr/>
              <p14:nvPr/>
            </p14:nvContentPartPr>
            <p14:xfrm>
              <a:off x="6404826" y="4119143"/>
              <a:ext cx="701280" cy="2304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BB26AD5E-C822-ADEF-3176-9FF3CB1E51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51186" y="4011503"/>
                <a:ext cx="808920" cy="2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44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988B250-B18D-32A7-538A-5308160FE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15"/>
          <a:stretch/>
        </p:blipFill>
        <p:spPr>
          <a:xfrm>
            <a:off x="2443042" y="334850"/>
            <a:ext cx="6378986" cy="57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0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AB2F0A-3DDB-3F0C-5AE4-A4209D86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Limitations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9A1B80-F213-D3E7-C934-C657DDFCE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Observational data</a:t>
            </a:r>
          </a:p>
          <a:p>
            <a:r>
              <a:rPr lang="en-US" noProof="0" dirty="0"/>
              <a:t>No imaging (frame underexpansion could not be estimated)</a:t>
            </a:r>
          </a:p>
        </p:txBody>
      </p:sp>
    </p:spTree>
    <p:extLst>
      <p:ext uri="{BB962C8B-B14F-4D97-AF65-F5344CB8AC3E}">
        <p14:creationId xmlns:p14="http://schemas.microsoft.com/office/powerpoint/2010/main" val="331858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5CB6-4802-DC36-A8E9-0E399F05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33" y="462337"/>
            <a:ext cx="11408595" cy="542475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4100" b="1" noProof="0" dirty="0">
                <a:latin typeface="TradeGothic" pitchFamily="2" charset="0"/>
              </a:rPr>
              <a:t>Andreas Rück, MD PhD</a:t>
            </a:r>
          </a:p>
          <a:p>
            <a:pPr>
              <a:buFont typeface="Arial" pitchFamily="34" charset="0"/>
              <a:buNone/>
            </a:pPr>
            <a:r>
              <a:rPr lang="en-US" sz="2400" noProof="0" dirty="0">
                <a:latin typeface="TradeGothic" pitchFamily="2" charset="0"/>
              </a:rPr>
              <a:t> </a:t>
            </a:r>
          </a:p>
          <a:p>
            <a:pPr>
              <a:buFont typeface="Arial" pitchFamily="34" charset="0"/>
              <a:buNone/>
            </a:pPr>
            <a:r>
              <a:rPr lang="en-US" sz="3100" noProof="0" dirty="0">
                <a:latin typeface="TradeGothic" pitchFamily="2" charset="0"/>
              </a:rPr>
              <a:t>Conflicts of interest</a:t>
            </a:r>
          </a:p>
          <a:p>
            <a:pPr>
              <a:buFont typeface="Arial" pitchFamily="34" charset="0"/>
              <a:buNone/>
            </a:pPr>
            <a:endParaRPr lang="en-US" sz="3100" noProof="0" dirty="0">
              <a:latin typeface="TradeGothic" pitchFamily="2" charset="0"/>
            </a:endParaRPr>
          </a:p>
          <a:p>
            <a:pPr>
              <a:buFont typeface="Arial" pitchFamily="34" charset="0"/>
              <a:buNone/>
            </a:pPr>
            <a:r>
              <a:rPr lang="en-US" sz="3100" noProof="0" dirty="0">
                <a:latin typeface="TradeGothic" pitchFamily="2" charset="0"/>
              </a:rPr>
              <a:t>Boston Scientific: Institutional research support, Consulting</a:t>
            </a:r>
          </a:p>
          <a:p>
            <a:pPr>
              <a:buFont typeface="Arial" pitchFamily="34" charset="0"/>
              <a:buNone/>
            </a:pPr>
            <a:r>
              <a:rPr lang="en-US" sz="3100" noProof="0" dirty="0">
                <a:latin typeface="TradeGothic" pitchFamily="2" charset="0"/>
              </a:rPr>
              <a:t>Edwards Lifesciences: Consulting</a:t>
            </a:r>
          </a:p>
          <a:p>
            <a:pPr>
              <a:buFont typeface="Arial" pitchFamily="34" charset="0"/>
              <a:buNone/>
            </a:pPr>
            <a:r>
              <a:rPr lang="en-US" sz="3100" noProof="0" dirty="0" err="1">
                <a:latin typeface="TradeGothic" pitchFamily="2" charset="0"/>
              </a:rPr>
              <a:t>Anteris</a:t>
            </a:r>
            <a:r>
              <a:rPr lang="en-US" sz="3100" noProof="0" dirty="0">
                <a:latin typeface="TradeGothic" pitchFamily="2" charset="0"/>
              </a:rPr>
              <a:t>: Consulting</a:t>
            </a:r>
            <a:endParaRPr lang="en-US" sz="2300" noProof="0" dirty="0">
              <a:latin typeface="Trade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4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43AC4A-9444-6755-D481-6510F006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70A43E-51A2-1EE1-2588-69CE1D8A5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Mortality, heart failure hospitalization and stroke was not different between ACURATE and Sapien/Evolut TAVI in Swedish observational data</a:t>
            </a:r>
          </a:p>
          <a:p>
            <a:r>
              <a:rPr lang="en-US" noProof="0" dirty="0"/>
              <a:t>Rigorous pre- and postdilatation was used</a:t>
            </a:r>
          </a:p>
          <a:p>
            <a:r>
              <a:rPr lang="en-US" noProof="0" dirty="0"/>
              <a:t>Not difficult – most often same balloon for pre/postdilatation</a:t>
            </a:r>
          </a:p>
          <a:p>
            <a:r>
              <a:rPr lang="en-US" noProof="0" dirty="0"/>
              <a:t>Post-dilatation was not associated with adverse events</a:t>
            </a:r>
          </a:p>
          <a:p>
            <a:r>
              <a:rPr lang="en-US" noProof="0" dirty="0"/>
              <a:t>🇸🇪 🇪🇺 Europe 🇺🇸 USA – can learn from each other</a:t>
            </a:r>
          </a:p>
        </p:txBody>
      </p:sp>
    </p:spTree>
    <p:extLst>
      <p:ext uri="{BB962C8B-B14F-4D97-AF65-F5344CB8AC3E}">
        <p14:creationId xmlns:p14="http://schemas.microsoft.com/office/powerpoint/2010/main" val="346136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BF128A-875D-C6E5-C4E0-C8D9D929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9229"/>
            <a:ext cx="10515600" cy="567733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Submitted for publication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C0866B9-1D93-879A-764A-F8D446B22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5129"/>
            <a:ext cx="7394542" cy="52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2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3C03BB6-349C-4719-ACE4-8B118C7D5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03" y="-1446773"/>
            <a:ext cx="9698029" cy="969802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C79BD52-4CA7-EE14-BF33-B3700D76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080" y="431064"/>
            <a:ext cx="9126132" cy="590931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>
                <a:solidFill>
                  <a:schemeClr val="tx2"/>
                </a:solidFill>
              </a:rPr>
              <a:t>ACURATE neo2: </a:t>
            </a:r>
            <a:r>
              <a:rPr lang="en-US" sz="3600" i="0" noProof="0" dirty="0">
                <a:solidFill>
                  <a:schemeClr val="tx2"/>
                </a:solidFill>
              </a:rPr>
              <a:t>Nitinol Self-expanding TAVI</a:t>
            </a:r>
            <a:endParaRPr lang="en-US" sz="3600" i="0" noProof="0" dirty="0">
              <a:solidFill>
                <a:schemeClr val="tx2"/>
              </a:solidFill>
              <a:latin typeface="Century Gothic"/>
              <a:sym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36E96-F7FA-A70C-C786-9B9C1FE271EE}"/>
              </a:ext>
            </a:extLst>
          </p:cNvPr>
          <p:cNvSpPr txBox="1"/>
          <p:nvPr/>
        </p:nvSpPr>
        <p:spPr>
          <a:xfrm>
            <a:off x="2298021" y="1907905"/>
            <a:ext cx="411215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i="0" u="none" strike="noStrike" baseline="0" noProof="0" dirty="0">
                <a:solidFill>
                  <a:schemeClr val="accent2"/>
                </a:solidFill>
                <a:latin typeface="Century Gothic" panose="020B0502020202020204" pitchFamily="34" charset="0"/>
              </a:rPr>
              <a:t>Open upper frame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EADA7-50A7-6795-B7F2-242E3B9B81D8}"/>
              </a:ext>
            </a:extLst>
          </p:cNvPr>
          <p:cNvSpPr txBox="1"/>
          <p:nvPr/>
        </p:nvSpPr>
        <p:spPr>
          <a:xfrm>
            <a:off x="2222605" y="2864891"/>
            <a:ext cx="411215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i="0" u="none" strike="noStrike" baseline="0" noProof="0" dirty="0">
                <a:solidFill>
                  <a:schemeClr val="accent2"/>
                </a:solidFill>
                <a:latin typeface="Century Gothic" panose="020B0502020202020204" pitchFamily="34" charset="0"/>
              </a:rPr>
              <a:t>Supra-annular leaflets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2CF48-C855-7833-1706-3244DF9CA743}"/>
              </a:ext>
            </a:extLst>
          </p:cNvPr>
          <p:cNvSpPr txBox="1"/>
          <p:nvPr/>
        </p:nvSpPr>
        <p:spPr>
          <a:xfrm>
            <a:off x="2399286" y="3977365"/>
            <a:ext cx="3632375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i="0" u="none" strike="noStrike" baseline="0" noProof="0" dirty="0">
                <a:solidFill>
                  <a:schemeClr val="accent2"/>
                </a:solidFill>
                <a:latin typeface="Century Gothic" panose="020B0502020202020204" pitchFamily="34" charset="0"/>
              </a:rPr>
              <a:t>ACTIVE </a:t>
            </a:r>
            <a:r>
              <a:rPr lang="en-US" sz="2200" b="1" i="0" u="none" strike="noStrike" baseline="0" noProof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PVseal</a:t>
            </a:r>
            <a:r>
              <a:rPr lang="en-US" sz="2200" b="1" i="0" u="none" strike="noStrike" baseline="30000" noProof="0" dirty="0">
                <a:solidFill>
                  <a:schemeClr val="accent2"/>
                </a:solidFill>
                <a:latin typeface="Century Gothic" panose="020B0502020202020204" pitchFamily="34" charset="0"/>
              </a:rPr>
              <a:t>™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A6499E2-185C-6FFD-7E99-CE01040E3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959" y="1982329"/>
            <a:ext cx="199473" cy="318261"/>
          </a:xfrm>
          <a:prstGeom prst="rect">
            <a:avLst/>
          </a:prstGeom>
          <a:effectLst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ADC4CA-7DB3-F5C1-B2B8-836E88860C0A}"/>
              </a:ext>
            </a:extLst>
          </p:cNvPr>
          <p:cNvCxnSpPr>
            <a:cxnSpLocks/>
          </p:cNvCxnSpPr>
          <p:nvPr/>
        </p:nvCxnSpPr>
        <p:spPr>
          <a:xfrm flipH="1">
            <a:off x="4945488" y="2141460"/>
            <a:ext cx="452921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90EE2BBF-634B-9A9D-0116-DF312D3E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9354" y="2916651"/>
            <a:ext cx="199473" cy="318261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F8F735-24E1-E27F-87FF-430DE6F46C44}"/>
              </a:ext>
            </a:extLst>
          </p:cNvPr>
          <p:cNvCxnSpPr>
            <a:cxnSpLocks/>
          </p:cNvCxnSpPr>
          <p:nvPr/>
        </p:nvCxnSpPr>
        <p:spPr>
          <a:xfrm flipH="1">
            <a:off x="5385389" y="3079096"/>
            <a:ext cx="103173" cy="2171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20673F8-DE99-F929-6FCB-82806B94C7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0"/>
          <a:stretch/>
        </p:blipFill>
        <p:spPr>
          <a:xfrm rot="5400000">
            <a:off x="7279283" y="880306"/>
            <a:ext cx="3958925" cy="453584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D227790-B33C-090E-2527-D7EF767CC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959" y="4018864"/>
            <a:ext cx="199473" cy="318261"/>
          </a:xfrm>
          <a:prstGeom prst="rect">
            <a:avLst/>
          </a:prstGeom>
          <a:effectLst/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D38756-D43B-596D-8D7D-DB044B82FE49}"/>
              </a:ext>
            </a:extLst>
          </p:cNvPr>
          <p:cNvCxnSpPr>
            <a:cxnSpLocks/>
          </p:cNvCxnSpPr>
          <p:nvPr/>
        </p:nvCxnSpPr>
        <p:spPr>
          <a:xfrm flipH="1">
            <a:off x="4572001" y="4182912"/>
            <a:ext cx="826408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C5FDDCC-2FD3-D863-6582-6DE1C75961A9}"/>
              </a:ext>
            </a:extLst>
          </p:cNvPr>
          <p:cNvSpPr txBox="1"/>
          <p:nvPr/>
        </p:nvSpPr>
        <p:spPr>
          <a:xfrm>
            <a:off x="5213286" y="5179449"/>
            <a:ext cx="366106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253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Annulus treatment range</a:t>
            </a:r>
          </a:p>
          <a:p>
            <a:pPr marL="0" marR="0" indent="0" algn="ctr" defTabSz="914253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noProof="0" dirty="0">
                <a:solidFill>
                  <a:srgbClr val="6A737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Treats 20 mm to 27 mm annulus diameters</a:t>
            </a: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6A737B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08412C-C686-6419-FD64-E8AD93F3C51C}"/>
              </a:ext>
            </a:extLst>
          </p:cNvPr>
          <p:cNvSpPr txBox="1"/>
          <p:nvPr/>
        </p:nvSpPr>
        <p:spPr>
          <a:xfrm>
            <a:off x="9442768" y="4229687"/>
            <a:ext cx="2310902" cy="1461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0" u="none" strike="noStrike" baseline="0" noProof="0" dirty="0">
                <a:solidFill>
                  <a:schemeClr val="accent2"/>
                </a:solidFill>
                <a:latin typeface="Century Gothic" panose="020B0502020202020204" pitchFamily="34" charset="0"/>
              </a:rPr>
              <a:t>Accurate positioning</a:t>
            </a:r>
          </a:p>
          <a:p>
            <a:r>
              <a:rPr lang="en-US" sz="1200" noProof="0" dirty="0">
                <a:latin typeface="Century Gothic" panose="020B0502020202020204" pitchFamily="34" charset="0"/>
              </a:rPr>
              <a:t>Top-down deployment with upper- and lower- crown anchoring provides first-time precise procedures</a:t>
            </a:r>
            <a:r>
              <a:rPr lang="en-US" sz="1200" baseline="30000" noProof="0" dirty="0"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2F7C84D-69F1-2329-4B91-0EC15390C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9552352" y="3147433"/>
            <a:ext cx="199473" cy="318261"/>
          </a:xfrm>
          <a:prstGeom prst="rect">
            <a:avLst/>
          </a:prstGeom>
          <a:effectLst/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99CF38-C236-8BB3-6A1B-9928D2258B38}"/>
              </a:ext>
            </a:extLst>
          </p:cNvPr>
          <p:cNvCxnSpPr>
            <a:cxnSpLocks/>
          </p:cNvCxnSpPr>
          <p:nvPr/>
        </p:nvCxnSpPr>
        <p:spPr>
          <a:xfrm flipH="1">
            <a:off x="9751825" y="3306563"/>
            <a:ext cx="245371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ECEA42-DCBB-3E84-3F4E-58B54DF535A2}"/>
              </a:ext>
            </a:extLst>
          </p:cNvPr>
          <p:cNvCxnSpPr>
            <a:cxnSpLocks/>
          </p:cNvCxnSpPr>
          <p:nvPr/>
        </p:nvCxnSpPr>
        <p:spPr>
          <a:xfrm>
            <a:off x="9997196" y="3392090"/>
            <a:ext cx="0" cy="79304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34B5C45E-40D6-3BC9-2A64-0A29D5317D02}"/>
              </a:ext>
            </a:extLst>
          </p:cNvPr>
          <p:cNvSpPr txBox="1">
            <a:spLocks/>
          </p:cNvSpPr>
          <p:nvPr/>
        </p:nvSpPr>
        <p:spPr>
          <a:xfrm>
            <a:off x="493116" y="4523163"/>
            <a:ext cx="4720170" cy="1133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067" indent="-342838" algn="l" defTabSz="914400" rtl="0" eaLnBrk="1" latinLnBrk="0" hangingPunct="1">
              <a:lnSpc>
                <a:spcPts val="26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7039" indent="-365694" algn="l" defTabSz="914400" rtl="0" eaLnBrk="1" latinLnBrk="0" hangingPunct="1">
              <a:lnSpc>
                <a:spcPts val="26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416" indent="-421954" algn="l" defTabSz="914400" rtl="0" eaLnBrk="1" latinLnBrk="0" hangingPunct="1">
              <a:lnSpc>
                <a:spcPts val="26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noProof="0" dirty="0"/>
              <a:t>Boston Scientific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noProof="0" dirty="0"/>
              <a:t>Investigational in US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noProof="0" dirty="0"/>
              <a:t>Next gen ACURATE Prime now in Europe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571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179CDCC-4FC2-6880-A6FC-B34C6700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48" y="130177"/>
            <a:ext cx="6870510" cy="41258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AC440F-059F-2D02-EB68-239F346B35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0"/>
          <a:stretch/>
        </p:blipFill>
        <p:spPr>
          <a:xfrm>
            <a:off x="4374036" y="2305596"/>
            <a:ext cx="7651915" cy="44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7C3FBF-CE5A-477F-7868-2453F0F0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840EDF7-6DAF-C8F5-7056-5D65F4FD1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3213855"/>
            <a:ext cx="5940884" cy="310978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CB0CE95-9E46-9D84-2C55-73CA6160B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" y="440539"/>
            <a:ext cx="6332163" cy="35187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F963787-C014-5AC0-1FFE-AAA871E3495E}"/>
              </a:ext>
            </a:extLst>
          </p:cNvPr>
          <p:cNvSpPr txBox="1"/>
          <p:nvPr/>
        </p:nvSpPr>
        <p:spPr>
          <a:xfrm>
            <a:off x="511277" y="4440025"/>
            <a:ext cx="512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21% of ACURATE underexpanded by fluoroscopy </a:t>
            </a:r>
          </a:p>
        </p:txBody>
      </p:sp>
    </p:spTree>
    <p:extLst>
      <p:ext uri="{BB962C8B-B14F-4D97-AF65-F5344CB8AC3E}">
        <p14:creationId xmlns:p14="http://schemas.microsoft.com/office/powerpoint/2010/main" val="87110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7C154A-78BB-DD36-80D4-EB6F160D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04800"/>
            <a:ext cx="5689600" cy="6248400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D748C0B3-AC0C-142B-69C6-247312318E41}"/>
              </a:ext>
            </a:extLst>
          </p:cNvPr>
          <p:cNvGrpSpPr/>
          <p:nvPr/>
        </p:nvGrpSpPr>
        <p:grpSpPr>
          <a:xfrm>
            <a:off x="6254780" y="1006324"/>
            <a:ext cx="5715000" cy="5664200"/>
            <a:chOff x="6231340" y="869856"/>
            <a:chExt cx="5715000" cy="5664200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70377F56-90C4-94C2-A13B-583384DA1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340" y="869856"/>
              <a:ext cx="5715000" cy="2006600"/>
            </a:xfrm>
            <a:prstGeom prst="rect">
              <a:avLst/>
            </a:prstGeom>
          </p:spPr>
        </p:pic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DC456BE7-8506-C0CD-9950-714CE9086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1340" y="2876456"/>
              <a:ext cx="5715000" cy="36576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984F118D-AE83-56AD-1BF0-FE7D18E0EFF2}"/>
                  </a:ext>
                </a:extLst>
              </p14:cNvPr>
              <p14:cNvContentPartPr/>
              <p14:nvPr/>
            </p14:nvContentPartPr>
            <p14:xfrm>
              <a:off x="3422310" y="1045204"/>
              <a:ext cx="1105200" cy="5220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984F118D-AE83-56AD-1BF0-FE7D18E0E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8670" y="937564"/>
                <a:ext cx="121284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E6FFFB4E-34AA-929B-558F-63E8D13C66BD}"/>
                  </a:ext>
                </a:extLst>
              </p14:cNvPr>
              <p14:cNvContentPartPr/>
              <p14:nvPr/>
            </p14:nvContentPartPr>
            <p14:xfrm>
              <a:off x="3465870" y="1831673"/>
              <a:ext cx="1061640" cy="4392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E6FFFB4E-34AA-929B-558F-63E8D13C66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1870" y="1723673"/>
                <a:ext cx="11692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C3C51519-1312-DF00-04F0-0B225FD58CD4}"/>
                  </a:ext>
                </a:extLst>
              </p14:cNvPr>
              <p14:cNvContentPartPr/>
              <p14:nvPr/>
            </p14:nvContentPartPr>
            <p14:xfrm>
              <a:off x="9302910" y="1101860"/>
              <a:ext cx="996480" cy="4392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C3C51519-1312-DF00-04F0-0B225FD58C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49270" y="994220"/>
                <a:ext cx="11041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62CBE7AB-49DE-CD0A-8B09-B73B3537CE68}"/>
                  </a:ext>
                </a:extLst>
              </p14:cNvPr>
              <p14:cNvContentPartPr/>
              <p14:nvPr/>
            </p14:nvContentPartPr>
            <p14:xfrm>
              <a:off x="9248010" y="2231085"/>
              <a:ext cx="1195560" cy="2412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62CBE7AB-49DE-CD0A-8B09-B73B3537CE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94010" y="2123085"/>
                <a:ext cx="13032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4CF0C254-8CA5-4A7A-BAAE-DC64A6A3C2A0}"/>
                  </a:ext>
                </a:extLst>
              </p14:cNvPr>
              <p14:cNvContentPartPr/>
              <p14:nvPr/>
            </p14:nvContentPartPr>
            <p14:xfrm>
              <a:off x="9235950" y="2728405"/>
              <a:ext cx="1092960" cy="5220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4CF0C254-8CA5-4A7A-BAAE-DC64A6A3C2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81950" y="2620405"/>
                <a:ext cx="120060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F751E401-DDC4-2B64-6489-BF300DC32B80}"/>
                  </a:ext>
                </a:extLst>
              </p14:cNvPr>
              <p14:cNvContentPartPr/>
              <p14:nvPr/>
            </p14:nvContentPartPr>
            <p14:xfrm>
              <a:off x="9249270" y="3487204"/>
              <a:ext cx="1066320" cy="10224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F751E401-DDC4-2B64-6489-BF300DC32B8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95630" y="3379204"/>
                <a:ext cx="117396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7EA5C419-2804-893A-33D7-806CE47131E5}"/>
                  </a:ext>
                </a:extLst>
              </p14:cNvPr>
              <p14:cNvContentPartPr/>
              <p14:nvPr/>
            </p14:nvContentPartPr>
            <p14:xfrm>
              <a:off x="6254780" y="5705817"/>
              <a:ext cx="604080" cy="1980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7EA5C419-2804-893A-33D7-806CE47131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01140" y="5597817"/>
                <a:ext cx="7117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0478A515-D98F-83C4-2B81-962879152E0E}"/>
                  </a:ext>
                </a:extLst>
              </p14:cNvPr>
              <p14:cNvContentPartPr/>
              <p14:nvPr/>
            </p14:nvContentPartPr>
            <p14:xfrm>
              <a:off x="6271350" y="5851676"/>
              <a:ext cx="514080" cy="684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0478A515-D98F-83C4-2B81-962879152E0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17710" y="5743676"/>
                <a:ext cx="621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96345C0A-A516-B382-6C44-5BC257E91C63}"/>
                  </a:ext>
                </a:extLst>
              </p14:cNvPr>
              <p14:cNvContentPartPr/>
              <p14:nvPr/>
            </p14:nvContentPartPr>
            <p14:xfrm>
              <a:off x="9224610" y="5686737"/>
              <a:ext cx="1218960" cy="5796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96345C0A-A516-B382-6C44-5BC257E91C6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70970" y="5578737"/>
                <a:ext cx="1326600" cy="2736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ubrik 19">
            <a:extLst>
              <a:ext uri="{FF2B5EF4-FFF2-40B4-BE49-F238E27FC236}">
                <a16:creationId xmlns:a16="http://schemas.microsoft.com/office/drawing/2014/main" id="{0169A03F-2D0E-0E7B-B224-D5C7DF8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80" y="0"/>
            <a:ext cx="5257800" cy="1325563"/>
          </a:xfrm>
        </p:spPr>
        <p:txBody>
          <a:bodyPr/>
          <a:lstStyle/>
          <a:p>
            <a:r>
              <a:rPr lang="en-US" noProof="0" dirty="0"/>
              <a:t>Target trial emulation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20D8EE22-25C7-EE9B-F1EB-F0B92819CBC2}"/>
                  </a:ext>
                </a:extLst>
              </p14:cNvPr>
              <p14:cNvContentPartPr/>
              <p14:nvPr/>
            </p14:nvContentPartPr>
            <p14:xfrm>
              <a:off x="4882150" y="1843986"/>
              <a:ext cx="763920" cy="5364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20D8EE22-25C7-EE9B-F1EB-F0B92819CBC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28510" y="1735986"/>
                <a:ext cx="87156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133C8691-F25F-E75B-F179-DD8261F015FA}"/>
                  </a:ext>
                </a:extLst>
              </p14:cNvPr>
              <p14:cNvContentPartPr/>
              <p14:nvPr/>
            </p14:nvContentPartPr>
            <p14:xfrm>
              <a:off x="4957750" y="2346546"/>
              <a:ext cx="882000" cy="3780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133C8691-F25F-E75B-F179-DD8261F015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03750" y="2238906"/>
                <a:ext cx="9896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772CA97A-BE35-73FB-A44E-71E9C405B33A}"/>
                  </a:ext>
                </a:extLst>
              </p14:cNvPr>
              <p14:cNvContentPartPr/>
              <p14:nvPr/>
            </p14:nvContentPartPr>
            <p14:xfrm>
              <a:off x="4870270" y="2484786"/>
              <a:ext cx="879840" cy="6768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772CA97A-BE35-73FB-A44E-71E9C405B33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16270" y="2376786"/>
                <a:ext cx="9874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81DBC081-FC6F-D1BD-4980-495A559604BD}"/>
                  </a:ext>
                </a:extLst>
              </p14:cNvPr>
              <p14:cNvContentPartPr/>
              <p14:nvPr/>
            </p14:nvContentPartPr>
            <p14:xfrm>
              <a:off x="5103550" y="2720226"/>
              <a:ext cx="382680" cy="33480"/>
            </p14:xfrm>
          </p:contentPart>
        </mc:Choice>
        <mc:Fallback xmlns=""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81DBC081-FC6F-D1BD-4980-495A559604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49550" y="2612586"/>
                <a:ext cx="490320" cy="2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973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B77E4A4-31F8-ED71-B060-4087F428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55"/>
          <a:stretch/>
        </p:blipFill>
        <p:spPr>
          <a:xfrm>
            <a:off x="4408226" y="554920"/>
            <a:ext cx="5055342" cy="5937955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014F5561-AE86-1681-D1CD-AADC8D46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Study flowchart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D7F35FA-A005-BBB3-993B-235690ABDE93}"/>
              </a:ext>
            </a:extLst>
          </p:cNvPr>
          <p:cNvSpPr txBox="1"/>
          <p:nvPr/>
        </p:nvSpPr>
        <p:spPr>
          <a:xfrm>
            <a:off x="838200" y="3852382"/>
            <a:ext cx="2960802" cy="19389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noProof="0" dirty="0"/>
              <a:t>Total 1943 TAVI</a:t>
            </a:r>
          </a:p>
          <a:p>
            <a:endParaRPr lang="en-US" sz="2000" noProof="0" dirty="0"/>
          </a:p>
          <a:p>
            <a:r>
              <a:rPr lang="en-US" sz="2000" noProof="0" dirty="0"/>
              <a:t>644  ACURATE neo2</a:t>
            </a:r>
          </a:p>
          <a:p>
            <a:endParaRPr lang="en-US" sz="2000" noProof="0" dirty="0"/>
          </a:p>
          <a:p>
            <a:r>
              <a:rPr lang="en-US" sz="2000" noProof="0" dirty="0"/>
              <a:t>826  Edwards Sapien3</a:t>
            </a:r>
          </a:p>
          <a:p>
            <a:r>
              <a:rPr lang="en-US" sz="2000" noProof="0" dirty="0"/>
              <a:t>473  Medtronic Evolut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54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C6AC1E-F5EA-CDE4-5C11-F81FA466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76" y="283057"/>
            <a:ext cx="10515600" cy="1325563"/>
          </a:xfrm>
        </p:spPr>
        <p:txBody>
          <a:bodyPr/>
          <a:lstStyle/>
          <a:p>
            <a:r>
              <a:rPr lang="en-US" noProof="0" dirty="0"/>
              <a:t>Baseline data (crude)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2194B775-2B04-6861-DC82-6138EB9A7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153548"/>
              </p:ext>
            </p:extLst>
          </p:nvPr>
        </p:nvGraphicFramePr>
        <p:xfrm>
          <a:off x="720618" y="1376979"/>
          <a:ext cx="7494313" cy="4615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67">
                  <a:extLst>
                    <a:ext uri="{9D8B030D-6E8A-4147-A177-3AD203B41FA5}">
                      <a16:colId xmlns:a16="http://schemas.microsoft.com/office/drawing/2014/main" val="2215442832"/>
                    </a:ext>
                  </a:extLst>
                </a:gridCol>
                <a:gridCol w="1457606">
                  <a:extLst>
                    <a:ext uri="{9D8B030D-6E8A-4147-A177-3AD203B41FA5}">
                      <a16:colId xmlns:a16="http://schemas.microsoft.com/office/drawing/2014/main" val="3103784851"/>
                    </a:ext>
                  </a:extLst>
                </a:gridCol>
                <a:gridCol w="1457606">
                  <a:extLst>
                    <a:ext uri="{9D8B030D-6E8A-4147-A177-3AD203B41FA5}">
                      <a16:colId xmlns:a16="http://schemas.microsoft.com/office/drawing/2014/main" val="180048235"/>
                    </a:ext>
                  </a:extLst>
                </a:gridCol>
                <a:gridCol w="1457606">
                  <a:extLst>
                    <a:ext uri="{9D8B030D-6E8A-4147-A177-3AD203B41FA5}">
                      <a16:colId xmlns:a16="http://schemas.microsoft.com/office/drawing/2014/main" val="1995471056"/>
                    </a:ext>
                  </a:extLst>
                </a:gridCol>
                <a:gridCol w="863528">
                  <a:extLst>
                    <a:ext uri="{9D8B030D-6E8A-4147-A177-3AD203B41FA5}">
                      <a16:colId xmlns:a16="http://schemas.microsoft.com/office/drawing/2014/main" val="4221036415"/>
                    </a:ext>
                  </a:extLst>
                </a:gridCol>
              </a:tblGrid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Variable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Overall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ACURATE neo2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Control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 kern="100" noProof="0" dirty="0">
                          <a:effectLst/>
                        </a:rPr>
                        <a:t>p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592421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No.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1943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644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1299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625719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Age, years, median [IQR]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81.2 (6.1)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82.1 (5.8)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80.8 (6.2)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&lt;0.001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270116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Female sex 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49.8 %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53.9 %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47.7 %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0.012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247601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LVEF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0.409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075355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&gt;50%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81.9 %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83.4 %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81.1 %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254772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40-49%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12.2 %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10.9 %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12.9 %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32841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30-39%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5.7 %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264448"/>
                  </a:ext>
                </a:extLst>
              </a:tr>
              <a:tr h="37212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Aortic mean pressure gradient, mmHg, mean (SD)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47.7 (13.0)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47.9 (12.1)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47.6 (13.4)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0.644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209604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NT-</a:t>
                      </a:r>
                      <a:r>
                        <a:rPr lang="en-US" sz="1200" kern="100" noProof="0" dirty="0" err="1">
                          <a:effectLst/>
                        </a:rPr>
                        <a:t>proBNP</a:t>
                      </a:r>
                      <a:r>
                        <a:rPr lang="en-US" sz="1200" kern="100" noProof="0" dirty="0">
                          <a:effectLst/>
                        </a:rPr>
                        <a:t>, ng/L, mean (SD)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2323.2 (4072.2)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1811.2 (2586.1)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2518.7 (4498.0)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0.003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974356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eGFR, mL/min/1.73 m</a:t>
                      </a:r>
                      <a:r>
                        <a:rPr lang="en-US" sz="1200" kern="100" baseline="30000" noProof="0" dirty="0">
                          <a:effectLst/>
                        </a:rPr>
                        <a:t>2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0.404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231987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15-29 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3.1 %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3.6 %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151586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30-44 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14.3 %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14.9 %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13.9 %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607421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45-59 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26.7 %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28.3 %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25.9 %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916648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   &gt;60 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55.9 %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53.3 %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57.2 %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 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806632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Hypertension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91.7 %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91.0 %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92.1 %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0.470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445470"/>
                  </a:ext>
                </a:extLst>
              </a:tr>
              <a:tr h="37212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COPD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17.1 %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17.5 %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16.9 %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0.785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549159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Previous myocardial infarction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17.2 %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13.8 %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18.9 %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0.006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026691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Previous stroke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20.8 %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23.1 %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19.7 %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0.091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544287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Diabetes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29.8 %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29.8 %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29.8 %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1.000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396315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Previous atrial fibrillation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38.7 %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39.4 %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38.3 %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0.650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278446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Previous pacemaker/ICD 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10.2 %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11.5 %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9.6 %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0.231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747124"/>
                  </a:ext>
                </a:extLst>
              </a:tr>
              <a:tr h="17176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Previous PCI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30.1 %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25.0 %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32.6 %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00" noProof="0" dirty="0">
                          <a:effectLst/>
                        </a:rPr>
                        <a:t>0.001</a:t>
                      </a:r>
                      <a:endParaRPr lang="en-US" sz="1400" kern="100" noProof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957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642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RF_2006_background">
  <a:themeElements>
    <a:clrScheme name="Custom 40">
      <a:dk1>
        <a:srgbClr val="000000"/>
      </a:dk1>
      <a:lt1>
        <a:srgbClr val="FFFFFF"/>
      </a:lt1>
      <a:dk2>
        <a:srgbClr val="1D384C"/>
      </a:dk2>
      <a:lt2>
        <a:srgbClr val="FEB91A"/>
      </a:lt2>
      <a:accent1>
        <a:srgbClr val="ED2937"/>
      </a:accent1>
      <a:accent2>
        <a:srgbClr val="6699FF"/>
      </a:accent2>
      <a:accent3>
        <a:srgbClr val="9A9A9C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269bf9-969f-4947-ab6e-df6fb505fba0" xsi:nil="true"/>
    <lcf76f155ced4ddcb4097134ff3c332f xmlns="21c7ca72-f6d5-4b0e-8803-9d163f0b428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A9135C33BA934CB99AB16D2E3554BF" ma:contentTypeVersion="15" ma:contentTypeDescription="Create a new document." ma:contentTypeScope="" ma:versionID="b4563a7ce6e15fa7b11b9a77918d60b2">
  <xsd:schema xmlns:xsd="http://www.w3.org/2001/XMLSchema" xmlns:xs="http://www.w3.org/2001/XMLSchema" xmlns:p="http://schemas.microsoft.com/office/2006/metadata/properties" xmlns:ns2="21c7ca72-f6d5-4b0e-8803-9d163f0b428e" xmlns:ns3="be269bf9-969f-4947-ab6e-df6fb505fba0" targetNamespace="http://schemas.microsoft.com/office/2006/metadata/properties" ma:root="true" ma:fieldsID="675ff18d9569da560d02070ba9f43a70" ns2:_="" ns3:_="">
    <xsd:import namespace="21c7ca72-f6d5-4b0e-8803-9d163f0b428e"/>
    <xsd:import namespace="be269bf9-969f-4947-ab6e-df6fb505f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7ca72-f6d5-4b0e-8803-9d163f0b4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02aa8f4-6248-4f21-b1f2-4bc7e3121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69bf9-969f-4947-ab6e-df6fb505fb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3b14854-5f3a-4f2b-99ef-e5e8fae53c4e}" ma:internalName="TaxCatchAll" ma:showField="CatchAllData" ma:web="be269bf9-969f-4947-ab6e-df6fb505f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342F88-C91A-467B-87C6-83784E4B4F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ADC4BA-D385-41E1-885A-815162D8389C}">
  <ds:schemaRefs>
    <ds:schemaRef ds:uri="http://schemas.microsoft.com/office/2006/metadata/properties"/>
    <ds:schemaRef ds:uri="http://purl.org/dc/dcmitype/"/>
    <ds:schemaRef ds:uri="21c7ca72-f6d5-4b0e-8803-9d163f0b428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e269bf9-969f-4947-ab6e-df6fb505fba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0C6FBC-4875-4054-A4CB-9B0F8BF8B759}">
  <ds:schemaRefs>
    <ds:schemaRef ds:uri="21c7ca72-f6d5-4b0e-8803-9d163f0b428e"/>
    <ds:schemaRef ds:uri="be269bf9-969f-4947-ab6e-df6fb505fb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1120</Words>
  <Application>Microsoft Office PowerPoint</Application>
  <PresentationFormat>Widescreen</PresentationFormat>
  <Paragraphs>429</Paragraphs>
  <Slides>20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Century Gothic</vt:lpstr>
      <vt:lpstr>Times New Roman</vt:lpstr>
      <vt:lpstr>TradeGothic</vt:lpstr>
      <vt:lpstr>Wingdings 2</vt:lpstr>
      <vt:lpstr>Office Theme</vt:lpstr>
      <vt:lpstr>CRF_2006_background</vt:lpstr>
      <vt:lpstr>TAVI with ACURATE neo2 vs. Sapien/Evolut: A SWEDEHEART Target Trial Emulation Study</vt:lpstr>
      <vt:lpstr>PowerPoint Presentation</vt:lpstr>
      <vt:lpstr>PowerPoint Presentation</vt:lpstr>
      <vt:lpstr>ACURATE neo2: Nitinol Self-expanding TAVI</vt:lpstr>
      <vt:lpstr>PowerPoint Presentation</vt:lpstr>
      <vt:lpstr>PowerPoint Presentation</vt:lpstr>
      <vt:lpstr>Target trial emulation</vt:lpstr>
      <vt:lpstr>Study flowchart</vt:lpstr>
      <vt:lpstr>Baseline data (crude)</vt:lpstr>
      <vt:lpstr>Acurate vs control per hospital</vt:lpstr>
      <vt:lpstr>Adjusted by balancing weighting (Love plot)</vt:lpstr>
      <vt:lpstr>Procedural  data</vt:lpstr>
      <vt:lpstr>Primary Endpoint</vt:lpstr>
      <vt:lpstr>Components</vt:lpstr>
      <vt:lpstr>Additional endpoints</vt:lpstr>
      <vt:lpstr>Postdilatation - not dangerous</vt:lpstr>
      <vt:lpstr>Comparison IDE vs SWEDEHEART (ACURATE group)</vt:lpstr>
      <vt:lpstr>PowerPoint Presentation</vt:lpstr>
      <vt:lpstr>Limitations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Compton, Thomas A</dc:creator>
  <cp:keywords/>
  <dc:description/>
  <cp:lastModifiedBy>Administrateur</cp:lastModifiedBy>
  <cp:revision>5</cp:revision>
  <dcterms:created xsi:type="dcterms:W3CDTF">2024-04-30T17:23:04Z</dcterms:created>
  <dcterms:modified xsi:type="dcterms:W3CDTF">2025-03-09T12:29:01Z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0x010100BEA9135C33BA934CB99AB16D2E3554BF</vt:lpwstr>
  </property>
  <property fmtid="{D5CDD505-2E9C-101B-9397-08002B2CF9AE}" pid="3" name="MediaServiceImageTags">
    <vt:lpwstr/>
  </property>
</Properties>
</file>