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61207A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61207A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61207A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0"/>
                </a:moveTo>
                <a:lnTo>
                  <a:pt x="9144000" y="0"/>
                </a:lnTo>
                <a:lnTo>
                  <a:pt x="9144000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rgbClr val="61207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61207A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61207A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7203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191000" y="4813300"/>
            <a:ext cx="673101" cy="2038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37775" y="3361393"/>
            <a:ext cx="2068449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2911" y="804130"/>
            <a:ext cx="8638177" cy="2689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8093853" y="4861486"/>
            <a:ext cx="745490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61207A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0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1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2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3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jp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Relationship Id="rId9" Type="http://schemas.openxmlformats.org/officeDocument/2006/relationships/image" Target="../media/image17.png"/><Relationship Id="rId10" Type="http://schemas.openxmlformats.org/officeDocument/2006/relationships/image" Target="../media/image18.png"/><Relationship Id="rId11" Type="http://schemas.openxmlformats.org/officeDocument/2006/relationships/image" Target="../media/image19.png"/><Relationship Id="rId12" Type="http://schemas.openxmlformats.org/officeDocument/2006/relationships/image" Target="../media/image20.png"/><Relationship Id="rId13" Type="http://schemas.openxmlformats.org/officeDocument/2006/relationships/image" Target="../media/image21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7" Type="http://schemas.openxmlformats.org/officeDocument/2006/relationships/image" Target="../media/image27.png"/><Relationship Id="rId8" Type="http://schemas.openxmlformats.org/officeDocument/2006/relationships/image" Target="../media/image28.png"/><Relationship Id="rId9" Type="http://schemas.openxmlformats.org/officeDocument/2006/relationships/image" Target="../media/image29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jpg"/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Relationship Id="rId6" Type="http://schemas.openxmlformats.org/officeDocument/2006/relationships/image" Target="../media/image34.png"/><Relationship Id="rId7" Type="http://schemas.openxmlformats.org/officeDocument/2006/relationships/image" Target="../media/image35.png"/><Relationship Id="rId8" Type="http://schemas.openxmlformats.org/officeDocument/2006/relationships/image" Target="../media/image36.png"/><Relationship Id="rId9" Type="http://schemas.openxmlformats.org/officeDocument/2006/relationships/image" Target="../media/image37.png"/><Relationship Id="rId10" Type="http://schemas.openxmlformats.org/officeDocument/2006/relationships/image" Target="../media/image38.png"/><Relationship Id="rId11" Type="http://schemas.openxmlformats.org/officeDocument/2006/relationships/image" Target="../media/image39.png"/><Relationship Id="rId12" Type="http://schemas.openxmlformats.org/officeDocument/2006/relationships/image" Target="../media/image40.png"/><Relationship Id="rId13" Type="http://schemas.openxmlformats.org/officeDocument/2006/relationships/image" Target="../media/image41.png"/><Relationship Id="rId14" Type="http://schemas.openxmlformats.org/officeDocument/2006/relationships/image" Target="../media/image42.png"/><Relationship Id="rId15" Type="http://schemas.openxmlformats.org/officeDocument/2006/relationships/image" Target="../media/image43.png"/><Relationship Id="rId16" Type="http://schemas.openxmlformats.org/officeDocument/2006/relationships/image" Target="../media/image44.png"/><Relationship Id="rId17" Type="http://schemas.openxmlformats.org/officeDocument/2006/relationships/image" Target="../media/image45.png"/><Relationship Id="rId18" Type="http://schemas.openxmlformats.org/officeDocument/2006/relationships/image" Target="../media/image46.png"/><Relationship Id="rId19" Type="http://schemas.openxmlformats.org/officeDocument/2006/relationships/image" Target="../media/image47.png"/><Relationship Id="rId20" Type="http://schemas.openxmlformats.org/officeDocument/2006/relationships/image" Target="../media/image48.png"/><Relationship Id="rId21" Type="http://schemas.openxmlformats.org/officeDocument/2006/relationships/image" Target="../media/image49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419600" y="4318000"/>
            <a:ext cx="1123032" cy="4057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797300" y="4318000"/>
            <a:ext cx="398247" cy="3982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797300" y="800100"/>
            <a:ext cx="1536879" cy="7319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493000" y="4330700"/>
            <a:ext cx="878605" cy="2661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75592" y="1672107"/>
            <a:ext cx="7603490" cy="939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109855">
              <a:lnSpc>
                <a:spcPct val="100000"/>
              </a:lnSpc>
              <a:spcBef>
                <a:spcPts val="100"/>
              </a:spcBef>
            </a:pPr>
            <a:r>
              <a:rPr dirty="0" sz="3000" b="0">
                <a:latin typeface="Calibri"/>
                <a:cs typeface="Calibri"/>
              </a:rPr>
              <a:t>A </a:t>
            </a:r>
            <a:r>
              <a:rPr dirty="0" sz="3000" spc="-10" b="0">
                <a:latin typeface="Calibri"/>
                <a:cs typeface="Calibri"/>
              </a:rPr>
              <a:t>randomised </a:t>
            </a:r>
            <a:r>
              <a:rPr dirty="0" sz="3000" b="0">
                <a:latin typeface="Calibri"/>
                <a:cs typeface="Calibri"/>
              </a:rPr>
              <a:t>trial </a:t>
            </a:r>
            <a:r>
              <a:rPr dirty="0" sz="3000" spc="-5" b="0">
                <a:latin typeface="Calibri"/>
                <a:cs typeface="Calibri"/>
              </a:rPr>
              <a:t>of </a:t>
            </a:r>
            <a:r>
              <a:rPr dirty="0" sz="3000" spc="-15" b="0">
                <a:latin typeface="Calibri"/>
                <a:cs typeface="Calibri"/>
              </a:rPr>
              <a:t>coronary </a:t>
            </a:r>
            <a:r>
              <a:rPr dirty="0" sz="3000" spc="-5" b="0">
                <a:latin typeface="Calibri"/>
                <a:cs typeface="Calibri"/>
              </a:rPr>
              <a:t>function </a:t>
            </a:r>
            <a:r>
              <a:rPr dirty="0" sz="3000" spc="-10" b="0">
                <a:latin typeface="Calibri"/>
                <a:cs typeface="Calibri"/>
              </a:rPr>
              <a:t>testing-  </a:t>
            </a:r>
            <a:r>
              <a:rPr dirty="0" sz="3000" b="0">
                <a:latin typeface="Calibri"/>
                <a:cs typeface="Calibri"/>
              </a:rPr>
              <a:t>guided </a:t>
            </a:r>
            <a:r>
              <a:rPr dirty="0" sz="3000" spc="-15" b="0">
                <a:latin typeface="Calibri"/>
                <a:cs typeface="Calibri"/>
              </a:rPr>
              <a:t>treatment versus standard </a:t>
            </a:r>
            <a:r>
              <a:rPr dirty="0" sz="3000" spc="-20" b="0">
                <a:latin typeface="Calibri"/>
                <a:cs typeface="Calibri"/>
              </a:rPr>
              <a:t>care </a:t>
            </a:r>
            <a:r>
              <a:rPr dirty="0" sz="3000" spc="-5" b="0">
                <a:latin typeface="Calibri"/>
                <a:cs typeface="Calibri"/>
              </a:rPr>
              <a:t>in</a:t>
            </a:r>
            <a:r>
              <a:rPr dirty="0" sz="3000" spc="10" b="0">
                <a:latin typeface="Calibri"/>
                <a:cs typeface="Calibri"/>
              </a:rPr>
              <a:t> </a:t>
            </a:r>
            <a:r>
              <a:rPr dirty="0" sz="3000" b="0">
                <a:latin typeface="Calibri"/>
                <a:cs typeface="Calibri"/>
              </a:rPr>
              <a:t>ANOCA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15976" y="2718845"/>
            <a:ext cx="4507230" cy="1543685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55"/>
              </a:spcBef>
            </a:pPr>
            <a:r>
              <a:rPr dirty="0" u="heavy" sz="2000" spc="-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On behalf of </a:t>
            </a:r>
            <a:r>
              <a:rPr dirty="0" u="heavy"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the ILIAS ANOCA</a:t>
            </a:r>
            <a:r>
              <a:rPr dirty="0" u="heavy" sz="2000" spc="-2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investigators:</a:t>
            </a:r>
            <a:endParaRPr sz="2000">
              <a:latin typeface="Calibri"/>
              <a:cs typeface="Calibri"/>
            </a:endParaRPr>
          </a:p>
          <a:p>
            <a:pPr algn="ctr" marL="4445">
              <a:lnSpc>
                <a:spcPct val="100000"/>
              </a:lnSpc>
              <a:spcBef>
                <a:spcPts val="795"/>
              </a:spcBef>
            </a:pP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Tim </a:t>
            </a:r>
            <a:r>
              <a:rPr dirty="0" sz="2400" spc="-155">
                <a:solidFill>
                  <a:srgbClr val="FFFFFF"/>
                </a:solidFill>
                <a:latin typeface="Calibri"/>
                <a:cs typeface="Calibri"/>
              </a:rPr>
              <a:t>P. 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van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2400" spc="-2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Hoef</a:t>
            </a:r>
            <a:endParaRPr sz="2400">
              <a:latin typeface="Calibri"/>
              <a:cs typeface="Calibri"/>
            </a:endParaRPr>
          </a:p>
          <a:p>
            <a:pPr algn="ctr" marL="678815" marR="666750">
              <a:lnSpc>
                <a:spcPct val="120000"/>
              </a:lnSpc>
              <a:spcBef>
                <a:spcPts val="35"/>
              </a:spcBef>
            </a:pP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University 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Medical 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Center Utrecht  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Netherlands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3670796" cy="18168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9774" y="15490"/>
            <a:ext cx="40335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35" b="0">
                <a:latin typeface="Calibri"/>
                <a:cs typeface="Calibri"/>
              </a:rPr>
              <a:t>CFT-derived</a:t>
            </a:r>
            <a:r>
              <a:rPr dirty="0" sz="3600" spc="-60" b="0">
                <a:latin typeface="Calibri"/>
                <a:cs typeface="Calibri"/>
              </a:rPr>
              <a:t> </a:t>
            </a:r>
            <a:r>
              <a:rPr dirty="0" sz="3600" spc="-5" b="0">
                <a:latin typeface="Calibri"/>
                <a:cs typeface="Calibri"/>
              </a:rPr>
              <a:t>diagnosis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083983" y="1727200"/>
            <a:ext cx="2519747" cy="25058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315455" y="3656117"/>
            <a:ext cx="871219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Calibri"/>
                <a:cs typeface="Calibri"/>
              </a:rPr>
              <a:t>Isolated  c</a:t>
            </a:r>
            <a:r>
              <a:rPr dirty="0" sz="1800" b="1">
                <a:latin typeface="Calibri"/>
                <a:cs typeface="Calibri"/>
              </a:rPr>
              <a:t>o</a:t>
            </a:r>
            <a:r>
              <a:rPr dirty="0" sz="1800" spc="-25" b="1">
                <a:latin typeface="Calibri"/>
                <a:cs typeface="Calibri"/>
              </a:rPr>
              <a:t>r</a:t>
            </a:r>
            <a:r>
              <a:rPr dirty="0" sz="1800" b="1">
                <a:latin typeface="Calibri"/>
                <a:cs typeface="Calibri"/>
              </a:rPr>
              <a:t>ona</a:t>
            </a:r>
            <a:r>
              <a:rPr dirty="0" sz="1800" spc="5" b="1">
                <a:latin typeface="Calibri"/>
                <a:cs typeface="Calibri"/>
              </a:rPr>
              <a:t>r</a:t>
            </a:r>
            <a:r>
              <a:rPr dirty="0" sz="1800" b="1">
                <a:latin typeface="Calibri"/>
                <a:cs typeface="Calibri"/>
              </a:rPr>
              <a:t>y  spasm  42%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83429" y="2333265"/>
            <a:ext cx="1166495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Non-</a:t>
            </a:r>
            <a:r>
              <a:rPr dirty="0" sz="1800" spc="-10" b="1">
                <a:latin typeface="Calibri"/>
                <a:cs typeface="Calibri"/>
              </a:rPr>
              <a:t>c</a:t>
            </a:r>
            <a:r>
              <a:rPr dirty="0" sz="1800" b="1">
                <a:latin typeface="Calibri"/>
                <a:cs typeface="Calibri"/>
              </a:rPr>
              <a:t>a</a:t>
            </a:r>
            <a:r>
              <a:rPr dirty="0" sz="1800" spc="-25" b="1">
                <a:latin typeface="Calibri"/>
                <a:cs typeface="Calibri"/>
              </a:rPr>
              <a:t>r</a:t>
            </a:r>
            <a:r>
              <a:rPr dirty="0" sz="1800" b="1">
                <a:latin typeface="Calibri"/>
                <a:cs typeface="Calibri"/>
              </a:rPr>
              <a:t>diac  </a:t>
            </a:r>
            <a:r>
              <a:rPr dirty="0" sz="1800" spc="-10" b="1">
                <a:latin typeface="Calibri"/>
                <a:cs typeface="Calibri"/>
              </a:rPr>
              <a:t>chest </a:t>
            </a:r>
            <a:r>
              <a:rPr dirty="0" sz="1800" b="1">
                <a:latin typeface="Calibri"/>
                <a:cs typeface="Calibri"/>
              </a:rPr>
              <a:t>pain  22%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22837" y="923996"/>
            <a:ext cx="1274445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Calibri"/>
                <a:cs typeface="Calibri"/>
              </a:rPr>
              <a:t>Mixed</a:t>
            </a:r>
            <a:r>
              <a:rPr dirty="0" sz="1800" spc="-105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spasm  and </a:t>
            </a:r>
            <a:r>
              <a:rPr dirty="0" sz="1800" spc="-5" b="1">
                <a:latin typeface="Calibri"/>
                <a:cs typeface="Calibri"/>
              </a:rPr>
              <a:t>CMD  </a:t>
            </a:r>
            <a:r>
              <a:rPr dirty="0" sz="1800" b="1">
                <a:latin typeface="Calibri"/>
                <a:cs typeface="Calibri"/>
              </a:rPr>
              <a:t>20%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87998" y="2544145"/>
            <a:ext cx="129857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6095" marR="5080" indent="-49403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Calibri"/>
                <a:cs typeface="Calibri"/>
              </a:rPr>
              <a:t>Isolated</a:t>
            </a:r>
            <a:r>
              <a:rPr dirty="0" sz="1800" spc="-7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CMD  </a:t>
            </a:r>
            <a:r>
              <a:rPr dirty="0" sz="1800" b="1">
                <a:latin typeface="Calibri"/>
                <a:cs typeface="Calibri"/>
              </a:rPr>
              <a:t>7%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185490" y="1491986"/>
            <a:ext cx="805815" cy="909955"/>
          </a:xfrm>
          <a:custGeom>
            <a:avLst/>
            <a:gdLst/>
            <a:ahLst/>
            <a:cxnLst/>
            <a:rect l="l" t="t" r="r" b="b"/>
            <a:pathLst>
              <a:path w="805815" h="909955">
                <a:moveTo>
                  <a:pt x="724865" y="266371"/>
                </a:moveTo>
                <a:lnTo>
                  <a:pt x="80793" y="643089"/>
                </a:lnTo>
                <a:lnTo>
                  <a:pt x="56313" y="596899"/>
                </a:lnTo>
                <a:lnTo>
                  <a:pt x="36304" y="549982"/>
                </a:lnTo>
                <a:lnTo>
                  <a:pt x="20717" y="502704"/>
                </a:lnTo>
                <a:lnTo>
                  <a:pt x="9503" y="455434"/>
                </a:lnTo>
                <a:lnTo>
                  <a:pt x="2613" y="408537"/>
                </a:lnTo>
                <a:lnTo>
                  <a:pt x="0" y="362382"/>
                </a:lnTo>
                <a:lnTo>
                  <a:pt x="1612" y="317337"/>
                </a:lnTo>
                <a:lnTo>
                  <a:pt x="7403" y="273767"/>
                </a:lnTo>
                <a:lnTo>
                  <a:pt x="17323" y="232040"/>
                </a:lnTo>
                <a:lnTo>
                  <a:pt x="31323" y="192525"/>
                </a:lnTo>
                <a:lnTo>
                  <a:pt x="49355" y="155588"/>
                </a:lnTo>
                <a:lnTo>
                  <a:pt x="71369" y="121596"/>
                </a:lnTo>
                <a:lnTo>
                  <a:pt x="97318" y="90916"/>
                </a:lnTo>
                <a:lnTo>
                  <a:pt x="127153" y="63916"/>
                </a:lnTo>
                <a:lnTo>
                  <a:pt x="160819" y="40967"/>
                </a:lnTo>
                <a:lnTo>
                  <a:pt x="197329" y="22871"/>
                </a:lnTo>
                <a:lnTo>
                  <a:pt x="235485" y="10103"/>
                </a:lnTo>
                <a:lnTo>
                  <a:pt x="274945" y="2525"/>
                </a:lnTo>
                <a:lnTo>
                  <a:pt x="315364" y="0"/>
                </a:lnTo>
                <a:lnTo>
                  <a:pt x="356398" y="2389"/>
                </a:lnTo>
                <a:lnTo>
                  <a:pt x="397703" y="9557"/>
                </a:lnTo>
                <a:lnTo>
                  <a:pt x="438934" y="21365"/>
                </a:lnTo>
                <a:lnTo>
                  <a:pt x="479749" y="37675"/>
                </a:lnTo>
                <a:lnTo>
                  <a:pt x="519802" y="58351"/>
                </a:lnTo>
                <a:lnTo>
                  <a:pt x="558750" y="83254"/>
                </a:lnTo>
                <a:lnTo>
                  <a:pt x="596248" y="112247"/>
                </a:lnTo>
                <a:lnTo>
                  <a:pt x="631953" y="145193"/>
                </a:lnTo>
                <a:lnTo>
                  <a:pt x="665520" y="181954"/>
                </a:lnTo>
                <a:lnTo>
                  <a:pt x="696605" y="222392"/>
                </a:lnTo>
                <a:lnTo>
                  <a:pt x="724865" y="266371"/>
                </a:lnTo>
                <a:close/>
              </a:path>
              <a:path w="805815" h="909955">
                <a:moveTo>
                  <a:pt x="644839" y="868492"/>
                </a:moveTo>
                <a:lnTo>
                  <a:pt x="608329" y="886588"/>
                </a:lnTo>
                <a:lnTo>
                  <a:pt x="570173" y="899356"/>
                </a:lnTo>
                <a:lnTo>
                  <a:pt x="530713" y="906934"/>
                </a:lnTo>
                <a:lnTo>
                  <a:pt x="490294" y="909460"/>
                </a:lnTo>
                <a:lnTo>
                  <a:pt x="449260" y="907070"/>
                </a:lnTo>
                <a:lnTo>
                  <a:pt x="407955" y="899902"/>
                </a:lnTo>
                <a:lnTo>
                  <a:pt x="366723" y="888095"/>
                </a:lnTo>
                <a:lnTo>
                  <a:pt x="325908" y="871784"/>
                </a:lnTo>
                <a:lnTo>
                  <a:pt x="285855" y="851109"/>
                </a:lnTo>
                <a:lnTo>
                  <a:pt x="246907" y="826206"/>
                </a:lnTo>
                <a:lnTo>
                  <a:pt x="209409" y="797213"/>
                </a:lnTo>
                <a:lnTo>
                  <a:pt x="173704" y="764267"/>
                </a:lnTo>
                <a:lnTo>
                  <a:pt x="140137" y="727506"/>
                </a:lnTo>
                <a:lnTo>
                  <a:pt x="109052" y="687067"/>
                </a:lnTo>
                <a:lnTo>
                  <a:pt x="80792" y="643088"/>
                </a:lnTo>
                <a:lnTo>
                  <a:pt x="724865" y="266371"/>
                </a:lnTo>
                <a:lnTo>
                  <a:pt x="749344" y="312560"/>
                </a:lnTo>
                <a:lnTo>
                  <a:pt x="769354" y="359477"/>
                </a:lnTo>
                <a:lnTo>
                  <a:pt x="784941" y="406754"/>
                </a:lnTo>
                <a:lnTo>
                  <a:pt x="796155" y="454025"/>
                </a:lnTo>
                <a:lnTo>
                  <a:pt x="803044" y="500921"/>
                </a:lnTo>
                <a:lnTo>
                  <a:pt x="805658" y="547076"/>
                </a:lnTo>
                <a:lnTo>
                  <a:pt x="804045" y="592122"/>
                </a:lnTo>
                <a:lnTo>
                  <a:pt x="798255" y="635691"/>
                </a:lnTo>
                <a:lnTo>
                  <a:pt x="788335" y="677418"/>
                </a:lnTo>
                <a:lnTo>
                  <a:pt x="774335" y="716933"/>
                </a:lnTo>
                <a:lnTo>
                  <a:pt x="756303" y="753871"/>
                </a:lnTo>
                <a:lnTo>
                  <a:pt x="734289" y="787862"/>
                </a:lnTo>
                <a:lnTo>
                  <a:pt x="708341" y="818542"/>
                </a:lnTo>
                <a:lnTo>
                  <a:pt x="678508" y="845541"/>
                </a:lnTo>
                <a:lnTo>
                  <a:pt x="644839" y="8684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7164170" y="1548434"/>
            <a:ext cx="1021715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Functional  angina</a:t>
            </a:r>
            <a:endParaRPr sz="1800">
              <a:latin typeface="Calibri"/>
              <a:cs typeface="Calibri"/>
            </a:endParaRPr>
          </a:p>
          <a:p>
            <a:pPr algn="ctr" marL="48260">
              <a:lnSpc>
                <a:spcPct val="100000"/>
              </a:lnSpc>
            </a:pPr>
            <a:r>
              <a:rPr dirty="0" sz="1800" b="1">
                <a:latin typeface="Calibri"/>
                <a:cs typeface="Calibri"/>
              </a:rPr>
              <a:t>8%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01025" y="2096281"/>
            <a:ext cx="3358515" cy="1569720"/>
          </a:xfrm>
          <a:prstGeom prst="rect">
            <a:avLst/>
          </a:prstGeom>
          <a:solidFill>
            <a:srgbClr val="942A86"/>
          </a:solidFill>
        </p:spPr>
        <p:txBody>
          <a:bodyPr wrap="square" lIns="0" tIns="26034" rIns="0" bIns="0" rtlCol="0" vert="horz">
            <a:spAutoFit/>
          </a:bodyPr>
          <a:lstStyle/>
          <a:p>
            <a:pPr algn="ctr" marL="382905" marR="372110">
              <a:lnSpc>
                <a:spcPct val="100000"/>
              </a:lnSpc>
              <a:spcBef>
                <a:spcPts val="204"/>
              </a:spcBef>
            </a:pP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Coronary</a:t>
            </a:r>
            <a:r>
              <a:rPr dirty="0" sz="240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vasomotor  dysfunction</a:t>
            </a:r>
            <a:endParaRPr sz="24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was documented</a:t>
            </a:r>
            <a:r>
              <a:rPr dirty="0" sz="24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  <a:p>
            <a:pPr algn="ctr" marL="3175">
              <a:lnSpc>
                <a:spcPct val="100000"/>
              </a:lnSpc>
              <a:tabLst>
                <a:tab pos="2009139" algn="l"/>
              </a:tabLst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78% of ANOCA	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patients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0374" y="1714477"/>
            <a:ext cx="8124572" cy="29319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20905" y="15490"/>
            <a:ext cx="725614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0">
                <a:latin typeface="Calibri"/>
                <a:cs typeface="Calibri"/>
              </a:rPr>
              <a:t>Primary </a:t>
            </a:r>
            <a:r>
              <a:rPr dirty="0" sz="3600" spc="-10" b="0">
                <a:latin typeface="Calibri"/>
                <a:cs typeface="Calibri"/>
              </a:rPr>
              <a:t>Endpoint: </a:t>
            </a:r>
            <a:r>
              <a:rPr dirty="0" sz="3600" spc="-25" b="0">
                <a:latin typeface="Calibri"/>
                <a:cs typeface="Calibri"/>
              </a:rPr>
              <a:t>SAQ </a:t>
            </a:r>
            <a:r>
              <a:rPr dirty="0" sz="3600" spc="-5" b="0">
                <a:latin typeface="Calibri"/>
                <a:cs typeface="Calibri"/>
              </a:rPr>
              <a:t>Summary</a:t>
            </a:r>
            <a:r>
              <a:rPr dirty="0" sz="3600" spc="5" b="0">
                <a:latin typeface="Calibri"/>
                <a:cs typeface="Calibri"/>
              </a:rPr>
              <a:t> </a:t>
            </a:r>
            <a:r>
              <a:rPr dirty="0" sz="3600" spc="-20" b="0">
                <a:latin typeface="Calibri"/>
                <a:cs typeface="Calibri"/>
              </a:rPr>
              <a:t>Score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3220" y="963053"/>
            <a:ext cx="2449195" cy="9740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latin typeface="Calibri"/>
                <a:cs typeface="Calibri"/>
              </a:rPr>
              <a:t>ΔSAQSS: </a:t>
            </a:r>
            <a:r>
              <a:rPr dirty="0" sz="2400" spc="-5" b="1">
                <a:latin typeface="Calibri"/>
                <a:cs typeface="Calibri"/>
              </a:rPr>
              <a:t>+9.4</a:t>
            </a:r>
            <a:r>
              <a:rPr dirty="0" sz="2400" spc="-6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Units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ts val="2155"/>
              </a:lnSpc>
              <a:spcBef>
                <a:spcPts val="35"/>
              </a:spcBef>
            </a:pPr>
            <a:r>
              <a:rPr dirty="0" sz="1800" spc="-5">
                <a:latin typeface="Calibri"/>
                <a:cs typeface="Calibri"/>
              </a:rPr>
              <a:t>(95% CI: </a:t>
            </a:r>
            <a:r>
              <a:rPr dirty="0" sz="1800">
                <a:latin typeface="Calibri"/>
                <a:cs typeface="Calibri"/>
              </a:rPr>
              <a:t>3.9 </a:t>
            </a:r>
            <a:r>
              <a:rPr dirty="0" sz="1800" spc="-10">
                <a:latin typeface="Calibri"/>
                <a:cs typeface="Calibri"/>
              </a:rPr>
              <a:t>to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14.9)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395"/>
              </a:lnSpc>
            </a:pPr>
            <a:r>
              <a:rPr dirty="0" sz="2000" b="1">
                <a:latin typeface="Calibri"/>
                <a:cs typeface="Calibri"/>
              </a:rPr>
              <a:t>p=0.001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42522" y="2323579"/>
            <a:ext cx="1480820" cy="726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Calibri"/>
                <a:cs typeface="Calibri"/>
              </a:rPr>
              <a:t>+11.6U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ts val="1675"/>
              </a:lnSpc>
              <a:spcBef>
                <a:spcPts val="10"/>
              </a:spcBef>
            </a:pPr>
            <a:r>
              <a:rPr dirty="0" sz="1400" spc="-5">
                <a:latin typeface="Calibri"/>
                <a:cs typeface="Calibri"/>
              </a:rPr>
              <a:t>(95% CI: </a:t>
            </a:r>
            <a:r>
              <a:rPr dirty="0" sz="1400">
                <a:latin typeface="Calibri"/>
                <a:cs typeface="Calibri"/>
              </a:rPr>
              <a:t>5.3 </a:t>
            </a:r>
            <a:r>
              <a:rPr dirty="0" sz="1400" spc="-10">
                <a:latin typeface="Calibri"/>
                <a:cs typeface="Calibri"/>
              </a:rPr>
              <a:t>to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19.5)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ts val="1914"/>
              </a:lnSpc>
            </a:pPr>
            <a:r>
              <a:rPr dirty="0" sz="1600" b="1">
                <a:latin typeface="Calibri"/>
                <a:cs typeface="Calibri"/>
              </a:rPr>
              <a:t>p=0.001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54748" y="1282506"/>
            <a:ext cx="1480820" cy="7588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libri"/>
                <a:cs typeface="Calibri"/>
              </a:rPr>
              <a:t>+11.3U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1675"/>
              </a:lnSpc>
              <a:spcBef>
                <a:spcPts val="25"/>
              </a:spcBef>
            </a:pPr>
            <a:r>
              <a:rPr dirty="0" sz="1400" spc="-5">
                <a:latin typeface="Calibri"/>
                <a:cs typeface="Calibri"/>
              </a:rPr>
              <a:t>(95% CI: </a:t>
            </a:r>
            <a:r>
              <a:rPr dirty="0" sz="1400">
                <a:latin typeface="Calibri"/>
                <a:cs typeface="Calibri"/>
              </a:rPr>
              <a:t>4.6 </a:t>
            </a:r>
            <a:r>
              <a:rPr dirty="0" sz="1400" spc="-10">
                <a:latin typeface="Calibri"/>
                <a:cs typeface="Calibri"/>
              </a:rPr>
              <a:t>to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19.4)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ts val="1914"/>
              </a:lnSpc>
            </a:pPr>
            <a:r>
              <a:rPr dirty="0" sz="1600" b="1">
                <a:latin typeface="Calibri"/>
                <a:cs typeface="Calibri"/>
              </a:rPr>
              <a:t>p=0.001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12024" y="2815908"/>
            <a:ext cx="52006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Calibri"/>
                <a:cs typeface="Calibri"/>
              </a:rPr>
              <a:t>+4.2U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04892" y="3061373"/>
            <a:ext cx="1534795" cy="4813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675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(95% CI: -2.6 </a:t>
            </a:r>
            <a:r>
              <a:rPr dirty="0" sz="1400" spc="-10">
                <a:latin typeface="Calibri"/>
                <a:cs typeface="Calibri"/>
              </a:rPr>
              <a:t>to</a:t>
            </a:r>
            <a:r>
              <a:rPr dirty="0" sz="1400" spc="-8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11.0)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ts val="1914"/>
              </a:lnSpc>
            </a:pPr>
            <a:r>
              <a:rPr dirty="0" sz="1600" b="1">
                <a:latin typeface="Calibri"/>
                <a:cs typeface="Calibri"/>
              </a:rPr>
              <a:t>p=0.226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40676" y="1288478"/>
            <a:ext cx="339090" cy="3144520"/>
          </a:xfrm>
          <a:custGeom>
            <a:avLst/>
            <a:gdLst/>
            <a:ahLst/>
            <a:cxnLst/>
            <a:rect l="l" t="t" r="r" b="b"/>
            <a:pathLst>
              <a:path w="339090" h="3144520">
                <a:moveTo>
                  <a:pt x="0" y="3144448"/>
                </a:moveTo>
                <a:lnTo>
                  <a:pt x="0" y="0"/>
                </a:lnTo>
                <a:lnTo>
                  <a:pt x="338553" y="0"/>
                </a:lnTo>
                <a:lnTo>
                  <a:pt x="338553" y="3144448"/>
                </a:lnTo>
                <a:lnTo>
                  <a:pt x="0" y="31444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11491" y="1742244"/>
            <a:ext cx="228600" cy="261239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620"/>
              </a:lnSpc>
            </a:pPr>
            <a:r>
              <a:rPr dirty="0" sz="1600" spc="-10" b="1">
                <a:latin typeface="Calibri"/>
                <a:cs typeface="Calibri"/>
              </a:rPr>
              <a:t>Change </a:t>
            </a:r>
            <a:r>
              <a:rPr dirty="0" sz="1600" b="1">
                <a:latin typeface="Calibri"/>
                <a:cs typeface="Calibri"/>
              </a:rPr>
              <a:t>in </a:t>
            </a:r>
            <a:r>
              <a:rPr dirty="0" sz="1600" spc="-15" b="1">
                <a:latin typeface="Calibri"/>
                <a:cs typeface="Calibri"/>
              </a:rPr>
              <a:t>SAQ </a:t>
            </a:r>
            <a:r>
              <a:rPr dirty="0" sz="1600" b="1">
                <a:latin typeface="Calibri"/>
                <a:cs typeface="Calibri"/>
              </a:rPr>
              <a:t>Summary</a:t>
            </a:r>
            <a:r>
              <a:rPr dirty="0" sz="1600" spc="-35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Score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644228" y="1284335"/>
            <a:ext cx="339090" cy="3144520"/>
          </a:xfrm>
          <a:custGeom>
            <a:avLst/>
            <a:gdLst/>
            <a:ahLst/>
            <a:cxnLst/>
            <a:rect l="l" t="t" r="r" b="b"/>
            <a:pathLst>
              <a:path w="339089" h="3144520">
                <a:moveTo>
                  <a:pt x="0" y="3144448"/>
                </a:moveTo>
                <a:lnTo>
                  <a:pt x="0" y="0"/>
                </a:lnTo>
                <a:lnTo>
                  <a:pt x="338553" y="0"/>
                </a:lnTo>
                <a:lnTo>
                  <a:pt x="338553" y="3144448"/>
                </a:lnTo>
                <a:lnTo>
                  <a:pt x="0" y="31444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715043" y="1738101"/>
            <a:ext cx="228600" cy="261239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620"/>
              </a:lnSpc>
            </a:pPr>
            <a:r>
              <a:rPr dirty="0" sz="1600" spc="-10" b="1">
                <a:latin typeface="Calibri"/>
                <a:cs typeface="Calibri"/>
              </a:rPr>
              <a:t>Change </a:t>
            </a:r>
            <a:r>
              <a:rPr dirty="0" sz="1600" b="1">
                <a:latin typeface="Calibri"/>
                <a:cs typeface="Calibri"/>
              </a:rPr>
              <a:t>in </a:t>
            </a:r>
            <a:r>
              <a:rPr dirty="0" sz="1600" spc="-15" b="1">
                <a:latin typeface="Calibri"/>
                <a:cs typeface="Calibri"/>
              </a:rPr>
              <a:t>SAQ </a:t>
            </a:r>
            <a:r>
              <a:rPr dirty="0" sz="1600" b="1">
                <a:latin typeface="Calibri"/>
                <a:cs typeface="Calibri"/>
              </a:rPr>
              <a:t>Summary</a:t>
            </a:r>
            <a:r>
              <a:rPr dirty="0" sz="1600" spc="-35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Score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2911" y="1093510"/>
            <a:ext cx="6964680" cy="33909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SzPct val="102083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400" b="1">
                <a:latin typeface="Calibri"/>
                <a:cs typeface="Calibri"/>
              </a:rPr>
              <a:t>100% </a:t>
            </a:r>
            <a:r>
              <a:rPr dirty="0" sz="2400" spc="-5">
                <a:latin typeface="Calibri"/>
                <a:cs typeface="Calibri"/>
              </a:rPr>
              <a:t>of CFT </a:t>
            </a:r>
            <a:r>
              <a:rPr dirty="0" sz="2400" spc="-15">
                <a:latin typeface="Calibri"/>
                <a:cs typeface="Calibri"/>
              </a:rPr>
              <a:t>procedures were </a:t>
            </a:r>
            <a:r>
              <a:rPr dirty="0" sz="2400" spc="-10">
                <a:latin typeface="Calibri"/>
                <a:cs typeface="Calibri"/>
              </a:rPr>
              <a:t>completed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successfully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33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SzPct val="102083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400" spc="-20">
                <a:latin typeface="Calibri"/>
                <a:cs typeface="Calibri"/>
              </a:rPr>
              <a:t>Average </a:t>
            </a:r>
            <a:r>
              <a:rPr dirty="0" sz="2400" spc="-5">
                <a:latin typeface="Calibri"/>
                <a:cs typeface="Calibri"/>
              </a:rPr>
              <a:t>of </a:t>
            </a:r>
            <a:r>
              <a:rPr dirty="0" sz="2400" b="1">
                <a:latin typeface="Calibri"/>
                <a:cs typeface="Calibri"/>
              </a:rPr>
              <a:t>21±6 </a:t>
            </a:r>
            <a:r>
              <a:rPr dirty="0" sz="2400" spc="-10" b="1">
                <a:latin typeface="Calibri"/>
                <a:cs typeface="Calibri"/>
              </a:rPr>
              <a:t>minutes </a:t>
            </a:r>
            <a:r>
              <a:rPr dirty="0" sz="2400" spc="-20">
                <a:latin typeface="Calibri"/>
                <a:cs typeface="Calibri"/>
              </a:rPr>
              <a:t>for </a:t>
            </a:r>
            <a:r>
              <a:rPr dirty="0" sz="2400" spc="-5">
                <a:latin typeface="Calibri"/>
                <a:cs typeface="Calibri"/>
              </a:rPr>
              <a:t>CFT</a:t>
            </a:r>
            <a:r>
              <a:rPr dirty="0" sz="2400" spc="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completion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3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SzPct val="102083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400" b="1">
                <a:latin typeface="Calibri"/>
                <a:cs typeface="Calibri"/>
              </a:rPr>
              <a:t>No </a:t>
            </a:r>
            <a:r>
              <a:rPr dirty="0" sz="2400" spc="-10" b="1">
                <a:latin typeface="Calibri"/>
                <a:cs typeface="Calibri"/>
              </a:rPr>
              <a:t>procedural adverse</a:t>
            </a:r>
            <a:r>
              <a:rPr dirty="0" sz="2400" spc="5" b="1">
                <a:latin typeface="Calibri"/>
                <a:cs typeface="Calibri"/>
              </a:rPr>
              <a:t> </a:t>
            </a:r>
            <a:r>
              <a:rPr dirty="0" sz="2400" spc="-15" b="1">
                <a:latin typeface="Calibri"/>
                <a:cs typeface="Calibri"/>
              </a:rPr>
              <a:t>events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300">
              <a:latin typeface="Calibri"/>
              <a:cs typeface="Calibri"/>
            </a:endParaRPr>
          </a:p>
          <a:p>
            <a:pPr marL="354965" marR="634365" indent="-342900">
              <a:lnSpc>
                <a:spcPct val="100000"/>
              </a:lnSpc>
              <a:buSzPct val="102083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400" b="1">
                <a:latin typeface="Calibri"/>
                <a:cs typeface="Calibri"/>
              </a:rPr>
              <a:t>No </a:t>
            </a:r>
            <a:r>
              <a:rPr dirty="0" sz="2400" spc="-5" b="1">
                <a:latin typeface="Calibri"/>
                <a:cs typeface="Calibri"/>
              </a:rPr>
              <a:t>major </a:t>
            </a:r>
            <a:r>
              <a:rPr dirty="0" sz="2400" spc="-10" b="1">
                <a:latin typeface="Calibri"/>
                <a:cs typeface="Calibri"/>
              </a:rPr>
              <a:t>adverse cardiac </a:t>
            </a:r>
            <a:r>
              <a:rPr dirty="0" sz="2400" spc="-15" b="1">
                <a:latin typeface="Calibri"/>
                <a:cs typeface="Calibri"/>
              </a:rPr>
              <a:t>events </a:t>
            </a:r>
            <a:r>
              <a:rPr dirty="0" sz="2400" spc="-5">
                <a:latin typeface="Calibri"/>
                <a:cs typeface="Calibri"/>
              </a:rPr>
              <a:t>up </a:t>
            </a:r>
            <a:r>
              <a:rPr dirty="0" sz="2400" spc="-15">
                <a:latin typeface="Calibri"/>
                <a:cs typeface="Calibri"/>
              </a:rPr>
              <a:t>to </a:t>
            </a:r>
            <a:r>
              <a:rPr dirty="0" sz="2400" spc="-5">
                <a:latin typeface="Calibri"/>
                <a:cs typeface="Calibri"/>
              </a:rPr>
              <a:t>6-month  </a:t>
            </a:r>
            <a:r>
              <a:rPr dirty="0" sz="2400" spc="-20">
                <a:latin typeface="Calibri"/>
                <a:cs typeface="Calibri"/>
              </a:rPr>
              <a:t>follow-up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8760" y="15490"/>
            <a:ext cx="3923029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25" b="0">
                <a:latin typeface="Calibri"/>
                <a:cs typeface="Calibri"/>
              </a:rPr>
              <a:t>Safety </a:t>
            </a:r>
            <a:r>
              <a:rPr dirty="0" sz="3600" b="0">
                <a:latin typeface="Calibri"/>
                <a:cs typeface="Calibri"/>
              </a:rPr>
              <a:t>and</a:t>
            </a:r>
            <a:r>
              <a:rPr dirty="0" sz="3600" spc="-60" b="0">
                <a:latin typeface="Calibri"/>
                <a:cs typeface="Calibri"/>
              </a:rPr>
              <a:t> </a:t>
            </a:r>
            <a:r>
              <a:rPr dirty="0" sz="3600" spc="-5" b="0">
                <a:latin typeface="Calibri"/>
                <a:cs typeface="Calibri"/>
              </a:rPr>
              <a:t>Feasibility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2911" y="804130"/>
            <a:ext cx="8586470" cy="26898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SzPct val="102083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400" b="1">
                <a:latin typeface="Calibri"/>
                <a:cs typeface="Calibri"/>
              </a:rPr>
              <a:t>Ad-hoc </a:t>
            </a:r>
            <a:r>
              <a:rPr dirty="0" sz="2400" spc="-5" b="1">
                <a:latin typeface="Calibri"/>
                <a:cs typeface="Calibri"/>
              </a:rPr>
              <a:t>coronary function </a:t>
            </a:r>
            <a:r>
              <a:rPr dirty="0" sz="2400" spc="-10" b="1">
                <a:latin typeface="Calibri"/>
                <a:cs typeface="Calibri"/>
              </a:rPr>
              <a:t>testing </a:t>
            </a:r>
            <a:r>
              <a:rPr dirty="0" sz="2400" spc="-5">
                <a:latin typeface="Calibri"/>
                <a:cs typeface="Calibri"/>
              </a:rPr>
              <a:t>in </a:t>
            </a:r>
            <a:r>
              <a:rPr dirty="0" sz="2400">
                <a:latin typeface="Calibri"/>
                <a:cs typeface="Calibri"/>
              </a:rPr>
              <a:t>ANOCA </a:t>
            </a:r>
            <a:r>
              <a:rPr dirty="0" sz="2400" spc="-5">
                <a:latin typeface="Calibri"/>
                <a:cs typeface="Calibri"/>
              </a:rPr>
              <a:t>using </a:t>
            </a:r>
            <a:r>
              <a:rPr dirty="0" sz="2400">
                <a:latin typeface="Calibri"/>
                <a:cs typeface="Calibri"/>
              </a:rPr>
              <a:t>a </a:t>
            </a:r>
            <a:r>
              <a:rPr dirty="0" sz="2400" spc="-10" b="1">
                <a:latin typeface="Calibri"/>
                <a:cs typeface="Calibri"/>
              </a:rPr>
              <a:t>pragmatic </a:t>
            </a:r>
            <a:r>
              <a:rPr dirty="0" sz="2400" spc="-5" b="1">
                <a:latin typeface="Calibri"/>
                <a:cs typeface="Calibri"/>
              </a:rPr>
              <a:t>CFT  </a:t>
            </a:r>
            <a:r>
              <a:rPr dirty="0" sz="2400" spc="-10" b="1">
                <a:latin typeface="Calibri"/>
                <a:cs typeface="Calibri"/>
              </a:rPr>
              <a:t>protocol </a:t>
            </a:r>
            <a:r>
              <a:rPr dirty="0" sz="2400" spc="-5">
                <a:latin typeface="Calibri"/>
                <a:cs typeface="Calibri"/>
              </a:rPr>
              <a:t>during </a:t>
            </a:r>
            <a:r>
              <a:rPr dirty="0" sz="2400">
                <a:latin typeface="Calibri"/>
                <a:cs typeface="Calibri"/>
              </a:rPr>
              <a:t>the </a:t>
            </a:r>
            <a:r>
              <a:rPr dirty="0" sz="2400" spc="-5">
                <a:latin typeface="Calibri"/>
                <a:cs typeface="Calibri"/>
              </a:rPr>
              <a:t>initial </a:t>
            </a:r>
            <a:r>
              <a:rPr dirty="0" sz="2400" spc="-10">
                <a:latin typeface="Calibri"/>
                <a:cs typeface="Calibri"/>
              </a:rPr>
              <a:t>coronary angiogram </a:t>
            </a:r>
            <a:r>
              <a:rPr dirty="0" sz="2400" spc="-10" b="1">
                <a:latin typeface="Calibri"/>
                <a:cs typeface="Calibri"/>
              </a:rPr>
              <a:t>was </a:t>
            </a:r>
            <a:r>
              <a:rPr dirty="0" sz="2400" spc="-15" b="1">
                <a:latin typeface="Calibri"/>
                <a:cs typeface="Calibri"/>
              </a:rPr>
              <a:t>safe </a:t>
            </a:r>
            <a:r>
              <a:rPr dirty="0" sz="2400" b="1">
                <a:latin typeface="Calibri"/>
                <a:cs typeface="Calibri"/>
              </a:rPr>
              <a:t>and  </a:t>
            </a:r>
            <a:r>
              <a:rPr dirty="0" sz="2400" spc="-10" b="1">
                <a:latin typeface="Calibri"/>
                <a:cs typeface="Calibri"/>
              </a:rPr>
              <a:t>feasible</a:t>
            </a:r>
            <a:r>
              <a:rPr dirty="0" sz="2400" spc="-10">
                <a:latin typeface="Calibri"/>
                <a:cs typeface="Calibri"/>
              </a:rPr>
              <a:t>, </a:t>
            </a:r>
            <a:r>
              <a:rPr dirty="0" sz="2400">
                <a:latin typeface="Calibri"/>
                <a:cs typeface="Calibri"/>
              </a:rPr>
              <a:t>and </a:t>
            </a:r>
            <a:r>
              <a:rPr dirty="0" sz="2400" spc="-5" b="1">
                <a:latin typeface="Calibri"/>
                <a:cs typeface="Calibri"/>
              </a:rPr>
              <a:t>identified coronary </a:t>
            </a:r>
            <a:r>
              <a:rPr dirty="0" sz="2400" spc="-10" b="1">
                <a:latin typeface="Calibri"/>
                <a:cs typeface="Calibri"/>
              </a:rPr>
              <a:t>vasomotor disorders </a:t>
            </a:r>
            <a:r>
              <a:rPr dirty="0" sz="2400" b="1">
                <a:latin typeface="Calibri"/>
                <a:cs typeface="Calibri"/>
              </a:rPr>
              <a:t>in 78% of  </a:t>
            </a:r>
            <a:r>
              <a:rPr dirty="0" sz="2400" spc="-10" b="1">
                <a:latin typeface="Calibri"/>
                <a:cs typeface="Calibri"/>
              </a:rPr>
              <a:t>patients</a:t>
            </a:r>
            <a:endParaRPr sz="2400">
              <a:latin typeface="Calibri"/>
              <a:cs typeface="Calibri"/>
            </a:endParaRPr>
          </a:p>
          <a:p>
            <a:pPr marL="354965" marR="41910" indent="-342900">
              <a:lnSpc>
                <a:spcPct val="100000"/>
              </a:lnSpc>
              <a:spcBef>
                <a:spcPts val="815"/>
              </a:spcBef>
              <a:buSzPct val="102083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400" spc="-25" b="1">
                <a:latin typeface="Calibri"/>
                <a:cs typeface="Calibri"/>
              </a:rPr>
              <a:t>CFT-guided </a:t>
            </a:r>
            <a:r>
              <a:rPr dirty="0" sz="2400" spc="-10" b="1">
                <a:latin typeface="Calibri"/>
                <a:cs typeface="Calibri"/>
              </a:rPr>
              <a:t>treatment improves angina-related </a:t>
            </a:r>
            <a:r>
              <a:rPr dirty="0" sz="2400" b="1">
                <a:latin typeface="Calibri"/>
                <a:cs typeface="Calibri"/>
              </a:rPr>
              <a:t>quality of </a:t>
            </a:r>
            <a:r>
              <a:rPr dirty="0" sz="2400" spc="-10" b="1">
                <a:latin typeface="Calibri"/>
                <a:cs typeface="Calibri"/>
              </a:rPr>
              <a:t>life </a:t>
            </a:r>
            <a:r>
              <a:rPr dirty="0" sz="2400" b="1">
                <a:latin typeface="Calibri"/>
                <a:cs typeface="Calibri"/>
              </a:rPr>
              <a:t>and  angina </a:t>
            </a:r>
            <a:r>
              <a:rPr dirty="0" sz="2400" spc="-10" b="1">
                <a:latin typeface="Calibri"/>
                <a:cs typeface="Calibri"/>
              </a:rPr>
              <a:t>frequency </a:t>
            </a:r>
            <a:r>
              <a:rPr dirty="0" sz="2400" spc="-10">
                <a:latin typeface="Calibri"/>
                <a:cs typeface="Calibri"/>
              </a:rPr>
              <a:t>compared </a:t>
            </a:r>
            <a:r>
              <a:rPr dirty="0" sz="2400">
                <a:latin typeface="Calibri"/>
                <a:cs typeface="Calibri"/>
              </a:rPr>
              <a:t>with </a:t>
            </a:r>
            <a:r>
              <a:rPr dirty="0" sz="2400" spc="-15">
                <a:latin typeface="Calibri"/>
                <a:cs typeface="Calibri"/>
              </a:rPr>
              <a:t>standard care </a:t>
            </a:r>
            <a:r>
              <a:rPr dirty="0" sz="2400" spc="-5">
                <a:latin typeface="Calibri"/>
                <a:cs typeface="Calibri"/>
              </a:rPr>
              <a:t>in </a:t>
            </a:r>
            <a:r>
              <a:rPr dirty="0" sz="2400">
                <a:latin typeface="Calibri"/>
                <a:cs typeface="Calibri"/>
              </a:rPr>
              <a:t>ANOCA  </a:t>
            </a:r>
            <a:r>
              <a:rPr dirty="0" sz="2400" spc="-10">
                <a:latin typeface="Calibri"/>
                <a:cs typeface="Calibri"/>
              </a:rPr>
              <a:t>patients presenting </a:t>
            </a:r>
            <a:r>
              <a:rPr dirty="0" sz="2400" spc="-15">
                <a:latin typeface="Calibri"/>
                <a:cs typeface="Calibri"/>
              </a:rPr>
              <a:t>to </a:t>
            </a:r>
            <a:r>
              <a:rPr dirty="0" sz="2400">
                <a:latin typeface="Calibri"/>
                <a:cs typeface="Calibri"/>
              </a:rPr>
              <a:t>the </a:t>
            </a:r>
            <a:r>
              <a:rPr dirty="0" sz="2400" spc="-15">
                <a:latin typeface="Calibri"/>
                <a:cs typeface="Calibri"/>
              </a:rPr>
              <a:t>cath</a:t>
            </a:r>
            <a:r>
              <a:rPr dirty="0" sz="2400" spc="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lab.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28845" y="15490"/>
            <a:ext cx="223202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 b="0">
                <a:latin typeface="Calibri"/>
                <a:cs typeface="Calibri"/>
              </a:rPr>
              <a:t>Conclusions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2855" y="3590928"/>
            <a:ext cx="6985634" cy="1200785"/>
          </a:xfrm>
          <a:prstGeom prst="rect">
            <a:avLst/>
          </a:prstGeom>
          <a:solidFill>
            <a:srgbClr val="942A86"/>
          </a:solidFill>
        </p:spPr>
        <p:txBody>
          <a:bodyPr wrap="square" lIns="0" tIns="26034" rIns="0" bIns="0" rtlCol="0" vert="horz">
            <a:spAutoFit/>
          </a:bodyPr>
          <a:lstStyle/>
          <a:p>
            <a:pPr algn="ctr" marL="186690" marR="173990" indent="-2540">
              <a:lnSpc>
                <a:spcPct val="100000"/>
              </a:lnSpc>
              <a:spcBef>
                <a:spcPts val="204"/>
              </a:spcBef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ILIAS ANOCA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strengthens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evidence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supporting 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early coronary function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testing 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improve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quality of 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life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patients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 ANOCA.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11444" y="15490"/>
            <a:ext cx="36728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0">
                <a:latin typeface="Calibri"/>
                <a:cs typeface="Calibri"/>
              </a:rPr>
              <a:t>Ackn</a:t>
            </a:r>
            <a:r>
              <a:rPr dirty="0" sz="3600" spc="-10" b="0">
                <a:latin typeface="Calibri"/>
                <a:cs typeface="Calibri"/>
              </a:rPr>
              <a:t>o</a:t>
            </a:r>
            <a:r>
              <a:rPr dirty="0" sz="3600" b="0">
                <a:latin typeface="Calibri"/>
                <a:cs typeface="Calibri"/>
              </a:rPr>
              <a:t>wled</a:t>
            </a:r>
            <a:r>
              <a:rPr dirty="0" sz="3600" spc="-30" b="0">
                <a:latin typeface="Calibri"/>
                <a:cs typeface="Calibri"/>
              </a:rPr>
              <a:t>g</a:t>
            </a:r>
            <a:r>
              <a:rPr dirty="0" sz="3600" b="0">
                <a:latin typeface="Calibri"/>
                <a:cs typeface="Calibri"/>
              </a:rPr>
              <a:t>eme</a:t>
            </a:r>
            <a:r>
              <a:rPr dirty="0" sz="3600" spc="-35" b="0">
                <a:latin typeface="Calibri"/>
                <a:cs typeface="Calibri"/>
              </a:rPr>
              <a:t>n</a:t>
            </a:r>
            <a:r>
              <a:rPr dirty="0" sz="3600" b="0">
                <a:latin typeface="Calibri"/>
                <a:cs typeface="Calibri"/>
              </a:rPr>
              <a:t>ts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40000" y="469900"/>
            <a:ext cx="3666585" cy="1183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448618" y="2304166"/>
            <a:ext cx="2166620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Calibri"/>
                <a:cs typeface="Calibri"/>
              </a:rPr>
              <a:t>Amsterdam </a:t>
            </a:r>
            <a:r>
              <a:rPr dirty="0" sz="1800" b="1">
                <a:latin typeface="Calibri"/>
                <a:cs typeface="Calibri"/>
              </a:rPr>
              <a:t>UMC</a:t>
            </a:r>
            <a:endParaRPr sz="1800">
              <a:latin typeface="Calibri"/>
              <a:cs typeface="Calibri"/>
            </a:endParaRPr>
          </a:p>
          <a:p>
            <a:pPr marL="133985" indent="-121920">
              <a:lnSpc>
                <a:spcPct val="100000"/>
              </a:lnSpc>
              <a:buChar char="-"/>
              <a:tabLst>
                <a:tab pos="134620" algn="l"/>
              </a:tabLst>
            </a:pPr>
            <a:r>
              <a:rPr dirty="0" sz="1800" spc="-35">
                <a:latin typeface="Calibri"/>
                <a:cs typeface="Calibri"/>
              </a:rPr>
              <a:t>prof. </a:t>
            </a:r>
            <a:r>
              <a:rPr dirty="0" sz="1800">
                <a:latin typeface="Calibri"/>
                <a:cs typeface="Calibri"/>
              </a:rPr>
              <a:t>Jan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Piek</a:t>
            </a:r>
            <a:endParaRPr sz="1800">
              <a:latin typeface="Calibri"/>
              <a:cs typeface="Calibri"/>
            </a:endParaRPr>
          </a:p>
          <a:p>
            <a:pPr marL="133985" indent="-121920">
              <a:lnSpc>
                <a:spcPct val="100000"/>
              </a:lnSpc>
              <a:buChar char="-"/>
              <a:tabLst>
                <a:tab pos="134620" algn="l"/>
              </a:tabLst>
            </a:pPr>
            <a:r>
              <a:rPr dirty="0" sz="1800" spc="-65">
                <a:latin typeface="Calibri"/>
                <a:cs typeface="Calibri"/>
              </a:rPr>
              <a:t>dr. </a:t>
            </a:r>
            <a:r>
              <a:rPr dirty="0" sz="1800" spc="-5">
                <a:latin typeface="Calibri"/>
                <a:cs typeface="Calibri"/>
              </a:rPr>
              <a:t>Marcel</a:t>
            </a:r>
            <a:r>
              <a:rPr dirty="0" sz="1800" spc="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Beijk</a:t>
            </a:r>
            <a:endParaRPr sz="1800">
              <a:latin typeface="Calibri"/>
              <a:cs typeface="Calibri"/>
            </a:endParaRPr>
          </a:p>
          <a:p>
            <a:pPr marL="133985" indent="-121920">
              <a:lnSpc>
                <a:spcPct val="100000"/>
              </a:lnSpc>
              <a:buChar char="-"/>
              <a:tabLst>
                <a:tab pos="134620" algn="l"/>
              </a:tabLst>
            </a:pPr>
            <a:r>
              <a:rPr dirty="0" sz="1800" spc="-65">
                <a:latin typeface="Calibri"/>
                <a:cs typeface="Calibri"/>
              </a:rPr>
              <a:t>dr. </a:t>
            </a:r>
            <a:r>
              <a:rPr dirty="0" sz="1800" spc="-15">
                <a:latin typeface="Calibri"/>
                <a:cs typeface="Calibri"/>
              </a:rPr>
              <a:t>Ronak</a:t>
            </a:r>
            <a:r>
              <a:rPr dirty="0" sz="1800" spc="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Delewi</a:t>
            </a:r>
            <a:endParaRPr sz="1800">
              <a:latin typeface="Calibri"/>
              <a:cs typeface="Calibri"/>
            </a:endParaRPr>
          </a:p>
          <a:p>
            <a:pPr marL="133985" indent="-121920">
              <a:lnSpc>
                <a:spcPct val="100000"/>
              </a:lnSpc>
              <a:buChar char="-"/>
              <a:tabLst>
                <a:tab pos="134620" algn="l"/>
              </a:tabLst>
            </a:pPr>
            <a:r>
              <a:rPr dirty="0" sz="1800" spc="-65">
                <a:latin typeface="Calibri"/>
                <a:cs typeface="Calibri"/>
              </a:rPr>
              <a:t>dr. </a:t>
            </a:r>
            <a:r>
              <a:rPr dirty="0" sz="1800" spc="-25">
                <a:latin typeface="Calibri"/>
                <a:cs typeface="Calibri"/>
              </a:rPr>
              <a:t>Yolande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Appelman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52910" y="2333089"/>
            <a:ext cx="2270125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UMC</a:t>
            </a:r>
            <a:r>
              <a:rPr dirty="0" sz="1800" spc="-5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Utrecht</a:t>
            </a:r>
            <a:endParaRPr sz="1800">
              <a:latin typeface="Calibri"/>
              <a:cs typeface="Calibri"/>
            </a:endParaRPr>
          </a:p>
          <a:p>
            <a:pPr marL="133985" indent="-121920">
              <a:lnSpc>
                <a:spcPct val="100000"/>
              </a:lnSpc>
              <a:buChar char="-"/>
              <a:tabLst>
                <a:tab pos="134620" algn="l"/>
              </a:tabLst>
            </a:pPr>
            <a:r>
              <a:rPr dirty="0" sz="1800" spc="-65">
                <a:latin typeface="Calibri"/>
                <a:cs typeface="Calibri"/>
              </a:rPr>
              <a:t>dr. </a:t>
            </a:r>
            <a:r>
              <a:rPr dirty="0" sz="1800" spc="-45">
                <a:latin typeface="Calibri"/>
                <a:cs typeface="Calibri"/>
              </a:rPr>
              <a:t>Tommy</a:t>
            </a:r>
            <a:r>
              <a:rPr dirty="0" sz="1800" spc="5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Liu</a:t>
            </a:r>
            <a:endParaRPr sz="1800">
              <a:latin typeface="Calibri"/>
              <a:cs typeface="Calibri"/>
            </a:endParaRPr>
          </a:p>
          <a:p>
            <a:pPr marL="133985" indent="-121920">
              <a:lnSpc>
                <a:spcPct val="100000"/>
              </a:lnSpc>
              <a:buChar char="-"/>
              <a:tabLst>
                <a:tab pos="134620" algn="l"/>
              </a:tabLst>
            </a:pPr>
            <a:r>
              <a:rPr dirty="0" sz="1800" spc="-35">
                <a:latin typeface="Calibri"/>
                <a:cs typeface="Calibri"/>
              </a:rPr>
              <a:t>prof. </a:t>
            </a:r>
            <a:r>
              <a:rPr dirty="0" sz="1800">
                <a:latin typeface="Calibri"/>
                <a:cs typeface="Calibri"/>
              </a:rPr>
              <a:t>Pim </a:t>
            </a:r>
            <a:r>
              <a:rPr dirty="0" sz="1800" spc="-10">
                <a:latin typeface="Calibri"/>
                <a:cs typeface="Calibri"/>
              </a:rPr>
              <a:t>van </a:t>
            </a:r>
            <a:r>
              <a:rPr dirty="0" sz="1800" spc="-5">
                <a:latin typeface="Calibri"/>
                <a:cs typeface="Calibri"/>
              </a:rPr>
              <a:t>der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Harst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2910" y="3317974"/>
            <a:ext cx="182372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Radboud</a:t>
            </a:r>
            <a:r>
              <a:rPr dirty="0" sz="1800" spc="-20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UMC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800">
                <a:latin typeface="Calibri"/>
                <a:cs typeface="Calibri"/>
              </a:rPr>
              <a:t>- </a:t>
            </a:r>
            <a:r>
              <a:rPr dirty="0" sz="1800" spc="-65">
                <a:latin typeface="Calibri"/>
                <a:cs typeface="Calibri"/>
              </a:rPr>
              <a:t>dr. </a:t>
            </a:r>
            <a:r>
              <a:rPr dirty="0" sz="1800" spc="-15">
                <a:latin typeface="Calibri"/>
                <a:cs typeface="Calibri"/>
              </a:rPr>
              <a:t>Peter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Damman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2910" y="4034383"/>
            <a:ext cx="223139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Amphia</a:t>
            </a:r>
            <a:r>
              <a:rPr dirty="0" sz="1800" spc="-1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Hospital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800">
                <a:latin typeface="Calibri"/>
                <a:cs typeface="Calibri"/>
              </a:rPr>
              <a:t>- </a:t>
            </a:r>
            <a:r>
              <a:rPr dirty="0" sz="1800" spc="-65">
                <a:latin typeface="Calibri"/>
                <a:cs typeface="Calibri"/>
              </a:rPr>
              <a:t>dr. </a:t>
            </a:r>
            <a:r>
              <a:rPr dirty="0" sz="1800">
                <a:latin typeface="Calibri"/>
                <a:cs typeface="Calibri"/>
              </a:rPr>
              <a:t>Martijn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Meuwissen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66204" y="1382628"/>
            <a:ext cx="551243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Calibri"/>
                <a:cs typeface="Calibri"/>
              </a:rPr>
              <a:t>Study</a:t>
            </a:r>
            <a:r>
              <a:rPr dirty="0" sz="2400" spc="-5" b="1">
                <a:latin typeface="Calibri"/>
                <a:cs typeface="Calibri"/>
              </a:rPr>
              <a:t> </a:t>
            </a:r>
            <a:r>
              <a:rPr dirty="0" sz="2400" spc="-15" b="1">
                <a:latin typeface="Calibri"/>
                <a:cs typeface="Calibri"/>
              </a:rPr>
              <a:t>Coordinators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2400" spc="-5">
                <a:latin typeface="Calibri"/>
                <a:cs typeface="Calibri"/>
              </a:rPr>
              <a:t>Coen </a:t>
            </a:r>
            <a:r>
              <a:rPr dirty="0" sz="2400">
                <a:latin typeface="Calibri"/>
                <a:cs typeface="Calibri"/>
              </a:rPr>
              <a:t>Boerhout, </a:t>
            </a:r>
            <a:r>
              <a:rPr dirty="0" sz="2400" spc="-25">
                <a:latin typeface="Calibri"/>
                <a:cs typeface="Calibri"/>
              </a:rPr>
              <a:t>MD, </a:t>
            </a:r>
            <a:r>
              <a:rPr dirty="0" sz="2400">
                <a:latin typeface="Calibri"/>
                <a:cs typeface="Calibri"/>
              </a:rPr>
              <a:t>and </a:t>
            </a:r>
            <a:r>
              <a:rPr dirty="0" sz="2400" spc="-5">
                <a:latin typeface="Calibri"/>
                <a:cs typeface="Calibri"/>
              </a:rPr>
              <a:t>Hanae </a:t>
            </a:r>
            <a:r>
              <a:rPr dirty="0" sz="2400">
                <a:latin typeface="Calibri"/>
                <a:cs typeface="Calibri"/>
              </a:rPr>
              <a:t>Namba,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48618" y="3830641"/>
            <a:ext cx="2562225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Calibri"/>
                <a:cs typeface="Calibri"/>
              </a:rPr>
              <a:t>Robert </a:t>
            </a:r>
            <a:r>
              <a:rPr dirty="0" sz="1800" b="1">
                <a:latin typeface="Calibri"/>
                <a:cs typeface="Calibri"/>
              </a:rPr>
              <a:t>Bosch</a:t>
            </a:r>
            <a:r>
              <a:rPr dirty="0" sz="1800" spc="-35" b="1">
                <a:latin typeface="Calibri"/>
                <a:cs typeface="Calibri"/>
              </a:rPr>
              <a:t> </a:t>
            </a:r>
            <a:r>
              <a:rPr dirty="0" sz="1800" spc="-15" b="1">
                <a:latin typeface="Calibri"/>
                <a:cs typeface="Calibri"/>
              </a:rPr>
              <a:t>Krankenhaus</a:t>
            </a:r>
            <a:endParaRPr sz="1800">
              <a:latin typeface="Calibri"/>
              <a:cs typeface="Calibri"/>
            </a:endParaRPr>
          </a:p>
          <a:p>
            <a:pPr marL="133985" indent="-121920">
              <a:lnSpc>
                <a:spcPct val="100000"/>
              </a:lnSpc>
              <a:buChar char="-"/>
              <a:tabLst>
                <a:tab pos="134620" algn="l"/>
              </a:tabLst>
            </a:pPr>
            <a:r>
              <a:rPr dirty="0" sz="1800" spc="-35">
                <a:latin typeface="Calibri"/>
                <a:cs typeface="Calibri"/>
              </a:rPr>
              <a:t>prof. </a:t>
            </a:r>
            <a:r>
              <a:rPr dirty="0" sz="1800" spc="-15">
                <a:latin typeface="Calibri"/>
                <a:cs typeface="Calibri"/>
              </a:rPr>
              <a:t>Peter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Ong</a:t>
            </a:r>
            <a:endParaRPr sz="1800">
              <a:latin typeface="Calibri"/>
              <a:cs typeface="Calibri"/>
            </a:endParaRPr>
          </a:p>
          <a:p>
            <a:pPr marL="133985" indent="-121920">
              <a:lnSpc>
                <a:spcPct val="100000"/>
              </a:lnSpc>
              <a:buChar char="-"/>
              <a:tabLst>
                <a:tab pos="134620" algn="l"/>
              </a:tabLst>
            </a:pPr>
            <a:r>
              <a:rPr dirty="0" sz="1800" spc="-35">
                <a:latin typeface="Calibri"/>
                <a:cs typeface="Calibri"/>
              </a:rPr>
              <a:t>prof. </a:t>
            </a:r>
            <a:r>
              <a:rPr dirty="0" sz="1800">
                <a:latin typeface="Calibri"/>
                <a:cs typeface="Calibri"/>
              </a:rPr>
              <a:t>Udo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Sechtem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85949" y="2280057"/>
            <a:ext cx="2002155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Calibri"/>
                <a:cs typeface="Calibri"/>
              </a:rPr>
              <a:t>Steering</a:t>
            </a:r>
            <a:r>
              <a:rPr dirty="0" sz="1800" spc="-30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Committee</a:t>
            </a:r>
            <a:endParaRPr sz="1800">
              <a:latin typeface="Calibri"/>
              <a:cs typeface="Calibri"/>
            </a:endParaRPr>
          </a:p>
          <a:p>
            <a:pPr marL="133985" indent="-121920">
              <a:lnSpc>
                <a:spcPct val="100000"/>
              </a:lnSpc>
              <a:buChar char="-"/>
              <a:tabLst>
                <a:tab pos="134620" algn="l"/>
              </a:tabLst>
            </a:pPr>
            <a:r>
              <a:rPr dirty="0" sz="1800" spc="-35">
                <a:latin typeface="Calibri"/>
                <a:cs typeface="Calibri"/>
              </a:rPr>
              <a:t>prof. </a:t>
            </a:r>
            <a:r>
              <a:rPr dirty="0" sz="1800" spc="-5">
                <a:latin typeface="Calibri"/>
                <a:cs typeface="Calibri"/>
              </a:rPr>
              <a:t>Colin</a:t>
            </a:r>
            <a:r>
              <a:rPr dirty="0" sz="1800" spc="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Berry</a:t>
            </a:r>
            <a:endParaRPr sz="1800">
              <a:latin typeface="Calibri"/>
              <a:cs typeface="Calibri"/>
            </a:endParaRPr>
          </a:p>
          <a:p>
            <a:pPr marL="133985" indent="-121920">
              <a:lnSpc>
                <a:spcPct val="100000"/>
              </a:lnSpc>
              <a:buChar char="-"/>
              <a:tabLst>
                <a:tab pos="134620" algn="l"/>
              </a:tabLst>
            </a:pPr>
            <a:r>
              <a:rPr dirty="0" sz="1800" spc="-35">
                <a:latin typeface="Calibri"/>
                <a:cs typeface="Calibri"/>
              </a:rPr>
              <a:t>prof. </a:t>
            </a:r>
            <a:r>
              <a:rPr dirty="0" sz="1800" spc="-5">
                <a:latin typeface="Calibri"/>
                <a:cs typeface="Calibri"/>
              </a:rPr>
              <a:t>Javier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Escaned</a:t>
            </a:r>
            <a:endParaRPr sz="1800">
              <a:latin typeface="Calibri"/>
              <a:cs typeface="Calibri"/>
            </a:endParaRPr>
          </a:p>
          <a:p>
            <a:pPr marL="133985" indent="-121920">
              <a:lnSpc>
                <a:spcPct val="100000"/>
              </a:lnSpc>
              <a:buChar char="-"/>
              <a:tabLst>
                <a:tab pos="134620" algn="l"/>
              </a:tabLst>
            </a:pPr>
            <a:r>
              <a:rPr dirty="0" sz="1800" spc="-35">
                <a:latin typeface="Calibri"/>
                <a:cs typeface="Calibri"/>
              </a:rPr>
              <a:t>prof. </a:t>
            </a:r>
            <a:r>
              <a:rPr dirty="0" sz="1800">
                <a:latin typeface="Calibri"/>
                <a:cs typeface="Calibri"/>
              </a:rPr>
              <a:t>Amir </a:t>
            </a:r>
            <a:r>
              <a:rPr dirty="0" sz="1800" spc="-5">
                <a:latin typeface="Calibri"/>
                <a:cs typeface="Calibri"/>
              </a:rPr>
              <a:t>Lerman</a:t>
            </a:r>
            <a:endParaRPr sz="1800">
              <a:latin typeface="Calibri"/>
              <a:cs typeface="Calibri"/>
            </a:endParaRPr>
          </a:p>
          <a:p>
            <a:pPr marL="133985" indent="-121920">
              <a:lnSpc>
                <a:spcPct val="100000"/>
              </a:lnSpc>
              <a:buChar char="-"/>
              <a:tabLst>
                <a:tab pos="134620" algn="l"/>
              </a:tabLst>
            </a:pPr>
            <a:r>
              <a:rPr dirty="0" sz="1800" spc="-35">
                <a:latin typeface="Calibri"/>
                <a:cs typeface="Calibri"/>
              </a:rPr>
              <a:t>prof. </a:t>
            </a:r>
            <a:r>
              <a:rPr dirty="0" sz="1800" spc="-10">
                <a:latin typeface="Calibri"/>
                <a:cs typeface="Calibri"/>
              </a:rPr>
              <a:t>Timothy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Henry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dirty="0"/>
              <a:t>pc</a:t>
            </a:r>
            <a:r>
              <a:rPr dirty="0" spc="-55"/>
              <a:t>r</a:t>
            </a:r>
            <a:r>
              <a:rPr dirty="0" spc="-5"/>
              <a:t>online.</a:t>
            </a:r>
            <a:r>
              <a:rPr dirty="0" spc="-30"/>
              <a:t>c</a:t>
            </a:r>
            <a:r>
              <a:rPr dirty="0" spc="-5"/>
              <a:t>om</a:t>
            </a:r>
          </a:p>
        </p:txBody>
      </p:sp>
      <p:sp>
        <p:nvSpPr>
          <p:cNvPr id="3" name="object 3"/>
          <p:cNvSpPr/>
          <p:nvPr/>
        </p:nvSpPr>
        <p:spPr>
          <a:xfrm>
            <a:off x="4038600" y="2044700"/>
            <a:ext cx="1065169" cy="10651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8151" y="32122"/>
            <a:ext cx="57175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0">
                <a:latin typeface="Arial"/>
                <a:cs typeface="Arial"/>
              </a:rPr>
              <a:t>Potential conflicts </a:t>
            </a:r>
            <a:r>
              <a:rPr dirty="0" sz="3600" spc="-5" b="0">
                <a:latin typeface="Arial"/>
                <a:cs typeface="Arial"/>
              </a:rPr>
              <a:t>of</a:t>
            </a:r>
            <a:r>
              <a:rPr dirty="0" sz="3600" spc="-100" b="0">
                <a:latin typeface="Arial"/>
                <a:cs typeface="Arial"/>
              </a:rPr>
              <a:t> </a:t>
            </a:r>
            <a:r>
              <a:rPr dirty="0" sz="3600" spc="-5" b="0">
                <a:latin typeface="Arial"/>
                <a:cs typeface="Arial"/>
              </a:rPr>
              <a:t>interest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0051" y="1046583"/>
            <a:ext cx="7751445" cy="2524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262626"/>
                </a:solidFill>
                <a:latin typeface="Arial"/>
                <a:cs typeface="Arial"/>
              </a:rPr>
              <a:t>Speaker's name: </a:t>
            </a:r>
            <a:r>
              <a:rPr dirty="0" sz="1800" spc="-15" b="1">
                <a:solidFill>
                  <a:srgbClr val="262626"/>
                </a:solidFill>
                <a:latin typeface="Arial"/>
                <a:cs typeface="Arial"/>
              </a:rPr>
              <a:t>Tim </a:t>
            </a:r>
            <a:r>
              <a:rPr dirty="0" sz="1800" spc="-35" b="1">
                <a:solidFill>
                  <a:srgbClr val="262626"/>
                </a:solidFill>
                <a:latin typeface="Arial"/>
                <a:cs typeface="Arial"/>
              </a:rPr>
              <a:t>Van </a:t>
            </a:r>
            <a:r>
              <a:rPr dirty="0" sz="1800" spc="-5" b="1">
                <a:solidFill>
                  <a:srgbClr val="262626"/>
                </a:solidFill>
                <a:latin typeface="Arial"/>
                <a:cs typeface="Arial"/>
              </a:rPr>
              <a:t>De</a:t>
            </a:r>
            <a:r>
              <a:rPr dirty="0" sz="1800" spc="30" b="1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262626"/>
                </a:solidFill>
                <a:latin typeface="Arial"/>
                <a:cs typeface="Arial"/>
              </a:rPr>
              <a:t>Hoef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latin typeface="Arial"/>
                <a:cs typeface="Arial"/>
              </a:rPr>
              <a:t>ILIAS ANOCA </a:t>
            </a:r>
            <a:r>
              <a:rPr dirty="0" sz="1800" spc="-5">
                <a:latin typeface="Arial"/>
                <a:cs typeface="Arial"/>
              </a:rPr>
              <a:t>was </a:t>
            </a:r>
            <a:r>
              <a:rPr dirty="0" sz="1800">
                <a:latin typeface="Arial"/>
                <a:cs typeface="Arial"/>
              </a:rPr>
              <a:t>funded through a restricted </a:t>
            </a:r>
            <a:r>
              <a:rPr dirty="0" sz="1800" spc="-5">
                <a:latin typeface="Arial"/>
                <a:cs typeface="Arial"/>
              </a:rPr>
              <a:t>institutional grant </a:t>
            </a:r>
            <a:r>
              <a:rPr dirty="0" sz="1800">
                <a:latin typeface="Arial"/>
                <a:cs typeface="Arial"/>
              </a:rPr>
              <a:t>from</a:t>
            </a:r>
            <a:r>
              <a:rPr dirty="0" sz="1800" spc="-29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Philips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350">
                <a:latin typeface="Segoe UI Emoji"/>
                <a:cs typeface="Segoe UI Emoji"/>
              </a:rPr>
              <a:t>☑ </a:t>
            </a:r>
            <a:r>
              <a:rPr dirty="0" sz="1350">
                <a:latin typeface="Arial"/>
                <a:cs typeface="Arial"/>
              </a:rPr>
              <a:t>I </a:t>
            </a:r>
            <a:r>
              <a:rPr dirty="0" sz="1350" spc="-5">
                <a:latin typeface="Arial"/>
                <a:cs typeface="Arial"/>
              </a:rPr>
              <a:t>have </a:t>
            </a:r>
            <a:r>
              <a:rPr dirty="0" sz="1350">
                <a:latin typeface="Arial"/>
                <a:cs typeface="Arial"/>
              </a:rPr>
              <a:t>the following </a:t>
            </a:r>
            <a:r>
              <a:rPr dirty="0" sz="1350" spc="-5">
                <a:latin typeface="Arial"/>
                <a:cs typeface="Arial"/>
              </a:rPr>
              <a:t>potential </a:t>
            </a:r>
            <a:r>
              <a:rPr dirty="0" sz="1350">
                <a:latin typeface="Arial"/>
                <a:cs typeface="Arial"/>
              </a:rPr>
              <a:t>conflicts </a:t>
            </a:r>
            <a:r>
              <a:rPr dirty="0" sz="1350" spc="-5">
                <a:latin typeface="Arial"/>
                <a:cs typeface="Arial"/>
              </a:rPr>
              <a:t>of interest </a:t>
            </a:r>
            <a:r>
              <a:rPr dirty="0" sz="1350">
                <a:latin typeface="Arial"/>
                <a:cs typeface="Arial"/>
              </a:rPr>
              <a:t>to</a:t>
            </a:r>
            <a:r>
              <a:rPr dirty="0" sz="1350" spc="-260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report</a:t>
            </a:r>
            <a:endParaRPr sz="135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25"/>
              </a:spcBef>
              <a:buSzPct val="103703"/>
              <a:buChar char="•"/>
              <a:tabLst>
                <a:tab pos="355600" algn="l"/>
                <a:tab pos="356235" algn="l"/>
              </a:tabLst>
            </a:pPr>
            <a:r>
              <a:rPr dirty="0" sz="1350" spc="-5">
                <a:latin typeface="Arial"/>
                <a:cs typeface="Arial"/>
              </a:rPr>
              <a:t>Receipt of grants </a:t>
            </a:r>
            <a:r>
              <a:rPr dirty="0" sz="1350">
                <a:latin typeface="Arial"/>
                <a:cs typeface="Arial"/>
              </a:rPr>
              <a:t>/ research supports -</a:t>
            </a:r>
            <a:r>
              <a:rPr dirty="0" sz="1350" spc="-85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Philips</a:t>
            </a:r>
            <a:endParaRPr sz="135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25"/>
              </a:spcBef>
              <a:buSzPct val="103703"/>
              <a:buChar char="•"/>
              <a:tabLst>
                <a:tab pos="355600" algn="l"/>
                <a:tab pos="356235" algn="l"/>
              </a:tabLst>
            </a:pPr>
            <a:r>
              <a:rPr dirty="0" sz="1350" spc="-5">
                <a:latin typeface="Arial"/>
                <a:cs typeface="Arial"/>
              </a:rPr>
              <a:t>Receipt of grants </a:t>
            </a:r>
            <a:r>
              <a:rPr dirty="0" sz="1350">
                <a:latin typeface="Arial"/>
                <a:cs typeface="Arial"/>
              </a:rPr>
              <a:t>/ research supports -</a:t>
            </a:r>
            <a:r>
              <a:rPr dirty="0" sz="1350" spc="-160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Abbott</a:t>
            </a:r>
            <a:endParaRPr sz="135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25"/>
              </a:spcBef>
              <a:buSzPct val="103703"/>
              <a:buChar char="•"/>
              <a:tabLst>
                <a:tab pos="355600" algn="l"/>
                <a:tab pos="356235" algn="l"/>
              </a:tabLst>
            </a:pPr>
            <a:r>
              <a:rPr dirty="0" sz="1350" spc="-5">
                <a:latin typeface="Arial"/>
                <a:cs typeface="Arial"/>
              </a:rPr>
              <a:t>Receipt of grants </a:t>
            </a:r>
            <a:r>
              <a:rPr dirty="0" sz="1350">
                <a:latin typeface="Arial"/>
                <a:cs typeface="Arial"/>
              </a:rPr>
              <a:t>/ research supports - Shockwave</a:t>
            </a:r>
            <a:r>
              <a:rPr dirty="0" sz="1350" spc="-10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Medical</a:t>
            </a:r>
            <a:endParaRPr sz="135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20"/>
              </a:spcBef>
              <a:buSzPct val="103703"/>
              <a:buChar char="•"/>
              <a:tabLst>
                <a:tab pos="355600" algn="l"/>
                <a:tab pos="356235" algn="l"/>
              </a:tabLst>
            </a:pPr>
            <a:r>
              <a:rPr dirty="0" sz="1350" spc="-5">
                <a:latin typeface="Arial"/>
                <a:cs typeface="Arial"/>
              </a:rPr>
              <a:t>Receipt of grants </a:t>
            </a:r>
            <a:r>
              <a:rPr dirty="0" sz="1350">
                <a:latin typeface="Arial"/>
                <a:cs typeface="Arial"/>
              </a:rPr>
              <a:t>/ research supports –</a:t>
            </a:r>
            <a:r>
              <a:rPr dirty="0" sz="1350" spc="-10">
                <a:latin typeface="Arial"/>
                <a:cs typeface="Arial"/>
              </a:rPr>
              <a:t> </a:t>
            </a:r>
            <a:r>
              <a:rPr dirty="0" sz="1350" spc="-20">
                <a:latin typeface="Arial"/>
                <a:cs typeface="Arial"/>
              </a:rPr>
              <a:t>Vahaticor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9795" y="15490"/>
            <a:ext cx="735012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0">
                <a:latin typeface="Calibri"/>
                <a:cs typeface="Calibri"/>
              </a:rPr>
              <a:t>Angina: a </a:t>
            </a:r>
            <a:r>
              <a:rPr dirty="0" sz="3600" spc="-5" b="0">
                <a:latin typeface="Calibri"/>
                <a:cs typeface="Calibri"/>
              </a:rPr>
              <a:t>disease in need of </a:t>
            </a:r>
            <a:r>
              <a:rPr dirty="0" sz="3600" b="0">
                <a:latin typeface="Calibri"/>
                <a:cs typeface="Calibri"/>
              </a:rPr>
              <a:t>a</a:t>
            </a:r>
            <a:r>
              <a:rPr dirty="0" sz="3600" spc="-90" b="0">
                <a:latin typeface="Calibri"/>
                <a:cs typeface="Calibri"/>
              </a:rPr>
              <a:t> </a:t>
            </a:r>
            <a:r>
              <a:rPr dirty="0" sz="3600" spc="-5" b="0">
                <a:latin typeface="Calibri"/>
                <a:cs typeface="Calibri"/>
              </a:rPr>
              <a:t>diagnosis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9612" y="1126048"/>
            <a:ext cx="7948295" cy="3317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488315" indent="-342900">
              <a:lnSpc>
                <a:spcPct val="100000"/>
              </a:lnSpc>
              <a:spcBef>
                <a:spcPts val="100"/>
              </a:spcBef>
              <a:buSzPct val="102272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200">
                <a:latin typeface="Calibri"/>
                <a:cs typeface="Calibri"/>
              </a:rPr>
              <a:t>Angina with </a:t>
            </a:r>
            <a:r>
              <a:rPr dirty="0" sz="2200" spc="-5">
                <a:latin typeface="Calibri"/>
                <a:cs typeface="Calibri"/>
              </a:rPr>
              <a:t>no </a:t>
            </a:r>
            <a:r>
              <a:rPr dirty="0" sz="2200" spc="-10">
                <a:latin typeface="Calibri"/>
                <a:cs typeface="Calibri"/>
              </a:rPr>
              <a:t>obstructive coronary </a:t>
            </a:r>
            <a:r>
              <a:rPr dirty="0" sz="2200" spc="-5">
                <a:latin typeface="Calibri"/>
                <a:cs typeface="Calibri"/>
              </a:rPr>
              <a:t>artery disease </a:t>
            </a:r>
            <a:r>
              <a:rPr dirty="0" sz="2200" spc="-10">
                <a:latin typeface="Calibri"/>
                <a:cs typeface="Calibri"/>
              </a:rPr>
              <a:t>(</a:t>
            </a:r>
            <a:r>
              <a:rPr dirty="0" sz="2200" spc="-10" b="1">
                <a:latin typeface="Calibri"/>
                <a:cs typeface="Calibri"/>
              </a:rPr>
              <a:t>ANOCA</a:t>
            </a:r>
            <a:r>
              <a:rPr dirty="0" sz="2200" spc="-10">
                <a:latin typeface="Calibri"/>
                <a:cs typeface="Calibri"/>
              </a:rPr>
              <a:t>) </a:t>
            </a:r>
            <a:r>
              <a:rPr dirty="0" sz="2200" spc="-5">
                <a:latin typeface="Calibri"/>
                <a:cs typeface="Calibri"/>
              </a:rPr>
              <a:t>is  </a:t>
            </a:r>
            <a:r>
              <a:rPr dirty="0" sz="2200" spc="-10">
                <a:latin typeface="Calibri"/>
                <a:cs typeface="Calibri"/>
              </a:rPr>
              <a:t>documented </a:t>
            </a:r>
            <a:r>
              <a:rPr dirty="0" sz="2200" spc="-5">
                <a:latin typeface="Calibri"/>
                <a:cs typeface="Calibri"/>
              </a:rPr>
              <a:t>in up </a:t>
            </a:r>
            <a:r>
              <a:rPr dirty="0" sz="2200" spc="-10">
                <a:latin typeface="Calibri"/>
                <a:cs typeface="Calibri"/>
              </a:rPr>
              <a:t>to </a:t>
            </a:r>
            <a:r>
              <a:rPr dirty="0" sz="2200" b="1">
                <a:latin typeface="Calibri"/>
                <a:cs typeface="Calibri"/>
              </a:rPr>
              <a:t>70% of </a:t>
            </a:r>
            <a:r>
              <a:rPr dirty="0" sz="2200" spc="-5" b="1">
                <a:latin typeface="Calibri"/>
                <a:cs typeface="Calibri"/>
              </a:rPr>
              <a:t>patients undergoing </a:t>
            </a:r>
            <a:r>
              <a:rPr dirty="0" sz="2200" spc="-15" b="1">
                <a:latin typeface="Calibri"/>
                <a:cs typeface="Calibri"/>
              </a:rPr>
              <a:t>invasive  </a:t>
            </a:r>
            <a:r>
              <a:rPr dirty="0" sz="2200" spc="-5" b="1">
                <a:latin typeface="Calibri"/>
                <a:cs typeface="Calibri"/>
              </a:rPr>
              <a:t>coronary </a:t>
            </a:r>
            <a:r>
              <a:rPr dirty="0" sz="2200" spc="-10" b="1">
                <a:latin typeface="Calibri"/>
                <a:cs typeface="Calibri"/>
              </a:rPr>
              <a:t>angiography</a:t>
            </a:r>
            <a:endParaRPr sz="2200">
              <a:latin typeface="Calibri"/>
              <a:cs typeface="Calibri"/>
            </a:endParaRPr>
          </a:p>
          <a:p>
            <a:pPr algn="just" marL="355600" marR="875665" indent="-342900">
              <a:lnSpc>
                <a:spcPct val="100000"/>
              </a:lnSpc>
              <a:spcBef>
                <a:spcPts val="1080"/>
              </a:spcBef>
              <a:buSzPct val="102272"/>
              <a:buFont typeface="Arial"/>
              <a:buChar char="•"/>
              <a:tabLst>
                <a:tab pos="356235" algn="l"/>
              </a:tabLst>
            </a:pPr>
            <a:r>
              <a:rPr dirty="0" sz="2200" spc="-5" b="1">
                <a:latin typeface="Calibri"/>
                <a:cs typeface="Calibri"/>
              </a:rPr>
              <a:t>Coronary function </a:t>
            </a:r>
            <a:r>
              <a:rPr dirty="0" sz="2200" spc="-10" b="1">
                <a:latin typeface="Calibri"/>
                <a:cs typeface="Calibri"/>
              </a:rPr>
              <a:t>testing </a:t>
            </a:r>
            <a:r>
              <a:rPr dirty="0" sz="2200" b="1">
                <a:latin typeface="Calibri"/>
                <a:cs typeface="Calibri"/>
              </a:rPr>
              <a:t>(CFT) </a:t>
            </a:r>
            <a:r>
              <a:rPr dirty="0" sz="2200" spc="-5">
                <a:latin typeface="Calibri"/>
                <a:cs typeface="Calibri"/>
              </a:rPr>
              <a:t>allows </a:t>
            </a:r>
            <a:r>
              <a:rPr dirty="0" sz="2200" spc="-10">
                <a:latin typeface="Calibri"/>
                <a:cs typeface="Calibri"/>
              </a:rPr>
              <a:t>to </a:t>
            </a:r>
            <a:r>
              <a:rPr dirty="0" sz="2200" spc="-5">
                <a:latin typeface="Calibri"/>
                <a:cs typeface="Calibri"/>
              </a:rPr>
              <a:t>identify </a:t>
            </a:r>
            <a:r>
              <a:rPr dirty="0" sz="2200" spc="-5" b="1">
                <a:latin typeface="Calibri"/>
                <a:cs typeface="Calibri"/>
              </a:rPr>
              <a:t>coronary  </a:t>
            </a:r>
            <a:r>
              <a:rPr dirty="0" sz="2200" spc="-10" b="1">
                <a:latin typeface="Calibri"/>
                <a:cs typeface="Calibri"/>
              </a:rPr>
              <a:t>vasomotor disorders </a:t>
            </a:r>
            <a:r>
              <a:rPr dirty="0" sz="2200">
                <a:latin typeface="Calibri"/>
                <a:cs typeface="Calibri"/>
              </a:rPr>
              <a:t>as the </a:t>
            </a:r>
            <a:r>
              <a:rPr dirty="0" sz="2200" spc="-5">
                <a:latin typeface="Calibri"/>
                <a:cs typeface="Calibri"/>
              </a:rPr>
              <a:t>origin of </a:t>
            </a:r>
            <a:r>
              <a:rPr dirty="0" sz="2200">
                <a:latin typeface="Calibri"/>
                <a:cs typeface="Calibri"/>
              </a:rPr>
              <a:t>angina </a:t>
            </a:r>
            <a:r>
              <a:rPr dirty="0" sz="2200" spc="-10">
                <a:latin typeface="Calibri"/>
                <a:cs typeface="Calibri"/>
              </a:rPr>
              <a:t>pectoris </a:t>
            </a:r>
            <a:r>
              <a:rPr dirty="0" sz="2200" spc="-5">
                <a:latin typeface="Calibri"/>
                <a:cs typeface="Calibri"/>
              </a:rPr>
              <a:t>in </a:t>
            </a:r>
            <a:r>
              <a:rPr dirty="0" sz="2200">
                <a:latin typeface="Calibri"/>
                <a:cs typeface="Calibri"/>
              </a:rPr>
              <a:t>the  majority </a:t>
            </a:r>
            <a:r>
              <a:rPr dirty="0" sz="2200" spc="-5">
                <a:latin typeface="Calibri"/>
                <a:cs typeface="Calibri"/>
              </a:rPr>
              <a:t>of </a:t>
            </a:r>
            <a:r>
              <a:rPr dirty="0" sz="2200">
                <a:latin typeface="Calibri"/>
                <a:cs typeface="Calibri"/>
              </a:rPr>
              <a:t>ANOCA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patients</a:t>
            </a:r>
            <a:endParaRPr sz="2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1080"/>
              </a:spcBef>
              <a:buSzPct val="102272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200" spc="-10">
                <a:latin typeface="Calibri"/>
                <a:cs typeface="Calibri"/>
              </a:rPr>
              <a:t>Current </a:t>
            </a:r>
            <a:r>
              <a:rPr dirty="0" sz="2200">
                <a:latin typeface="Calibri"/>
                <a:cs typeface="Calibri"/>
              </a:rPr>
              <a:t>guidelines </a:t>
            </a:r>
            <a:r>
              <a:rPr dirty="0" sz="2200" spc="-10">
                <a:latin typeface="Calibri"/>
                <a:cs typeface="Calibri"/>
              </a:rPr>
              <a:t>recommend </a:t>
            </a:r>
            <a:r>
              <a:rPr dirty="0" sz="2200" spc="-5">
                <a:latin typeface="Calibri"/>
                <a:cs typeface="Calibri"/>
              </a:rPr>
              <a:t>CFT in </a:t>
            </a:r>
            <a:r>
              <a:rPr dirty="0" sz="2200">
                <a:latin typeface="Calibri"/>
                <a:cs typeface="Calibri"/>
              </a:rPr>
              <a:t>ANOCA whom </a:t>
            </a:r>
            <a:r>
              <a:rPr dirty="0" sz="2200" spc="-5">
                <a:latin typeface="Calibri"/>
                <a:cs typeface="Calibri"/>
              </a:rPr>
              <a:t>remain  </a:t>
            </a:r>
            <a:r>
              <a:rPr dirty="0" sz="2200" spc="-10">
                <a:latin typeface="Calibri"/>
                <a:cs typeface="Calibri"/>
              </a:rPr>
              <a:t>symptomatic </a:t>
            </a:r>
            <a:r>
              <a:rPr dirty="0" sz="2200" spc="-5">
                <a:latin typeface="Calibri"/>
                <a:cs typeface="Calibri"/>
              </a:rPr>
              <a:t>on medical </a:t>
            </a:r>
            <a:r>
              <a:rPr dirty="0" sz="2200" spc="-30">
                <a:latin typeface="Calibri"/>
                <a:cs typeface="Calibri"/>
              </a:rPr>
              <a:t>therapy, </a:t>
            </a:r>
            <a:r>
              <a:rPr dirty="0" sz="2200" spc="-5">
                <a:latin typeface="Calibri"/>
                <a:cs typeface="Calibri"/>
              </a:rPr>
              <a:t>but </a:t>
            </a:r>
            <a:r>
              <a:rPr dirty="0" sz="2200" spc="-5" b="1">
                <a:latin typeface="Calibri"/>
                <a:cs typeface="Calibri"/>
              </a:rPr>
              <a:t>early </a:t>
            </a:r>
            <a:r>
              <a:rPr dirty="0" sz="2200" b="1">
                <a:latin typeface="Calibri"/>
                <a:cs typeface="Calibri"/>
              </a:rPr>
              <a:t>diagnosis </a:t>
            </a:r>
            <a:r>
              <a:rPr dirty="0" sz="2200" spc="-20" b="1">
                <a:latin typeface="Calibri"/>
                <a:cs typeface="Calibri"/>
              </a:rPr>
              <a:t>may </a:t>
            </a:r>
            <a:r>
              <a:rPr dirty="0" sz="2200" spc="-10" b="1">
                <a:latin typeface="Calibri"/>
                <a:cs typeface="Calibri"/>
              </a:rPr>
              <a:t>improve  </a:t>
            </a:r>
            <a:r>
              <a:rPr dirty="0" sz="2200" b="1">
                <a:latin typeface="Calibri"/>
                <a:cs typeface="Calibri"/>
              </a:rPr>
              <a:t>quality of</a:t>
            </a:r>
            <a:r>
              <a:rPr dirty="0" sz="2200" spc="-5" b="1">
                <a:latin typeface="Calibri"/>
                <a:cs typeface="Calibri"/>
              </a:rPr>
              <a:t> </a:t>
            </a:r>
            <a:r>
              <a:rPr dirty="0" sz="2200" spc="-10" b="1">
                <a:latin typeface="Calibri"/>
                <a:cs typeface="Calibri"/>
              </a:rPr>
              <a:t>life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2651" y="32122"/>
            <a:ext cx="228663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 b="0">
                <a:latin typeface="Arial"/>
                <a:cs typeface="Arial"/>
              </a:rPr>
              <a:t>Hypothesis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24160" y="1753183"/>
            <a:ext cx="7232650" cy="17322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635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latin typeface="Calibri"/>
                <a:cs typeface="Calibri"/>
              </a:rPr>
              <a:t>An early </a:t>
            </a:r>
            <a:r>
              <a:rPr dirty="0" u="heavy" sz="2800" spc="-2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CFT-guided </a:t>
            </a:r>
            <a:r>
              <a:rPr dirty="0" u="heavy" sz="2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treatment </a:t>
            </a:r>
            <a:r>
              <a:rPr dirty="0" sz="2800" spc="-20">
                <a:latin typeface="Calibri"/>
                <a:cs typeface="Calibri"/>
              </a:rPr>
              <a:t>strategy  </a:t>
            </a:r>
            <a:r>
              <a:rPr dirty="0" sz="2800" spc="-10">
                <a:latin typeface="Calibri"/>
                <a:cs typeface="Calibri"/>
              </a:rPr>
              <a:t>significantly </a:t>
            </a:r>
            <a:r>
              <a:rPr dirty="0" u="heavy" sz="2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improves</a:t>
            </a:r>
            <a:r>
              <a:rPr dirty="0" sz="2800" spc="-10" b="1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disease-related </a:t>
            </a:r>
            <a:r>
              <a:rPr dirty="0" u="heavy" sz="28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quality of </a:t>
            </a:r>
            <a:r>
              <a:rPr dirty="0" sz="2800" b="1">
                <a:latin typeface="Calibri"/>
                <a:cs typeface="Calibri"/>
              </a:rPr>
              <a:t> </a:t>
            </a:r>
            <a:r>
              <a:rPr dirty="0" u="heavy" sz="28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life</a:t>
            </a:r>
            <a:r>
              <a:rPr dirty="0" sz="2800" spc="-15" b="1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in </a:t>
            </a:r>
            <a:r>
              <a:rPr dirty="0" sz="2800" spc="-10">
                <a:latin typeface="Calibri"/>
                <a:cs typeface="Calibri"/>
              </a:rPr>
              <a:t>patients </a:t>
            </a:r>
            <a:r>
              <a:rPr dirty="0" sz="2800">
                <a:latin typeface="Calibri"/>
                <a:cs typeface="Calibri"/>
              </a:rPr>
              <a:t>with ANOCA </a:t>
            </a:r>
            <a:r>
              <a:rPr dirty="0" sz="2800" spc="-15">
                <a:latin typeface="Calibri"/>
                <a:cs typeface="Calibri"/>
              </a:rPr>
              <a:t>compared to standard  </a:t>
            </a:r>
            <a:r>
              <a:rPr dirty="0" sz="2800" spc="-20">
                <a:latin typeface="Calibri"/>
                <a:cs typeface="Calibri"/>
              </a:rPr>
              <a:t>care </a:t>
            </a:r>
            <a:r>
              <a:rPr dirty="0" sz="2800">
                <a:latin typeface="Calibri"/>
                <a:cs typeface="Calibri"/>
              </a:rPr>
              <a:t>without the </a:t>
            </a:r>
            <a:r>
              <a:rPr dirty="0" sz="2800" spc="-15">
                <a:latin typeface="Calibri"/>
                <a:cs typeface="Calibri"/>
              </a:rPr>
              <a:t>information </a:t>
            </a:r>
            <a:r>
              <a:rPr dirty="0" sz="2800" spc="-10">
                <a:latin typeface="Calibri"/>
                <a:cs typeface="Calibri"/>
              </a:rPr>
              <a:t>provided by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CFT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2911" y="846476"/>
            <a:ext cx="7930515" cy="3847465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55"/>
              </a:spcBef>
              <a:buClr>
                <a:srgbClr val="942A86"/>
              </a:buClr>
              <a:buSzPct val="101785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800" b="1">
                <a:latin typeface="Calibri"/>
                <a:cs typeface="Calibri"/>
              </a:rPr>
              <a:t>Inclusion</a:t>
            </a:r>
            <a:r>
              <a:rPr dirty="0" sz="2800" spc="-5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criteria</a:t>
            </a:r>
            <a:endParaRPr sz="2800">
              <a:latin typeface="Calibri"/>
              <a:cs typeface="Calibri"/>
            </a:endParaRPr>
          </a:p>
          <a:p>
            <a:pPr lvl="1" marL="755650" indent="-287020">
              <a:lnSpc>
                <a:spcPct val="100000"/>
              </a:lnSpc>
              <a:spcBef>
                <a:spcPts val="480"/>
              </a:spcBef>
              <a:buClr>
                <a:srgbClr val="942A86"/>
              </a:buClr>
              <a:buSzPct val="102500"/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dirty="0" sz="2000">
                <a:latin typeface="Calibri"/>
                <a:cs typeface="Calibri"/>
              </a:rPr>
              <a:t>18 </a:t>
            </a:r>
            <a:r>
              <a:rPr dirty="0" sz="2000" spc="-15">
                <a:latin typeface="Calibri"/>
                <a:cs typeface="Calibri"/>
              </a:rPr>
              <a:t>years </a:t>
            </a:r>
            <a:r>
              <a:rPr dirty="0" sz="2000" spc="-5">
                <a:latin typeface="Calibri"/>
                <a:cs typeface="Calibri"/>
              </a:rPr>
              <a:t>or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older</a:t>
            </a:r>
            <a:endParaRPr sz="2000">
              <a:latin typeface="Calibri"/>
              <a:cs typeface="Calibri"/>
            </a:endParaRPr>
          </a:p>
          <a:p>
            <a:pPr lvl="1" marL="755015" marR="5080" indent="-285750">
              <a:lnSpc>
                <a:spcPct val="100000"/>
              </a:lnSpc>
              <a:spcBef>
                <a:spcPts val="420"/>
              </a:spcBef>
              <a:buClr>
                <a:srgbClr val="942A86"/>
              </a:buClr>
              <a:buSzPct val="102500"/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dirty="0" sz="2000" spc="-10">
                <a:latin typeface="Calibri"/>
                <a:cs typeface="Calibri"/>
              </a:rPr>
              <a:t>Clinical indication </a:t>
            </a:r>
            <a:r>
              <a:rPr dirty="0" sz="2000" spc="-20">
                <a:latin typeface="Calibri"/>
                <a:cs typeface="Calibri"/>
              </a:rPr>
              <a:t>for </a:t>
            </a:r>
            <a:r>
              <a:rPr dirty="0" sz="2000" spc="-15">
                <a:latin typeface="Calibri"/>
                <a:cs typeface="Calibri"/>
              </a:rPr>
              <a:t>invasive </a:t>
            </a:r>
            <a:r>
              <a:rPr dirty="0" sz="2000" spc="-10">
                <a:latin typeface="Calibri"/>
                <a:cs typeface="Calibri"/>
              </a:rPr>
              <a:t>coronary angiography </a:t>
            </a:r>
            <a:r>
              <a:rPr dirty="0" sz="2000" spc="-5">
                <a:latin typeface="Calibri"/>
                <a:cs typeface="Calibri"/>
              </a:rPr>
              <a:t>in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20">
                <a:latin typeface="Calibri"/>
                <a:cs typeface="Calibri"/>
              </a:rPr>
              <a:t>work-up </a:t>
            </a:r>
            <a:r>
              <a:rPr dirty="0" sz="2000" spc="-5">
                <a:latin typeface="Calibri"/>
                <a:cs typeface="Calibri"/>
              </a:rPr>
              <a:t>of  </a:t>
            </a:r>
            <a:r>
              <a:rPr dirty="0" sz="2000" spc="-10">
                <a:latin typeface="Calibri"/>
                <a:cs typeface="Calibri"/>
              </a:rPr>
              <a:t>chronic coronary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syndrome</a:t>
            </a:r>
            <a:endParaRPr sz="20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615"/>
              </a:spcBef>
              <a:buClr>
                <a:srgbClr val="942A86"/>
              </a:buClr>
              <a:buSzPct val="101785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800" spc="-15" b="1">
                <a:latin typeface="Calibri"/>
                <a:cs typeface="Calibri"/>
              </a:rPr>
              <a:t>Exclusion</a:t>
            </a:r>
            <a:r>
              <a:rPr dirty="0" sz="2800" spc="-10" b="1">
                <a:latin typeface="Calibri"/>
                <a:cs typeface="Calibri"/>
              </a:rPr>
              <a:t> criteria</a:t>
            </a:r>
            <a:endParaRPr sz="2800">
              <a:latin typeface="Calibri"/>
              <a:cs typeface="Calibri"/>
            </a:endParaRPr>
          </a:p>
          <a:p>
            <a:pPr lvl="1" marL="755650" indent="-287020">
              <a:lnSpc>
                <a:spcPct val="100000"/>
              </a:lnSpc>
              <a:spcBef>
                <a:spcPts val="480"/>
              </a:spcBef>
              <a:buClr>
                <a:srgbClr val="942A86"/>
              </a:buClr>
              <a:buSzPct val="102500"/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dirty="0" sz="2000" spc="-10">
                <a:latin typeface="Calibri"/>
                <a:cs typeface="Calibri"/>
              </a:rPr>
              <a:t>Obstructive epicardial coronary </a:t>
            </a:r>
            <a:r>
              <a:rPr dirty="0" sz="2000" spc="-5">
                <a:latin typeface="Calibri"/>
                <a:cs typeface="Calibri"/>
              </a:rPr>
              <a:t>artery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disease</a:t>
            </a:r>
            <a:endParaRPr sz="2000">
              <a:latin typeface="Calibri"/>
              <a:cs typeface="Calibri"/>
            </a:endParaRPr>
          </a:p>
          <a:p>
            <a:pPr lvl="2" marL="1155700" indent="-229870">
              <a:lnSpc>
                <a:spcPct val="100000"/>
              </a:lnSpc>
              <a:spcBef>
                <a:spcPts val="400"/>
              </a:spcBef>
              <a:buClr>
                <a:srgbClr val="942A86"/>
              </a:buClr>
              <a:buSzPct val="103125"/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dirty="0" sz="1600" spc="-10">
                <a:latin typeface="Calibri"/>
                <a:cs typeface="Calibri"/>
              </a:rPr>
              <a:t>Diameter </a:t>
            </a:r>
            <a:r>
              <a:rPr dirty="0" sz="1600" spc="-5">
                <a:latin typeface="Calibri"/>
                <a:cs typeface="Calibri"/>
              </a:rPr>
              <a:t>stenosis &gt;50% </a:t>
            </a:r>
            <a:r>
              <a:rPr dirty="0" sz="1600" spc="-10">
                <a:latin typeface="Calibri"/>
                <a:cs typeface="Calibri"/>
              </a:rPr>
              <a:t>and/or </a:t>
            </a:r>
            <a:r>
              <a:rPr dirty="0" sz="1600">
                <a:latin typeface="Calibri"/>
                <a:cs typeface="Calibri"/>
              </a:rPr>
              <a:t>abnormal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NHPR/FFR</a:t>
            </a:r>
            <a:endParaRPr sz="1600">
              <a:latin typeface="Calibri"/>
              <a:cs typeface="Calibri"/>
            </a:endParaRPr>
          </a:p>
          <a:p>
            <a:pPr lvl="1" marL="755650" indent="-287020">
              <a:lnSpc>
                <a:spcPct val="100000"/>
              </a:lnSpc>
              <a:spcBef>
                <a:spcPts val="405"/>
              </a:spcBef>
              <a:buClr>
                <a:srgbClr val="942A86"/>
              </a:buClr>
              <a:buSzPct val="102500"/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dirty="0" sz="2000" spc="-10">
                <a:latin typeface="Calibri"/>
                <a:cs typeface="Calibri"/>
              </a:rPr>
              <a:t>Non-coronary indication </a:t>
            </a:r>
            <a:r>
              <a:rPr dirty="0" sz="2000" spc="-20">
                <a:latin typeface="Calibri"/>
                <a:cs typeface="Calibri"/>
              </a:rPr>
              <a:t>for </a:t>
            </a:r>
            <a:r>
              <a:rPr dirty="0" sz="2000" spc="-10">
                <a:latin typeface="Calibri"/>
                <a:cs typeface="Calibri"/>
              </a:rPr>
              <a:t>coronary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angiography</a:t>
            </a:r>
            <a:endParaRPr sz="2000">
              <a:latin typeface="Calibri"/>
              <a:cs typeface="Calibri"/>
            </a:endParaRPr>
          </a:p>
          <a:p>
            <a:pPr lvl="1" marL="755650" indent="-287020">
              <a:lnSpc>
                <a:spcPct val="100000"/>
              </a:lnSpc>
              <a:spcBef>
                <a:spcPts val="420"/>
              </a:spcBef>
              <a:buClr>
                <a:srgbClr val="942A86"/>
              </a:buClr>
              <a:buSzPct val="102500"/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dirty="0" sz="2000" spc="-10">
                <a:latin typeface="Calibri"/>
                <a:cs typeface="Calibri"/>
              </a:rPr>
              <a:t>Significant </a:t>
            </a:r>
            <a:r>
              <a:rPr dirty="0" sz="2000" spc="-5">
                <a:latin typeface="Calibri"/>
                <a:cs typeface="Calibri"/>
              </a:rPr>
              <a:t>valvular heart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disease</a:t>
            </a:r>
            <a:endParaRPr sz="2000">
              <a:latin typeface="Calibri"/>
              <a:cs typeface="Calibri"/>
            </a:endParaRPr>
          </a:p>
          <a:p>
            <a:pPr lvl="1" marL="755650" indent="-287020">
              <a:lnSpc>
                <a:spcPct val="100000"/>
              </a:lnSpc>
              <a:spcBef>
                <a:spcPts val="420"/>
              </a:spcBef>
              <a:buClr>
                <a:srgbClr val="942A86"/>
              </a:buClr>
              <a:buSzPct val="102500"/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dirty="0" sz="2000" spc="-10">
                <a:latin typeface="Calibri"/>
                <a:cs typeface="Calibri"/>
              </a:rPr>
              <a:t>Significant renal impairment </a:t>
            </a:r>
            <a:r>
              <a:rPr dirty="0" sz="2000" spc="-5">
                <a:latin typeface="Calibri"/>
                <a:cs typeface="Calibri"/>
              </a:rPr>
              <a:t>(eGFR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&lt;30ml/min)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65369" y="15490"/>
            <a:ext cx="31623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 b="0">
                <a:latin typeface="Calibri"/>
                <a:cs typeface="Calibri"/>
              </a:rPr>
              <a:t>Eligibility</a:t>
            </a:r>
            <a:r>
              <a:rPr dirty="0" sz="3600" spc="-65" b="0">
                <a:latin typeface="Calibri"/>
                <a:cs typeface="Calibri"/>
              </a:rPr>
              <a:t> </a:t>
            </a:r>
            <a:r>
              <a:rPr dirty="0" sz="3600" spc="-10" b="0">
                <a:latin typeface="Calibri"/>
                <a:cs typeface="Calibri"/>
              </a:rPr>
              <a:t>Criteria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4283" y="15490"/>
            <a:ext cx="526796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45" b="0">
                <a:latin typeface="Calibri"/>
                <a:cs typeface="Calibri"/>
              </a:rPr>
              <a:t>Trial </a:t>
            </a:r>
            <a:r>
              <a:rPr dirty="0" sz="3600" spc="-5" b="0">
                <a:latin typeface="Calibri"/>
                <a:cs typeface="Calibri"/>
              </a:rPr>
              <a:t>Design </a:t>
            </a:r>
            <a:r>
              <a:rPr dirty="0" sz="3600" b="0">
                <a:latin typeface="Calibri"/>
                <a:cs typeface="Calibri"/>
              </a:rPr>
              <a:t>and </a:t>
            </a:r>
            <a:r>
              <a:rPr dirty="0" sz="3600" spc="-30" b="0">
                <a:latin typeface="Calibri"/>
                <a:cs typeface="Calibri"/>
              </a:rPr>
              <a:t>Key</a:t>
            </a:r>
            <a:r>
              <a:rPr dirty="0" sz="3600" spc="-50" b="0">
                <a:latin typeface="Calibri"/>
                <a:cs typeface="Calibri"/>
              </a:rPr>
              <a:t> </a:t>
            </a:r>
            <a:r>
              <a:rPr dirty="0" sz="3600" b="0">
                <a:latin typeface="Calibri"/>
                <a:cs typeface="Calibri"/>
              </a:rPr>
              <a:t>Aspects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0" y="863600"/>
            <a:ext cx="3454400" cy="1155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538415" y="920103"/>
            <a:ext cx="3312795" cy="1016000"/>
          </a:xfrm>
          <a:prstGeom prst="rect">
            <a:avLst/>
          </a:prstGeom>
          <a:solidFill>
            <a:srgbClr val="8064A2"/>
          </a:solidFill>
        </p:spPr>
        <p:txBody>
          <a:bodyPr wrap="square" lIns="0" tIns="31114" rIns="0" bIns="0" rtlCol="0" vert="horz">
            <a:spAutoFit/>
          </a:bodyPr>
          <a:lstStyle/>
          <a:p>
            <a:pPr marL="235585">
              <a:lnSpc>
                <a:spcPct val="100000"/>
              </a:lnSpc>
              <a:spcBef>
                <a:spcPts val="244"/>
              </a:spcBef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Embedded in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Routine</a:t>
            </a:r>
            <a:r>
              <a:rPr dirty="0" sz="18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Practice</a:t>
            </a:r>
            <a:endParaRPr sz="1800">
              <a:latin typeface="Calibri"/>
              <a:cs typeface="Calibri"/>
            </a:endParaRPr>
          </a:p>
          <a:p>
            <a:pPr marL="349250">
              <a:lnSpc>
                <a:spcPts val="1655"/>
              </a:lnSpc>
              <a:spcBef>
                <a:spcPts val="25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-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No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interruption of medical</a:t>
            </a:r>
            <a:r>
              <a:rPr dirty="0" sz="14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therapy</a:t>
            </a:r>
            <a:endParaRPr sz="1400">
              <a:latin typeface="Calibri"/>
              <a:cs typeface="Calibri"/>
            </a:endParaRPr>
          </a:p>
          <a:p>
            <a:pPr marL="392430" indent="-287020">
              <a:lnSpc>
                <a:spcPts val="1685"/>
              </a:lnSpc>
              <a:buSzPct val="103571"/>
              <a:buChar char="-"/>
              <a:tabLst>
                <a:tab pos="392430" algn="l"/>
                <a:tab pos="393065" algn="l"/>
              </a:tabLst>
            </a:pP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Radial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cocktail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per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operator</a:t>
            </a:r>
            <a:r>
              <a:rPr dirty="0" sz="14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preference</a:t>
            </a:r>
            <a:endParaRPr sz="1400">
              <a:latin typeface="Calibri"/>
              <a:cs typeface="Calibri"/>
            </a:endParaRPr>
          </a:p>
          <a:p>
            <a:pPr marL="391160" indent="-287020">
              <a:lnSpc>
                <a:spcPts val="1710"/>
              </a:lnSpc>
              <a:buSzPct val="103571"/>
              <a:buChar char="-"/>
              <a:tabLst>
                <a:tab pos="391160" algn="l"/>
                <a:tab pos="391795" algn="l"/>
              </a:tabLst>
            </a:pP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Manual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acetylcholine infusion</a:t>
            </a:r>
            <a:r>
              <a:rPr dirty="0" sz="1400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protocol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486400" y="2044700"/>
            <a:ext cx="3454400" cy="2819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538416" y="2098564"/>
            <a:ext cx="3312795" cy="2677795"/>
          </a:xfrm>
          <a:custGeom>
            <a:avLst/>
            <a:gdLst/>
            <a:ahLst/>
            <a:cxnLst/>
            <a:rect l="l" t="t" r="r" b="b"/>
            <a:pathLst>
              <a:path w="3312795" h="2677795">
                <a:moveTo>
                  <a:pt x="0" y="0"/>
                </a:moveTo>
                <a:lnTo>
                  <a:pt x="3312578" y="0"/>
                </a:lnTo>
                <a:lnTo>
                  <a:pt x="3312578" y="2677655"/>
                </a:lnTo>
                <a:lnTo>
                  <a:pt x="0" y="2677655"/>
                </a:lnTo>
                <a:lnTo>
                  <a:pt x="0" y="0"/>
                </a:lnTo>
                <a:close/>
              </a:path>
            </a:pathLst>
          </a:custGeom>
          <a:solidFill>
            <a:srgbClr val="8064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538416" y="2116954"/>
            <a:ext cx="3312795" cy="51815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7620">
              <a:lnSpc>
                <a:spcPts val="2150"/>
              </a:lnSpc>
              <a:spcBef>
                <a:spcPts val="100"/>
              </a:spcBef>
            </a:pP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Doppler </a:t>
            </a:r>
            <a:r>
              <a:rPr dirty="0" sz="1800" spc="-20" b="1">
                <a:solidFill>
                  <a:srgbClr val="FFFFFF"/>
                </a:solidFill>
                <a:latin typeface="Calibri"/>
                <a:cs typeface="Calibri"/>
              </a:rPr>
              <a:t>Velocity</a:t>
            </a:r>
            <a:r>
              <a:rPr dirty="0" sz="18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Assessment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1730"/>
              </a:lnSpc>
              <a:tabLst>
                <a:tab pos="285750" algn="l"/>
              </a:tabLst>
            </a:pPr>
            <a:r>
              <a:rPr dirty="0" sz="1450">
                <a:solidFill>
                  <a:srgbClr val="FFFFFF"/>
                </a:solidFill>
                <a:latin typeface="Calibri"/>
                <a:cs typeface="Calibri"/>
              </a:rPr>
              <a:t>-	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ComboWire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/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FloWire</a:t>
            </a:r>
            <a:r>
              <a:rPr dirty="0" sz="14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(Philips)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765800" y="2730500"/>
            <a:ext cx="2948897" cy="19044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60600" y="3263900"/>
            <a:ext cx="2362200" cy="952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38929" y="3308194"/>
            <a:ext cx="2219960" cy="800735"/>
          </a:xfrm>
          <a:custGeom>
            <a:avLst/>
            <a:gdLst/>
            <a:ahLst/>
            <a:cxnLst/>
            <a:rect l="l" t="t" r="r" b="b"/>
            <a:pathLst>
              <a:path w="2219960" h="800735">
                <a:moveTo>
                  <a:pt x="0" y="0"/>
                </a:moveTo>
                <a:lnTo>
                  <a:pt x="2219582" y="0"/>
                </a:lnTo>
                <a:lnTo>
                  <a:pt x="2219582" y="800220"/>
                </a:lnTo>
                <a:lnTo>
                  <a:pt x="0" y="800220"/>
                </a:lnTo>
                <a:lnTo>
                  <a:pt x="0" y="0"/>
                </a:lnTo>
                <a:close/>
              </a:path>
            </a:pathLst>
          </a:custGeom>
          <a:solidFill>
            <a:srgbClr val="61207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11200" y="825500"/>
            <a:ext cx="3289300" cy="7366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68919" y="883413"/>
            <a:ext cx="3140075" cy="584835"/>
          </a:xfrm>
          <a:custGeom>
            <a:avLst/>
            <a:gdLst/>
            <a:ahLst/>
            <a:cxnLst/>
            <a:rect l="l" t="t" r="r" b="b"/>
            <a:pathLst>
              <a:path w="3140075" h="584835">
                <a:moveTo>
                  <a:pt x="0" y="0"/>
                </a:moveTo>
                <a:lnTo>
                  <a:pt x="3140027" y="0"/>
                </a:lnTo>
                <a:lnTo>
                  <a:pt x="3140027" y="584775"/>
                </a:lnTo>
                <a:lnTo>
                  <a:pt x="0" y="584775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768919" y="901802"/>
            <a:ext cx="3140075" cy="5168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1143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Invasive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Coronary</a:t>
            </a:r>
            <a:r>
              <a:rPr dirty="0" sz="18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Angiography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- NHPR/FFR as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clinically</a:t>
            </a:r>
            <a:r>
              <a:rPr dirty="0" sz="140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indicated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965200" y="1562100"/>
            <a:ext cx="2768600" cy="11557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27099" y="1619858"/>
            <a:ext cx="2623820" cy="1016000"/>
          </a:xfrm>
          <a:custGeom>
            <a:avLst/>
            <a:gdLst/>
            <a:ahLst/>
            <a:cxnLst/>
            <a:rect l="l" t="t" r="r" b="b"/>
            <a:pathLst>
              <a:path w="2623820" h="1016000">
                <a:moveTo>
                  <a:pt x="0" y="0"/>
                </a:moveTo>
                <a:lnTo>
                  <a:pt x="2623667" y="0"/>
                </a:lnTo>
                <a:lnTo>
                  <a:pt x="2623667" y="1015663"/>
                </a:lnTo>
                <a:lnTo>
                  <a:pt x="0" y="1015663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118566" y="1638248"/>
            <a:ext cx="2436495" cy="9436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0795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Coronary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Function</a:t>
            </a:r>
            <a:r>
              <a:rPr dirty="0" sz="1800" spc="-7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0" b="1">
                <a:solidFill>
                  <a:srgbClr val="FFFFFF"/>
                </a:solidFill>
                <a:latin typeface="Calibri"/>
                <a:cs typeface="Calibri"/>
              </a:rPr>
              <a:t>Test</a:t>
            </a:r>
            <a:endParaRPr sz="1800">
              <a:latin typeface="Calibri"/>
              <a:cs typeface="Calibri"/>
            </a:endParaRPr>
          </a:p>
          <a:p>
            <a:pPr algn="ctr" marL="3175">
              <a:lnSpc>
                <a:spcPct val="100000"/>
              </a:lnSpc>
              <a:spcBef>
                <a:spcPts val="25"/>
              </a:spcBef>
            </a:pP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-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Coronary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Flow Reserve</a:t>
            </a:r>
            <a:r>
              <a:rPr dirty="0" sz="1400" spc="-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(CFR)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-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Microvascular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Resistance</a:t>
            </a:r>
            <a:r>
              <a:rPr dirty="0" sz="1400" spc="-5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(HMR)</a:t>
            </a:r>
            <a:endParaRPr sz="14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-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Acetylcholine</a:t>
            </a:r>
            <a:r>
              <a:rPr dirty="0" sz="14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provocation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485900" y="2730500"/>
            <a:ext cx="1739900" cy="5207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41022" y="2787193"/>
            <a:ext cx="1596390" cy="369570"/>
          </a:xfrm>
          <a:custGeom>
            <a:avLst/>
            <a:gdLst/>
            <a:ahLst/>
            <a:cxnLst/>
            <a:rect l="l" t="t" r="r" b="b"/>
            <a:pathLst>
              <a:path w="1596389" h="369569">
                <a:moveTo>
                  <a:pt x="0" y="0"/>
                </a:moveTo>
                <a:lnTo>
                  <a:pt x="1595821" y="0"/>
                </a:lnTo>
                <a:lnTo>
                  <a:pt x="1595821" y="369331"/>
                </a:lnTo>
                <a:lnTo>
                  <a:pt x="0" y="369331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619762" y="2805582"/>
            <a:ext cx="14255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Randomize</a:t>
            </a:r>
            <a:r>
              <a:rPr dirty="0" sz="1800" spc="-8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1:1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8100" y="3263900"/>
            <a:ext cx="2362200" cy="952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19347" y="3308195"/>
            <a:ext cx="2219960" cy="800735"/>
          </a:xfrm>
          <a:custGeom>
            <a:avLst/>
            <a:gdLst/>
            <a:ahLst/>
            <a:cxnLst/>
            <a:rect l="l" t="t" r="r" b="b"/>
            <a:pathLst>
              <a:path w="2219960" h="800735">
                <a:moveTo>
                  <a:pt x="0" y="0"/>
                </a:moveTo>
                <a:lnTo>
                  <a:pt x="2219583" y="0"/>
                </a:lnTo>
                <a:lnTo>
                  <a:pt x="2219583" y="800218"/>
                </a:lnTo>
                <a:lnTo>
                  <a:pt x="0" y="800218"/>
                </a:lnTo>
                <a:lnTo>
                  <a:pt x="0" y="0"/>
                </a:lnTo>
                <a:close/>
              </a:path>
            </a:pathLst>
          </a:custGeom>
          <a:solidFill>
            <a:srgbClr val="F7C90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9347" y="3326585"/>
            <a:ext cx="2219960" cy="7302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508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Calibri"/>
                <a:cs typeface="Calibri"/>
              </a:rPr>
              <a:t>Intervention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dirty="0" sz="1400">
                <a:latin typeface="Calibri"/>
                <a:cs typeface="Calibri"/>
              </a:rPr>
              <a:t>- </a:t>
            </a:r>
            <a:r>
              <a:rPr dirty="0" sz="1400" spc="-5">
                <a:latin typeface="Calibri"/>
                <a:cs typeface="Calibri"/>
              </a:rPr>
              <a:t>CFT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results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- </a:t>
            </a:r>
            <a:r>
              <a:rPr dirty="0" sz="1400" spc="-5">
                <a:latin typeface="Calibri"/>
                <a:cs typeface="Calibri"/>
              </a:rPr>
              <a:t>Disease-specific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treatment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420683" y="3319203"/>
            <a:ext cx="2056130" cy="800735"/>
          </a:xfrm>
          <a:custGeom>
            <a:avLst/>
            <a:gdLst/>
            <a:ahLst/>
            <a:cxnLst/>
            <a:rect l="l" t="t" r="r" b="b"/>
            <a:pathLst>
              <a:path w="2056129" h="800735">
                <a:moveTo>
                  <a:pt x="0" y="0"/>
                </a:moveTo>
                <a:lnTo>
                  <a:pt x="2056076" y="0"/>
                </a:lnTo>
                <a:lnTo>
                  <a:pt x="2056076" y="800218"/>
                </a:lnTo>
                <a:lnTo>
                  <a:pt x="0" y="800218"/>
                </a:lnTo>
                <a:lnTo>
                  <a:pt x="0" y="0"/>
                </a:lnTo>
                <a:close/>
              </a:path>
            </a:pathLst>
          </a:custGeom>
          <a:solidFill>
            <a:srgbClr val="61207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338930" y="3337593"/>
            <a:ext cx="2219960" cy="731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2540">
              <a:lnSpc>
                <a:spcPts val="215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Control</a:t>
            </a:r>
            <a:endParaRPr sz="1800">
              <a:latin typeface="Calibri"/>
              <a:cs typeface="Calibri"/>
            </a:endParaRPr>
          </a:p>
          <a:p>
            <a:pPr marL="459105" indent="-287020">
              <a:lnSpc>
                <a:spcPts val="1700"/>
              </a:lnSpc>
              <a:buSzPct val="103571"/>
              <a:buChar char="-"/>
              <a:tabLst>
                <a:tab pos="459105" algn="l"/>
                <a:tab pos="459740" algn="l"/>
              </a:tabLst>
            </a:pP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Blinded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CFT</a:t>
            </a:r>
            <a:r>
              <a:rPr dirty="0" sz="140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results</a:t>
            </a:r>
            <a:endParaRPr sz="1400">
              <a:latin typeface="Calibri"/>
              <a:cs typeface="Calibri"/>
            </a:endParaRPr>
          </a:p>
          <a:p>
            <a:pPr marL="459105" indent="-287020">
              <a:lnSpc>
                <a:spcPts val="1710"/>
              </a:lnSpc>
              <a:buSzPct val="103571"/>
              <a:buChar char="-"/>
              <a:tabLst>
                <a:tab pos="459105" algn="l"/>
                <a:tab pos="459740" algn="l"/>
              </a:tabLst>
            </a:pP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Standard care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117600" y="4203700"/>
            <a:ext cx="2489200" cy="7366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168162" y="4260086"/>
            <a:ext cx="2341880" cy="584835"/>
          </a:xfrm>
          <a:custGeom>
            <a:avLst/>
            <a:gdLst/>
            <a:ahLst/>
            <a:cxnLst/>
            <a:rect l="l" t="t" r="r" b="b"/>
            <a:pathLst>
              <a:path w="2341879" h="584835">
                <a:moveTo>
                  <a:pt x="0" y="0"/>
                </a:moveTo>
                <a:lnTo>
                  <a:pt x="2341537" y="0"/>
                </a:lnTo>
                <a:lnTo>
                  <a:pt x="2341537" y="584775"/>
                </a:lnTo>
                <a:lnTo>
                  <a:pt x="0" y="584775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168162" y="4278476"/>
            <a:ext cx="2341880" cy="5168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Follow-up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@ 6</a:t>
            </a:r>
            <a:r>
              <a:rPr dirty="0" sz="180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months</a:t>
            </a:r>
            <a:endParaRPr sz="1800">
              <a:latin typeface="Calibri"/>
              <a:cs typeface="Calibri"/>
            </a:endParaRPr>
          </a:p>
          <a:p>
            <a:pPr marL="90805">
              <a:lnSpc>
                <a:spcPct val="100000"/>
              </a:lnSpc>
              <a:spcBef>
                <a:spcPts val="25"/>
              </a:spcBef>
            </a:pP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Seattle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Angina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Questionnaire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091254" y="1379927"/>
            <a:ext cx="471351" cy="30637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102433" y="2559506"/>
            <a:ext cx="471351" cy="30637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085629" y="3101502"/>
            <a:ext cx="471351" cy="30637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099814" y="4030087"/>
            <a:ext cx="471351" cy="30637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025900" y="1155700"/>
            <a:ext cx="1295400" cy="7874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084356" y="1207275"/>
            <a:ext cx="1148080" cy="646430"/>
          </a:xfrm>
          <a:custGeom>
            <a:avLst/>
            <a:gdLst/>
            <a:ahLst/>
            <a:cxnLst/>
            <a:rect l="l" t="t" r="r" b="b"/>
            <a:pathLst>
              <a:path w="1148079" h="646430">
                <a:moveTo>
                  <a:pt x="0" y="0"/>
                </a:moveTo>
                <a:lnTo>
                  <a:pt x="1147558" y="0"/>
                </a:lnTo>
                <a:lnTo>
                  <a:pt x="1147558" y="646330"/>
                </a:lnTo>
                <a:lnTo>
                  <a:pt x="0" y="646330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084356" y="1225665"/>
            <a:ext cx="114808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72110" marR="139065" indent="-27559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Exclude</a:t>
            </a:r>
            <a:r>
              <a:rPr dirty="0" sz="1800" spc="-9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if 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CAD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463800" y="1447800"/>
            <a:ext cx="1701800" cy="1778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563241" y="1530441"/>
            <a:ext cx="1464310" cy="0"/>
          </a:xfrm>
          <a:custGeom>
            <a:avLst/>
            <a:gdLst/>
            <a:ahLst/>
            <a:cxnLst/>
            <a:rect l="l" t="t" r="r" b="b"/>
            <a:pathLst>
              <a:path w="1464310" h="0">
                <a:moveTo>
                  <a:pt x="0" y="0"/>
                </a:moveTo>
                <a:lnTo>
                  <a:pt x="1463965" y="0"/>
                </a:lnTo>
              </a:path>
            </a:pathLst>
          </a:custGeom>
          <a:ln w="25400">
            <a:solidFill>
              <a:srgbClr val="942A8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008156" y="149234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0" y="0"/>
                </a:lnTo>
                <a:lnTo>
                  <a:pt x="76200" y="38100"/>
                </a:lnTo>
                <a:lnTo>
                  <a:pt x="0" y="7620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62300" y="863600"/>
            <a:ext cx="2794000" cy="134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237591" y="916657"/>
            <a:ext cx="2650490" cy="1200785"/>
          </a:xfrm>
          <a:custGeom>
            <a:avLst/>
            <a:gdLst/>
            <a:ahLst/>
            <a:cxnLst/>
            <a:rect l="l" t="t" r="r" b="b"/>
            <a:pathLst>
              <a:path w="2650490" h="1200785">
                <a:moveTo>
                  <a:pt x="0" y="0"/>
                </a:moveTo>
                <a:lnTo>
                  <a:pt x="2649990" y="0"/>
                </a:lnTo>
                <a:lnTo>
                  <a:pt x="2649990" y="1200329"/>
                </a:lnTo>
                <a:lnTo>
                  <a:pt x="0" y="1200329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162300" y="2209800"/>
            <a:ext cx="2794000" cy="134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237591" y="2272577"/>
            <a:ext cx="2650490" cy="1200785"/>
          </a:xfrm>
          <a:custGeom>
            <a:avLst/>
            <a:gdLst/>
            <a:ahLst/>
            <a:cxnLst/>
            <a:rect l="l" t="t" r="r" b="b"/>
            <a:pathLst>
              <a:path w="2650490" h="1200785">
                <a:moveTo>
                  <a:pt x="0" y="0"/>
                </a:moveTo>
                <a:lnTo>
                  <a:pt x="2649990" y="0"/>
                </a:lnTo>
                <a:lnTo>
                  <a:pt x="2649990" y="1200329"/>
                </a:lnTo>
                <a:lnTo>
                  <a:pt x="0" y="1200329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905500" y="1549400"/>
            <a:ext cx="2794000" cy="1346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89215" y="1612512"/>
            <a:ext cx="2644775" cy="1200785"/>
          </a:xfrm>
          <a:custGeom>
            <a:avLst/>
            <a:gdLst/>
            <a:ahLst/>
            <a:cxnLst/>
            <a:rect l="l" t="t" r="r" b="b"/>
            <a:pathLst>
              <a:path w="2644775" h="1200785">
                <a:moveTo>
                  <a:pt x="0" y="0"/>
                </a:moveTo>
                <a:lnTo>
                  <a:pt x="2644373" y="0"/>
                </a:lnTo>
                <a:lnTo>
                  <a:pt x="2644373" y="1200328"/>
                </a:lnTo>
                <a:lnTo>
                  <a:pt x="0" y="1200328"/>
                </a:lnTo>
                <a:lnTo>
                  <a:pt x="0" y="0"/>
                </a:lnTo>
                <a:close/>
              </a:path>
            </a:pathLst>
          </a:custGeom>
          <a:solidFill>
            <a:srgbClr val="8064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06400" y="850900"/>
            <a:ext cx="2794000" cy="1346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85968" y="912965"/>
            <a:ext cx="2650490" cy="1200785"/>
          </a:xfrm>
          <a:custGeom>
            <a:avLst/>
            <a:gdLst/>
            <a:ahLst/>
            <a:cxnLst/>
            <a:rect l="l" t="t" r="r" b="b"/>
            <a:pathLst>
              <a:path w="2650490" h="1200785">
                <a:moveTo>
                  <a:pt x="0" y="0"/>
                </a:moveTo>
                <a:lnTo>
                  <a:pt x="2649989" y="0"/>
                </a:lnTo>
                <a:lnTo>
                  <a:pt x="2649989" y="1200329"/>
                </a:lnTo>
                <a:lnTo>
                  <a:pt x="0" y="1200329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537785" y="15490"/>
            <a:ext cx="601726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 b="0">
                <a:latin typeface="Calibri"/>
                <a:cs typeface="Calibri"/>
              </a:rPr>
              <a:t>Coronary </a:t>
            </a:r>
            <a:r>
              <a:rPr dirty="0" sz="3600" spc="-5" b="0">
                <a:latin typeface="Calibri"/>
                <a:cs typeface="Calibri"/>
              </a:rPr>
              <a:t>function </a:t>
            </a:r>
            <a:r>
              <a:rPr dirty="0" sz="3600" spc="-20" b="0">
                <a:latin typeface="Calibri"/>
                <a:cs typeface="Calibri"/>
              </a:rPr>
              <a:t>test</a:t>
            </a:r>
            <a:r>
              <a:rPr dirty="0" sz="3600" spc="-75" b="0">
                <a:latin typeface="Calibri"/>
                <a:cs typeface="Calibri"/>
              </a:rPr>
              <a:t> </a:t>
            </a:r>
            <a:r>
              <a:rPr dirty="0" sz="3600" spc="-5" b="0">
                <a:latin typeface="Calibri"/>
                <a:cs typeface="Calibri"/>
              </a:rPr>
              <a:t>diagnosis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5968" y="912965"/>
            <a:ext cx="2650490" cy="1200785"/>
          </a:xfrm>
          <a:prstGeom prst="rect">
            <a:avLst/>
          </a:prstGeom>
          <a:ln w="9525">
            <a:solidFill>
              <a:srgbClr val="4A7EBB"/>
            </a:solidFill>
          </a:ln>
        </p:spPr>
        <p:txBody>
          <a:bodyPr wrap="square" lIns="0" tIns="61594" rIns="0" bIns="0" rtlCol="0" vert="horz">
            <a:spAutoFit/>
          </a:bodyPr>
          <a:lstStyle/>
          <a:p>
            <a:pPr marL="154940" marR="798830">
              <a:lnSpc>
                <a:spcPct val="100200"/>
              </a:lnSpc>
              <a:spcBef>
                <a:spcPts val="484"/>
              </a:spcBef>
            </a:pP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Coronary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Spasm 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Epicardial and/or  microvasular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spasm  per </a:t>
            </a:r>
            <a:r>
              <a:rPr dirty="0" sz="1600" spc="-20">
                <a:solidFill>
                  <a:srgbClr val="FFFFFF"/>
                </a:solidFill>
                <a:latin typeface="Calibri"/>
                <a:cs typeface="Calibri"/>
              </a:rPr>
              <a:t>COVADIS</a:t>
            </a:r>
            <a:r>
              <a:rPr dirty="0" sz="1600" spc="-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criteria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37591" y="916657"/>
            <a:ext cx="2650490" cy="1200785"/>
          </a:xfrm>
          <a:prstGeom prst="rect">
            <a:avLst/>
          </a:prstGeom>
          <a:ln w="9525">
            <a:solidFill>
              <a:srgbClr val="4A7EBB"/>
            </a:solidFill>
          </a:ln>
        </p:spPr>
        <p:txBody>
          <a:bodyPr wrap="square" lIns="0" tIns="58419" rIns="0" bIns="0" rtlCol="0" vert="horz">
            <a:spAutoFit/>
          </a:bodyPr>
          <a:lstStyle/>
          <a:p>
            <a:pPr marL="165735" marR="221615">
              <a:lnSpc>
                <a:spcPct val="100000"/>
              </a:lnSpc>
              <a:spcBef>
                <a:spcPts val="459"/>
              </a:spcBef>
            </a:pP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Coronary</a:t>
            </a:r>
            <a:r>
              <a:rPr dirty="0" sz="1800" spc="-7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Microvascular 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Dysfunction</a:t>
            </a:r>
            <a:endParaRPr sz="1800">
              <a:latin typeface="Calibri"/>
              <a:cs typeface="Calibri"/>
            </a:endParaRPr>
          </a:p>
          <a:p>
            <a:pPr marL="165735">
              <a:lnSpc>
                <a:spcPct val="100000"/>
              </a:lnSpc>
              <a:spcBef>
                <a:spcPts val="15"/>
              </a:spcBef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-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CFR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&lt;2.5</a:t>
            </a:r>
            <a:endParaRPr sz="1600">
              <a:latin typeface="Calibri"/>
              <a:cs typeface="Calibri"/>
            </a:endParaRPr>
          </a:p>
          <a:p>
            <a:pPr marL="165735">
              <a:lnSpc>
                <a:spcPct val="100000"/>
              </a:lnSpc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-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HMR &gt;2.5</a:t>
            </a:r>
            <a:r>
              <a:rPr dirty="0" sz="1600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mmHg/cm/s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37591" y="2272577"/>
            <a:ext cx="2650490" cy="1200785"/>
          </a:xfrm>
          <a:prstGeom prst="rect">
            <a:avLst/>
          </a:prstGeom>
          <a:ln w="9525">
            <a:solidFill>
              <a:srgbClr val="4A7EBB"/>
            </a:solidFill>
          </a:ln>
        </p:spPr>
        <p:txBody>
          <a:bodyPr wrap="square" lIns="0" tIns="60325" rIns="0" bIns="0" rtlCol="0" vert="horz">
            <a:spAutoFit/>
          </a:bodyPr>
          <a:lstStyle/>
          <a:p>
            <a:pPr marL="149225" marR="343535">
              <a:lnSpc>
                <a:spcPct val="100299"/>
              </a:lnSpc>
              <a:spcBef>
                <a:spcPts val="475"/>
              </a:spcBef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Functional Angina 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Inconclusive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acetylcholine 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test</a:t>
            </a:r>
            <a:endParaRPr sz="1600">
              <a:latin typeface="Calibri"/>
              <a:cs typeface="Calibri"/>
            </a:endParaRPr>
          </a:p>
          <a:p>
            <a:pPr marL="149225">
              <a:lnSpc>
                <a:spcPct val="100000"/>
              </a:lnSpc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Normal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CFR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HMR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89215" y="1612512"/>
            <a:ext cx="2644775" cy="1200785"/>
          </a:xfrm>
          <a:prstGeom prst="rect">
            <a:avLst/>
          </a:prstGeom>
          <a:ln w="9525">
            <a:solidFill>
              <a:srgbClr val="4A7EBB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65"/>
              </a:spcBef>
            </a:pP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Non-Cardiac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Chest Pain</a:t>
            </a:r>
            <a:endParaRPr sz="1800">
              <a:latin typeface="Calibri"/>
              <a:cs typeface="Calibri"/>
            </a:endParaRPr>
          </a:p>
          <a:p>
            <a:pPr marL="91440">
              <a:lnSpc>
                <a:spcPct val="100000"/>
              </a:lnSpc>
              <a:spcBef>
                <a:spcPts val="15"/>
              </a:spcBef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Normal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CFT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result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06400" y="2209800"/>
            <a:ext cx="2794000" cy="1346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85968" y="2272577"/>
            <a:ext cx="2650490" cy="1200785"/>
          </a:xfrm>
          <a:custGeom>
            <a:avLst/>
            <a:gdLst/>
            <a:ahLst/>
            <a:cxnLst/>
            <a:rect l="l" t="t" r="r" b="b"/>
            <a:pathLst>
              <a:path w="2650490" h="1200785">
                <a:moveTo>
                  <a:pt x="0" y="0"/>
                </a:moveTo>
                <a:lnTo>
                  <a:pt x="2649989" y="0"/>
                </a:lnTo>
                <a:lnTo>
                  <a:pt x="2649989" y="1200329"/>
                </a:lnTo>
                <a:lnTo>
                  <a:pt x="0" y="1200329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85968" y="2272577"/>
            <a:ext cx="2650490" cy="1200785"/>
          </a:xfrm>
          <a:prstGeom prst="rect">
            <a:avLst/>
          </a:prstGeom>
          <a:ln w="9525">
            <a:solidFill>
              <a:srgbClr val="4A7EBB"/>
            </a:solidFill>
          </a:ln>
        </p:spPr>
        <p:txBody>
          <a:bodyPr wrap="square" lIns="0" tIns="61594" rIns="0" bIns="0" rtlCol="0" vert="horz">
            <a:spAutoFit/>
          </a:bodyPr>
          <a:lstStyle/>
          <a:p>
            <a:pPr marL="183515" marR="156845">
              <a:lnSpc>
                <a:spcPct val="100299"/>
              </a:lnSpc>
              <a:spcBef>
                <a:spcPts val="484"/>
              </a:spcBef>
            </a:pP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Mixed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Spasm and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CMD 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any 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form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coronary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spasm 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as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well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as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presence of</a:t>
            </a:r>
            <a:r>
              <a:rPr dirty="0" sz="1600" spc="-7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CMD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886200" y="3454400"/>
            <a:ext cx="774700" cy="10287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103868" y="3565178"/>
            <a:ext cx="452755" cy="664845"/>
          </a:xfrm>
          <a:custGeom>
            <a:avLst/>
            <a:gdLst/>
            <a:ahLst/>
            <a:cxnLst/>
            <a:rect l="l" t="t" r="r" b="b"/>
            <a:pathLst>
              <a:path w="452754" h="664845">
                <a:moveTo>
                  <a:pt x="452415" y="0"/>
                </a:moveTo>
                <a:lnTo>
                  <a:pt x="0" y="664554"/>
                </a:lnTo>
              </a:path>
            </a:pathLst>
          </a:custGeom>
          <a:ln w="571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018104" y="4165743"/>
            <a:ext cx="167640" cy="190500"/>
          </a:xfrm>
          <a:custGeom>
            <a:avLst/>
            <a:gdLst/>
            <a:ahLst/>
            <a:cxnLst/>
            <a:rect l="l" t="t" r="r" b="b"/>
            <a:pathLst>
              <a:path w="167639" h="190500">
                <a:moveTo>
                  <a:pt x="0" y="189967"/>
                </a:moveTo>
                <a:lnTo>
                  <a:pt x="167346" y="96483"/>
                </a:lnTo>
                <a:lnTo>
                  <a:pt x="25621" y="0"/>
                </a:lnTo>
                <a:lnTo>
                  <a:pt x="0" y="1899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838200" y="3898900"/>
            <a:ext cx="3238500" cy="9779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922512" y="3940211"/>
            <a:ext cx="3095625" cy="831215"/>
          </a:xfrm>
          <a:prstGeom prst="rect">
            <a:avLst/>
          </a:prstGeom>
          <a:solidFill>
            <a:srgbClr val="F7C90B"/>
          </a:solidFill>
        </p:spPr>
        <p:txBody>
          <a:bodyPr wrap="square" lIns="0" tIns="2286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dirty="0" sz="2800" spc="-10" b="1">
                <a:latin typeface="Calibri"/>
                <a:cs typeface="Calibri"/>
              </a:rPr>
              <a:t>Intervention</a:t>
            </a:r>
            <a:endParaRPr sz="2800">
              <a:latin typeface="Calibri"/>
              <a:cs typeface="Calibri"/>
            </a:endParaRPr>
          </a:p>
          <a:p>
            <a:pPr algn="ctr" marR="3810">
              <a:lnSpc>
                <a:spcPct val="100000"/>
              </a:lnSpc>
              <a:spcBef>
                <a:spcPts val="50"/>
              </a:spcBef>
            </a:pPr>
            <a:r>
              <a:rPr dirty="0" sz="2000">
                <a:latin typeface="Calibri"/>
                <a:cs typeface="Calibri"/>
              </a:rPr>
              <a:t>- </a:t>
            </a:r>
            <a:r>
              <a:rPr dirty="0" sz="2000" spc="-5">
                <a:latin typeface="Calibri"/>
                <a:cs typeface="Calibri"/>
              </a:rPr>
              <a:t>Disease-specific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treatment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067300" y="3886200"/>
            <a:ext cx="3365500" cy="9779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125896" y="3940211"/>
            <a:ext cx="3213735" cy="831215"/>
          </a:xfrm>
          <a:custGeom>
            <a:avLst/>
            <a:gdLst/>
            <a:ahLst/>
            <a:cxnLst/>
            <a:rect l="l" t="t" r="r" b="b"/>
            <a:pathLst>
              <a:path w="3213734" h="831214">
                <a:moveTo>
                  <a:pt x="0" y="0"/>
                </a:moveTo>
                <a:lnTo>
                  <a:pt x="3213380" y="0"/>
                </a:lnTo>
                <a:lnTo>
                  <a:pt x="3213380" y="830996"/>
                </a:lnTo>
                <a:lnTo>
                  <a:pt x="0" y="830996"/>
                </a:lnTo>
                <a:lnTo>
                  <a:pt x="0" y="0"/>
                </a:lnTo>
                <a:close/>
              </a:path>
            </a:pathLst>
          </a:custGeom>
          <a:solidFill>
            <a:srgbClr val="61207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5125896" y="3950473"/>
            <a:ext cx="3213735" cy="7651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Control</a:t>
            </a:r>
            <a:endParaRPr sz="2800">
              <a:latin typeface="Calibri"/>
              <a:cs typeface="Calibri"/>
            </a:endParaRPr>
          </a:p>
          <a:p>
            <a:pPr algn="ctr" marR="27940">
              <a:lnSpc>
                <a:spcPct val="100000"/>
              </a:lnSpc>
              <a:tabLst>
                <a:tab pos="285750" algn="l"/>
              </a:tabLst>
            </a:pPr>
            <a:r>
              <a:rPr dirty="0" sz="2050">
                <a:solidFill>
                  <a:srgbClr val="FFFFFF"/>
                </a:solidFill>
                <a:latin typeface="Calibri"/>
                <a:cs typeface="Calibri"/>
              </a:rPr>
              <a:t>-	</a:t>
            </a:r>
            <a:r>
              <a:rPr dirty="0" sz="2000">
                <a:solidFill>
                  <a:srgbClr val="FFFFFF"/>
                </a:solidFill>
                <a:latin typeface="Calibri"/>
                <a:cs typeface="Calibri"/>
              </a:rPr>
              <a:t>Blinded and </a:t>
            </a:r>
            <a:r>
              <a:rPr dirty="0" sz="2000" spc="-10">
                <a:solidFill>
                  <a:srgbClr val="FFFFFF"/>
                </a:solidFill>
                <a:latin typeface="Calibri"/>
                <a:cs typeface="Calibri"/>
              </a:rPr>
              <a:t>Standard</a:t>
            </a:r>
            <a:r>
              <a:rPr dirty="0" sz="2000" spc="-6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15">
                <a:solidFill>
                  <a:srgbClr val="FFFFFF"/>
                </a:solidFill>
                <a:latin typeface="Calibri"/>
                <a:cs typeface="Calibri"/>
              </a:rPr>
              <a:t>care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432300" y="3454400"/>
            <a:ext cx="812800" cy="10287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556283" y="3565178"/>
            <a:ext cx="480695" cy="667385"/>
          </a:xfrm>
          <a:custGeom>
            <a:avLst/>
            <a:gdLst/>
            <a:ahLst/>
            <a:cxnLst/>
            <a:rect l="l" t="t" r="r" b="b"/>
            <a:pathLst>
              <a:path w="480695" h="667385">
                <a:moveTo>
                  <a:pt x="0" y="0"/>
                </a:moveTo>
                <a:lnTo>
                  <a:pt x="480520" y="666886"/>
                </a:lnTo>
              </a:path>
            </a:pathLst>
          </a:custGeom>
          <a:ln w="571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956116" y="4166494"/>
            <a:ext cx="170180" cy="189230"/>
          </a:xfrm>
          <a:custGeom>
            <a:avLst/>
            <a:gdLst/>
            <a:ahLst/>
            <a:cxnLst/>
            <a:rect l="l" t="t" r="r" b="b"/>
            <a:pathLst>
              <a:path w="170179" h="189229">
                <a:moveTo>
                  <a:pt x="169779" y="189216"/>
                </a:moveTo>
                <a:lnTo>
                  <a:pt x="0" y="100228"/>
                </a:lnTo>
                <a:lnTo>
                  <a:pt x="139101" y="0"/>
                </a:lnTo>
                <a:lnTo>
                  <a:pt x="169779" y="1892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54000" y="711200"/>
            <a:ext cx="8585200" cy="29845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84333" y="821978"/>
            <a:ext cx="8343900" cy="2743200"/>
          </a:xfrm>
          <a:custGeom>
            <a:avLst/>
            <a:gdLst/>
            <a:ahLst/>
            <a:cxnLst/>
            <a:rect l="l" t="t" r="r" b="b"/>
            <a:pathLst>
              <a:path w="8343900" h="2743200">
                <a:moveTo>
                  <a:pt x="0" y="0"/>
                </a:moveTo>
                <a:lnTo>
                  <a:pt x="8343900" y="0"/>
                </a:lnTo>
                <a:lnTo>
                  <a:pt x="8343900" y="2743200"/>
                </a:lnTo>
                <a:lnTo>
                  <a:pt x="0" y="2743200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rgbClr val="61207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2910" y="1025770"/>
            <a:ext cx="8180705" cy="3425190"/>
          </a:xfrm>
          <a:prstGeom prst="rect">
            <a:avLst/>
          </a:prstGeom>
        </p:spPr>
        <p:txBody>
          <a:bodyPr wrap="square" lIns="0" tIns="80010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630"/>
              </a:spcBef>
              <a:buClr>
                <a:srgbClr val="942A86"/>
              </a:buClr>
              <a:buSzPct val="102083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Primary Endpoint</a:t>
            </a:r>
            <a:endParaRPr sz="2400">
              <a:latin typeface="Calibri"/>
              <a:cs typeface="Calibri"/>
            </a:endParaRPr>
          </a:p>
          <a:p>
            <a:pPr lvl="1" marL="755015" marR="5080" indent="-285750">
              <a:lnSpc>
                <a:spcPts val="2400"/>
              </a:lnSpc>
              <a:spcBef>
                <a:spcPts val="585"/>
              </a:spcBef>
              <a:buSzPct val="102500"/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dirty="0" sz="2000" spc="-15">
                <a:latin typeface="Calibri"/>
                <a:cs typeface="Calibri"/>
              </a:rPr>
              <a:t>Difference </a:t>
            </a:r>
            <a:r>
              <a:rPr dirty="0" sz="2000" spc="-5">
                <a:latin typeface="Calibri"/>
                <a:cs typeface="Calibri"/>
              </a:rPr>
              <a:t>in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10" b="1">
                <a:latin typeface="Calibri"/>
                <a:cs typeface="Calibri"/>
              </a:rPr>
              <a:t>change </a:t>
            </a:r>
            <a:r>
              <a:rPr dirty="0" sz="2000" b="1">
                <a:latin typeface="Calibri"/>
                <a:cs typeface="Calibri"/>
              </a:rPr>
              <a:t>in </a:t>
            </a:r>
            <a:r>
              <a:rPr dirty="0" sz="2000" spc="-20" b="1">
                <a:latin typeface="Calibri"/>
                <a:cs typeface="Calibri"/>
              </a:rPr>
              <a:t>SAQ </a:t>
            </a:r>
            <a:r>
              <a:rPr dirty="0" sz="2000" b="1">
                <a:latin typeface="Calibri"/>
                <a:cs typeface="Calibri"/>
              </a:rPr>
              <a:t>Summary </a:t>
            </a:r>
            <a:r>
              <a:rPr dirty="0" sz="2000" spc="-10" b="1">
                <a:latin typeface="Calibri"/>
                <a:cs typeface="Calibri"/>
              </a:rPr>
              <a:t>Score (SAQSS) </a:t>
            </a:r>
            <a:r>
              <a:rPr dirty="0" sz="2000" spc="-15">
                <a:latin typeface="Calibri"/>
                <a:cs typeface="Calibri"/>
              </a:rPr>
              <a:t>from </a:t>
            </a:r>
            <a:r>
              <a:rPr dirty="0" sz="2000" spc="-5">
                <a:latin typeface="Calibri"/>
                <a:cs typeface="Calibri"/>
              </a:rPr>
              <a:t>baseline  </a:t>
            </a:r>
            <a:r>
              <a:rPr dirty="0" sz="2000" spc="-10">
                <a:latin typeface="Calibri"/>
                <a:cs typeface="Calibri"/>
              </a:rPr>
              <a:t>to </a:t>
            </a:r>
            <a:r>
              <a:rPr dirty="0" sz="2000" spc="-5">
                <a:latin typeface="Calibri"/>
                <a:cs typeface="Calibri"/>
              </a:rPr>
              <a:t>6-month </a:t>
            </a:r>
            <a:r>
              <a:rPr dirty="0" sz="2000" spc="-15">
                <a:latin typeface="Calibri"/>
                <a:cs typeface="Calibri"/>
              </a:rPr>
              <a:t>follow-up </a:t>
            </a:r>
            <a:r>
              <a:rPr dirty="0" sz="2000" spc="-10">
                <a:latin typeface="Calibri"/>
                <a:cs typeface="Calibri"/>
              </a:rPr>
              <a:t>between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10">
                <a:latin typeface="Calibri"/>
                <a:cs typeface="Calibri"/>
              </a:rPr>
              <a:t>intervention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15">
                <a:latin typeface="Calibri"/>
                <a:cs typeface="Calibri"/>
              </a:rPr>
              <a:t>control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arm</a:t>
            </a:r>
            <a:endParaRPr sz="20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1625"/>
              </a:spcBef>
              <a:buClr>
                <a:srgbClr val="942A86"/>
              </a:buClr>
              <a:buSzPct val="102083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400" spc="-10" b="1">
                <a:latin typeface="Calibri"/>
                <a:cs typeface="Calibri"/>
              </a:rPr>
              <a:t>Statistical</a:t>
            </a:r>
            <a:r>
              <a:rPr dirty="0" sz="2400" spc="-5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Considerations</a:t>
            </a:r>
            <a:endParaRPr sz="2400">
              <a:latin typeface="Calibri"/>
              <a:cs typeface="Calibri"/>
            </a:endParaRPr>
          </a:p>
          <a:p>
            <a:pPr lvl="1" marL="755650" indent="-287020">
              <a:lnSpc>
                <a:spcPts val="2455"/>
              </a:lnSpc>
              <a:spcBef>
                <a:spcPts val="455"/>
              </a:spcBef>
              <a:buSzPct val="102500"/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dirty="0" sz="2000" b="1">
                <a:latin typeface="Calibri"/>
                <a:cs typeface="Calibri"/>
              </a:rPr>
              <a:t>140 </a:t>
            </a:r>
            <a:r>
              <a:rPr dirty="0" sz="2000" spc="-5" b="1">
                <a:latin typeface="Calibri"/>
                <a:cs typeface="Calibri"/>
              </a:rPr>
              <a:t>patients </a:t>
            </a:r>
            <a:r>
              <a:rPr dirty="0" sz="2000" spc="-10" b="1">
                <a:latin typeface="Calibri"/>
                <a:cs typeface="Calibri"/>
              </a:rPr>
              <a:t>provide </a:t>
            </a:r>
            <a:r>
              <a:rPr dirty="0" sz="2000" b="1">
                <a:latin typeface="Calibri"/>
                <a:cs typeface="Calibri"/>
              </a:rPr>
              <a:t>80% </a:t>
            </a:r>
            <a:r>
              <a:rPr dirty="0" sz="2000" spc="-5" b="1">
                <a:latin typeface="Calibri"/>
                <a:cs typeface="Calibri"/>
              </a:rPr>
              <a:t>power </a:t>
            </a:r>
            <a:r>
              <a:rPr dirty="0" sz="2000" spc="-10">
                <a:latin typeface="Calibri"/>
                <a:cs typeface="Calibri"/>
              </a:rPr>
              <a:t>to detect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15">
                <a:latin typeface="Calibri"/>
                <a:cs typeface="Calibri"/>
              </a:rPr>
              <a:t>difference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>
                <a:latin typeface="Calibri"/>
                <a:cs typeface="Calibri"/>
              </a:rPr>
              <a:t>9±19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SAQSS</a:t>
            </a:r>
            <a:endParaRPr sz="2000">
              <a:latin typeface="Calibri"/>
              <a:cs typeface="Calibri"/>
            </a:endParaRPr>
          </a:p>
          <a:p>
            <a:pPr marL="755015">
              <a:lnSpc>
                <a:spcPts val="2395"/>
              </a:lnSpc>
            </a:pPr>
            <a:r>
              <a:rPr dirty="0" sz="2000" spc="-5">
                <a:latin typeface="Calibri"/>
                <a:cs typeface="Calibri"/>
              </a:rPr>
              <a:t>units</a:t>
            </a:r>
            <a:endParaRPr sz="2000">
              <a:latin typeface="Calibri"/>
              <a:cs typeface="Calibri"/>
            </a:endParaRPr>
          </a:p>
          <a:p>
            <a:pPr lvl="1" marL="755650" indent="-287020">
              <a:lnSpc>
                <a:spcPct val="100000"/>
              </a:lnSpc>
              <a:spcBef>
                <a:spcPts val="430"/>
              </a:spcBef>
              <a:buSzPct val="102500"/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dirty="0" sz="2000" spc="-5" b="1">
                <a:latin typeface="Calibri"/>
                <a:cs typeface="Calibri"/>
              </a:rPr>
              <a:t>Plan </a:t>
            </a:r>
            <a:r>
              <a:rPr dirty="0" sz="2000" spc="-10" b="1">
                <a:latin typeface="Calibri"/>
                <a:cs typeface="Calibri"/>
              </a:rPr>
              <a:t>to enroll</a:t>
            </a:r>
            <a:r>
              <a:rPr dirty="0" sz="2000" spc="5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150</a:t>
            </a:r>
            <a:endParaRPr sz="2000">
              <a:latin typeface="Calibri"/>
              <a:cs typeface="Calibri"/>
            </a:endParaRPr>
          </a:p>
          <a:p>
            <a:pPr lvl="1" marL="755015" marR="107314" indent="-285750">
              <a:lnSpc>
                <a:spcPts val="2400"/>
              </a:lnSpc>
              <a:spcBef>
                <a:spcPts val="550"/>
              </a:spcBef>
              <a:buSzPct val="102500"/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dirty="0" sz="2000" spc="-15">
                <a:latin typeface="Calibri"/>
                <a:cs typeface="Calibri"/>
              </a:rPr>
              <a:t>Mixed effects </a:t>
            </a:r>
            <a:r>
              <a:rPr dirty="0" sz="2000" spc="-5">
                <a:latin typeface="Calibri"/>
                <a:cs typeface="Calibri"/>
              </a:rPr>
              <a:t>linear </a:t>
            </a:r>
            <a:r>
              <a:rPr dirty="0" sz="2000" spc="-10">
                <a:latin typeface="Calibri"/>
                <a:cs typeface="Calibri"/>
              </a:rPr>
              <a:t>regression </a:t>
            </a:r>
            <a:r>
              <a:rPr dirty="0" sz="2000">
                <a:latin typeface="Calibri"/>
                <a:cs typeface="Calibri"/>
              </a:rPr>
              <a:t>model </a:t>
            </a:r>
            <a:r>
              <a:rPr dirty="0" sz="2000" spc="-5">
                <a:latin typeface="Calibri"/>
                <a:cs typeface="Calibri"/>
              </a:rPr>
              <a:t>accounting </a:t>
            </a:r>
            <a:r>
              <a:rPr dirty="0" sz="2000" spc="15">
                <a:latin typeface="Calibri"/>
                <a:cs typeface="Calibri"/>
              </a:rPr>
              <a:t>for </a:t>
            </a:r>
            <a:r>
              <a:rPr dirty="0" sz="2000" spc="-5">
                <a:latin typeface="Calibri"/>
                <a:cs typeface="Calibri"/>
              </a:rPr>
              <a:t>baseline values of 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15">
                <a:latin typeface="Calibri"/>
                <a:cs typeface="Calibri"/>
              </a:rPr>
              <a:t>SAQ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scores.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15499" y="15490"/>
            <a:ext cx="326834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0">
                <a:latin typeface="Calibri"/>
                <a:cs typeface="Calibri"/>
              </a:rPr>
              <a:t>Primary</a:t>
            </a:r>
            <a:r>
              <a:rPr dirty="0" sz="3600" spc="-70" b="0">
                <a:latin typeface="Calibri"/>
                <a:cs typeface="Calibri"/>
              </a:rPr>
              <a:t> </a:t>
            </a:r>
            <a:r>
              <a:rPr dirty="0" sz="3600" spc="-5" b="0">
                <a:latin typeface="Calibri"/>
                <a:cs typeface="Calibri"/>
              </a:rPr>
              <a:t>endpoint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1912" y="15490"/>
            <a:ext cx="439166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0">
                <a:latin typeface="Calibri"/>
                <a:cs typeface="Calibri"/>
              </a:rPr>
              <a:t>Baseline</a:t>
            </a:r>
            <a:r>
              <a:rPr dirty="0" sz="3600" spc="-40" b="0">
                <a:latin typeface="Calibri"/>
                <a:cs typeface="Calibri"/>
              </a:rPr>
              <a:t> </a:t>
            </a:r>
            <a:r>
              <a:rPr dirty="0" sz="3600" spc="-15" b="0">
                <a:latin typeface="Calibri"/>
                <a:cs typeface="Calibri"/>
              </a:rPr>
              <a:t>Characteristics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49264" y="831059"/>
            <a:ext cx="4188755" cy="3126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38200" y="736600"/>
            <a:ext cx="1955800" cy="48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43345" y="797394"/>
            <a:ext cx="1816100" cy="339090"/>
          </a:xfrm>
          <a:custGeom>
            <a:avLst/>
            <a:gdLst/>
            <a:ahLst/>
            <a:cxnLst/>
            <a:rect l="l" t="t" r="r" b="b"/>
            <a:pathLst>
              <a:path w="1816100" h="339090">
                <a:moveTo>
                  <a:pt x="0" y="0"/>
                </a:moveTo>
                <a:lnTo>
                  <a:pt x="1815624" y="0"/>
                </a:lnTo>
                <a:lnTo>
                  <a:pt x="1815624" y="338554"/>
                </a:lnTo>
                <a:lnTo>
                  <a:pt x="0" y="338554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425700" y="1130300"/>
            <a:ext cx="1866900" cy="698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532265" y="1191049"/>
            <a:ext cx="1720850" cy="554355"/>
          </a:xfrm>
          <a:custGeom>
            <a:avLst/>
            <a:gdLst/>
            <a:ahLst/>
            <a:cxnLst/>
            <a:rect l="l" t="t" r="r" b="b"/>
            <a:pathLst>
              <a:path w="1720850" h="554355">
                <a:moveTo>
                  <a:pt x="0" y="0"/>
                </a:moveTo>
                <a:lnTo>
                  <a:pt x="1720791" y="0"/>
                </a:lnTo>
                <a:lnTo>
                  <a:pt x="1720791" y="553997"/>
                </a:lnTo>
                <a:lnTo>
                  <a:pt x="0" y="553997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85800" y="1778000"/>
            <a:ext cx="2273300" cy="482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89552" y="1833665"/>
            <a:ext cx="2123440" cy="339090"/>
          </a:xfrm>
          <a:custGeom>
            <a:avLst/>
            <a:gdLst/>
            <a:ahLst/>
            <a:cxnLst/>
            <a:rect l="l" t="t" r="r" b="b"/>
            <a:pathLst>
              <a:path w="2123440" h="339089">
                <a:moveTo>
                  <a:pt x="0" y="0"/>
                </a:moveTo>
                <a:lnTo>
                  <a:pt x="2123209" y="0"/>
                </a:lnTo>
                <a:lnTo>
                  <a:pt x="2123209" y="338553"/>
                </a:lnTo>
                <a:lnTo>
                  <a:pt x="0" y="338553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74700" y="2286000"/>
            <a:ext cx="2082800" cy="4826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85678" y="2344994"/>
            <a:ext cx="1934845" cy="339090"/>
          </a:xfrm>
          <a:custGeom>
            <a:avLst/>
            <a:gdLst/>
            <a:ahLst/>
            <a:cxnLst/>
            <a:rect l="l" t="t" r="r" b="b"/>
            <a:pathLst>
              <a:path w="1934845" h="339089">
                <a:moveTo>
                  <a:pt x="0" y="0"/>
                </a:moveTo>
                <a:lnTo>
                  <a:pt x="1934568" y="0"/>
                </a:lnTo>
                <a:lnTo>
                  <a:pt x="1934568" y="338553"/>
                </a:lnTo>
                <a:lnTo>
                  <a:pt x="0" y="338553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789552" y="817409"/>
            <a:ext cx="3463925" cy="18173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1383665">
              <a:lnSpc>
                <a:spcPct val="100000"/>
              </a:lnSpc>
              <a:spcBef>
                <a:spcPts val="100"/>
              </a:spcBef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Consented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(n=255)</a:t>
            </a:r>
            <a:endParaRPr sz="1600">
              <a:latin typeface="Calibri"/>
              <a:cs typeface="Calibri"/>
            </a:endParaRPr>
          </a:p>
          <a:p>
            <a:pPr algn="ctr" marL="1739900">
              <a:lnSpc>
                <a:spcPct val="100000"/>
              </a:lnSpc>
              <a:spcBef>
                <a:spcPts val="1180"/>
              </a:spcBef>
            </a:pP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Obstructive</a:t>
            </a:r>
            <a:r>
              <a:rPr dirty="0" sz="16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CAD</a:t>
            </a:r>
            <a:endParaRPr sz="1600">
              <a:latin typeface="Calibri"/>
              <a:cs typeface="Calibri"/>
            </a:endParaRPr>
          </a:p>
          <a:p>
            <a:pPr algn="ctr" marL="1739264">
              <a:lnSpc>
                <a:spcPct val="100000"/>
              </a:lnSpc>
              <a:spcBef>
                <a:spcPts val="10"/>
              </a:spcBef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(n=102</a:t>
            </a:r>
            <a:r>
              <a:rPr dirty="0" sz="14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(40%))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Calibri"/>
              <a:cs typeface="Calibri"/>
            </a:endParaRPr>
          </a:p>
          <a:p>
            <a:pPr algn="ctr" marR="1336040">
              <a:lnSpc>
                <a:spcPct val="100000"/>
              </a:lnSpc>
            </a:pP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CFT performed</a:t>
            </a:r>
            <a:r>
              <a:rPr dirty="0" sz="16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(n=153)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>
              <a:latin typeface="Calibri"/>
              <a:cs typeface="Calibri"/>
            </a:endParaRPr>
          </a:p>
          <a:p>
            <a:pPr algn="ctr" marR="1349375">
              <a:lnSpc>
                <a:spcPct val="100000"/>
              </a:lnSpc>
            </a:pP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Randomized</a:t>
            </a:r>
            <a:r>
              <a:rPr dirty="0" sz="16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(n=153)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854200" y="2908300"/>
            <a:ext cx="1981200" cy="4826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968624" y="2965543"/>
            <a:ext cx="1832610" cy="339090"/>
          </a:xfrm>
          <a:custGeom>
            <a:avLst/>
            <a:gdLst/>
            <a:ahLst/>
            <a:cxnLst/>
            <a:rect l="l" t="t" r="r" b="b"/>
            <a:pathLst>
              <a:path w="1832610" h="339089">
                <a:moveTo>
                  <a:pt x="0" y="0"/>
                </a:moveTo>
                <a:lnTo>
                  <a:pt x="1832488" y="0"/>
                </a:lnTo>
                <a:lnTo>
                  <a:pt x="1832488" y="338553"/>
                </a:lnTo>
                <a:lnTo>
                  <a:pt x="0" y="338553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968624" y="2985559"/>
            <a:ext cx="183261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9695">
              <a:lnSpc>
                <a:spcPct val="100000"/>
              </a:lnSpc>
              <a:spcBef>
                <a:spcPts val="100"/>
              </a:spcBef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Intervention</a:t>
            </a:r>
            <a:r>
              <a:rPr dirty="0" sz="16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(n=77)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3500" y="2933700"/>
            <a:ext cx="1689100" cy="4826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67296" y="2986809"/>
            <a:ext cx="1547495" cy="339090"/>
          </a:xfrm>
          <a:custGeom>
            <a:avLst/>
            <a:gdLst/>
            <a:ahLst/>
            <a:cxnLst/>
            <a:rect l="l" t="t" r="r" b="b"/>
            <a:pathLst>
              <a:path w="1547495" h="339089">
                <a:moveTo>
                  <a:pt x="0" y="0"/>
                </a:moveTo>
                <a:lnTo>
                  <a:pt x="1547314" y="0"/>
                </a:lnTo>
                <a:lnTo>
                  <a:pt x="1547314" y="338554"/>
                </a:lnTo>
                <a:lnTo>
                  <a:pt x="0" y="338554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67296" y="3006825"/>
            <a:ext cx="154749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8910">
              <a:lnSpc>
                <a:spcPct val="100000"/>
              </a:lnSpc>
              <a:spcBef>
                <a:spcPts val="100"/>
              </a:spcBef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Control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(n=76)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517900"/>
            <a:ext cx="1892300" cy="7366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3105" y="3568855"/>
            <a:ext cx="1835785" cy="584835"/>
          </a:xfrm>
          <a:custGeom>
            <a:avLst/>
            <a:gdLst/>
            <a:ahLst/>
            <a:cxnLst/>
            <a:rect l="l" t="t" r="r" b="b"/>
            <a:pathLst>
              <a:path w="1835785" h="584835">
                <a:moveTo>
                  <a:pt x="0" y="0"/>
                </a:moveTo>
                <a:lnTo>
                  <a:pt x="1835694" y="0"/>
                </a:lnTo>
                <a:lnTo>
                  <a:pt x="1835694" y="584775"/>
                </a:lnTo>
                <a:lnTo>
                  <a:pt x="0" y="584775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3105" y="3588870"/>
            <a:ext cx="183578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3683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Declined</a:t>
            </a:r>
            <a:r>
              <a:rPr dirty="0" sz="16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follow-up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(n=2)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854200" y="3517900"/>
            <a:ext cx="1981200" cy="7366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967021" y="3568855"/>
            <a:ext cx="1835785" cy="584835"/>
          </a:xfrm>
          <a:custGeom>
            <a:avLst/>
            <a:gdLst/>
            <a:ahLst/>
            <a:cxnLst/>
            <a:rect l="l" t="t" r="r" b="b"/>
            <a:pathLst>
              <a:path w="1835785" h="584835">
                <a:moveTo>
                  <a:pt x="0" y="0"/>
                </a:moveTo>
                <a:lnTo>
                  <a:pt x="1835694" y="0"/>
                </a:lnTo>
                <a:lnTo>
                  <a:pt x="1835694" y="584775"/>
                </a:lnTo>
                <a:lnTo>
                  <a:pt x="0" y="584775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967021" y="3588870"/>
            <a:ext cx="183578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3683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Declined</a:t>
            </a:r>
            <a:r>
              <a:rPr dirty="0" sz="16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follow-up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(n=2)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866900" y="4330700"/>
            <a:ext cx="1981200" cy="4826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970290" y="4392076"/>
            <a:ext cx="1829435" cy="339090"/>
          </a:xfrm>
          <a:custGeom>
            <a:avLst/>
            <a:gdLst/>
            <a:ahLst/>
            <a:cxnLst/>
            <a:rect l="l" t="t" r="r" b="b"/>
            <a:pathLst>
              <a:path w="1829435" h="339089">
                <a:moveTo>
                  <a:pt x="0" y="0"/>
                </a:moveTo>
                <a:lnTo>
                  <a:pt x="1829155" y="0"/>
                </a:lnTo>
                <a:lnTo>
                  <a:pt x="1829155" y="338554"/>
                </a:lnTo>
                <a:lnTo>
                  <a:pt x="0" y="338554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970290" y="4412091"/>
            <a:ext cx="182943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100"/>
              </a:spcBef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FU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complete</a:t>
            </a:r>
            <a:r>
              <a:rPr dirty="0" sz="16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(n=75)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0" y="4330700"/>
            <a:ext cx="1892300" cy="4826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6376" y="4392076"/>
            <a:ext cx="1829435" cy="339090"/>
          </a:xfrm>
          <a:custGeom>
            <a:avLst/>
            <a:gdLst/>
            <a:ahLst/>
            <a:cxnLst/>
            <a:rect l="l" t="t" r="r" b="b"/>
            <a:pathLst>
              <a:path w="1829435" h="339089">
                <a:moveTo>
                  <a:pt x="0" y="0"/>
                </a:moveTo>
                <a:lnTo>
                  <a:pt x="1829154" y="0"/>
                </a:lnTo>
                <a:lnTo>
                  <a:pt x="1829154" y="338554"/>
                </a:lnTo>
                <a:lnTo>
                  <a:pt x="0" y="338554"/>
                </a:lnTo>
                <a:lnTo>
                  <a:pt x="0" y="0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05115" y="4412091"/>
            <a:ext cx="166878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FU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complete</a:t>
            </a:r>
            <a:r>
              <a:rPr dirty="0" sz="1600" spc="-1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(n=74)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739900" y="1054100"/>
            <a:ext cx="203200" cy="9017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851157" y="1135947"/>
            <a:ext cx="0" cy="602615"/>
          </a:xfrm>
          <a:custGeom>
            <a:avLst/>
            <a:gdLst/>
            <a:ahLst/>
            <a:cxnLst/>
            <a:rect l="l" t="t" r="r" b="b"/>
            <a:pathLst>
              <a:path w="0" h="602614">
                <a:moveTo>
                  <a:pt x="0" y="0"/>
                </a:moveTo>
                <a:lnTo>
                  <a:pt x="0" y="602466"/>
                </a:lnTo>
              </a:path>
            </a:pathLst>
          </a:custGeom>
          <a:ln w="38100">
            <a:solidFill>
              <a:srgbClr val="8064A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794007" y="171936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57149" y="114300"/>
                </a:moveTo>
                <a:lnTo>
                  <a:pt x="114299" y="0"/>
                </a:lnTo>
                <a:lnTo>
                  <a:pt x="0" y="0"/>
                </a:lnTo>
                <a:lnTo>
                  <a:pt x="57149" y="114300"/>
                </a:lnTo>
                <a:close/>
              </a:path>
            </a:pathLst>
          </a:custGeom>
          <a:solidFill>
            <a:srgbClr val="8064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739900" y="2082800"/>
            <a:ext cx="203200" cy="3683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851156" y="2172218"/>
            <a:ext cx="1270" cy="78105"/>
          </a:xfrm>
          <a:custGeom>
            <a:avLst/>
            <a:gdLst/>
            <a:ahLst/>
            <a:cxnLst/>
            <a:rect l="l" t="t" r="r" b="b"/>
            <a:pathLst>
              <a:path w="1269" h="78105">
                <a:moveTo>
                  <a:pt x="405" y="-19049"/>
                </a:moveTo>
                <a:lnTo>
                  <a:pt x="405" y="96580"/>
                </a:lnTo>
              </a:path>
            </a:pathLst>
          </a:custGeom>
          <a:ln w="38910">
            <a:solidFill>
              <a:srgbClr val="8064A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794621" y="2230102"/>
            <a:ext cx="114300" cy="114935"/>
          </a:xfrm>
          <a:custGeom>
            <a:avLst/>
            <a:gdLst/>
            <a:ahLst/>
            <a:cxnLst/>
            <a:rect l="l" t="t" r="r" b="b"/>
            <a:pathLst>
              <a:path w="114300" h="114935">
                <a:moveTo>
                  <a:pt x="58342" y="114891"/>
                </a:moveTo>
                <a:lnTo>
                  <a:pt x="0" y="1195"/>
                </a:lnTo>
                <a:lnTo>
                  <a:pt x="114293" y="0"/>
                </a:lnTo>
                <a:lnTo>
                  <a:pt x="58342" y="114891"/>
                </a:lnTo>
                <a:close/>
              </a:path>
            </a:pathLst>
          </a:custGeom>
          <a:solidFill>
            <a:srgbClr val="8064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825500" y="2590800"/>
            <a:ext cx="1117600" cy="5080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031337" y="2683548"/>
            <a:ext cx="821690" cy="273685"/>
          </a:xfrm>
          <a:custGeom>
            <a:avLst/>
            <a:gdLst/>
            <a:ahLst/>
            <a:cxnLst/>
            <a:rect l="l" t="t" r="r" b="b"/>
            <a:pathLst>
              <a:path w="821689" h="273685">
                <a:moveTo>
                  <a:pt x="821626" y="0"/>
                </a:moveTo>
                <a:lnTo>
                  <a:pt x="0" y="273207"/>
                </a:lnTo>
              </a:path>
            </a:pathLst>
          </a:custGeom>
          <a:ln w="38100">
            <a:solidFill>
              <a:srgbClr val="8064A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40953" y="2896513"/>
            <a:ext cx="127000" cy="108585"/>
          </a:xfrm>
          <a:custGeom>
            <a:avLst/>
            <a:gdLst/>
            <a:ahLst/>
            <a:cxnLst/>
            <a:rect l="l" t="t" r="r" b="b"/>
            <a:pathLst>
              <a:path w="127000" h="108585">
                <a:moveTo>
                  <a:pt x="126493" y="108461"/>
                </a:moveTo>
                <a:lnTo>
                  <a:pt x="90428" y="0"/>
                </a:lnTo>
                <a:lnTo>
                  <a:pt x="0" y="90296"/>
                </a:lnTo>
                <a:lnTo>
                  <a:pt x="126493" y="108461"/>
                </a:lnTo>
                <a:close/>
              </a:path>
            </a:pathLst>
          </a:custGeom>
          <a:solidFill>
            <a:srgbClr val="8064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739900" y="2590800"/>
            <a:ext cx="1231900" cy="4826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852964" y="2683548"/>
            <a:ext cx="940435" cy="257175"/>
          </a:xfrm>
          <a:custGeom>
            <a:avLst/>
            <a:gdLst/>
            <a:ahLst/>
            <a:cxnLst/>
            <a:rect l="l" t="t" r="r" b="b"/>
            <a:pathLst>
              <a:path w="940435" h="257175">
                <a:moveTo>
                  <a:pt x="0" y="0"/>
                </a:moveTo>
                <a:lnTo>
                  <a:pt x="940024" y="256887"/>
                </a:lnTo>
              </a:path>
            </a:pathLst>
          </a:custGeom>
          <a:ln w="38100">
            <a:solidFill>
              <a:srgbClr val="8064A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759546" y="2880284"/>
            <a:ext cx="125730" cy="110489"/>
          </a:xfrm>
          <a:custGeom>
            <a:avLst/>
            <a:gdLst/>
            <a:ahLst/>
            <a:cxnLst/>
            <a:rect l="l" t="t" r="r" b="b"/>
            <a:pathLst>
              <a:path w="125730" h="110489">
                <a:moveTo>
                  <a:pt x="0" y="110257"/>
                </a:moveTo>
                <a:lnTo>
                  <a:pt x="30130" y="0"/>
                </a:lnTo>
                <a:lnTo>
                  <a:pt x="125322" y="85259"/>
                </a:lnTo>
                <a:lnTo>
                  <a:pt x="0" y="110257"/>
                </a:lnTo>
                <a:close/>
              </a:path>
            </a:pathLst>
          </a:custGeom>
          <a:solidFill>
            <a:srgbClr val="8064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781300" y="3213100"/>
            <a:ext cx="203200" cy="46990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884869" y="3304097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5">
                <a:moveTo>
                  <a:pt x="0" y="0"/>
                </a:moveTo>
                <a:lnTo>
                  <a:pt x="0" y="169507"/>
                </a:lnTo>
              </a:path>
            </a:pathLst>
          </a:custGeom>
          <a:ln w="38100">
            <a:solidFill>
              <a:srgbClr val="8064A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827719" y="345455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57150" y="114300"/>
                </a:moveTo>
                <a:lnTo>
                  <a:pt x="0" y="0"/>
                </a:lnTo>
                <a:lnTo>
                  <a:pt x="114299" y="0"/>
                </a:lnTo>
                <a:lnTo>
                  <a:pt x="57150" y="114300"/>
                </a:lnTo>
                <a:close/>
              </a:path>
            </a:pathLst>
          </a:custGeom>
          <a:solidFill>
            <a:srgbClr val="8064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825500" y="3238500"/>
            <a:ext cx="203200" cy="44450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940953" y="3325364"/>
            <a:ext cx="0" cy="148590"/>
          </a:xfrm>
          <a:custGeom>
            <a:avLst/>
            <a:gdLst/>
            <a:ahLst/>
            <a:cxnLst/>
            <a:rect l="l" t="t" r="r" b="b"/>
            <a:pathLst>
              <a:path w="0" h="148589">
                <a:moveTo>
                  <a:pt x="0" y="0"/>
                </a:moveTo>
                <a:lnTo>
                  <a:pt x="0" y="148240"/>
                </a:lnTo>
              </a:path>
            </a:pathLst>
          </a:custGeom>
          <a:ln w="38100">
            <a:solidFill>
              <a:srgbClr val="8064A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883803" y="345455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57150" y="114300"/>
                </a:moveTo>
                <a:lnTo>
                  <a:pt x="0" y="0"/>
                </a:lnTo>
                <a:lnTo>
                  <a:pt x="114299" y="0"/>
                </a:lnTo>
                <a:lnTo>
                  <a:pt x="57150" y="114300"/>
                </a:lnTo>
                <a:close/>
              </a:path>
            </a:pathLst>
          </a:custGeom>
          <a:solidFill>
            <a:srgbClr val="8064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781300" y="4064000"/>
            <a:ext cx="203200" cy="44450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884869" y="4153630"/>
            <a:ext cx="0" cy="143510"/>
          </a:xfrm>
          <a:custGeom>
            <a:avLst/>
            <a:gdLst/>
            <a:ahLst/>
            <a:cxnLst/>
            <a:rect l="l" t="t" r="r" b="b"/>
            <a:pathLst>
              <a:path w="0" h="143510">
                <a:moveTo>
                  <a:pt x="0" y="0"/>
                </a:moveTo>
                <a:lnTo>
                  <a:pt x="0" y="143197"/>
                </a:lnTo>
              </a:path>
            </a:pathLst>
          </a:custGeom>
          <a:ln w="38100">
            <a:solidFill>
              <a:srgbClr val="8064A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827719" y="427777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57150" y="114300"/>
                </a:moveTo>
                <a:lnTo>
                  <a:pt x="0" y="0"/>
                </a:lnTo>
                <a:lnTo>
                  <a:pt x="114299" y="0"/>
                </a:lnTo>
                <a:lnTo>
                  <a:pt x="57150" y="114300"/>
                </a:lnTo>
                <a:close/>
              </a:path>
            </a:pathLst>
          </a:custGeom>
          <a:solidFill>
            <a:srgbClr val="8064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825500" y="4064000"/>
            <a:ext cx="203200" cy="44450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940953" y="4153630"/>
            <a:ext cx="0" cy="143510"/>
          </a:xfrm>
          <a:custGeom>
            <a:avLst/>
            <a:gdLst/>
            <a:ahLst/>
            <a:cxnLst/>
            <a:rect l="l" t="t" r="r" b="b"/>
            <a:pathLst>
              <a:path w="0" h="143510">
                <a:moveTo>
                  <a:pt x="0" y="0"/>
                </a:moveTo>
                <a:lnTo>
                  <a:pt x="0" y="143197"/>
                </a:lnTo>
              </a:path>
            </a:pathLst>
          </a:custGeom>
          <a:ln w="38100">
            <a:solidFill>
              <a:srgbClr val="8064A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883803" y="427777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57150" y="114300"/>
                </a:moveTo>
                <a:lnTo>
                  <a:pt x="0" y="0"/>
                </a:lnTo>
                <a:lnTo>
                  <a:pt x="114299" y="0"/>
                </a:lnTo>
                <a:lnTo>
                  <a:pt x="57150" y="114300"/>
                </a:lnTo>
                <a:close/>
              </a:path>
            </a:pathLst>
          </a:custGeom>
          <a:solidFill>
            <a:srgbClr val="8064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739900" y="1384300"/>
            <a:ext cx="876300" cy="20320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851157" y="1468048"/>
            <a:ext cx="586105" cy="0"/>
          </a:xfrm>
          <a:custGeom>
            <a:avLst/>
            <a:gdLst/>
            <a:ahLst/>
            <a:cxnLst/>
            <a:rect l="l" t="t" r="r" b="b"/>
            <a:pathLst>
              <a:path w="586105" h="0">
                <a:moveTo>
                  <a:pt x="0" y="0"/>
                </a:moveTo>
                <a:lnTo>
                  <a:pt x="585859" y="0"/>
                </a:lnTo>
              </a:path>
            </a:pathLst>
          </a:custGeom>
          <a:ln w="38100">
            <a:solidFill>
              <a:srgbClr val="8064A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417965" y="1410898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299"/>
                </a:moveTo>
                <a:lnTo>
                  <a:pt x="0" y="0"/>
                </a:lnTo>
                <a:lnTo>
                  <a:pt x="114300" y="57149"/>
                </a:lnTo>
                <a:lnTo>
                  <a:pt x="0" y="114299"/>
                </a:lnTo>
                <a:close/>
              </a:path>
            </a:pathLst>
          </a:custGeom>
          <a:solidFill>
            <a:srgbClr val="8064A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886200" y="3924300"/>
            <a:ext cx="5246715" cy="837451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Tim Van De Hoef</dc:creator>
  <dc:subject>Coronary physiology: FFR and beyond</dc:subject>
  <dc:title>A randomised trial of coronary function testing-guided treatment versus standard care in ANOCA</dc:title>
  <dcterms:created xsi:type="dcterms:W3CDTF">2025-05-22T13:32:36Z</dcterms:created>
  <dcterms:modified xsi:type="dcterms:W3CDTF">2025-05-22T13:32:36Z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2015-11-16T00:00:00Z</vt:filetime>
  </property>
  <property fmtid="{D5CDD505-2E9C-101B-9397-08002B2CF9AE}" pid="3" name="Creator">
    <vt:lpwstr>EUROPCR2025</vt:lpwstr>
  </property>
  <property fmtid="{D5CDD505-2E9C-101B-9397-08002B2CF9AE}" pid="4" name="LastSaved">
    <vt:filetime>2025-05-22T00:00:00Z</vt:filetime>
  </property>
</Properties>
</file>