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8" r:id="rId3"/>
    <p:sldId id="259" r:id="rId4"/>
    <p:sldId id="260" r:id="rId5"/>
    <p:sldId id="272" r:id="rId6"/>
    <p:sldId id="276" r:id="rId7"/>
    <p:sldId id="273" r:id="rId8"/>
    <p:sldId id="280" r:id="rId9"/>
    <p:sldId id="282" r:id="rId10"/>
    <p:sldId id="283" r:id="rId11"/>
    <p:sldId id="263" r:id="rId12"/>
    <p:sldId id="265" r:id="rId13"/>
    <p:sldId id="266" r:id="rId14"/>
    <p:sldId id="267" r:id="rId15"/>
    <p:sldId id="268"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1" autoAdjust="0"/>
    <p:restoredTop sz="77288" autoAdjust="0"/>
  </p:normalViewPr>
  <p:slideViewPr>
    <p:cSldViewPr>
      <p:cViewPr varScale="1">
        <p:scale>
          <a:sx n="85" d="100"/>
          <a:sy n="85" d="100"/>
        </p:scale>
        <p:origin x="184" y="41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6DC31-AC96-854C-8C8A-B2AA2877F9B2}" type="datetimeFigureOut">
              <a:rPr lang="en-US" smtClean="0"/>
              <a:t>10/5/18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F2364-E7DF-2B44-A7E5-3357410D14FF}" type="slidenum">
              <a:rPr lang="en-US" smtClean="0"/>
              <a:t>‹#›</a:t>
            </a:fld>
            <a:endParaRPr lang="en-US"/>
          </a:p>
        </p:txBody>
      </p:sp>
    </p:spTree>
    <p:extLst>
      <p:ext uri="{BB962C8B-B14F-4D97-AF65-F5344CB8AC3E}">
        <p14:creationId xmlns:p14="http://schemas.microsoft.com/office/powerpoint/2010/main" val="183213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applewebdata://AE0446DB-E023-40AD-BCB2-9B8D8DCB091B/#_ENREF_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applewebdata://38437545-63EB-4914-AD0A-CA7AAE8F096B/#_ENREF_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F2364-E7DF-2B44-A7E5-3357410D14FF}" type="slidenum">
              <a:rPr lang="en-US" smtClean="0"/>
              <a:t>1</a:t>
            </a:fld>
            <a:endParaRPr lang="en-US"/>
          </a:p>
        </p:txBody>
      </p:sp>
    </p:spTree>
    <p:extLst>
      <p:ext uri="{BB962C8B-B14F-4D97-AF65-F5344CB8AC3E}">
        <p14:creationId xmlns:p14="http://schemas.microsoft.com/office/powerpoint/2010/main" val="970586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patient’s pulmonary hypertension is secondary to Group 2 (L--&gt;R</a:t>
            </a:r>
            <a:r>
              <a:rPr lang="en-US" sz="1200" kern="1200" baseline="0" dirty="0">
                <a:solidFill>
                  <a:schemeClr val="tx1"/>
                </a:solidFill>
                <a:effectLst/>
                <a:latin typeface="+mn-lt"/>
                <a:ea typeface="+mn-ea"/>
                <a:cs typeface="+mn-cs"/>
              </a:rPr>
              <a:t> shunt, worsened with severe MR) </a:t>
            </a:r>
            <a:r>
              <a:rPr lang="en-US" sz="1200" kern="1200" dirty="0">
                <a:solidFill>
                  <a:schemeClr val="tx1"/>
                </a:solidFill>
                <a:effectLst/>
                <a:latin typeface="+mn-lt"/>
                <a:ea typeface="+mn-ea"/>
                <a:cs typeface="+mn-cs"/>
              </a:rPr>
              <a:t>and 3 (COPD). Computed tomography showed a pulmonary artery aneurysm (PAA) and TTE showed IV bowing with severe MR suggesting a structural abnormality. </a:t>
            </a:r>
            <a:endParaRPr lang="en-US" dirty="0"/>
          </a:p>
        </p:txBody>
      </p:sp>
      <p:sp>
        <p:nvSpPr>
          <p:cNvPr id="4" name="Slide Number Placeholder 3"/>
          <p:cNvSpPr>
            <a:spLocks noGrp="1"/>
          </p:cNvSpPr>
          <p:nvPr>
            <p:ph type="sldNum" sz="quarter" idx="10"/>
          </p:nvPr>
        </p:nvSpPr>
        <p:spPr/>
        <p:txBody>
          <a:bodyPr/>
          <a:lstStyle/>
          <a:p>
            <a:fld id="{B23F2364-E7DF-2B44-A7E5-3357410D14FF}" type="slidenum">
              <a:rPr lang="en-US" smtClean="0"/>
              <a:t>11</a:t>
            </a:fld>
            <a:endParaRPr lang="en-US"/>
          </a:p>
        </p:txBody>
      </p:sp>
    </p:spTree>
    <p:extLst>
      <p:ext uri="{BB962C8B-B14F-4D97-AF65-F5344CB8AC3E}">
        <p14:creationId xmlns:p14="http://schemas.microsoft.com/office/powerpoint/2010/main" val="1902559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better evaluate MR and interatrial shunting a TEE was performed.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TEE with doppler revealed two ASD’s with left to right intra-arterial shunting.</a:t>
            </a:r>
          </a:p>
        </p:txBody>
      </p:sp>
      <p:sp>
        <p:nvSpPr>
          <p:cNvPr id="4" name="Slide Number Placeholder 3"/>
          <p:cNvSpPr>
            <a:spLocks noGrp="1"/>
          </p:cNvSpPr>
          <p:nvPr>
            <p:ph type="sldNum" sz="quarter" idx="10"/>
          </p:nvPr>
        </p:nvSpPr>
        <p:spPr/>
        <p:txBody>
          <a:bodyPr/>
          <a:lstStyle/>
          <a:p>
            <a:fld id="{B23F2364-E7DF-2B44-A7E5-3357410D14FF}" type="slidenum">
              <a:rPr lang="en-US" smtClean="0"/>
              <a:t>12</a:t>
            </a:fld>
            <a:endParaRPr lang="en-US"/>
          </a:p>
        </p:txBody>
      </p:sp>
    </p:spTree>
    <p:extLst>
      <p:ext uri="{BB962C8B-B14F-4D97-AF65-F5344CB8AC3E}">
        <p14:creationId xmlns:p14="http://schemas.microsoft.com/office/powerpoint/2010/main" val="2387160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3D recreation approximated these ASDs to measure 28mm and 16mm in diameter with </a:t>
            </a:r>
            <a:r>
              <a:rPr lang="en-US" sz="1200" b="0" i="0" kern="1200" dirty="0">
                <a:solidFill>
                  <a:schemeClr val="tx1"/>
                </a:solidFill>
                <a:effectLst/>
                <a:latin typeface="+mn-lt"/>
                <a:ea typeface="+mn-ea"/>
                <a:cs typeface="+mn-cs"/>
              </a:rPr>
              <a:t>pulmonary-to-systemic (shunt) flow ratio </a:t>
            </a:r>
            <a:r>
              <a:rPr lang="en-US" sz="1200" kern="1200" dirty="0" err="1">
                <a:solidFill>
                  <a:schemeClr val="tx1"/>
                </a:solidFill>
                <a:effectLst/>
                <a:latin typeface="+mn-lt"/>
                <a:ea typeface="+mn-ea"/>
                <a:cs typeface="+mn-cs"/>
              </a:rPr>
              <a:t>Qp</a:t>
            </a:r>
            <a:r>
              <a:rPr lang="en-US" sz="1200" kern="1200" dirty="0">
                <a:solidFill>
                  <a:schemeClr val="tx1"/>
                </a:solidFill>
                <a:effectLst/>
                <a:latin typeface="+mn-lt"/>
                <a:ea typeface="+mn-ea"/>
                <a:cs typeface="+mn-cs"/>
              </a:rPr>
              <a:t>/Qs 6.9. Based on these results, surgical ASD closure was recommended. </a:t>
            </a:r>
            <a:endParaRPr lang="en-US" dirty="0"/>
          </a:p>
        </p:txBody>
      </p:sp>
      <p:sp>
        <p:nvSpPr>
          <p:cNvPr id="4" name="Slide Number Placeholder 3"/>
          <p:cNvSpPr>
            <a:spLocks noGrp="1"/>
          </p:cNvSpPr>
          <p:nvPr>
            <p:ph type="sldNum" sz="quarter" idx="10"/>
          </p:nvPr>
        </p:nvSpPr>
        <p:spPr/>
        <p:txBody>
          <a:bodyPr/>
          <a:lstStyle/>
          <a:p>
            <a:fld id="{B23F2364-E7DF-2B44-A7E5-3357410D14FF}" type="slidenum">
              <a:rPr lang="en-US" smtClean="0"/>
              <a:t>13</a:t>
            </a:fld>
            <a:endParaRPr lang="en-US"/>
          </a:p>
        </p:txBody>
      </p:sp>
    </p:spTree>
    <p:extLst>
      <p:ext uri="{BB962C8B-B14F-4D97-AF65-F5344CB8AC3E}">
        <p14:creationId xmlns:p14="http://schemas.microsoft.com/office/powerpoint/2010/main" val="163975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case demonstrates an unusual underlying diagnosis to one of the most common chief complaints- dyspnea. There were multiple physical exam findings suggesting possible RV failure such as hepatojugular reflux  and scleral icterus. The most common cause of RV failure is L sided heart failure, however in this case the normal pulmonary capillary wedge pressure and preserved LV systolic function rule this out. At this point, one should be prompted to think of a </a:t>
            </a:r>
            <a:r>
              <a:rPr lang="en-US" sz="1200" kern="1200" dirty="0" err="1">
                <a:solidFill>
                  <a:schemeClr val="tx1"/>
                </a:solidFill>
                <a:effectLst/>
                <a:latin typeface="+mn-lt"/>
                <a:ea typeface="+mn-ea"/>
                <a:cs typeface="+mn-cs"/>
              </a:rPr>
              <a:t>ddx</a:t>
            </a:r>
            <a:r>
              <a:rPr lang="en-US" sz="1200" kern="1200" dirty="0">
                <a:solidFill>
                  <a:schemeClr val="tx1"/>
                </a:solidFill>
                <a:effectLst/>
                <a:latin typeface="+mn-lt"/>
                <a:ea typeface="+mn-ea"/>
                <a:cs typeface="+mn-cs"/>
              </a:rPr>
              <a:t> that encompasses structural heart disease and possible left to right shunting. </a:t>
            </a:r>
          </a:p>
        </p:txBody>
      </p:sp>
      <p:sp>
        <p:nvSpPr>
          <p:cNvPr id="4" name="Slide Number Placeholder 3"/>
          <p:cNvSpPr>
            <a:spLocks noGrp="1"/>
          </p:cNvSpPr>
          <p:nvPr>
            <p:ph type="sldNum" sz="quarter" idx="10"/>
          </p:nvPr>
        </p:nvSpPr>
        <p:spPr/>
        <p:txBody>
          <a:bodyPr/>
          <a:lstStyle/>
          <a:p>
            <a:fld id="{B23F2364-E7DF-2B44-A7E5-3357410D14FF}" type="slidenum">
              <a:rPr lang="en-US" smtClean="0"/>
              <a:t>14</a:t>
            </a:fld>
            <a:endParaRPr lang="en-US"/>
          </a:p>
        </p:txBody>
      </p:sp>
    </p:spTree>
    <p:extLst>
      <p:ext uri="{BB962C8B-B14F-4D97-AF65-F5344CB8AC3E}">
        <p14:creationId xmlns:p14="http://schemas.microsoft.com/office/powerpoint/2010/main" val="2421558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Pulmonary artery (PA) aneurysm is defined by main PA diameter exceeding 29 mm by computed tomography [</a:t>
            </a:r>
            <a:r>
              <a:rPr lang="en-US" sz="1200" u="none" strike="noStrike" kern="1200" dirty="0">
                <a:solidFill>
                  <a:schemeClr val="tx1"/>
                </a:solidFill>
                <a:effectLst/>
                <a:latin typeface="+mn-lt"/>
                <a:ea typeface="+mn-ea"/>
                <a:cs typeface="+mn-cs"/>
                <a:hlinkClick r:id="rId3" tooltip="Kreibich, 2015 #1"/>
              </a:rPr>
              <a:t>1</a:t>
            </a:r>
            <a:r>
              <a:rPr lang="en-US" sz="1200" kern="1200" dirty="0">
                <a:solidFill>
                  <a:schemeClr val="tx1"/>
                </a:solidFill>
                <a:effectLst/>
                <a:latin typeface="+mn-lt"/>
                <a:ea typeface="+mn-ea"/>
                <a:cs typeface="+mn-cs"/>
              </a:rPr>
              <a:t>]. Congenital heart diseases account for 50% of etiology of this condition and atrial septal defects (ASD) represent the third congenital cause of PA aneurysm [</a:t>
            </a:r>
            <a:r>
              <a:rPr lang="en-US" sz="1200" u="none" strike="noStrike" kern="1200" dirty="0">
                <a:solidFill>
                  <a:schemeClr val="tx1"/>
                </a:solidFill>
                <a:effectLst/>
                <a:latin typeface="+mn-lt"/>
                <a:ea typeface="+mn-ea"/>
                <a:cs typeface="+mn-cs"/>
                <a:hlinkClick r:id="rId3" tooltip="Kreibich, 2015 #1"/>
              </a:rPr>
              <a:t>1</a:t>
            </a:r>
            <a:r>
              <a:rPr lang="en-US" sz="1200" kern="1200" dirty="0">
                <a:solidFill>
                  <a:schemeClr val="tx1"/>
                </a:solidFill>
                <a:effectLst/>
                <a:latin typeface="+mn-lt"/>
                <a:ea typeface="+mn-ea"/>
                <a:cs typeface="+mn-cs"/>
              </a:rPr>
              <a:t>]. The left to right shunting of blood leads to increases in pulmonary pressures and volumes thus causing PA aneurysm and right ventricular failure. Clinical manifestations widely vary, including dyspnea, palpitations, syncope, compressive symptoms, hemoptysis and sudden death.</a:t>
            </a:r>
            <a:r>
              <a:rPr lang="en-US" dirty="0">
                <a:effectLst/>
              </a:rPr>
              <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Surgical correction is recommended in different situations, including (a) PA aneurysm measuring 55 mm or more, (b) progressive diameter increase, (c) symptoms, (e) pulmonary hypertension or valvular pathologies or (d) signs of rupture or dissection [2]. In our patient, it is possible that PA aneurysm may stabilize after ASD correction since these patients experience regression of PA and right ventricular pressures [</a:t>
            </a:r>
            <a:r>
              <a:rPr lang="en-US" sz="1200" u="none" strike="noStrike" kern="1200" dirty="0">
                <a:solidFill>
                  <a:schemeClr val="tx1"/>
                </a:solidFill>
                <a:effectLst/>
                <a:latin typeface="+mn-lt"/>
                <a:ea typeface="+mn-ea"/>
                <a:cs typeface="+mn-cs"/>
                <a:hlinkClick r:id="rId4" tooltip="Humenberger, 2011 #4"/>
              </a:rPr>
              <a:t>3</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3F2364-E7DF-2B44-A7E5-3357410D14FF}" type="slidenum">
              <a:rPr lang="en-US" smtClean="0"/>
              <a:t>15</a:t>
            </a:fld>
            <a:endParaRPr lang="en-US"/>
          </a:p>
        </p:txBody>
      </p:sp>
    </p:spTree>
    <p:extLst>
      <p:ext uri="{BB962C8B-B14F-4D97-AF65-F5344CB8AC3E}">
        <p14:creationId xmlns:p14="http://schemas.microsoft.com/office/powerpoint/2010/main" val="464862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F2364-E7DF-2B44-A7E5-3357410D14FF}" type="slidenum">
              <a:rPr lang="en-US" smtClean="0"/>
              <a:t>3</a:t>
            </a:fld>
            <a:endParaRPr lang="en-US"/>
          </a:p>
        </p:txBody>
      </p:sp>
    </p:spTree>
    <p:extLst>
      <p:ext uri="{BB962C8B-B14F-4D97-AF65-F5344CB8AC3E}">
        <p14:creationId xmlns:p14="http://schemas.microsoft.com/office/powerpoint/2010/main" val="2187444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CXR: in</a:t>
            </a:r>
            <a:r>
              <a:rPr lang="en-US" sz="1200" b="0" i="0" kern="1200" dirty="0">
                <a:solidFill>
                  <a:schemeClr val="tx1"/>
                </a:solidFill>
                <a:effectLst/>
                <a:latin typeface="+mn-lt"/>
                <a:ea typeface="+mn-ea"/>
                <a:cs typeface="+mn-cs"/>
              </a:rPr>
              <a:t>creased convexity of the right side of the heart (arrowheads). There is a large pulmonary outflow tract (arrow) and increased pulmonary vascularity.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3F2364-E7DF-2B44-A7E5-3357410D14FF}" type="slidenum">
              <a:rPr lang="en-US" smtClean="0"/>
              <a:t>4</a:t>
            </a:fld>
            <a:endParaRPr lang="en-US"/>
          </a:p>
        </p:txBody>
      </p:sp>
    </p:spTree>
    <p:extLst>
      <p:ext uri="{BB962C8B-B14F-4D97-AF65-F5344CB8AC3E}">
        <p14:creationId xmlns:p14="http://schemas.microsoft.com/office/powerpoint/2010/main" val="3799745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Computed tomography displayed a massively dilated central pulmonary trunk, measuring 50 mm with PA to aortic root ratio greater than 3:1 (Axial Image 1) and RV:LV ratio&gt;1 (contrast image 1). Contrast was noted to reflux into the hepatic vasculature, there was no evidence of pulmonary emboli.</a:t>
            </a:r>
            <a:endParaRPr lang="en-US" dirty="0"/>
          </a:p>
          <a:p>
            <a:endParaRPr lang="en-US" dirty="0"/>
          </a:p>
        </p:txBody>
      </p:sp>
      <p:sp>
        <p:nvSpPr>
          <p:cNvPr id="4" name="Slide Number Placeholder 3"/>
          <p:cNvSpPr>
            <a:spLocks noGrp="1"/>
          </p:cNvSpPr>
          <p:nvPr>
            <p:ph type="sldNum" sz="quarter" idx="10"/>
          </p:nvPr>
        </p:nvSpPr>
        <p:spPr/>
        <p:txBody>
          <a:bodyPr/>
          <a:lstStyle/>
          <a:p>
            <a:fld id="{B23F2364-E7DF-2B44-A7E5-3357410D14FF}" type="slidenum">
              <a:rPr lang="en-US" smtClean="0"/>
              <a:t>5</a:t>
            </a:fld>
            <a:endParaRPr lang="en-US"/>
          </a:p>
        </p:txBody>
      </p:sp>
    </p:spTree>
    <p:extLst>
      <p:ext uri="{BB962C8B-B14F-4D97-AF65-F5344CB8AC3E}">
        <p14:creationId xmlns:p14="http://schemas.microsoft.com/office/powerpoint/2010/main" val="1273598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Mitral valve prolapse, </a:t>
            </a:r>
            <a:r>
              <a:rPr lang="en-US" dirty="0" err="1"/>
              <a:t>biatrial</a:t>
            </a:r>
            <a:r>
              <a:rPr lang="en-US" dirty="0"/>
              <a:t> enlargement, severe RV dilatation and dysfunction</a:t>
            </a:r>
          </a:p>
        </p:txBody>
      </p:sp>
      <p:sp>
        <p:nvSpPr>
          <p:cNvPr id="4" name="Slide Number Placeholder 3"/>
          <p:cNvSpPr>
            <a:spLocks noGrp="1"/>
          </p:cNvSpPr>
          <p:nvPr>
            <p:ph type="sldNum" sz="quarter" idx="10"/>
          </p:nvPr>
        </p:nvSpPr>
        <p:spPr/>
        <p:txBody>
          <a:bodyPr/>
          <a:lstStyle/>
          <a:p>
            <a:fld id="{B23F2364-E7DF-2B44-A7E5-3357410D14FF}" type="slidenum">
              <a:rPr lang="en-US" smtClean="0"/>
              <a:t>6</a:t>
            </a:fld>
            <a:endParaRPr lang="en-US"/>
          </a:p>
        </p:txBody>
      </p:sp>
    </p:spTree>
    <p:extLst>
      <p:ext uri="{BB962C8B-B14F-4D97-AF65-F5344CB8AC3E}">
        <p14:creationId xmlns:p14="http://schemas.microsoft.com/office/powerpoint/2010/main" val="232877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RV dilatation, septal flattening</a:t>
            </a:r>
          </a:p>
        </p:txBody>
      </p:sp>
      <p:sp>
        <p:nvSpPr>
          <p:cNvPr id="4" name="Slide Number Placeholder 3"/>
          <p:cNvSpPr>
            <a:spLocks noGrp="1"/>
          </p:cNvSpPr>
          <p:nvPr>
            <p:ph type="sldNum" sz="quarter" idx="10"/>
          </p:nvPr>
        </p:nvSpPr>
        <p:spPr/>
        <p:txBody>
          <a:bodyPr/>
          <a:lstStyle/>
          <a:p>
            <a:fld id="{B23F2364-E7DF-2B44-A7E5-3357410D14FF}" type="slidenum">
              <a:rPr lang="en-US" smtClean="0"/>
              <a:t>7</a:t>
            </a:fld>
            <a:endParaRPr lang="en-US"/>
          </a:p>
        </p:txBody>
      </p:sp>
    </p:spTree>
    <p:extLst>
      <p:ext uri="{BB962C8B-B14F-4D97-AF65-F5344CB8AC3E}">
        <p14:creationId xmlns:p14="http://schemas.microsoft.com/office/powerpoint/2010/main" val="897188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Bubble study demonstrating interatrial shunt</a:t>
            </a:r>
          </a:p>
        </p:txBody>
      </p:sp>
      <p:sp>
        <p:nvSpPr>
          <p:cNvPr id="4" name="Slide Number Placeholder 3"/>
          <p:cNvSpPr>
            <a:spLocks noGrp="1"/>
          </p:cNvSpPr>
          <p:nvPr>
            <p:ph type="sldNum" sz="quarter" idx="10"/>
          </p:nvPr>
        </p:nvSpPr>
        <p:spPr/>
        <p:txBody>
          <a:bodyPr/>
          <a:lstStyle/>
          <a:p>
            <a:fld id="{B23F2364-E7DF-2B44-A7E5-3357410D14FF}" type="slidenum">
              <a:rPr lang="en-US" smtClean="0"/>
              <a:t>8</a:t>
            </a:fld>
            <a:endParaRPr lang="en-US"/>
          </a:p>
        </p:txBody>
      </p:sp>
    </p:spTree>
    <p:extLst>
      <p:ext uri="{BB962C8B-B14F-4D97-AF65-F5344CB8AC3E}">
        <p14:creationId xmlns:p14="http://schemas.microsoft.com/office/powerpoint/2010/main" val="3412021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F2364-E7DF-2B44-A7E5-3357410D14FF}" type="slidenum">
              <a:rPr lang="en-US" smtClean="0"/>
              <a:t>9</a:t>
            </a:fld>
            <a:endParaRPr lang="en-US"/>
          </a:p>
        </p:txBody>
      </p:sp>
    </p:spTree>
    <p:extLst>
      <p:ext uri="{BB962C8B-B14F-4D97-AF65-F5344CB8AC3E}">
        <p14:creationId xmlns:p14="http://schemas.microsoft.com/office/powerpoint/2010/main" val="292413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CAD</a:t>
            </a:r>
          </a:p>
        </p:txBody>
      </p:sp>
      <p:sp>
        <p:nvSpPr>
          <p:cNvPr id="4" name="Slide Number Placeholder 3"/>
          <p:cNvSpPr>
            <a:spLocks noGrp="1"/>
          </p:cNvSpPr>
          <p:nvPr>
            <p:ph type="sldNum" sz="quarter" idx="10"/>
          </p:nvPr>
        </p:nvSpPr>
        <p:spPr/>
        <p:txBody>
          <a:bodyPr/>
          <a:lstStyle/>
          <a:p>
            <a:fld id="{B23F2364-E7DF-2B44-A7E5-3357410D14FF}" type="slidenum">
              <a:rPr lang="en-US" smtClean="0"/>
              <a:t>10</a:t>
            </a:fld>
            <a:endParaRPr lang="en-US"/>
          </a:p>
        </p:txBody>
      </p:sp>
    </p:spTree>
    <p:extLst>
      <p:ext uri="{BB962C8B-B14F-4D97-AF65-F5344CB8AC3E}">
        <p14:creationId xmlns:p14="http://schemas.microsoft.com/office/powerpoint/2010/main" val="167476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A14D02-CC6A-4E13-8063-E7D2D92DA659}" type="datetimeFigureOut">
              <a:rPr lang="en-US" smtClean="0"/>
              <a:pPr/>
              <a:t>10/5/18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4C9F7-BB62-4FC8-A27C-9F846F1CBE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A14D02-CC6A-4E13-8063-E7D2D92DA659}" type="datetimeFigureOut">
              <a:rPr lang="en-US" smtClean="0"/>
              <a:pPr/>
              <a:t>10/5/18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4C9F7-BB62-4FC8-A27C-9F846F1CBE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A14D02-CC6A-4E13-8063-E7D2D92DA659}" type="datetimeFigureOut">
              <a:rPr lang="en-US" smtClean="0"/>
              <a:pPr/>
              <a:t>10/5/18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4C9F7-BB62-4FC8-A27C-9F846F1CBE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A14D02-CC6A-4E13-8063-E7D2D92DA659}" type="datetimeFigureOut">
              <a:rPr lang="en-US" smtClean="0"/>
              <a:pPr/>
              <a:t>10/5/18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94C9F7-BB62-4FC8-A27C-9F846F1CBE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A14D02-CC6A-4E13-8063-E7D2D92DA659}" type="datetimeFigureOut">
              <a:rPr lang="en-US" smtClean="0"/>
              <a:pPr/>
              <a:t>10/5/18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4C9F7-BB62-4FC8-A27C-9F846F1CBE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A14D02-CC6A-4E13-8063-E7D2D92DA659}" type="datetimeFigureOut">
              <a:rPr lang="en-US" smtClean="0"/>
              <a:pPr/>
              <a:t>10/5/18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94C9F7-BB62-4FC8-A27C-9F846F1CBE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A14D02-CC6A-4E13-8063-E7D2D92DA659}" type="datetimeFigureOut">
              <a:rPr lang="en-US" smtClean="0"/>
              <a:pPr/>
              <a:t>10/5/18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94C9F7-BB62-4FC8-A27C-9F846F1CBE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A14D02-CC6A-4E13-8063-E7D2D92DA659}" type="datetimeFigureOut">
              <a:rPr lang="en-US" smtClean="0"/>
              <a:pPr/>
              <a:t>10/5/18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94C9F7-BB62-4FC8-A27C-9F846F1CBE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14D02-CC6A-4E13-8063-E7D2D92DA659}" type="datetimeFigureOut">
              <a:rPr lang="en-US" smtClean="0"/>
              <a:pPr/>
              <a:t>10/5/18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94C9F7-BB62-4FC8-A27C-9F846F1CBE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A14D02-CC6A-4E13-8063-E7D2D92DA659}" type="datetimeFigureOut">
              <a:rPr lang="en-US" smtClean="0"/>
              <a:pPr/>
              <a:t>10/5/18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94C9F7-BB62-4FC8-A27C-9F846F1CBE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A14D02-CC6A-4E13-8063-E7D2D92DA659}" type="datetimeFigureOut">
              <a:rPr lang="en-US" smtClean="0"/>
              <a:pPr/>
              <a:t>10/5/18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94C9F7-BB62-4FC8-A27C-9F846F1CBE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A14D02-CC6A-4E13-8063-E7D2D92DA659}" type="datetimeFigureOut">
              <a:rPr lang="en-US" smtClean="0"/>
              <a:pPr/>
              <a:t>10/5/18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294C9F7-BB62-4FC8-A27C-9F846F1CBE3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047751"/>
            <a:ext cx="8839200" cy="1905000"/>
          </a:xfrm>
        </p:spPr>
        <p:txBody>
          <a:bodyPr>
            <a:normAutofit/>
          </a:bodyPr>
          <a:lstStyle/>
          <a:p>
            <a:r>
              <a:rPr lang="en-US" sz="3600" dirty="0">
                <a:solidFill>
                  <a:schemeClr val="bg1"/>
                </a:solidFill>
              </a:rPr>
              <a:t>A case of a giant pulmonary </a:t>
            </a:r>
            <a:br>
              <a:rPr lang="en-US" sz="3600" dirty="0">
                <a:solidFill>
                  <a:schemeClr val="bg1"/>
                </a:solidFill>
              </a:rPr>
            </a:br>
            <a:r>
              <a:rPr lang="en-US" sz="3600" dirty="0">
                <a:solidFill>
                  <a:schemeClr val="bg1"/>
                </a:solidFill>
              </a:rPr>
              <a:t>artery aneurysm</a:t>
            </a:r>
          </a:p>
        </p:txBody>
      </p:sp>
      <p:sp>
        <p:nvSpPr>
          <p:cNvPr id="3" name="Subtitle 2"/>
          <p:cNvSpPr>
            <a:spLocks noGrp="1"/>
          </p:cNvSpPr>
          <p:nvPr>
            <p:ph type="subTitle" idx="1"/>
          </p:nvPr>
        </p:nvSpPr>
        <p:spPr>
          <a:xfrm>
            <a:off x="1219200" y="2952751"/>
            <a:ext cx="6705600" cy="971550"/>
          </a:xfrm>
        </p:spPr>
        <p:txBody>
          <a:bodyPr>
            <a:noAutofit/>
          </a:bodyPr>
          <a:lstStyle/>
          <a:p>
            <a:r>
              <a:rPr lang="en-US" sz="2000" b="1" dirty="0">
                <a:solidFill>
                  <a:schemeClr val="bg1"/>
                </a:solidFill>
                <a:latin typeface="TradeGothic" pitchFamily="2" charset="0"/>
              </a:rPr>
              <a:t>Nadia </a:t>
            </a:r>
            <a:r>
              <a:rPr lang="en-US" sz="2000" b="1" dirty="0" err="1">
                <a:solidFill>
                  <a:schemeClr val="bg1"/>
                </a:solidFill>
                <a:latin typeface="TradeGothic" pitchFamily="2" charset="0"/>
              </a:rPr>
              <a:t>Abelhad</a:t>
            </a:r>
            <a:r>
              <a:rPr lang="en-US" sz="2000" b="1" dirty="0">
                <a:solidFill>
                  <a:schemeClr val="bg1"/>
                </a:solidFill>
                <a:latin typeface="TradeGothic" pitchFamily="2" charset="0"/>
              </a:rPr>
              <a:t>, B.S., M.D.; Katia Bravo-Jaimes, M.D</a:t>
            </a:r>
            <a:r>
              <a:rPr lang="en-US" sz="2000" b="1">
                <a:solidFill>
                  <a:schemeClr val="bg1"/>
                </a:solidFill>
                <a:latin typeface="TradeGothic" pitchFamily="2" charset="0"/>
              </a:rPr>
              <a:t>.; </a:t>
            </a:r>
          </a:p>
          <a:p>
            <a:r>
              <a:rPr lang="en-US" sz="2000" b="1">
                <a:solidFill>
                  <a:schemeClr val="bg1"/>
                </a:solidFill>
                <a:latin typeface="TradeGothic" pitchFamily="2" charset="0"/>
              </a:rPr>
              <a:t>Abhijeet </a:t>
            </a:r>
            <a:r>
              <a:rPr lang="en-US" sz="2000" b="1" dirty="0" err="1">
                <a:solidFill>
                  <a:schemeClr val="bg1"/>
                </a:solidFill>
                <a:latin typeface="TradeGothic" pitchFamily="2" charset="0"/>
              </a:rPr>
              <a:t>Dhoble</a:t>
            </a:r>
            <a:r>
              <a:rPr lang="en-US" sz="2000" b="1" dirty="0">
                <a:solidFill>
                  <a:schemeClr val="bg1"/>
                </a:solidFill>
                <a:latin typeface="TradeGothic" pitchFamily="2" charset="0"/>
              </a:rPr>
              <a:t>, M.D.; Salman </a:t>
            </a:r>
            <a:r>
              <a:rPr lang="en-US" sz="2000" b="1" dirty="0" err="1">
                <a:solidFill>
                  <a:schemeClr val="bg1"/>
                </a:solidFill>
                <a:latin typeface="TradeGothic" pitchFamily="2" charset="0"/>
              </a:rPr>
              <a:t>Arain</a:t>
            </a:r>
            <a:r>
              <a:rPr lang="en-US" sz="2000" b="1" dirty="0">
                <a:solidFill>
                  <a:schemeClr val="bg1"/>
                </a:solidFill>
                <a:latin typeface="TradeGothic" pitchFamily="2" charset="0"/>
              </a:rPr>
              <a:t>, M.D.</a:t>
            </a:r>
          </a:p>
          <a:p>
            <a:r>
              <a:rPr lang="en-US" sz="2000" b="1" dirty="0">
                <a:solidFill>
                  <a:schemeClr val="bg1"/>
                </a:solidFill>
                <a:latin typeface="TradeGothic" pitchFamily="2" charset="0"/>
              </a:rPr>
              <a:t>University of Texas Health Science Center at Houston</a:t>
            </a:r>
            <a:r>
              <a:rPr lang="en-US" sz="2000" dirty="0">
                <a:solidFill>
                  <a:schemeClr val="tx1">
                    <a:lumMod val="75000"/>
                    <a:lumOff val="25000"/>
                  </a:schemeClr>
                </a:solidFill>
                <a:latin typeface="TradeGothic" pitchFamily="2" charset="0"/>
              </a:rPr>
              <a:t> </a:t>
            </a:r>
          </a:p>
          <a:p>
            <a:endParaRPr lang="en-US" sz="20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8FD20-67F5-49E8-B436-4AA818D504B3}"/>
              </a:ext>
            </a:extLst>
          </p:cNvPr>
          <p:cNvSpPr>
            <a:spLocks noGrp="1"/>
          </p:cNvSpPr>
          <p:nvPr>
            <p:ph type="title"/>
          </p:nvPr>
        </p:nvSpPr>
        <p:spPr/>
        <p:txBody>
          <a:bodyPr/>
          <a:lstStyle/>
          <a:p>
            <a:endParaRPr lang="en-US"/>
          </a:p>
        </p:txBody>
      </p:sp>
      <p:sp>
        <p:nvSpPr>
          <p:cNvPr id="9" name="Rectangle 8">
            <a:extLst>
              <a:ext uri="{FF2B5EF4-FFF2-40B4-BE49-F238E27FC236}">
                <a16:creationId xmlns:a16="http://schemas.microsoft.com/office/drawing/2014/main" id="{5631F9F6-8D8A-4999-BFDB-6367AF56F31B}"/>
              </a:ext>
            </a:extLst>
          </p:cNvPr>
          <p:cNvSpPr/>
          <p:nvPr/>
        </p:nvSpPr>
        <p:spPr>
          <a:xfrm>
            <a:off x="0" y="0"/>
            <a:ext cx="9144000" cy="43233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LHC 1">
            <a:hlinkClick r:id="" action="ppaction://media"/>
            <a:extLst>
              <a:ext uri="{FF2B5EF4-FFF2-40B4-BE49-F238E27FC236}">
                <a16:creationId xmlns:a16="http://schemas.microsoft.com/office/drawing/2014/main" id="{E968F523-B25A-4676-BB10-ABEAF0499B86}"/>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36085" t="15716" r="37325" b="37137"/>
          <a:stretch/>
        </p:blipFill>
        <p:spPr>
          <a:xfrm>
            <a:off x="2514599" y="104278"/>
            <a:ext cx="4114802" cy="4114800"/>
          </a:xfrm>
        </p:spPr>
      </p:pic>
    </p:spTree>
    <p:extLst>
      <p:ext uri="{BB962C8B-B14F-4D97-AF65-F5344CB8AC3E}">
        <p14:creationId xmlns:p14="http://schemas.microsoft.com/office/powerpoint/2010/main" val="103263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you do next?</a:t>
            </a:r>
          </a:p>
        </p:txBody>
      </p:sp>
      <p:sp>
        <p:nvSpPr>
          <p:cNvPr id="3" name="Content Placeholder 2"/>
          <p:cNvSpPr>
            <a:spLocks noGrp="1"/>
          </p:cNvSpPr>
          <p:nvPr>
            <p:ph idx="1"/>
          </p:nvPr>
        </p:nvSpPr>
        <p:spPr>
          <a:xfrm>
            <a:off x="457200" y="1123950"/>
            <a:ext cx="8229600" cy="3394472"/>
          </a:xfrm>
        </p:spPr>
        <p:txBody>
          <a:bodyPr>
            <a:normAutofit/>
          </a:bodyPr>
          <a:lstStyle/>
          <a:p>
            <a:pPr marL="0" indent="0">
              <a:buNone/>
            </a:pPr>
            <a:r>
              <a:rPr lang="en-US" dirty="0"/>
              <a:t>A. Start nitric oxygen challenge </a:t>
            </a:r>
          </a:p>
          <a:p>
            <a:pPr marL="0" indent="0">
              <a:buNone/>
            </a:pPr>
            <a:r>
              <a:rPr lang="en-US" dirty="0"/>
              <a:t>B. Cardiac magnetic resonance imaging to better assess the RV and mitral valve</a:t>
            </a:r>
          </a:p>
          <a:p>
            <a:pPr marL="0" indent="0">
              <a:buNone/>
            </a:pPr>
            <a:r>
              <a:rPr lang="en-US" dirty="0"/>
              <a:t>C. Transesophageal echocardiogram to evaluate for structural abnormalities</a:t>
            </a:r>
          </a:p>
          <a:p>
            <a:pPr marL="0" indent="0">
              <a:buNone/>
            </a:pPr>
            <a:endParaRPr lang="en-US" dirty="0"/>
          </a:p>
        </p:txBody>
      </p:sp>
    </p:spTree>
    <p:extLst>
      <p:ext uri="{BB962C8B-B14F-4D97-AF65-F5344CB8AC3E}">
        <p14:creationId xmlns:p14="http://schemas.microsoft.com/office/powerpoint/2010/main" val="353945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Procedures</a:t>
            </a:r>
          </a:p>
        </p:txBody>
      </p:sp>
      <p:sp>
        <p:nvSpPr>
          <p:cNvPr id="6" name="Rectangle 5">
            <a:extLst>
              <a:ext uri="{FF2B5EF4-FFF2-40B4-BE49-F238E27FC236}">
                <a16:creationId xmlns:a16="http://schemas.microsoft.com/office/drawing/2014/main" id="{2ACA51FD-8696-4297-A60E-32C9821E9B68}"/>
              </a:ext>
            </a:extLst>
          </p:cNvPr>
          <p:cNvSpPr/>
          <p:nvPr/>
        </p:nvSpPr>
        <p:spPr>
          <a:xfrm>
            <a:off x="0" y="0"/>
            <a:ext cx="9144000" cy="43233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OPPLERASDTEE.mp4">
            <a:hlinkClick r:id="" action="ppaction://media"/>
            <a:extLst>
              <a:ext uri="{FF2B5EF4-FFF2-40B4-BE49-F238E27FC236}">
                <a16:creationId xmlns:a16="http://schemas.microsoft.com/office/drawing/2014/main" id="{F4A5B175-3A13-F048-8B9F-F1C8477FAC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0700" y="75703"/>
            <a:ext cx="5562600" cy="4171950"/>
          </a:xfrm>
          <a:prstGeom prst="rect">
            <a:avLst/>
          </a:prstGeom>
        </p:spPr>
      </p:pic>
    </p:spTree>
    <p:extLst>
      <p:ext uri="{BB962C8B-B14F-4D97-AF65-F5344CB8AC3E}">
        <p14:creationId xmlns:p14="http://schemas.microsoft.com/office/powerpoint/2010/main" val="202600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8" repeatCount="indefinite" fill="hold" display="0">
                  <p:stCondLst>
                    <p:cond delay="indefinite"/>
                  </p:stCondLst>
                </p:cTn>
                <p:tgtEl>
                  <p:spTgt spid="5"/>
                </p:tgtEl>
              </p:cMediaNode>
            </p:vide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1450AB-CB11-4FC0-A0F5-C0D705D59367}"/>
              </a:ext>
            </a:extLst>
          </p:cNvPr>
          <p:cNvSpPr/>
          <p:nvPr/>
        </p:nvSpPr>
        <p:spPr>
          <a:xfrm>
            <a:off x="0" y="0"/>
            <a:ext cx="9144000" cy="43233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3DASDTEE.mp4">
            <a:hlinkClick r:id="" action="ppaction://media"/>
            <a:extLst>
              <a:ext uri="{FF2B5EF4-FFF2-40B4-BE49-F238E27FC236}">
                <a16:creationId xmlns:a16="http://schemas.microsoft.com/office/drawing/2014/main" id="{5ACA33DB-0053-6843-BC19-A00AAE2C8C6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8009" t="27571" r="16849" b="7660"/>
          <a:stretch/>
        </p:blipFill>
        <p:spPr>
          <a:xfrm>
            <a:off x="3898900" y="0"/>
            <a:ext cx="4787900" cy="4217911"/>
          </a:xfrm>
          <a:prstGeom prst="rect">
            <a:avLst/>
          </a:prstGeom>
        </p:spPr>
      </p:pic>
      <p:sp>
        <p:nvSpPr>
          <p:cNvPr id="7" name="Content Placeholder 4">
            <a:extLst>
              <a:ext uri="{FF2B5EF4-FFF2-40B4-BE49-F238E27FC236}">
                <a16:creationId xmlns:a16="http://schemas.microsoft.com/office/drawing/2014/main" id="{6F1D9DA8-DAF3-421A-AC7C-DDC1EC8CA588}"/>
              </a:ext>
            </a:extLst>
          </p:cNvPr>
          <p:cNvSpPr txBox="1">
            <a:spLocks/>
          </p:cNvSpPr>
          <p:nvPr/>
        </p:nvSpPr>
        <p:spPr>
          <a:xfrm>
            <a:off x="1073150" y="1428750"/>
            <a:ext cx="2209800" cy="1981201"/>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rPr>
              <a:t>ASDs: 28mm</a:t>
            </a:r>
          </a:p>
          <a:p>
            <a:pPr marL="0" indent="0">
              <a:buNone/>
            </a:pPr>
            <a:r>
              <a:rPr lang="en-US" dirty="0">
                <a:solidFill>
                  <a:schemeClr val="bg1"/>
                </a:solidFill>
              </a:rPr>
              <a:t>	16mm</a:t>
            </a:r>
          </a:p>
          <a:p>
            <a:pPr marL="0" indent="0">
              <a:buNone/>
            </a:pPr>
            <a:r>
              <a:rPr lang="en-US" dirty="0" err="1">
                <a:solidFill>
                  <a:schemeClr val="bg1"/>
                </a:solidFill>
              </a:rPr>
              <a:t>Qp</a:t>
            </a:r>
            <a:r>
              <a:rPr lang="en-US" dirty="0">
                <a:solidFill>
                  <a:schemeClr val="bg1"/>
                </a:solidFill>
              </a:rPr>
              <a:t>/Qs: 6.9</a:t>
            </a:r>
          </a:p>
        </p:txBody>
      </p:sp>
    </p:spTree>
    <p:extLst>
      <p:ext uri="{BB962C8B-B14F-4D97-AF65-F5344CB8AC3E}">
        <p14:creationId xmlns:p14="http://schemas.microsoft.com/office/powerpoint/2010/main" val="374474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8" repeatCount="indefinite" fill="hold" display="0">
                  <p:stCondLst>
                    <p:cond delay="indefinite"/>
                  </p:st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ASD</a:t>
            </a:r>
          </a:p>
        </p:txBody>
      </p:sp>
      <p:sp>
        <p:nvSpPr>
          <p:cNvPr id="3" name="Content Placeholder 2"/>
          <p:cNvSpPr>
            <a:spLocks noGrp="1"/>
          </p:cNvSpPr>
          <p:nvPr>
            <p:ph idx="1"/>
          </p:nvPr>
        </p:nvSpPr>
        <p:spPr>
          <a:xfrm>
            <a:off x="457200" y="1047750"/>
            <a:ext cx="8229600" cy="3394472"/>
          </a:xfrm>
        </p:spPr>
        <p:txBody>
          <a:bodyPr>
            <a:normAutofit fontScale="92500" lnSpcReduction="10000"/>
          </a:bodyPr>
          <a:lstStyle/>
          <a:p>
            <a:r>
              <a:rPr lang="en-US" dirty="0"/>
              <a:t>Class I indications for ASD closure </a:t>
            </a:r>
          </a:p>
          <a:p>
            <a:pPr lvl="1"/>
            <a:r>
              <a:rPr lang="en-US" dirty="0"/>
              <a:t>Impaired functional capacity</a:t>
            </a:r>
          </a:p>
          <a:p>
            <a:pPr lvl="1"/>
            <a:r>
              <a:rPr lang="en-US" dirty="0"/>
              <a:t>RA or RV enlargement</a:t>
            </a:r>
          </a:p>
          <a:p>
            <a:pPr lvl="1"/>
            <a:r>
              <a:rPr lang="en-US" dirty="0" err="1"/>
              <a:t>Qp</a:t>
            </a:r>
            <a:r>
              <a:rPr lang="en-US" dirty="0"/>
              <a:t>/Qs ratio &gt;1.5</a:t>
            </a:r>
          </a:p>
          <a:p>
            <a:pPr lvl="1"/>
            <a:r>
              <a:rPr lang="en-US" dirty="0"/>
              <a:t>No cyanosis at rest or w/exertion</a:t>
            </a:r>
          </a:p>
          <a:p>
            <a:pPr lvl="1"/>
            <a:r>
              <a:rPr lang="en-US" dirty="0"/>
              <a:t>Systolic PAP &lt; 50% SBP </a:t>
            </a:r>
          </a:p>
          <a:p>
            <a:pPr lvl="1"/>
            <a:r>
              <a:rPr lang="en-US" dirty="0"/>
              <a:t>PVR &lt; 1/3 SVR</a:t>
            </a:r>
          </a:p>
        </p:txBody>
      </p:sp>
    </p:spTree>
    <p:extLst>
      <p:ext uri="{BB962C8B-B14F-4D97-AF65-F5344CB8AC3E}">
        <p14:creationId xmlns:p14="http://schemas.microsoft.com/office/powerpoint/2010/main" val="1708964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 aneurysm</a:t>
            </a:r>
          </a:p>
        </p:txBody>
      </p:sp>
      <p:sp>
        <p:nvSpPr>
          <p:cNvPr id="3" name="Content Placeholder 2"/>
          <p:cNvSpPr>
            <a:spLocks noGrp="1"/>
          </p:cNvSpPr>
          <p:nvPr>
            <p:ph idx="1"/>
          </p:nvPr>
        </p:nvSpPr>
        <p:spPr/>
        <p:txBody>
          <a:bodyPr>
            <a:normAutofit/>
          </a:bodyPr>
          <a:lstStyle/>
          <a:p>
            <a:r>
              <a:rPr lang="en-US" dirty="0"/>
              <a:t>Definition: &gt;29mm, increased PA:A ratio</a:t>
            </a:r>
          </a:p>
          <a:p>
            <a:r>
              <a:rPr lang="en-US" dirty="0"/>
              <a:t>50% caused by congenital heart disease</a:t>
            </a:r>
          </a:p>
          <a:p>
            <a:r>
              <a:rPr lang="en-US" dirty="0"/>
              <a:t>ASD: third congenital cause after PDA and VSD</a:t>
            </a:r>
          </a:p>
          <a:p>
            <a:r>
              <a:rPr lang="en-US" dirty="0"/>
              <a:t>Surgical correction: PAA &gt;55 mm, symptoms, </a:t>
            </a:r>
            <a:r>
              <a:rPr lang="en-US" dirty="0" err="1"/>
              <a:t>pHTN</a:t>
            </a:r>
            <a:r>
              <a:rPr lang="en-US" dirty="0"/>
              <a:t>, valvular pathology</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665677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HPI</a:t>
            </a:r>
          </a:p>
        </p:txBody>
      </p:sp>
      <p:sp>
        <p:nvSpPr>
          <p:cNvPr id="3" name="Content Placeholder 2"/>
          <p:cNvSpPr>
            <a:spLocks noGrp="1"/>
          </p:cNvSpPr>
          <p:nvPr>
            <p:ph idx="1"/>
          </p:nvPr>
        </p:nvSpPr>
        <p:spPr/>
        <p:txBody>
          <a:bodyPr/>
          <a:lstStyle/>
          <a:p>
            <a:r>
              <a:rPr lang="en-US" dirty="0"/>
              <a:t>66 </a:t>
            </a:r>
            <a:r>
              <a:rPr lang="en-US" dirty="0" err="1"/>
              <a:t>yo</a:t>
            </a:r>
            <a:r>
              <a:rPr lang="en-US" dirty="0"/>
              <a:t> F with PMH COPD (not on home O2)</a:t>
            </a:r>
          </a:p>
          <a:p>
            <a:r>
              <a:rPr lang="en-US" dirty="0"/>
              <a:t>CC: worsening dyspnea and exercise tolerance</a:t>
            </a:r>
          </a:p>
          <a:p>
            <a:r>
              <a:rPr lang="en-US" dirty="0"/>
              <a:t>ROS: +cough, +abdominal distension, +palpitations</a:t>
            </a:r>
          </a:p>
          <a:p>
            <a:endParaRPr lang="en-US" dirty="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Exam</a:t>
            </a:r>
          </a:p>
        </p:txBody>
      </p:sp>
      <p:sp>
        <p:nvSpPr>
          <p:cNvPr id="3" name="Content Placeholder 2"/>
          <p:cNvSpPr>
            <a:spLocks noGrp="1"/>
          </p:cNvSpPr>
          <p:nvPr>
            <p:ph idx="1"/>
          </p:nvPr>
        </p:nvSpPr>
        <p:spPr>
          <a:xfrm>
            <a:off x="457200" y="1200149"/>
            <a:ext cx="8229600" cy="3063479"/>
          </a:xfrm>
        </p:spPr>
        <p:txBody>
          <a:bodyPr>
            <a:normAutofit fontScale="92500" lnSpcReduction="10000"/>
          </a:bodyPr>
          <a:lstStyle/>
          <a:p>
            <a:pPr marL="0" indent="0">
              <a:buNone/>
            </a:pPr>
            <a:r>
              <a:rPr lang="en-US" sz="2800" dirty="0"/>
              <a:t>Vitals: BP 96/60, HR118, RR 25, Sp02 88% 5L NC</a:t>
            </a:r>
          </a:p>
          <a:p>
            <a:pPr marL="0" indent="0">
              <a:buNone/>
            </a:pPr>
            <a:r>
              <a:rPr lang="en-US" sz="2800" dirty="0"/>
              <a:t>Weight 40 kg, BMI 16.5</a:t>
            </a:r>
          </a:p>
          <a:p>
            <a:pPr marL="0" indent="0">
              <a:buNone/>
            </a:pPr>
            <a:r>
              <a:rPr lang="en-US" sz="2800" dirty="0"/>
              <a:t>Gen: +cachexia, +scleral icterus</a:t>
            </a:r>
          </a:p>
          <a:p>
            <a:pPr marL="0" indent="0">
              <a:buNone/>
            </a:pPr>
            <a:r>
              <a:rPr lang="en-US" sz="2800" dirty="0"/>
              <a:t>Resp: +</a:t>
            </a:r>
            <a:r>
              <a:rPr lang="en-US" sz="2800" dirty="0" err="1"/>
              <a:t>tachypnenic</a:t>
            </a:r>
            <a:r>
              <a:rPr lang="en-US" sz="2800" dirty="0"/>
              <a:t>, +rales</a:t>
            </a:r>
          </a:p>
          <a:p>
            <a:pPr marL="0" indent="0">
              <a:buNone/>
            </a:pPr>
            <a:r>
              <a:rPr lang="en-US" sz="2800" dirty="0"/>
              <a:t>CV: + JVD, +RV heave, irregularly irregular heart sounds, fixed split S2, multifocal grade V/VI holosystolic murmur</a:t>
            </a:r>
          </a:p>
          <a:p>
            <a:pPr marL="0" indent="0">
              <a:buNone/>
            </a:pPr>
            <a:r>
              <a:rPr lang="en-US" sz="2800" dirty="0"/>
              <a:t>Abd: +fluid wave, +hepatojugular reflux</a:t>
            </a:r>
          </a:p>
        </p:txBody>
      </p:sp>
    </p:spTree>
    <p:extLst>
      <p:ext uri="{BB962C8B-B14F-4D97-AF65-F5344CB8AC3E}">
        <p14:creationId xmlns:p14="http://schemas.microsoft.com/office/powerpoint/2010/main" val="3679206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90DE72-AABD-4D83-B2B5-D36219117CE3}"/>
              </a:ext>
            </a:extLst>
          </p:cNvPr>
          <p:cNvSpPr/>
          <p:nvPr/>
        </p:nvSpPr>
        <p:spPr>
          <a:xfrm>
            <a:off x="0" y="0"/>
            <a:ext cx="9144000" cy="43233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90310084-3C2A-4CB2-8824-95251976822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81200" y="133350"/>
            <a:ext cx="5181600" cy="4123332"/>
          </a:xfrm>
          <a:prstGeom prst="rect">
            <a:avLst/>
          </a:prstGeom>
        </p:spPr>
      </p:pic>
    </p:spTree>
    <p:extLst>
      <p:ext uri="{BB962C8B-B14F-4D97-AF65-F5344CB8AC3E}">
        <p14:creationId xmlns:p14="http://schemas.microsoft.com/office/powerpoint/2010/main" val="1851178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B207-CB43-4F33-BE99-CBD6AE1316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7B958B-426B-4C34-87F4-E7EA8BC6476C}"/>
              </a:ext>
            </a:extLst>
          </p:cNvPr>
          <p:cNvSpPr>
            <a:spLocks noGrp="1"/>
          </p:cNvSpPr>
          <p:nvPr>
            <p:ph idx="1"/>
          </p:nvPr>
        </p:nvSpPr>
        <p:spPr>
          <a:xfrm>
            <a:off x="-76200" y="1"/>
            <a:ext cx="9220200" cy="4324350"/>
          </a:xfrm>
          <a:solidFill>
            <a:schemeClr val="tx1"/>
          </a:solidFill>
        </p:spPr>
        <p:txBody>
          <a:bodyPr/>
          <a:lstStyle/>
          <a:p>
            <a:endParaRPr lang="en-US" dirty="0"/>
          </a:p>
        </p:txBody>
      </p:sp>
      <p:pic>
        <p:nvPicPr>
          <p:cNvPr id="5" name="Picture 4">
            <a:extLst>
              <a:ext uri="{FF2B5EF4-FFF2-40B4-BE49-F238E27FC236}">
                <a16:creationId xmlns:a16="http://schemas.microsoft.com/office/drawing/2014/main" id="{AC6674E7-F008-4ABC-9742-1D541A00C8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78990"/>
            <a:ext cx="4371043" cy="3657600"/>
          </a:xfrm>
          <a:prstGeom prst="rect">
            <a:avLst/>
          </a:prstGeom>
        </p:spPr>
      </p:pic>
      <p:pic>
        <p:nvPicPr>
          <p:cNvPr id="9" name="Content Placeholder 5">
            <a:extLst>
              <a:ext uri="{FF2B5EF4-FFF2-40B4-BE49-F238E27FC236}">
                <a16:creationId xmlns:a16="http://schemas.microsoft.com/office/drawing/2014/main" id="{A9AB9203-22DF-485B-A901-6DE9D18290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48653" y="478990"/>
            <a:ext cx="4795348" cy="3657600"/>
          </a:xfrm>
          <a:prstGeom prst="rect">
            <a:avLst/>
          </a:prstGeom>
        </p:spPr>
      </p:pic>
    </p:spTree>
    <p:extLst>
      <p:ext uri="{BB962C8B-B14F-4D97-AF65-F5344CB8AC3E}">
        <p14:creationId xmlns:p14="http://schemas.microsoft.com/office/powerpoint/2010/main" val="107247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8FD20-67F5-49E8-B436-4AA818D504B3}"/>
              </a:ext>
            </a:extLst>
          </p:cNvPr>
          <p:cNvSpPr>
            <a:spLocks noGrp="1"/>
          </p:cNvSpPr>
          <p:nvPr>
            <p:ph type="title"/>
          </p:nvPr>
        </p:nvSpPr>
        <p:spPr/>
        <p:txBody>
          <a:bodyPr/>
          <a:lstStyle/>
          <a:p>
            <a:endParaRPr lang="en-US"/>
          </a:p>
        </p:txBody>
      </p:sp>
      <p:sp>
        <p:nvSpPr>
          <p:cNvPr id="9" name="Rectangle 8">
            <a:extLst>
              <a:ext uri="{FF2B5EF4-FFF2-40B4-BE49-F238E27FC236}">
                <a16:creationId xmlns:a16="http://schemas.microsoft.com/office/drawing/2014/main" id="{5631F9F6-8D8A-4999-BFDB-6367AF56F31B}"/>
              </a:ext>
            </a:extLst>
          </p:cNvPr>
          <p:cNvSpPr/>
          <p:nvPr/>
        </p:nvSpPr>
        <p:spPr>
          <a:xfrm>
            <a:off x="0" y="0"/>
            <a:ext cx="9144000" cy="43233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TE A4C">
            <a:hlinkClick r:id="" action="ppaction://media"/>
            <a:extLst>
              <a:ext uri="{FF2B5EF4-FFF2-40B4-BE49-F238E27FC236}">
                <a16:creationId xmlns:a16="http://schemas.microsoft.com/office/drawing/2014/main" id="{240C6D91-9FF6-48AC-9796-53A8F244C10D}"/>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32287" t="20206" r="32260" b="37138"/>
          <a:stretch/>
        </p:blipFill>
        <p:spPr>
          <a:xfrm>
            <a:off x="1600200" y="154130"/>
            <a:ext cx="6144124" cy="4169227"/>
          </a:xfrm>
        </p:spPr>
      </p:pic>
    </p:spTree>
    <p:extLst>
      <p:ext uri="{BB962C8B-B14F-4D97-AF65-F5344CB8AC3E}">
        <p14:creationId xmlns:p14="http://schemas.microsoft.com/office/powerpoint/2010/main" val="410180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8FD20-67F5-49E8-B436-4AA818D504B3}"/>
              </a:ext>
            </a:extLst>
          </p:cNvPr>
          <p:cNvSpPr>
            <a:spLocks noGrp="1"/>
          </p:cNvSpPr>
          <p:nvPr>
            <p:ph type="title"/>
          </p:nvPr>
        </p:nvSpPr>
        <p:spPr/>
        <p:txBody>
          <a:bodyPr/>
          <a:lstStyle/>
          <a:p>
            <a:endParaRPr lang="en-US"/>
          </a:p>
        </p:txBody>
      </p:sp>
      <p:sp>
        <p:nvSpPr>
          <p:cNvPr id="9" name="Rectangle 8">
            <a:extLst>
              <a:ext uri="{FF2B5EF4-FFF2-40B4-BE49-F238E27FC236}">
                <a16:creationId xmlns:a16="http://schemas.microsoft.com/office/drawing/2014/main" id="{5631F9F6-8D8A-4999-BFDB-6367AF56F31B}"/>
              </a:ext>
            </a:extLst>
          </p:cNvPr>
          <p:cNvSpPr/>
          <p:nvPr/>
        </p:nvSpPr>
        <p:spPr>
          <a:xfrm>
            <a:off x="0" y="0"/>
            <a:ext cx="9144000" cy="43233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TE PSAX_Trim">
            <a:hlinkClick r:id="" action="ppaction://media"/>
            <a:extLst>
              <a:ext uri="{FF2B5EF4-FFF2-40B4-BE49-F238E27FC236}">
                <a16:creationId xmlns:a16="http://schemas.microsoft.com/office/drawing/2014/main" id="{F370D7F0-D1A0-4BAE-8EC0-58BF658F021E}"/>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32287" t="20206" r="32260" b="37138"/>
          <a:stretch>
            <a:fillRect/>
          </a:stretch>
        </p:blipFill>
        <p:spPr>
          <a:xfrm>
            <a:off x="1600200" y="28179"/>
            <a:ext cx="6293767" cy="4270771"/>
          </a:xfrm>
        </p:spPr>
      </p:pic>
    </p:spTree>
    <p:extLst>
      <p:ext uri="{BB962C8B-B14F-4D97-AF65-F5344CB8AC3E}">
        <p14:creationId xmlns:p14="http://schemas.microsoft.com/office/powerpoint/2010/main" val="101239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8FD20-67F5-49E8-B436-4AA818D504B3}"/>
              </a:ext>
            </a:extLst>
          </p:cNvPr>
          <p:cNvSpPr>
            <a:spLocks noGrp="1"/>
          </p:cNvSpPr>
          <p:nvPr>
            <p:ph type="title"/>
          </p:nvPr>
        </p:nvSpPr>
        <p:spPr/>
        <p:txBody>
          <a:bodyPr/>
          <a:lstStyle/>
          <a:p>
            <a:endParaRPr lang="en-US"/>
          </a:p>
        </p:txBody>
      </p:sp>
      <p:sp>
        <p:nvSpPr>
          <p:cNvPr id="9" name="Rectangle 8">
            <a:extLst>
              <a:ext uri="{FF2B5EF4-FFF2-40B4-BE49-F238E27FC236}">
                <a16:creationId xmlns:a16="http://schemas.microsoft.com/office/drawing/2014/main" id="{5631F9F6-8D8A-4999-BFDB-6367AF56F31B}"/>
              </a:ext>
            </a:extLst>
          </p:cNvPr>
          <p:cNvSpPr/>
          <p:nvPr/>
        </p:nvSpPr>
        <p:spPr>
          <a:xfrm>
            <a:off x="0" y="0"/>
            <a:ext cx="9144000" cy="43233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ubble study">
            <a:hlinkClick r:id="" action="ppaction://media"/>
            <a:extLst>
              <a:ext uri="{FF2B5EF4-FFF2-40B4-BE49-F238E27FC236}">
                <a16:creationId xmlns:a16="http://schemas.microsoft.com/office/drawing/2014/main" id="{99D2AEB9-9B47-46CB-9E8F-66AB8BF75B35}"/>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31021" t="20206" r="33527" b="37137"/>
          <a:stretch>
            <a:fillRect/>
          </a:stretch>
        </p:blipFill>
        <p:spPr>
          <a:xfrm>
            <a:off x="1596920" y="205979"/>
            <a:ext cx="5950159" cy="4037606"/>
          </a:xfrm>
        </p:spPr>
      </p:pic>
    </p:spTree>
    <p:extLst>
      <p:ext uri="{BB962C8B-B14F-4D97-AF65-F5344CB8AC3E}">
        <p14:creationId xmlns:p14="http://schemas.microsoft.com/office/powerpoint/2010/main" val="119946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C28A6C-3BD5-47E8-8753-EBB2FA414503}"/>
              </a:ext>
            </a:extLst>
          </p:cNvPr>
          <p:cNvGraphicFramePr>
            <a:graphicFrameLocks noGrp="1"/>
          </p:cNvGraphicFramePr>
          <p:nvPr>
            <p:extLst>
              <p:ext uri="{D42A27DB-BD31-4B8C-83A1-F6EECF244321}">
                <p14:modId xmlns:p14="http://schemas.microsoft.com/office/powerpoint/2010/main" val="3129294562"/>
              </p:ext>
            </p:extLst>
          </p:nvPr>
        </p:nvGraphicFramePr>
        <p:xfrm>
          <a:off x="304800" y="361950"/>
          <a:ext cx="2667000" cy="3733801"/>
        </p:xfrm>
        <a:graphic>
          <a:graphicData uri="http://schemas.openxmlformats.org/drawingml/2006/table">
            <a:tbl>
              <a:tblPr firstRow="1" bandRow="1">
                <a:tableStyleId>{72833802-FEF1-4C79-8D5D-14CF1EAF98D9}</a:tableStyleId>
              </a:tblPr>
              <a:tblGrid>
                <a:gridCol w="982579">
                  <a:extLst>
                    <a:ext uri="{9D8B030D-6E8A-4147-A177-3AD203B41FA5}">
                      <a16:colId xmlns:a16="http://schemas.microsoft.com/office/drawing/2014/main" val="144268875"/>
                    </a:ext>
                  </a:extLst>
                </a:gridCol>
                <a:gridCol w="1684421">
                  <a:extLst>
                    <a:ext uri="{9D8B030D-6E8A-4147-A177-3AD203B41FA5}">
                      <a16:colId xmlns:a16="http://schemas.microsoft.com/office/drawing/2014/main" val="2444074737"/>
                    </a:ext>
                  </a:extLst>
                </a:gridCol>
              </a:tblGrid>
              <a:tr h="526432">
                <a:tc gridSpan="2">
                  <a:txBody>
                    <a:bodyPr/>
                    <a:lstStyle/>
                    <a:p>
                      <a:pPr algn="ctr"/>
                      <a:r>
                        <a:rPr lang="en-US" sz="2400" dirty="0"/>
                        <a:t>RHC</a:t>
                      </a:r>
                    </a:p>
                  </a:txBody>
                  <a:tcPr/>
                </a:tc>
                <a:tc hMerge="1">
                  <a:txBody>
                    <a:bodyPr/>
                    <a:lstStyle/>
                    <a:p>
                      <a:endParaRPr lang="en-US" sz="2400" dirty="0"/>
                    </a:p>
                  </a:txBody>
                  <a:tcPr/>
                </a:tc>
                <a:extLst>
                  <a:ext uri="{0D108BD9-81ED-4DB2-BD59-A6C34878D82A}">
                    <a16:rowId xmlns:a16="http://schemas.microsoft.com/office/drawing/2014/main" val="3512666061"/>
                  </a:ext>
                </a:extLst>
              </a:tr>
              <a:tr h="526432">
                <a:tc>
                  <a:txBody>
                    <a:bodyPr/>
                    <a:lstStyle/>
                    <a:p>
                      <a:r>
                        <a:rPr lang="en-US" sz="2400" dirty="0"/>
                        <a:t>BP</a:t>
                      </a:r>
                    </a:p>
                  </a:txBody>
                  <a:tcPr/>
                </a:tc>
                <a:tc>
                  <a:txBody>
                    <a:bodyPr/>
                    <a:lstStyle/>
                    <a:p>
                      <a:r>
                        <a:rPr lang="en-US" sz="2400" dirty="0"/>
                        <a:t>111/75 (89)</a:t>
                      </a:r>
                    </a:p>
                  </a:txBody>
                  <a:tcPr/>
                </a:tc>
                <a:extLst>
                  <a:ext uri="{0D108BD9-81ED-4DB2-BD59-A6C34878D82A}">
                    <a16:rowId xmlns:a16="http://schemas.microsoft.com/office/drawing/2014/main" val="1776432247"/>
                  </a:ext>
                </a:extLst>
              </a:tr>
              <a:tr h="526432">
                <a:tc>
                  <a:txBody>
                    <a:bodyPr/>
                    <a:lstStyle/>
                    <a:p>
                      <a:r>
                        <a:rPr lang="en-US" sz="2400" dirty="0"/>
                        <a:t>RA</a:t>
                      </a:r>
                    </a:p>
                  </a:txBody>
                  <a:tcPr/>
                </a:tc>
                <a:tc>
                  <a:txBody>
                    <a:bodyPr/>
                    <a:lstStyle/>
                    <a:p>
                      <a:r>
                        <a:rPr lang="en-US" sz="2400" dirty="0"/>
                        <a:t>16</a:t>
                      </a:r>
                    </a:p>
                  </a:txBody>
                  <a:tcPr/>
                </a:tc>
                <a:extLst>
                  <a:ext uri="{0D108BD9-81ED-4DB2-BD59-A6C34878D82A}">
                    <a16:rowId xmlns:a16="http://schemas.microsoft.com/office/drawing/2014/main" val="1732050091"/>
                  </a:ext>
                </a:extLst>
              </a:tr>
              <a:tr h="575209">
                <a:tc>
                  <a:txBody>
                    <a:bodyPr/>
                    <a:lstStyle/>
                    <a:p>
                      <a:r>
                        <a:rPr lang="en-US" sz="2400" dirty="0"/>
                        <a:t>PA</a:t>
                      </a:r>
                    </a:p>
                  </a:txBody>
                  <a:tcPr/>
                </a:tc>
                <a:tc>
                  <a:txBody>
                    <a:bodyPr/>
                    <a:lstStyle/>
                    <a:p>
                      <a:r>
                        <a:rPr lang="en-US" sz="2400" dirty="0"/>
                        <a:t>60/21 (35)</a:t>
                      </a:r>
                    </a:p>
                  </a:txBody>
                  <a:tcPr/>
                </a:tc>
                <a:extLst>
                  <a:ext uri="{0D108BD9-81ED-4DB2-BD59-A6C34878D82A}">
                    <a16:rowId xmlns:a16="http://schemas.microsoft.com/office/drawing/2014/main" val="3194619198"/>
                  </a:ext>
                </a:extLst>
              </a:tr>
              <a:tr h="526432">
                <a:tc>
                  <a:txBody>
                    <a:bodyPr/>
                    <a:lstStyle/>
                    <a:p>
                      <a:r>
                        <a:rPr lang="en-US" sz="2400" dirty="0"/>
                        <a:t>PCWP</a:t>
                      </a:r>
                    </a:p>
                  </a:txBody>
                  <a:tcPr/>
                </a:tc>
                <a:tc>
                  <a:txBody>
                    <a:bodyPr/>
                    <a:lstStyle/>
                    <a:p>
                      <a:r>
                        <a:rPr lang="en-US" sz="2400" dirty="0"/>
                        <a:t>13</a:t>
                      </a:r>
                    </a:p>
                  </a:txBody>
                  <a:tcPr/>
                </a:tc>
                <a:extLst>
                  <a:ext uri="{0D108BD9-81ED-4DB2-BD59-A6C34878D82A}">
                    <a16:rowId xmlns:a16="http://schemas.microsoft.com/office/drawing/2014/main" val="418973057"/>
                  </a:ext>
                </a:extLst>
              </a:tr>
              <a:tr h="526432">
                <a:tc>
                  <a:txBody>
                    <a:bodyPr/>
                    <a:lstStyle/>
                    <a:p>
                      <a:r>
                        <a:rPr lang="en-US" sz="2400" dirty="0"/>
                        <a:t>CO</a:t>
                      </a:r>
                    </a:p>
                  </a:txBody>
                  <a:tcPr/>
                </a:tc>
                <a:tc>
                  <a:txBody>
                    <a:bodyPr/>
                    <a:lstStyle/>
                    <a:p>
                      <a:r>
                        <a:rPr lang="en-US" sz="2400" dirty="0"/>
                        <a:t>6.5</a:t>
                      </a:r>
                    </a:p>
                  </a:txBody>
                  <a:tcPr/>
                </a:tc>
                <a:extLst>
                  <a:ext uri="{0D108BD9-81ED-4DB2-BD59-A6C34878D82A}">
                    <a16:rowId xmlns:a16="http://schemas.microsoft.com/office/drawing/2014/main" val="4240363681"/>
                  </a:ext>
                </a:extLst>
              </a:tr>
              <a:tr h="526432">
                <a:tc>
                  <a:txBody>
                    <a:bodyPr/>
                    <a:lstStyle/>
                    <a:p>
                      <a:r>
                        <a:rPr lang="en-US" sz="2400" dirty="0"/>
                        <a:t>CI</a:t>
                      </a:r>
                    </a:p>
                  </a:txBody>
                  <a:tcPr/>
                </a:tc>
                <a:tc>
                  <a:txBody>
                    <a:bodyPr/>
                    <a:lstStyle/>
                    <a:p>
                      <a:r>
                        <a:rPr lang="en-US" sz="2400" dirty="0"/>
                        <a:t>4.8</a:t>
                      </a:r>
                    </a:p>
                  </a:txBody>
                  <a:tcPr/>
                </a:tc>
                <a:extLst>
                  <a:ext uri="{0D108BD9-81ED-4DB2-BD59-A6C34878D82A}">
                    <a16:rowId xmlns:a16="http://schemas.microsoft.com/office/drawing/2014/main" val="358435400"/>
                  </a:ext>
                </a:extLst>
              </a:tr>
            </a:tbl>
          </a:graphicData>
        </a:graphic>
      </p:graphicFrame>
      <p:graphicFrame>
        <p:nvGraphicFramePr>
          <p:cNvPr id="5" name="Table 4">
            <a:extLst>
              <a:ext uri="{FF2B5EF4-FFF2-40B4-BE49-F238E27FC236}">
                <a16:creationId xmlns:a16="http://schemas.microsoft.com/office/drawing/2014/main" id="{CAFD47D3-5DA8-47D6-90F9-84F48893E149}"/>
              </a:ext>
            </a:extLst>
          </p:cNvPr>
          <p:cNvGraphicFramePr>
            <a:graphicFrameLocks noGrp="1"/>
          </p:cNvGraphicFramePr>
          <p:nvPr>
            <p:extLst>
              <p:ext uri="{D42A27DB-BD31-4B8C-83A1-F6EECF244321}">
                <p14:modId xmlns:p14="http://schemas.microsoft.com/office/powerpoint/2010/main" val="3535562308"/>
              </p:ext>
            </p:extLst>
          </p:nvPr>
        </p:nvGraphicFramePr>
        <p:xfrm>
          <a:off x="3429000" y="361950"/>
          <a:ext cx="2133600" cy="3854434"/>
        </p:xfrm>
        <a:graphic>
          <a:graphicData uri="http://schemas.openxmlformats.org/drawingml/2006/table">
            <a:tbl>
              <a:tblPr firstRow="1" bandRow="1">
                <a:tableStyleId>{72833802-FEF1-4C79-8D5D-14CF1EAF98D9}</a:tableStyleId>
              </a:tblPr>
              <a:tblGrid>
                <a:gridCol w="990600">
                  <a:extLst>
                    <a:ext uri="{9D8B030D-6E8A-4147-A177-3AD203B41FA5}">
                      <a16:colId xmlns:a16="http://schemas.microsoft.com/office/drawing/2014/main" val="617682068"/>
                    </a:ext>
                  </a:extLst>
                </a:gridCol>
                <a:gridCol w="1143000">
                  <a:extLst>
                    <a:ext uri="{9D8B030D-6E8A-4147-A177-3AD203B41FA5}">
                      <a16:colId xmlns:a16="http://schemas.microsoft.com/office/drawing/2014/main" val="2667906605"/>
                    </a:ext>
                  </a:extLst>
                </a:gridCol>
              </a:tblGrid>
              <a:tr h="484399">
                <a:tc gridSpan="2">
                  <a:txBody>
                    <a:bodyPr/>
                    <a:lstStyle/>
                    <a:p>
                      <a:pPr marL="0" algn="ctr" defTabSz="914400" rtl="0" eaLnBrk="1" latinLnBrk="0" hangingPunct="1"/>
                      <a:r>
                        <a:rPr lang="en-US" sz="2400" kern="1200" dirty="0" err="1">
                          <a:solidFill>
                            <a:schemeClr val="bg1"/>
                          </a:solidFill>
                          <a:latin typeface="+mn-lt"/>
                          <a:ea typeface="+mn-ea"/>
                          <a:cs typeface="+mn-cs"/>
                        </a:rPr>
                        <a:t>Oxymetry</a:t>
                      </a:r>
                      <a:endParaRPr lang="en-US" sz="2400" kern="1200" dirty="0">
                        <a:solidFill>
                          <a:schemeClr val="bg1"/>
                        </a:solidFill>
                        <a:latin typeface="+mn-lt"/>
                        <a:ea typeface="+mn-ea"/>
                        <a:cs typeface="+mn-cs"/>
                      </a:endParaRPr>
                    </a:p>
                  </a:txBody>
                  <a:tcPr/>
                </a:tc>
                <a:tc hMerge="1">
                  <a:txBody>
                    <a:bodyPr/>
                    <a:lstStyle/>
                    <a:p>
                      <a:pPr algn="ctr"/>
                      <a:endParaRPr lang="en-US" dirty="0"/>
                    </a:p>
                  </a:txBody>
                  <a:tcPr/>
                </a:tc>
                <a:extLst>
                  <a:ext uri="{0D108BD9-81ED-4DB2-BD59-A6C34878D82A}">
                    <a16:rowId xmlns:a16="http://schemas.microsoft.com/office/drawing/2014/main" val="4131210520"/>
                  </a:ext>
                </a:extLst>
              </a:tr>
              <a:tr h="396885">
                <a:tc>
                  <a:txBody>
                    <a:bodyPr/>
                    <a:lstStyle/>
                    <a:p>
                      <a:pPr marL="0" algn="l" defTabSz="914400" rtl="0" eaLnBrk="1" latinLnBrk="0" hangingPunct="1"/>
                      <a:r>
                        <a:rPr lang="en-US" sz="2400" kern="1200" dirty="0" err="1">
                          <a:solidFill>
                            <a:schemeClr val="tx1"/>
                          </a:solidFill>
                          <a:latin typeface="+mn-lt"/>
                          <a:ea typeface="+mn-ea"/>
                          <a:cs typeface="+mn-cs"/>
                        </a:rPr>
                        <a:t>Ao</a:t>
                      </a:r>
                      <a:endParaRPr lang="en-US" sz="2400" kern="1200" dirty="0">
                        <a:solidFill>
                          <a:schemeClr val="tx1"/>
                        </a:solidFill>
                        <a:latin typeface="+mn-lt"/>
                        <a:ea typeface="+mn-ea"/>
                        <a:cs typeface="+mn-cs"/>
                      </a:endParaRPr>
                    </a:p>
                  </a:txBody>
                  <a:tcPr/>
                </a:tc>
                <a:tc>
                  <a:txBody>
                    <a:bodyPr/>
                    <a:lstStyle/>
                    <a:p>
                      <a:pPr marL="0" algn="l" defTabSz="914400" rtl="0" eaLnBrk="1" latinLnBrk="0" hangingPunct="1"/>
                      <a:r>
                        <a:rPr lang="en-US" sz="2400" kern="1200" dirty="0">
                          <a:solidFill>
                            <a:schemeClr val="tx1"/>
                          </a:solidFill>
                          <a:latin typeface="+mn-lt"/>
                          <a:ea typeface="+mn-ea"/>
                          <a:cs typeface="+mn-cs"/>
                        </a:rPr>
                        <a:t>95.8%</a:t>
                      </a:r>
                    </a:p>
                  </a:txBody>
                  <a:tcPr/>
                </a:tc>
                <a:extLst>
                  <a:ext uri="{0D108BD9-81ED-4DB2-BD59-A6C34878D82A}">
                    <a16:rowId xmlns:a16="http://schemas.microsoft.com/office/drawing/2014/main" val="2540027056"/>
                  </a:ext>
                </a:extLst>
              </a:tr>
              <a:tr h="396885">
                <a:tc>
                  <a:txBody>
                    <a:bodyPr/>
                    <a:lstStyle/>
                    <a:p>
                      <a:pPr marL="0" algn="l" defTabSz="914400" rtl="0" eaLnBrk="1" latinLnBrk="0" hangingPunct="1"/>
                      <a:r>
                        <a:rPr lang="en-US" sz="2400" kern="1200" dirty="0">
                          <a:solidFill>
                            <a:schemeClr val="tx1"/>
                          </a:solidFill>
                          <a:latin typeface="+mn-lt"/>
                          <a:ea typeface="+mn-ea"/>
                          <a:cs typeface="+mn-cs"/>
                        </a:rPr>
                        <a:t>SVC</a:t>
                      </a:r>
                    </a:p>
                  </a:txBody>
                  <a:tcPr/>
                </a:tc>
                <a:tc>
                  <a:txBody>
                    <a:bodyPr/>
                    <a:lstStyle/>
                    <a:p>
                      <a:pPr marL="0" algn="l" defTabSz="914400" rtl="0" eaLnBrk="1" latinLnBrk="0" hangingPunct="1"/>
                      <a:r>
                        <a:rPr lang="en-US" sz="2400" kern="1200" dirty="0">
                          <a:solidFill>
                            <a:schemeClr val="tx1"/>
                          </a:solidFill>
                          <a:latin typeface="+mn-lt"/>
                          <a:ea typeface="+mn-ea"/>
                          <a:cs typeface="+mn-cs"/>
                        </a:rPr>
                        <a:t>87.5%</a:t>
                      </a:r>
                    </a:p>
                  </a:txBody>
                  <a:tcPr/>
                </a:tc>
                <a:extLst>
                  <a:ext uri="{0D108BD9-81ED-4DB2-BD59-A6C34878D82A}">
                    <a16:rowId xmlns:a16="http://schemas.microsoft.com/office/drawing/2014/main" val="1194689367"/>
                  </a:ext>
                </a:extLst>
              </a:tr>
              <a:tr h="491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RA</a:t>
                      </a:r>
                    </a:p>
                  </a:txBody>
                  <a:tcPr/>
                </a:tc>
                <a:tc>
                  <a:txBody>
                    <a:bodyPr/>
                    <a:lstStyle/>
                    <a:p>
                      <a:pPr marL="0" algn="l" defTabSz="914400" rtl="0" eaLnBrk="1" latinLnBrk="0" hangingPunct="1"/>
                      <a:r>
                        <a:rPr lang="en-US" sz="2400" kern="1200" dirty="0">
                          <a:solidFill>
                            <a:schemeClr val="tx1"/>
                          </a:solidFill>
                          <a:latin typeface="+mn-lt"/>
                          <a:ea typeface="+mn-ea"/>
                          <a:cs typeface="+mn-cs"/>
                        </a:rPr>
                        <a:t>89.6%</a:t>
                      </a:r>
                    </a:p>
                  </a:txBody>
                  <a:tcPr/>
                </a:tc>
                <a:extLst>
                  <a:ext uri="{0D108BD9-81ED-4DB2-BD59-A6C34878D82A}">
                    <a16:rowId xmlns:a16="http://schemas.microsoft.com/office/drawing/2014/main" val="1299352876"/>
                  </a:ext>
                </a:extLst>
              </a:tr>
              <a:tr h="491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IVC</a:t>
                      </a:r>
                    </a:p>
                  </a:txBody>
                  <a:tcPr/>
                </a:tc>
                <a:tc>
                  <a:txBody>
                    <a:bodyPr/>
                    <a:lstStyle/>
                    <a:p>
                      <a:pPr marL="0" algn="l" defTabSz="914400" rtl="0" eaLnBrk="1" latinLnBrk="0" hangingPunct="1"/>
                      <a:r>
                        <a:rPr lang="en-US" sz="2400" kern="1200" dirty="0">
                          <a:solidFill>
                            <a:schemeClr val="tx1"/>
                          </a:solidFill>
                          <a:latin typeface="+mn-lt"/>
                          <a:ea typeface="+mn-ea"/>
                          <a:cs typeface="+mn-cs"/>
                        </a:rPr>
                        <a:t>76.4%</a:t>
                      </a:r>
                    </a:p>
                  </a:txBody>
                  <a:tcPr/>
                </a:tc>
                <a:extLst>
                  <a:ext uri="{0D108BD9-81ED-4DB2-BD59-A6C34878D82A}">
                    <a16:rowId xmlns:a16="http://schemas.microsoft.com/office/drawing/2014/main" val="3714339156"/>
                  </a:ext>
                </a:extLst>
              </a:tr>
              <a:tr h="491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RV</a:t>
                      </a:r>
                    </a:p>
                  </a:txBody>
                  <a:tcPr/>
                </a:tc>
                <a:tc>
                  <a:txBody>
                    <a:bodyPr/>
                    <a:lstStyle/>
                    <a:p>
                      <a:pPr marL="0" algn="l" defTabSz="914400" rtl="0" eaLnBrk="1" latinLnBrk="0" hangingPunct="1"/>
                      <a:r>
                        <a:rPr lang="en-US" sz="2400" kern="1200" dirty="0">
                          <a:solidFill>
                            <a:schemeClr val="tx1"/>
                          </a:solidFill>
                          <a:latin typeface="+mn-lt"/>
                          <a:ea typeface="+mn-ea"/>
                          <a:cs typeface="+mn-cs"/>
                        </a:rPr>
                        <a:t>90.1%</a:t>
                      </a:r>
                    </a:p>
                  </a:txBody>
                  <a:tcPr/>
                </a:tc>
                <a:extLst>
                  <a:ext uri="{0D108BD9-81ED-4DB2-BD59-A6C34878D82A}">
                    <a16:rowId xmlns:a16="http://schemas.microsoft.com/office/drawing/2014/main" val="376499198"/>
                  </a:ext>
                </a:extLst>
              </a:tr>
              <a:tr h="491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PA</a:t>
                      </a:r>
                    </a:p>
                  </a:txBody>
                  <a:tcPr/>
                </a:tc>
                <a:tc>
                  <a:txBody>
                    <a:bodyPr/>
                    <a:lstStyle/>
                    <a:p>
                      <a:pPr marL="0" algn="l" defTabSz="914400" rtl="0" eaLnBrk="1" latinLnBrk="0" hangingPunct="1"/>
                      <a:r>
                        <a:rPr lang="en-US" sz="2400" kern="1200" dirty="0">
                          <a:solidFill>
                            <a:schemeClr val="tx1"/>
                          </a:solidFill>
                          <a:latin typeface="+mn-lt"/>
                          <a:ea typeface="+mn-ea"/>
                          <a:cs typeface="+mn-cs"/>
                        </a:rPr>
                        <a:t>93.3%</a:t>
                      </a:r>
                    </a:p>
                  </a:txBody>
                  <a:tcPr/>
                </a:tc>
                <a:extLst>
                  <a:ext uri="{0D108BD9-81ED-4DB2-BD59-A6C34878D82A}">
                    <a16:rowId xmlns:a16="http://schemas.microsoft.com/office/drawing/2014/main" val="3759444939"/>
                  </a:ext>
                </a:extLst>
              </a:tr>
              <a:tr h="491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LA</a:t>
                      </a:r>
                    </a:p>
                  </a:txBody>
                  <a:tcPr/>
                </a:tc>
                <a:tc>
                  <a:txBody>
                    <a:bodyPr/>
                    <a:lstStyle/>
                    <a:p>
                      <a:pPr marL="0" algn="l" defTabSz="914400" rtl="0" eaLnBrk="1" latinLnBrk="0" hangingPunct="1"/>
                      <a:r>
                        <a:rPr lang="en-US" sz="2400" kern="1200" dirty="0">
                          <a:solidFill>
                            <a:schemeClr val="tx1"/>
                          </a:solidFill>
                          <a:latin typeface="+mn-lt"/>
                          <a:ea typeface="+mn-ea"/>
                          <a:cs typeface="+mn-cs"/>
                        </a:rPr>
                        <a:t>91.6%</a:t>
                      </a:r>
                    </a:p>
                  </a:txBody>
                  <a:tcPr/>
                </a:tc>
                <a:extLst>
                  <a:ext uri="{0D108BD9-81ED-4DB2-BD59-A6C34878D82A}">
                    <a16:rowId xmlns:a16="http://schemas.microsoft.com/office/drawing/2014/main" val="3838338646"/>
                  </a:ext>
                </a:extLst>
              </a:tr>
            </a:tbl>
          </a:graphicData>
        </a:graphic>
      </p:graphicFrame>
      <p:graphicFrame>
        <p:nvGraphicFramePr>
          <p:cNvPr id="8" name="Table 7">
            <a:extLst>
              <a:ext uri="{FF2B5EF4-FFF2-40B4-BE49-F238E27FC236}">
                <a16:creationId xmlns:a16="http://schemas.microsoft.com/office/drawing/2014/main" id="{AB6E9360-7F29-4A50-B93E-5ABD645E0DD1}"/>
              </a:ext>
            </a:extLst>
          </p:cNvPr>
          <p:cNvGraphicFramePr>
            <a:graphicFrameLocks noGrp="1"/>
          </p:cNvGraphicFramePr>
          <p:nvPr>
            <p:extLst>
              <p:ext uri="{D42A27DB-BD31-4B8C-83A1-F6EECF244321}">
                <p14:modId xmlns:p14="http://schemas.microsoft.com/office/powerpoint/2010/main" val="4183014557"/>
              </p:ext>
            </p:extLst>
          </p:nvPr>
        </p:nvGraphicFramePr>
        <p:xfrm>
          <a:off x="6007100" y="666750"/>
          <a:ext cx="2984500" cy="2286000"/>
        </p:xfrm>
        <a:graphic>
          <a:graphicData uri="http://schemas.openxmlformats.org/drawingml/2006/table">
            <a:tbl>
              <a:tblPr firstRow="1" bandRow="1">
                <a:tableStyleId>{72833802-FEF1-4C79-8D5D-14CF1EAF98D9}</a:tableStyleId>
              </a:tblPr>
              <a:tblGrid>
                <a:gridCol w="1725362">
                  <a:extLst>
                    <a:ext uri="{9D8B030D-6E8A-4147-A177-3AD203B41FA5}">
                      <a16:colId xmlns:a16="http://schemas.microsoft.com/office/drawing/2014/main" val="617682068"/>
                    </a:ext>
                  </a:extLst>
                </a:gridCol>
                <a:gridCol w="1259138">
                  <a:extLst>
                    <a:ext uri="{9D8B030D-6E8A-4147-A177-3AD203B41FA5}">
                      <a16:colId xmlns:a16="http://schemas.microsoft.com/office/drawing/2014/main" val="2667906605"/>
                    </a:ext>
                  </a:extLst>
                </a:gridCol>
              </a:tblGrid>
              <a:tr h="0">
                <a:tc gridSpan="2">
                  <a:txBody>
                    <a:bodyPr/>
                    <a:lstStyle/>
                    <a:p>
                      <a:pPr marL="0" algn="ctr" defTabSz="914400" rtl="0" eaLnBrk="1" latinLnBrk="0" hangingPunct="1"/>
                      <a:endParaRPr lang="en-US" sz="2400" kern="1200" dirty="0">
                        <a:solidFill>
                          <a:schemeClr val="bg1"/>
                        </a:solidFill>
                        <a:latin typeface="+mn-lt"/>
                        <a:ea typeface="+mn-ea"/>
                        <a:cs typeface="+mn-cs"/>
                      </a:endParaRPr>
                    </a:p>
                  </a:txBody>
                  <a:tcPr/>
                </a:tc>
                <a:tc hMerge="1">
                  <a:txBody>
                    <a:bodyPr/>
                    <a:lstStyle/>
                    <a:p>
                      <a:pPr algn="ctr"/>
                      <a:endParaRPr lang="en-US" dirty="0"/>
                    </a:p>
                  </a:txBody>
                  <a:tcPr/>
                </a:tc>
                <a:extLst>
                  <a:ext uri="{0D108BD9-81ED-4DB2-BD59-A6C34878D82A}">
                    <a16:rowId xmlns:a16="http://schemas.microsoft.com/office/drawing/2014/main" val="4131210520"/>
                  </a:ext>
                </a:extLst>
              </a:tr>
              <a:tr h="3843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tx1"/>
                          </a:solidFill>
                          <a:latin typeface="+mn-lt"/>
                          <a:ea typeface="+mn-ea"/>
                          <a:cs typeface="+mn-cs"/>
                        </a:rPr>
                        <a:t>Qp:Qs</a:t>
                      </a:r>
                      <a:endParaRPr lang="en-US" sz="2400" kern="1200" dirty="0">
                        <a:solidFill>
                          <a:schemeClr val="tx1"/>
                        </a:solidFill>
                        <a:latin typeface="+mn-lt"/>
                        <a:ea typeface="+mn-ea"/>
                        <a:cs typeface="+mn-cs"/>
                      </a:endParaRPr>
                    </a:p>
                  </a:txBody>
                  <a:tcPr/>
                </a:tc>
                <a:tc>
                  <a:txBody>
                    <a:bodyPr/>
                    <a:lstStyle/>
                    <a:p>
                      <a:pPr marL="0" algn="l" defTabSz="914400" rtl="0" eaLnBrk="1" latinLnBrk="0" hangingPunct="1"/>
                      <a:r>
                        <a:rPr lang="en-US" sz="2400" kern="1200" dirty="0">
                          <a:solidFill>
                            <a:schemeClr val="tx1"/>
                          </a:solidFill>
                          <a:latin typeface="+mn-lt"/>
                          <a:ea typeface="+mn-ea"/>
                          <a:cs typeface="+mn-cs"/>
                        </a:rPr>
                        <a:t>6.9</a:t>
                      </a:r>
                    </a:p>
                  </a:txBody>
                  <a:tcPr/>
                </a:tc>
                <a:extLst>
                  <a:ext uri="{0D108BD9-81ED-4DB2-BD59-A6C34878D82A}">
                    <a16:rowId xmlns:a16="http://schemas.microsoft.com/office/drawing/2014/main" val="3759444939"/>
                  </a:ext>
                </a:extLst>
              </a:tr>
              <a:tr h="3843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MAP/</a:t>
                      </a:r>
                      <a:r>
                        <a:rPr lang="en-US" sz="2400" kern="1200" dirty="0" err="1">
                          <a:solidFill>
                            <a:schemeClr val="tx1"/>
                          </a:solidFill>
                          <a:latin typeface="+mn-lt"/>
                          <a:ea typeface="+mn-ea"/>
                          <a:cs typeface="+mn-cs"/>
                        </a:rPr>
                        <a:t>mPAP</a:t>
                      </a:r>
                      <a:endParaRPr lang="en-US" sz="2400" kern="1200" dirty="0">
                        <a:solidFill>
                          <a:schemeClr val="tx1"/>
                        </a:solidFill>
                        <a:latin typeface="+mn-lt"/>
                        <a:ea typeface="+mn-ea"/>
                        <a:cs typeface="+mn-cs"/>
                      </a:endParaRPr>
                    </a:p>
                  </a:txBody>
                  <a:tcPr/>
                </a:tc>
                <a:tc>
                  <a:txBody>
                    <a:bodyPr/>
                    <a:lstStyle/>
                    <a:p>
                      <a:pPr marL="0" algn="l" defTabSz="914400" rtl="0" eaLnBrk="1" latinLnBrk="0" hangingPunct="1"/>
                      <a:r>
                        <a:rPr lang="en-US" sz="2400" kern="1200" dirty="0">
                          <a:solidFill>
                            <a:schemeClr val="tx1"/>
                          </a:solidFill>
                          <a:latin typeface="+mn-lt"/>
                          <a:ea typeface="+mn-ea"/>
                          <a:cs typeface="+mn-cs"/>
                        </a:rPr>
                        <a:t> 2.5</a:t>
                      </a:r>
                    </a:p>
                  </a:txBody>
                  <a:tcPr/>
                </a:tc>
                <a:extLst>
                  <a:ext uri="{0D108BD9-81ED-4DB2-BD59-A6C34878D82A}">
                    <a16:rowId xmlns:a16="http://schemas.microsoft.com/office/drawing/2014/main" val="3838338646"/>
                  </a:ext>
                </a:extLst>
              </a:tr>
              <a:tr h="3843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PVR</a:t>
                      </a:r>
                    </a:p>
                  </a:txBody>
                  <a:tcPr/>
                </a:tc>
                <a:tc>
                  <a:txBody>
                    <a:bodyPr/>
                    <a:lstStyle/>
                    <a:p>
                      <a:pPr marL="0" algn="l" defTabSz="914400" rtl="0" eaLnBrk="1" latinLnBrk="0" hangingPunct="1"/>
                      <a:r>
                        <a:rPr lang="en-US" sz="2400" kern="1200" dirty="0">
                          <a:solidFill>
                            <a:schemeClr val="tx1"/>
                          </a:solidFill>
                          <a:latin typeface="+mn-lt"/>
                          <a:ea typeface="+mn-ea"/>
                          <a:cs typeface="+mn-cs"/>
                        </a:rPr>
                        <a:t>3.3</a:t>
                      </a:r>
                    </a:p>
                  </a:txBody>
                  <a:tcPr/>
                </a:tc>
                <a:extLst>
                  <a:ext uri="{0D108BD9-81ED-4DB2-BD59-A6C34878D82A}">
                    <a16:rowId xmlns:a16="http://schemas.microsoft.com/office/drawing/2014/main" val="3733906079"/>
                  </a:ext>
                </a:extLst>
              </a:tr>
              <a:tr h="3843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SVR</a:t>
                      </a:r>
                    </a:p>
                  </a:txBody>
                  <a:tcPr/>
                </a:tc>
                <a:tc>
                  <a:txBody>
                    <a:bodyPr/>
                    <a:lstStyle/>
                    <a:p>
                      <a:pPr marL="0" algn="l" defTabSz="914400" rtl="0" eaLnBrk="1" latinLnBrk="0" hangingPunct="1"/>
                      <a:r>
                        <a:rPr lang="en-US" sz="2400" kern="1200" dirty="0">
                          <a:solidFill>
                            <a:schemeClr val="tx1"/>
                          </a:solidFill>
                          <a:latin typeface="+mn-lt"/>
                          <a:ea typeface="+mn-ea"/>
                          <a:cs typeface="+mn-cs"/>
                        </a:rPr>
                        <a:t>11.6</a:t>
                      </a:r>
                    </a:p>
                  </a:txBody>
                  <a:tcPr/>
                </a:tc>
                <a:extLst>
                  <a:ext uri="{0D108BD9-81ED-4DB2-BD59-A6C34878D82A}">
                    <a16:rowId xmlns:a16="http://schemas.microsoft.com/office/drawing/2014/main" val="2887989695"/>
                  </a:ext>
                </a:extLst>
              </a:tr>
            </a:tbl>
          </a:graphicData>
        </a:graphic>
      </p:graphicFrame>
    </p:spTree>
    <p:extLst>
      <p:ext uri="{BB962C8B-B14F-4D97-AF65-F5344CB8AC3E}">
        <p14:creationId xmlns:p14="http://schemas.microsoft.com/office/powerpoint/2010/main" val="2871464750"/>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913</TotalTime>
  <Words>807</Words>
  <Application>Microsoft Macintosh PowerPoint</Application>
  <PresentationFormat>On-screen Show (16:9)</PresentationFormat>
  <Paragraphs>102</Paragraphs>
  <Slides>15</Slides>
  <Notes>14</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TradeGothic</vt:lpstr>
      <vt:lpstr>Arial</vt:lpstr>
      <vt:lpstr>Calibri</vt:lpstr>
      <vt:lpstr>Theme1</vt:lpstr>
      <vt:lpstr>A case of a giant pulmonary  artery aneurysm</vt:lpstr>
      <vt:lpstr>HPI</vt:lpstr>
      <vt:lpstr>Physical Exam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would you do next?</vt:lpstr>
      <vt:lpstr>Procedures</vt:lpstr>
      <vt:lpstr>PowerPoint Presentation</vt:lpstr>
      <vt:lpstr>ASD</vt:lpstr>
      <vt:lpstr>PA aneurysm</vt:lpstr>
    </vt:vector>
  </TitlesOfParts>
  <Company>MedStar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vxm133</dc:creator>
  <cp:lastModifiedBy>Nadia Abelhad</cp:lastModifiedBy>
  <cp:revision>91</cp:revision>
  <dcterms:created xsi:type="dcterms:W3CDTF">2015-01-08T17:01:57Z</dcterms:created>
  <dcterms:modified xsi:type="dcterms:W3CDTF">2018-10-05T20:13:20Z</dcterms:modified>
</cp:coreProperties>
</file>