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357" y="259587"/>
            <a:ext cx="833728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608" y="2788912"/>
            <a:ext cx="5902782" cy="646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244408" y="62522"/>
            <a:ext cx="873980" cy="8530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739" y="360171"/>
            <a:ext cx="833852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503" y="492251"/>
            <a:ext cx="8042909" cy="7950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5052695" algn="l"/>
              </a:tabLst>
            </a:pPr>
            <a:r>
              <a:rPr dirty="0" sz="3200" spc="-5">
                <a:solidFill>
                  <a:srgbClr val="C00000"/>
                </a:solidFill>
              </a:rPr>
              <a:t>The </a:t>
            </a:r>
            <a:r>
              <a:rPr dirty="0" sz="3200">
                <a:solidFill>
                  <a:srgbClr val="C00000"/>
                </a:solidFill>
              </a:rPr>
              <a:t>British</a:t>
            </a:r>
            <a:r>
              <a:rPr dirty="0" sz="3200" spc="10">
                <a:solidFill>
                  <a:srgbClr val="C00000"/>
                </a:solidFill>
              </a:rPr>
              <a:t> </a:t>
            </a:r>
            <a:r>
              <a:rPr dirty="0" sz="3200" spc="-5">
                <a:solidFill>
                  <a:srgbClr val="C00000"/>
                </a:solidFill>
              </a:rPr>
              <a:t>Heart</a:t>
            </a:r>
            <a:r>
              <a:rPr dirty="0" sz="3200" spc="15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Foundation	</a:t>
            </a:r>
            <a:r>
              <a:rPr dirty="0" sz="3200" spc="-25">
                <a:solidFill>
                  <a:srgbClr val="C00000"/>
                </a:solidFill>
              </a:rPr>
              <a:t>SENIOR-RITA</a:t>
            </a:r>
            <a:r>
              <a:rPr dirty="0" sz="3200" spc="-85">
                <a:solidFill>
                  <a:srgbClr val="C00000"/>
                </a:solidFill>
              </a:rPr>
              <a:t> </a:t>
            </a:r>
            <a:r>
              <a:rPr dirty="0" sz="3200" spc="-35">
                <a:solidFill>
                  <a:srgbClr val="C00000"/>
                </a:solidFill>
              </a:rPr>
              <a:t>Trial</a:t>
            </a:r>
            <a:endParaRPr sz="3200"/>
          </a:p>
          <a:p>
            <a:pPr algn="ctr" marL="635">
              <a:lnSpc>
                <a:spcPct val="100000"/>
              </a:lnSpc>
              <a:spcBef>
                <a:spcPts val="55"/>
              </a:spcBef>
            </a:pPr>
            <a:r>
              <a:rPr dirty="0" sz="1800" spc="-15">
                <a:solidFill>
                  <a:srgbClr val="C00000"/>
                </a:solidFill>
              </a:rPr>
              <a:t>Invasive </a:t>
            </a:r>
            <a:r>
              <a:rPr dirty="0" sz="1800" spc="-25">
                <a:solidFill>
                  <a:srgbClr val="C00000"/>
                </a:solidFill>
              </a:rPr>
              <a:t>Treatment </a:t>
            </a:r>
            <a:r>
              <a:rPr dirty="0" sz="1800" spc="-15">
                <a:solidFill>
                  <a:srgbClr val="C00000"/>
                </a:solidFill>
              </a:rPr>
              <a:t>Strategy for </a:t>
            </a:r>
            <a:r>
              <a:rPr dirty="0" sz="1800" spc="-10">
                <a:solidFill>
                  <a:srgbClr val="C00000"/>
                </a:solidFill>
              </a:rPr>
              <a:t>Older </a:t>
            </a:r>
            <a:r>
              <a:rPr dirty="0" sz="1800" spc="-15">
                <a:solidFill>
                  <a:srgbClr val="C00000"/>
                </a:solidFill>
              </a:rPr>
              <a:t>Patients </a:t>
            </a:r>
            <a:r>
              <a:rPr dirty="0" sz="1800" spc="-5">
                <a:solidFill>
                  <a:srgbClr val="C00000"/>
                </a:solidFill>
              </a:rPr>
              <a:t>with </a:t>
            </a:r>
            <a:r>
              <a:rPr dirty="0" sz="1800" spc="-10">
                <a:solidFill>
                  <a:srgbClr val="C00000"/>
                </a:solidFill>
              </a:rPr>
              <a:t>Myocardial</a:t>
            </a:r>
            <a:r>
              <a:rPr dirty="0" sz="1800" spc="110">
                <a:solidFill>
                  <a:srgbClr val="C00000"/>
                </a:solidFill>
              </a:rPr>
              <a:t> </a:t>
            </a:r>
            <a:r>
              <a:rPr dirty="0" sz="1800" spc="-10">
                <a:solidFill>
                  <a:srgbClr val="C00000"/>
                </a:solidFill>
              </a:rPr>
              <a:t>Infarction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081827" y="3137916"/>
            <a:ext cx="5181600" cy="165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Professor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Vijay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Kunadian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dirty="0" sz="1100" spc="-5" b="1" i="1">
                <a:solidFill>
                  <a:srgbClr val="002060"/>
                </a:solidFill>
                <a:latin typeface="Calibri"/>
                <a:cs typeface="Calibri"/>
              </a:rPr>
              <a:t>MBBS, MD, </a:t>
            </a:r>
            <a:r>
              <a:rPr dirty="0" sz="1100" b="1" i="1">
                <a:solidFill>
                  <a:srgbClr val="002060"/>
                </a:solidFill>
                <a:latin typeface="Calibri"/>
                <a:cs typeface="Calibri"/>
              </a:rPr>
              <a:t>MRCP, </a:t>
            </a:r>
            <a:r>
              <a:rPr dirty="0" sz="1100" spc="-5" b="1" i="1">
                <a:solidFill>
                  <a:srgbClr val="002060"/>
                </a:solidFill>
                <a:latin typeface="Calibri"/>
                <a:cs typeface="Calibri"/>
              </a:rPr>
              <a:t>FRCP, FACC, FESC, </a:t>
            </a:r>
            <a:r>
              <a:rPr dirty="0" sz="1100" b="1" i="1">
                <a:solidFill>
                  <a:srgbClr val="002060"/>
                </a:solidFill>
                <a:latin typeface="Calibri"/>
                <a:cs typeface="Calibri"/>
              </a:rPr>
              <a:t>PG </a:t>
            </a:r>
            <a:r>
              <a:rPr dirty="0" sz="1100" spc="-5" b="1" i="1">
                <a:solidFill>
                  <a:srgbClr val="002060"/>
                </a:solidFill>
                <a:latin typeface="Calibri"/>
                <a:cs typeface="Calibri"/>
              </a:rPr>
              <a:t>Dip (Clinical</a:t>
            </a:r>
            <a:r>
              <a:rPr dirty="0" sz="1100" spc="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100" spc="-5" b="1" i="1">
                <a:solidFill>
                  <a:srgbClr val="002060"/>
                </a:solidFill>
                <a:latin typeface="Calibri"/>
                <a:cs typeface="Calibri"/>
              </a:rPr>
              <a:t>Trials)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600" b="1" i="1">
                <a:solidFill>
                  <a:srgbClr val="002060"/>
                </a:solidFill>
                <a:latin typeface="Calibri"/>
                <a:cs typeface="Calibri"/>
              </a:rPr>
              <a:t>Study </a:t>
            </a:r>
            <a:r>
              <a:rPr dirty="0" sz="1600" spc="-5" b="1" i="1">
                <a:solidFill>
                  <a:srgbClr val="002060"/>
                </a:solidFill>
                <a:latin typeface="Calibri"/>
                <a:cs typeface="Calibri"/>
              </a:rPr>
              <a:t>Chair </a:t>
            </a:r>
            <a:r>
              <a:rPr dirty="0" sz="1600" b="1" i="1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dirty="0" sz="1600" spc="-5" b="1" i="1">
                <a:solidFill>
                  <a:srgbClr val="002060"/>
                </a:solidFill>
                <a:latin typeface="Calibri"/>
                <a:cs typeface="Calibri"/>
              </a:rPr>
              <a:t>Chief 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Investigator </a:t>
            </a:r>
            <a:r>
              <a:rPr dirty="0" sz="1600" spc="-5" b="1" i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600" b="1" i="1">
                <a:solidFill>
                  <a:srgbClr val="002060"/>
                </a:solidFill>
                <a:latin typeface="Calibri"/>
                <a:cs typeface="Calibri"/>
              </a:rPr>
              <a:t>BHF </a:t>
            </a: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SENIOR-RITA</a:t>
            </a:r>
            <a:r>
              <a:rPr dirty="0" sz="1600" spc="3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Trial</a:t>
            </a:r>
            <a:endParaRPr sz="1600">
              <a:latin typeface="Calibri"/>
              <a:cs typeface="Calibri"/>
            </a:endParaRPr>
          </a:p>
          <a:p>
            <a:pPr algn="ctr" marL="196215" marR="189865">
              <a:lnSpc>
                <a:spcPct val="80000"/>
              </a:lnSpc>
              <a:spcBef>
                <a:spcPts val="1425"/>
              </a:spcBef>
            </a:pPr>
            <a:r>
              <a:rPr dirty="0" sz="1400" spc="-10" b="1" i="1">
                <a:solidFill>
                  <a:srgbClr val="002060"/>
                </a:solidFill>
                <a:latin typeface="Calibri"/>
                <a:cs typeface="Calibri"/>
              </a:rPr>
              <a:t>Personal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Chair and Clinical </a:t>
            </a:r>
            <a:r>
              <a:rPr dirty="0" sz="1400" spc="-10" b="1" i="1">
                <a:solidFill>
                  <a:srgbClr val="002060"/>
                </a:solidFill>
                <a:latin typeface="Calibri"/>
                <a:cs typeface="Calibri"/>
              </a:rPr>
              <a:t>Professor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of Interventional Cardiology 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Honorary Academic </a:t>
            </a:r>
            <a:r>
              <a:rPr dirty="0" sz="1400" spc="-10" b="1" i="1">
                <a:solidFill>
                  <a:srgbClr val="002060"/>
                </a:solidFill>
                <a:latin typeface="Calibri"/>
                <a:cs typeface="Calibri"/>
              </a:rPr>
              <a:t>Consultant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Interventional Cardiologist  </a:t>
            </a:r>
            <a:r>
              <a:rPr dirty="0" sz="1400" spc="-10" b="1" i="1">
                <a:solidFill>
                  <a:srgbClr val="002060"/>
                </a:solidFill>
                <a:latin typeface="Calibri"/>
                <a:cs typeface="Calibri"/>
              </a:rPr>
              <a:t>Newcastle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upon </a:t>
            </a:r>
            <a:r>
              <a:rPr dirty="0" sz="1400" spc="-15" b="1" i="1">
                <a:solidFill>
                  <a:srgbClr val="002060"/>
                </a:solidFill>
                <a:latin typeface="Calibri"/>
                <a:cs typeface="Calibri"/>
              </a:rPr>
              <a:t>Tyne,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United</a:t>
            </a:r>
            <a:r>
              <a:rPr dirty="0" sz="14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Kingdom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93" y="0"/>
            <a:ext cx="1600878" cy="509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79" y="104"/>
            <a:ext cx="2291887" cy="499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07903" y="1347459"/>
            <a:ext cx="1928751" cy="1832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59690" y="3291830"/>
            <a:ext cx="1145387" cy="1391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48873" y="0"/>
            <a:ext cx="2291886" cy="50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408" y="62522"/>
            <a:ext cx="873980" cy="8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13283"/>
            <a:ext cx="31730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75"/>
              <a:t>Take </a:t>
            </a:r>
            <a:r>
              <a:rPr dirty="0" sz="2800" spc="-5"/>
              <a:t>Home</a:t>
            </a:r>
            <a:r>
              <a:rPr dirty="0" sz="2800" spc="5"/>
              <a:t> </a:t>
            </a:r>
            <a:r>
              <a:rPr dirty="0" sz="2800" spc="-5"/>
              <a:t>Messages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02590" y="719327"/>
            <a:ext cx="8341359" cy="380237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93675" marR="205740" indent="-180975">
              <a:lnSpc>
                <a:spcPts val="2020"/>
              </a:lnSpc>
              <a:spcBef>
                <a:spcPts val="18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SENIOR-RITA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trial is the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largest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trial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to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date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in older adults with heart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attacks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than all 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previous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trials combined.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Arial"/>
              <a:buChar char="•"/>
            </a:pPr>
            <a:endParaRPr sz="22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Among older adults with type 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I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NSTEMI, an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strategy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1700" spc="4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safe.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C00000"/>
              </a:buClr>
              <a:buFont typeface="Arial"/>
              <a:buChar char="•"/>
            </a:pPr>
            <a:endParaRPr sz="2250">
              <a:latin typeface="Calibri"/>
              <a:cs typeface="Calibri"/>
            </a:endParaRPr>
          </a:p>
          <a:p>
            <a:pPr marL="193675" marR="107950" indent="-180975">
              <a:lnSpc>
                <a:spcPct val="102400"/>
              </a:lnSpc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An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strategy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did not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significantly reduce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the combined risk of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cardiovascular death 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or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non-fatal myocardial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infarction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as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compared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with 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conservative</a:t>
            </a:r>
            <a:r>
              <a:rPr dirty="0" sz="1700" spc="6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30" b="1">
                <a:solidFill>
                  <a:srgbClr val="002060"/>
                </a:solidFill>
                <a:latin typeface="Calibri"/>
                <a:cs typeface="Calibri"/>
              </a:rPr>
              <a:t>strategy.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000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93675" marR="207645" indent="-180975">
              <a:lnSpc>
                <a:spcPts val="1989"/>
              </a:lnSpc>
              <a:spcBef>
                <a:spcPts val="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Treatment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with an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strategy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did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reduce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the risk of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non-fatal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myocardial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infarction 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subsequent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revascularization.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193675" marR="5080" indent="-180975">
              <a:lnSpc>
                <a:spcPts val="1989"/>
              </a:lnSpc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results provide 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foundation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for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older heart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attack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patients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and their clinicians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to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make 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an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informed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decision about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whether to undergo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coronary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angiography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1700" spc="9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not.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408" y="62522"/>
            <a:ext cx="873980" cy="8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1411"/>
            <a:ext cx="71977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Background: </a:t>
            </a:r>
            <a:r>
              <a:rPr dirty="0" sz="2400" spc="-5"/>
              <a:t>Optimal </a:t>
            </a:r>
            <a:r>
              <a:rPr dirty="0" sz="2400" spc="-15"/>
              <a:t>care </a:t>
            </a:r>
            <a:r>
              <a:rPr dirty="0" sz="2400" spc="-5"/>
              <a:t>underutilised in older</a:t>
            </a:r>
            <a:r>
              <a:rPr dirty="0" sz="2400" spc="35"/>
              <a:t> </a:t>
            </a:r>
            <a:r>
              <a:rPr dirty="0" sz="2400" spc="-10"/>
              <a:t>patients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562037" y="4880355"/>
            <a:ext cx="26670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 i="1">
                <a:solidFill>
                  <a:srgbClr val="002060"/>
                </a:solidFill>
                <a:latin typeface="Calibri"/>
                <a:cs typeface="Calibri"/>
              </a:rPr>
              <a:t>Zaman </a:t>
            </a:r>
            <a:r>
              <a:rPr dirty="0" sz="1000" b="1" i="1">
                <a:solidFill>
                  <a:srgbClr val="002060"/>
                </a:solidFill>
                <a:latin typeface="Calibri"/>
                <a:cs typeface="Calibri"/>
              </a:rPr>
              <a:t>J </a:t>
            </a:r>
            <a:r>
              <a:rPr dirty="0" sz="1000" spc="-5" b="1" i="1">
                <a:solidFill>
                  <a:srgbClr val="002060"/>
                </a:solidFill>
                <a:latin typeface="Calibri"/>
                <a:cs typeface="Calibri"/>
              </a:rPr>
              <a:t>et al. Eur Heart </a:t>
            </a:r>
            <a:r>
              <a:rPr dirty="0" sz="1000" b="1" i="1">
                <a:solidFill>
                  <a:srgbClr val="002060"/>
                </a:solidFill>
                <a:latin typeface="Calibri"/>
                <a:cs typeface="Calibri"/>
              </a:rPr>
              <a:t>J</a:t>
            </a:r>
            <a:r>
              <a:rPr dirty="0" sz="100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002060"/>
                </a:solidFill>
                <a:latin typeface="Calibri"/>
                <a:cs typeface="Calibri"/>
              </a:rPr>
              <a:t>2014;35(23):1551–1558.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229" y="4220675"/>
            <a:ext cx="6358255" cy="46228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dirty="0" sz="2400" spc="-5">
                <a:solidFill>
                  <a:srgbClr val="44546A"/>
                </a:solidFill>
                <a:latin typeface="Calibri"/>
                <a:cs typeface="Calibri"/>
              </a:rPr>
              <a:t>Only </a:t>
            </a:r>
            <a:r>
              <a:rPr dirty="0" sz="2400" spc="-5" b="1">
                <a:solidFill>
                  <a:srgbClr val="EB1C24"/>
                </a:solidFill>
                <a:latin typeface="Calibri"/>
                <a:cs typeface="Calibri"/>
              </a:rPr>
              <a:t>14% of </a:t>
            </a:r>
            <a:r>
              <a:rPr dirty="0" sz="2400" b="1">
                <a:solidFill>
                  <a:srgbClr val="EB1C24"/>
                </a:solidFill>
                <a:latin typeface="Calibri"/>
                <a:cs typeface="Calibri"/>
              </a:rPr>
              <a:t>those ≥85 </a:t>
            </a:r>
            <a:r>
              <a:rPr dirty="0" sz="2400" spc="-15" b="1">
                <a:solidFill>
                  <a:srgbClr val="EB1C24"/>
                </a:solidFill>
                <a:latin typeface="Calibri"/>
                <a:cs typeface="Calibri"/>
              </a:rPr>
              <a:t>years </a:t>
            </a:r>
            <a:r>
              <a:rPr dirty="0" sz="2400" spc="-10">
                <a:solidFill>
                  <a:srgbClr val="44546A"/>
                </a:solidFill>
                <a:latin typeface="Calibri"/>
                <a:cs typeface="Calibri"/>
              </a:rPr>
              <a:t>receive</a:t>
            </a:r>
            <a:r>
              <a:rPr dirty="0" sz="2400" spc="-2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4546A"/>
                </a:solidFill>
                <a:latin typeface="Calibri"/>
                <a:cs typeface="Calibri"/>
              </a:rPr>
              <a:t>angiography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976" y="853439"/>
            <a:ext cx="3185160" cy="752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776" y="923544"/>
            <a:ext cx="2633472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9952" y="1127760"/>
            <a:ext cx="1304544" cy="40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0608" y="868680"/>
            <a:ext cx="1264919" cy="512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66512" y="894802"/>
            <a:ext cx="1159366" cy="4073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9793" y="955547"/>
            <a:ext cx="2447290" cy="8001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715645" marR="5080" indent="-645160">
              <a:lnSpc>
                <a:spcPts val="1610"/>
              </a:lnSpc>
              <a:spcBef>
                <a:spcPts val="210"/>
              </a:spcBef>
            </a:pP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50%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NSTEMI 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occurs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patients  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aged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≥70years!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400" spc="-5" b="1">
                <a:solidFill>
                  <a:srgbClr val="4BACC6"/>
                </a:solidFill>
                <a:latin typeface="Calibri"/>
                <a:cs typeface="Calibri"/>
              </a:rPr>
              <a:t>Frequency distribution of</a:t>
            </a:r>
            <a:r>
              <a:rPr dirty="0" sz="1400" spc="-50" b="1">
                <a:solidFill>
                  <a:srgbClr val="4BACC6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4BACC6"/>
                </a:solidFill>
                <a:latin typeface="Calibri"/>
                <a:cs typeface="Calibri"/>
              </a:rPr>
              <a:t>STEMI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612" y="1732788"/>
            <a:ext cx="17589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BACC6"/>
                </a:solidFill>
                <a:latin typeface="Calibri"/>
                <a:cs typeface="Calibri"/>
              </a:rPr>
              <a:t>and NSTEMI </a:t>
            </a:r>
            <a:r>
              <a:rPr dirty="0" sz="1400" b="1">
                <a:solidFill>
                  <a:srgbClr val="4BACC6"/>
                </a:solidFill>
                <a:latin typeface="Calibri"/>
                <a:cs typeface="Calibri"/>
              </a:rPr>
              <a:t>in</a:t>
            </a:r>
            <a:r>
              <a:rPr dirty="0" sz="1400" spc="-55" b="1">
                <a:solidFill>
                  <a:srgbClr val="4BACC6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4BACC6"/>
                </a:solidFill>
                <a:latin typeface="Calibri"/>
                <a:cs typeface="Calibri"/>
              </a:rPr>
              <a:t>2013/14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0570" y="2003362"/>
            <a:ext cx="2574925" cy="1776095"/>
          </a:xfrm>
          <a:custGeom>
            <a:avLst/>
            <a:gdLst/>
            <a:ahLst/>
            <a:cxnLst/>
            <a:rect l="l" t="t" r="r" b="b"/>
            <a:pathLst>
              <a:path w="2574925" h="1776095">
                <a:moveTo>
                  <a:pt x="0" y="0"/>
                </a:moveTo>
                <a:lnTo>
                  <a:pt x="0" y="1775534"/>
                </a:lnTo>
                <a:lnTo>
                  <a:pt x="2574524" y="1775534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4346" y="200455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5695" y="1918716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4346" y="2596394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5695" y="2510027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4346" y="318823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55695" y="3101339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4344" y="378008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06989" y="3692652"/>
            <a:ext cx="77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4346" y="348416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06991" y="3396996"/>
            <a:ext cx="77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346" y="289231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55695" y="2805683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4346" y="2300472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00" y="1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55695" y="2214372"/>
            <a:ext cx="12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721" y="3777996"/>
            <a:ext cx="2447290" cy="27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20–29</a:t>
            </a:r>
            <a:r>
              <a:rPr dirty="0" sz="800" spc="16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30–39  40–49  50–59  60–69  70–79  80–89</a:t>
            </a:r>
            <a:r>
              <a:rPr dirty="0" sz="800" spc="8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90+</a:t>
            </a:r>
            <a:endParaRPr sz="800">
              <a:latin typeface="Calibri"/>
              <a:cs typeface="Calibri"/>
            </a:endParaRPr>
          </a:p>
          <a:p>
            <a:pPr algn="ctr" marL="6985">
              <a:lnSpc>
                <a:spcPct val="100000"/>
              </a:lnSpc>
              <a:spcBef>
                <a:spcPts val="20"/>
              </a:spcBef>
            </a:pPr>
            <a:r>
              <a:rPr dirty="0" sz="800" spc="-5" b="1">
                <a:solidFill>
                  <a:srgbClr val="44546A"/>
                </a:solidFill>
                <a:latin typeface="Calibri"/>
                <a:cs typeface="Calibri"/>
              </a:rPr>
              <a:t>Age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097" y="2560288"/>
            <a:ext cx="149860" cy="65913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5" b="1">
                <a:solidFill>
                  <a:srgbClr val="44546A"/>
                </a:solidFill>
                <a:latin typeface="Calibri"/>
                <a:cs typeface="Calibri"/>
              </a:rPr>
              <a:t>Percentage</a:t>
            </a:r>
            <a:r>
              <a:rPr dirty="0" sz="800" spc="-55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44546A"/>
                </a:solidFill>
                <a:latin typeface="Calibri"/>
                <a:cs typeface="Calibri"/>
              </a:rPr>
              <a:t>(%)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6094" y="219690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194" y="0"/>
                </a:lnTo>
              </a:path>
            </a:pathLst>
          </a:custGeom>
          <a:ln w="77934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92636" y="2086355"/>
            <a:ext cx="356235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44546A"/>
                </a:solidFill>
                <a:latin typeface="Calibri"/>
                <a:cs typeface="Calibri"/>
              </a:rPr>
              <a:t>STEMI  NS</a:t>
            </a:r>
            <a:r>
              <a:rPr dirty="0" sz="800" b="1">
                <a:solidFill>
                  <a:srgbClr val="44546A"/>
                </a:solidFill>
                <a:latin typeface="Calibri"/>
                <a:cs typeface="Calibri"/>
              </a:rPr>
              <a:t>T</a:t>
            </a:r>
            <a:r>
              <a:rPr dirty="0" sz="800" spc="-5" b="1">
                <a:solidFill>
                  <a:srgbClr val="44546A"/>
                </a:solidFill>
                <a:latin typeface="Calibri"/>
                <a:cs typeface="Calibri"/>
              </a:rPr>
              <a:t>E</a:t>
            </a:r>
            <a:r>
              <a:rPr dirty="0" sz="800" b="1">
                <a:solidFill>
                  <a:srgbClr val="44546A"/>
                </a:solidFill>
                <a:latin typeface="Calibri"/>
                <a:cs typeface="Calibri"/>
              </a:rPr>
              <a:t>MI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46094" y="234190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194" y="0"/>
                </a:lnTo>
              </a:path>
            </a:pathLst>
          </a:custGeom>
          <a:ln w="77936">
            <a:solidFill>
              <a:srgbClr val="EB1C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50355" y="3095316"/>
            <a:ext cx="132715" cy="678180"/>
          </a:xfrm>
          <a:custGeom>
            <a:avLst/>
            <a:gdLst/>
            <a:ahLst/>
            <a:cxnLst/>
            <a:rect l="l" t="t" r="r" b="b"/>
            <a:pathLst>
              <a:path w="132715" h="678179">
                <a:moveTo>
                  <a:pt x="0" y="0"/>
                </a:moveTo>
                <a:lnTo>
                  <a:pt x="132248" y="0"/>
                </a:lnTo>
                <a:lnTo>
                  <a:pt x="132248" y="677661"/>
                </a:lnTo>
                <a:lnTo>
                  <a:pt x="0" y="677661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86479" y="3406033"/>
            <a:ext cx="132715" cy="367030"/>
          </a:xfrm>
          <a:custGeom>
            <a:avLst/>
            <a:gdLst/>
            <a:ahLst/>
            <a:cxnLst/>
            <a:rect l="l" t="t" r="r" b="b"/>
            <a:pathLst>
              <a:path w="132715" h="367029">
                <a:moveTo>
                  <a:pt x="0" y="0"/>
                </a:moveTo>
                <a:lnTo>
                  <a:pt x="132250" y="0"/>
                </a:lnTo>
                <a:lnTo>
                  <a:pt x="132250" y="366944"/>
                </a:lnTo>
                <a:lnTo>
                  <a:pt x="0" y="366944"/>
                </a:lnTo>
                <a:lnTo>
                  <a:pt x="0" y="0"/>
                </a:lnTo>
                <a:close/>
              </a:path>
            </a:pathLst>
          </a:custGeom>
          <a:solidFill>
            <a:srgbClr val="EB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16234" y="3763977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 h="0">
                <a:moveTo>
                  <a:pt x="0" y="0"/>
                </a:moveTo>
                <a:lnTo>
                  <a:pt x="132250" y="0"/>
                </a:lnTo>
              </a:path>
            </a:pathLst>
          </a:custGeom>
          <a:ln w="17999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52359" y="3767577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 h="0">
                <a:moveTo>
                  <a:pt x="0" y="0"/>
                </a:moveTo>
                <a:lnTo>
                  <a:pt x="132250" y="0"/>
                </a:lnTo>
              </a:path>
            </a:pathLst>
          </a:custGeom>
          <a:ln w="10800">
            <a:solidFill>
              <a:srgbClr val="EB1C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33294" y="3642771"/>
            <a:ext cx="132715" cy="130810"/>
          </a:xfrm>
          <a:custGeom>
            <a:avLst/>
            <a:gdLst/>
            <a:ahLst/>
            <a:cxnLst/>
            <a:rect l="l" t="t" r="r" b="b"/>
            <a:pathLst>
              <a:path w="132715" h="130810">
                <a:moveTo>
                  <a:pt x="0" y="0"/>
                </a:moveTo>
                <a:lnTo>
                  <a:pt x="132249" y="0"/>
                </a:lnTo>
                <a:lnTo>
                  <a:pt x="132249" y="130205"/>
                </a:lnTo>
                <a:lnTo>
                  <a:pt x="0" y="130205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69419" y="374190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 h="0">
                <a:moveTo>
                  <a:pt x="0" y="0"/>
                </a:moveTo>
                <a:lnTo>
                  <a:pt x="132249" y="0"/>
                </a:lnTo>
              </a:path>
            </a:pathLst>
          </a:custGeom>
          <a:ln w="62143">
            <a:solidFill>
              <a:srgbClr val="EB1C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67414" y="2435409"/>
            <a:ext cx="132715" cy="1337945"/>
          </a:xfrm>
          <a:custGeom>
            <a:avLst/>
            <a:gdLst/>
            <a:ahLst/>
            <a:cxnLst/>
            <a:rect l="l" t="t" r="r" b="b"/>
            <a:pathLst>
              <a:path w="132714" h="1337945">
                <a:moveTo>
                  <a:pt x="0" y="0"/>
                </a:moveTo>
                <a:lnTo>
                  <a:pt x="132250" y="0"/>
                </a:lnTo>
                <a:lnTo>
                  <a:pt x="132250" y="1337569"/>
                </a:lnTo>
                <a:lnTo>
                  <a:pt x="0" y="1337569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03538" y="2923681"/>
            <a:ext cx="132715" cy="849630"/>
          </a:xfrm>
          <a:custGeom>
            <a:avLst/>
            <a:gdLst/>
            <a:ahLst/>
            <a:cxnLst/>
            <a:rect l="l" t="t" r="r" b="b"/>
            <a:pathLst>
              <a:path w="132714" h="849629">
                <a:moveTo>
                  <a:pt x="0" y="0"/>
                </a:moveTo>
                <a:lnTo>
                  <a:pt x="132250" y="0"/>
                </a:lnTo>
                <a:lnTo>
                  <a:pt x="132250" y="849297"/>
                </a:lnTo>
                <a:lnTo>
                  <a:pt x="0" y="849297"/>
                </a:lnTo>
                <a:lnTo>
                  <a:pt x="0" y="0"/>
                </a:lnTo>
                <a:close/>
              </a:path>
            </a:pathLst>
          </a:custGeom>
          <a:solidFill>
            <a:srgbClr val="EB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84475" y="2257855"/>
            <a:ext cx="132715" cy="1515745"/>
          </a:xfrm>
          <a:custGeom>
            <a:avLst/>
            <a:gdLst/>
            <a:ahLst/>
            <a:cxnLst/>
            <a:rect l="l" t="t" r="r" b="b"/>
            <a:pathLst>
              <a:path w="132714" h="1515745">
                <a:moveTo>
                  <a:pt x="0" y="0"/>
                </a:moveTo>
                <a:lnTo>
                  <a:pt x="132250" y="0"/>
                </a:lnTo>
                <a:lnTo>
                  <a:pt x="132250" y="1515122"/>
                </a:lnTo>
                <a:lnTo>
                  <a:pt x="0" y="1515122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20599" y="2491633"/>
            <a:ext cx="132715" cy="1281430"/>
          </a:xfrm>
          <a:custGeom>
            <a:avLst/>
            <a:gdLst/>
            <a:ahLst/>
            <a:cxnLst/>
            <a:rect l="l" t="t" r="r" b="b"/>
            <a:pathLst>
              <a:path w="132714" h="1281429">
                <a:moveTo>
                  <a:pt x="0" y="0"/>
                </a:moveTo>
                <a:lnTo>
                  <a:pt x="132250" y="0"/>
                </a:lnTo>
                <a:lnTo>
                  <a:pt x="132250" y="1281344"/>
                </a:lnTo>
                <a:lnTo>
                  <a:pt x="0" y="1281344"/>
                </a:lnTo>
                <a:lnTo>
                  <a:pt x="0" y="0"/>
                </a:lnTo>
                <a:close/>
              </a:path>
            </a:pathLst>
          </a:custGeom>
          <a:solidFill>
            <a:srgbClr val="EB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01534" y="2553779"/>
            <a:ext cx="132715" cy="1219200"/>
          </a:xfrm>
          <a:custGeom>
            <a:avLst/>
            <a:gdLst/>
            <a:ahLst/>
            <a:cxnLst/>
            <a:rect l="l" t="t" r="r" b="b"/>
            <a:pathLst>
              <a:path w="132714" h="1219200">
                <a:moveTo>
                  <a:pt x="0" y="0"/>
                </a:moveTo>
                <a:lnTo>
                  <a:pt x="132250" y="0"/>
                </a:lnTo>
                <a:lnTo>
                  <a:pt x="132250" y="1219199"/>
                </a:lnTo>
                <a:lnTo>
                  <a:pt x="0" y="1219199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37659" y="2240099"/>
            <a:ext cx="132715" cy="1532890"/>
          </a:xfrm>
          <a:custGeom>
            <a:avLst/>
            <a:gdLst/>
            <a:ahLst/>
            <a:cxnLst/>
            <a:rect l="l" t="t" r="r" b="b"/>
            <a:pathLst>
              <a:path w="132714" h="1532889">
                <a:moveTo>
                  <a:pt x="0" y="0"/>
                </a:moveTo>
                <a:lnTo>
                  <a:pt x="132248" y="0"/>
                </a:lnTo>
                <a:lnTo>
                  <a:pt x="132248" y="1532878"/>
                </a:lnTo>
                <a:lnTo>
                  <a:pt x="0" y="1532878"/>
                </a:lnTo>
                <a:lnTo>
                  <a:pt x="0" y="0"/>
                </a:lnTo>
                <a:close/>
              </a:path>
            </a:pathLst>
          </a:custGeom>
          <a:solidFill>
            <a:srgbClr val="EB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618595" y="2956232"/>
            <a:ext cx="132715" cy="817244"/>
          </a:xfrm>
          <a:custGeom>
            <a:avLst/>
            <a:gdLst/>
            <a:ahLst/>
            <a:cxnLst/>
            <a:rect l="l" t="t" r="r" b="b"/>
            <a:pathLst>
              <a:path w="132714" h="817245">
                <a:moveTo>
                  <a:pt x="0" y="0"/>
                </a:moveTo>
                <a:lnTo>
                  <a:pt x="132250" y="0"/>
                </a:lnTo>
                <a:lnTo>
                  <a:pt x="132250" y="816744"/>
                </a:lnTo>
                <a:lnTo>
                  <a:pt x="0" y="816744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54718" y="2358467"/>
            <a:ext cx="132715" cy="1414780"/>
          </a:xfrm>
          <a:custGeom>
            <a:avLst/>
            <a:gdLst/>
            <a:ahLst/>
            <a:cxnLst/>
            <a:rect l="l" t="t" r="r" b="b"/>
            <a:pathLst>
              <a:path w="132714" h="1414779">
                <a:moveTo>
                  <a:pt x="0" y="0"/>
                </a:moveTo>
                <a:lnTo>
                  <a:pt x="132250" y="0"/>
                </a:lnTo>
                <a:lnTo>
                  <a:pt x="132250" y="1414509"/>
                </a:lnTo>
                <a:lnTo>
                  <a:pt x="0" y="1414509"/>
                </a:lnTo>
                <a:lnTo>
                  <a:pt x="0" y="0"/>
                </a:lnTo>
                <a:close/>
              </a:path>
            </a:pathLst>
          </a:custGeom>
          <a:solidFill>
            <a:srgbClr val="EB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935653" y="3577667"/>
            <a:ext cx="132715" cy="195580"/>
          </a:xfrm>
          <a:custGeom>
            <a:avLst/>
            <a:gdLst/>
            <a:ahLst/>
            <a:cxnLst/>
            <a:rect l="l" t="t" r="r" b="b"/>
            <a:pathLst>
              <a:path w="132714" h="195579">
                <a:moveTo>
                  <a:pt x="0" y="0"/>
                </a:moveTo>
                <a:lnTo>
                  <a:pt x="132250" y="0"/>
                </a:lnTo>
                <a:lnTo>
                  <a:pt x="132250" y="195309"/>
                </a:lnTo>
                <a:lnTo>
                  <a:pt x="0" y="195309"/>
                </a:lnTo>
                <a:lnTo>
                  <a:pt x="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71776" y="3388277"/>
            <a:ext cx="132715" cy="384810"/>
          </a:xfrm>
          <a:custGeom>
            <a:avLst/>
            <a:gdLst/>
            <a:ahLst/>
            <a:cxnLst/>
            <a:rect l="l" t="t" r="r" b="b"/>
            <a:pathLst>
              <a:path w="132714" h="384810">
                <a:moveTo>
                  <a:pt x="0" y="0"/>
                </a:moveTo>
                <a:lnTo>
                  <a:pt x="132250" y="0"/>
                </a:lnTo>
                <a:lnTo>
                  <a:pt x="132250" y="384699"/>
                </a:lnTo>
                <a:lnTo>
                  <a:pt x="0" y="384699"/>
                </a:lnTo>
                <a:lnTo>
                  <a:pt x="0" y="0"/>
                </a:lnTo>
                <a:close/>
              </a:path>
            </a:pathLst>
          </a:custGeom>
          <a:solidFill>
            <a:srgbClr val="EB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31029" y="1833778"/>
            <a:ext cx="1870075" cy="1945639"/>
          </a:xfrm>
          <a:custGeom>
            <a:avLst/>
            <a:gdLst/>
            <a:ahLst/>
            <a:cxnLst/>
            <a:rect l="l" t="t" r="r" b="b"/>
            <a:pathLst>
              <a:path w="1870075" h="1945639">
                <a:moveTo>
                  <a:pt x="1870007" y="0"/>
                </a:moveTo>
                <a:lnTo>
                  <a:pt x="1870007" y="1945118"/>
                </a:lnTo>
                <a:lnTo>
                  <a:pt x="0" y="1945118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361161" y="1782064"/>
            <a:ext cx="614680" cy="233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0504">
              <a:lnSpc>
                <a:spcPts val="815"/>
              </a:lnSpc>
              <a:spcBef>
                <a:spcPts val="100"/>
              </a:spcBef>
              <a:tabLst>
                <a:tab pos="600710" algn="l"/>
              </a:tabLst>
            </a:pPr>
            <a:r>
              <a:rPr dirty="0" u="heavy" sz="700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815"/>
              </a:lnSpc>
              <a:tabLst>
                <a:tab pos="295275" algn="l"/>
              </a:tabLst>
            </a:pPr>
            <a:r>
              <a:rPr dirty="0" u="heavy" sz="700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07807" y="2492248"/>
            <a:ext cx="2127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" algn="l"/>
              </a:tabLst>
            </a:pPr>
            <a:r>
              <a:rPr dirty="0" u="heavy" sz="700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80935" y="2784855"/>
            <a:ext cx="4038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dirty="0" u="heavy" sz="700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26028" y="1782064"/>
            <a:ext cx="1265555" cy="196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634">
              <a:lnSpc>
                <a:spcPts val="815"/>
              </a:lnSpc>
              <a:spcBef>
                <a:spcPts val="100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Aspirin 18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5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&lt;65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05"/>
              </a:lnSpc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65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&lt;75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30"/>
              </a:lnSpc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75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&lt;85</a:t>
            </a:r>
            <a:endParaRPr sz="700">
              <a:latin typeface="Calibri"/>
              <a:cs typeface="Calibri"/>
            </a:endParaRPr>
          </a:p>
          <a:p>
            <a:pPr algn="r" marR="509905">
              <a:lnSpc>
                <a:spcPct val="100000"/>
              </a:lnSpc>
              <a:spcBef>
                <a:spcPts val="45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85+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ct val="100000"/>
              </a:lnSpc>
              <a:spcBef>
                <a:spcPts val="555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ACEi 18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5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&lt;65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15"/>
              </a:lnSpc>
              <a:spcBef>
                <a:spcPts val="70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65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&lt;75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05"/>
              </a:lnSpc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75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&lt;85</a:t>
            </a:r>
            <a:endParaRPr sz="700">
              <a:latin typeface="Calibri"/>
              <a:cs typeface="Calibri"/>
            </a:endParaRPr>
          </a:p>
          <a:p>
            <a:pPr algn="r" marR="509905">
              <a:lnSpc>
                <a:spcPts val="830"/>
              </a:lnSpc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85+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15"/>
              </a:lnSpc>
              <a:spcBef>
                <a:spcPts val="650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Statin 18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75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&lt;65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15"/>
              </a:lnSpc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65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&lt;75</a:t>
            </a:r>
            <a:endParaRPr sz="700">
              <a:latin typeface="Calibri"/>
              <a:cs typeface="Calibri"/>
            </a:endParaRPr>
          </a:p>
          <a:p>
            <a:pPr algn="r" marR="508634">
              <a:lnSpc>
                <a:spcPts val="815"/>
              </a:lnSpc>
              <a:spcBef>
                <a:spcPts val="70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75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&lt;85</a:t>
            </a:r>
            <a:endParaRPr sz="700">
              <a:latin typeface="Calibri"/>
              <a:cs typeface="Calibri"/>
            </a:endParaRPr>
          </a:p>
          <a:p>
            <a:pPr algn="r" marR="509905">
              <a:lnSpc>
                <a:spcPts val="815"/>
              </a:lnSpc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85+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Angiogram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18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75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&lt;65</a:t>
            </a:r>
            <a:endParaRPr sz="700">
              <a:latin typeface="Calibri"/>
              <a:cs typeface="Calibri"/>
            </a:endParaRPr>
          </a:p>
          <a:p>
            <a:pPr marL="439420">
              <a:lnSpc>
                <a:spcPts val="815"/>
              </a:lnSpc>
              <a:spcBef>
                <a:spcPts val="50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65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&lt;75</a:t>
            </a:r>
            <a:endParaRPr sz="700">
              <a:latin typeface="Calibri"/>
              <a:cs typeface="Calibri"/>
            </a:endParaRPr>
          </a:p>
          <a:p>
            <a:pPr marL="439420">
              <a:lnSpc>
                <a:spcPts val="815"/>
              </a:lnSpc>
              <a:tabLst>
                <a:tab pos="934085" algn="l"/>
                <a:tab pos="1158240" algn="l"/>
              </a:tabLst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75 </a:t>
            </a:r>
            <a:r>
              <a:rPr dirty="0" sz="700" b="1">
                <a:solidFill>
                  <a:srgbClr val="44546A"/>
                </a:solidFill>
                <a:latin typeface="Calibri"/>
                <a:cs typeface="Calibri"/>
              </a:rPr>
              <a:t>–</a:t>
            </a:r>
            <a:r>
              <a:rPr dirty="0" sz="700" spc="-8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&lt;85	</a:t>
            </a:r>
            <a:r>
              <a:rPr dirty="0" u="heavy" sz="700" spc="-5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700" spc="-45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44546A"/>
                </a:solidFill>
                <a:latin typeface="Times New Roman"/>
                <a:cs typeface="Times New Roman"/>
              </a:rPr>
              <a:t>	</a:t>
            </a:r>
            <a:r>
              <a:rPr dirty="0" u="heavy" sz="700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700" spc="35">
                <a:solidFill>
                  <a:srgbClr val="44546A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  <a:p>
            <a:pPr marL="614045">
              <a:lnSpc>
                <a:spcPct val="100000"/>
              </a:lnSpc>
              <a:spcBef>
                <a:spcPts val="70"/>
              </a:spcBef>
            </a:pPr>
            <a:r>
              <a:rPr dirty="0" sz="700" spc="-5" b="1">
                <a:solidFill>
                  <a:srgbClr val="44546A"/>
                </a:solidFill>
                <a:latin typeface="Calibri"/>
                <a:cs typeface="Calibri"/>
              </a:rPr>
              <a:t>85+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63540" y="1820846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738372" y="1926493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476284" y="2032142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295234" y="2173790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 h="0">
                <a:moveTo>
                  <a:pt x="0" y="0"/>
                </a:moveTo>
                <a:lnTo>
                  <a:pt x="288730" y="1"/>
                </a:lnTo>
              </a:path>
            </a:pathLst>
          </a:custGeom>
          <a:ln w="15875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400569" y="2137789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63540" y="2323584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942219" y="2429231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510730" y="2570880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 h="0">
                <a:moveTo>
                  <a:pt x="0" y="0"/>
                </a:moveTo>
                <a:lnTo>
                  <a:pt x="247726" y="1"/>
                </a:lnTo>
              </a:path>
            </a:pathLst>
          </a:custGeom>
          <a:ln w="15875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601503" y="253488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99" y="0"/>
                </a:moveTo>
                <a:lnTo>
                  <a:pt x="21986" y="2829"/>
                </a:lnTo>
                <a:lnTo>
                  <a:pt x="10544" y="10544"/>
                </a:lnTo>
                <a:lnTo>
                  <a:pt x="2829" y="21986"/>
                </a:lnTo>
                <a:lnTo>
                  <a:pt x="0" y="35999"/>
                </a:lnTo>
                <a:lnTo>
                  <a:pt x="2829" y="50011"/>
                </a:lnTo>
                <a:lnTo>
                  <a:pt x="10544" y="61454"/>
                </a:lnTo>
                <a:lnTo>
                  <a:pt x="21986" y="69169"/>
                </a:lnTo>
                <a:lnTo>
                  <a:pt x="35999" y="71998"/>
                </a:lnTo>
                <a:lnTo>
                  <a:pt x="50012" y="69169"/>
                </a:lnTo>
                <a:lnTo>
                  <a:pt x="61455" y="61454"/>
                </a:lnTo>
                <a:lnTo>
                  <a:pt x="69171" y="50011"/>
                </a:lnTo>
                <a:lnTo>
                  <a:pt x="72000" y="35999"/>
                </a:lnTo>
                <a:lnTo>
                  <a:pt x="69171" y="21986"/>
                </a:lnTo>
                <a:lnTo>
                  <a:pt x="61455" y="10544"/>
                </a:lnTo>
                <a:lnTo>
                  <a:pt x="50012" y="2829"/>
                </a:lnTo>
                <a:lnTo>
                  <a:pt x="35999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176338" y="264052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99" y="0"/>
                </a:moveTo>
                <a:lnTo>
                  <a:pt x="21986" y="2829"/>
                </a:lnTo>
                <a:lnTo>
                  <a:pt x="10544" y="10544"/>
                </a:lnTo>
                <a:lnTo>
                  <a:pt x="2829" y="21986"/>
                </a:lnTo>
                <a:lnTo>
                  <a:pt x="0" y="35999"/>
                </a:lnTo>
                <a:lnTo>
                  <a:pt x="2829" y="50012"/>
                </a:lnTo>
                <a:lnTo>
                  <a:pt x="10544" y="61455"/>
                </a:lnTo>
                <a:lnTo>
                  <a:pt x="21986" y="69171"/>
                </a:lnTo>
                <a:lnTo>
                  <a:pt x="35999" y="72000"/>
                </a:lnTo>
                <a:lnTo>
                  <a:pt x="50012" y="69171"/>
                </a:lnTo>
                <a:lnTo>
                  <a:pt x="61455" y="61455"/>
                </a:lnTo>
                <a:lnTo>
                  <a:pt x="69171" y="50012"/>
                </a:lnTo>
                <a:lnTo>
                  <a:pt x="72000" y="35999"/>
                </a:lnTo>
                <a:lnTo>
                  <a:pt x="69171" y="21986"/>
                </a:lnTo>
                <a:lnTo>
                  <a:pt x="61455" y="10544"/>
                </a:lnTo>
                <a:lnTo>
                  <a:pt x="50012" y="2829"/>
                </a:lnTo>
                <a:lnTo>
                  <a:pt x="35999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163540" y="2829965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948045" y="2935612"/>
            <a:ext cx="72000" cy="7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557323" y="307726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 h="0">
                <a:moveTo>
                  <a:pt x="0" y="0"/>
                </a:moveTo>
                <a:lnTo>
                  <a:pt x="291642" y="1"/>
                </a:lnTo>
              </a:path>
            </a:pathLst>
          </a:custGeom>
          <a:ln w="15875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668482" y="3041261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126333" y="3182908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 h="0">
                <a:moveTo>
                  <a:pt x="0" y="0"/>
                </a:moveTo>
                <a:lnTo>
                  <a:pt x="247726" y="1"/>
                </a:lnTo>
              </a:path>
            </a:pathLst>
          </a:custGeom>
          <a:ln w="15875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211283" y="314690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00" y="0"/>
                </a:moveTo>
                <a:lnTo>
                  <a:pt x="21987" y="2829"/>
                </a:lnTo>
                <a:lnTo>
                  <a:pt x="10544" y="10544"/>
                </a:lnTo>
                <a:lnTo>
                  <a:pt x="2829" y="21986"/>
                </a:lnTo>
                <a:lnTo>
                  <a:pt x="0" y="35999"/>
                </a:lnTo>
                <a:lnTo>
                  <a:pt x="2829" y="50012"/>
                </a:lnTo>
                <a:lnTo>
                  <a:pt x="10544" y="61455"/>
                </a:lnTo>
                <a:lnTo>
                  <a:pt x="21987" y="69171"/>
                </a:lnTo>
                <a:lnTo>
                  <a:pt x="36000" y="72000"/>
                </a:lnTo>
                <a:lnTo>
                  <a:pt x="50013" y="69171"/>
                </a:lnTo>
                <a:lnTo>
                  <a:pt x="61456" y="61455"/>
                </a:lnTo>
                <a:lnTo>
                  <a:pt x="69171" y="50012"/>
                </a:lnTo>
                <a:lnTo>
                  <a:pt x="72000" y="35999"/>
                </a:lnTo>
                <a:lnTo>
                  <a:pt x="69171" y="21986"/>
                </a:lnTo>
                <a:lnTo>
                  <a:pt x="61456" y="10544"/>
                </a:lnTo>
                <a:lnTo>
                  <a:pt x="50013" y="2829"/>
                </a:lnTo>
                <a:lnTo>
                  <a:pt x="3600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163540" y="3329059"/>
            <a:ext cx="72000" cy="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03035" y="347070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6806" y="1"/>
                </a:lnTo>
              </a:path>
            </a:pathLst>
          </a:custGeom>
          <a:ln w="15875">
            <a:solidFill>
              <a:srgbClr val="EF79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155952" y="3434707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00" y="0"/>
                </a:moveTo>
                <a:lnTo>
                  <a:pt x="21987" y="2829"/>
                </a:lnTo>
                <a:lnTo>
                  <a:pt x="10544" y="10544"/>
                </a:lnTo>
                <a:lnTo>
                  <a:pt x="2829" y="21987"/>
                </a:lnTo>
                <a:lnTo>
                  <a:pt x="0" y="36000"/>
                </a:lnTo>
                <a:lnTo>
                  <a:pt x="2829" y="50013"/>
                </a:lnTo>
                <a:lnTo>
                  <a:pt x="10544" y="61456"/>
                </a:lnTo>
                <a:lnTo>
                  <a:pt x="21987" y="69171"/>
                </a:lnTo>
                <a:lnTo>
                  <a:pt x="36000" y="72000"/>
                </a:lnTo>
                <a:lnTo>
                  <a:pt x="50013" y="69171"/>
                </a:lnTo>
                <a:lnTo>
                  <a:pt x="61456" y="61456"/>
                </a:lnTo>
                <a:lnTo>
                  <a:pt x="69171" y="50013"/>
                </a:lnTo>
                <a:lnTo>
                  <a:pt x="72000" y="36000"/>
                </a:lnTo>
                <a:lnTo>
                  <a:pt x="69171" y="21987"/>
                </a:lnTo>
                <a:lnTo>
                  <a:pt x="61456" y="10544"/>
                </a:lnTo>
                <a:lnTo>
                  <a:pt x="50013" y="2829"/>
                </a:lnTo>
                <a:lnTo>
                  <a:pt x="3600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96829" y="354035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00" y="0"/>
                </a:moveTo>
                <a:lnTo>
                  <a:pt x="21987" y="2829"/>
                </a:lnTo>
                <a:lnTo>
                  <a:pt x="10544" y="10544"/>
                </a:lnTo>
                <a:lnTo>
                  <a:pt x="2829" y="21986"/>
                </a:lnTo>
                <a:lnTo>
                  <a:pt x="0" y="35999"/>
                </a:lnTo>
                <a:lnTo>
                  <a:pt x="2829" y="50012"/>
                </a:lnTo>
                <a:lnTo>
                  <a:pt x="10544" y="61455"/>
                </a:lnTo>
                <a:lnTo>
                  <a:pt x="21987" y="69171"/>
                </a:lnTo>
                <a:lnTo>
                  <a:pt x="36000" y="72000"/>
                </a:lnTo>
                <a:lnTo>
                  <a:pt x="50013" y="69171"/>
                </a:lnTo>
                <a:lnTo>
                  <a:pt x="61456" y="61455"/>
                </a:lnTo>
                <a:lnTo>
                  <a:pt x="69171" y="50012"/>
                </a:lnTo>
                <a:lnTo>
                  <a:pt x="72000" y="35999"/>
                </a:lnTo>
                <a:lnTo>
                  <a:pt x="69171" y="21986"/>
                </a:lnTo>
                <a:lnTo>
                  <a:pt x="61456" y="10544"/>
                </a:lnTo>
                <a:lnTo>
                  <a:pt x="50013" y="2829"/>
                </a:lnTo>
                <a:lnTo>
                  <a:pt x="36000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358037" y="364600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5999" y="0"/>
                </a:moveTo>
                <a:lnTo>
                  <a:pt x="21986" y="2829"/>
                </a:lnTo>
                <a:lnTo>
                  <a:pt x="10544" y="10544"/>
                </a:lnTo>
                <a:lnTo>
                  <a:pt x="2829" y="21987"/>
                </a:lnTo>
                <a:lnTo>
                  <a:pt x="0" y="36000"/>
                </a:lnTo>
                <a:lnTo>
                  <a:pt x="2829" y="50013"/>
                </a:lnTo>
                <a:lnTo>
                  <a:pt x="10544" y="61456"/>
                </a:lnTo>
                <a:lnTo>
                  <a:pt x="21986" y="69171"/>
                </a:lnTo>
                <a:lnTo>
                  <a:pt x="35999" y="72000"/>
                </a:lnTo>
                <a:lnTo>
                  <a:pt x="50012" y="69171"/>
                </a:lnTo>
                <a:lnTo>
                  <a:pt x="61455" y="61456"/>
                </a:lnTo>
                <a:lnTo>
                  <a:pt x="69171" y="50013"/>
                </a:lnTo>
                <a:lnTo>
                  <a:pt x="72000" y="36000"/>
                </a:lnTo>
                <a:lnTo>
                  <a:pt x="69171" y="21987"/>
                </a:lnTo>
                <a:lnTo>
                  <a:pt x="61455" y="10544"/>
                </a:lnTo>
                <a:lnTo>
                  <a:pt x="50012" y="2829"/>
                </a:lnTo>
                <a:lnTo>
                  <a:pt x="35999" y="0"/>
                </a:lnTo>
                <a:close/>
              </a:path>
            </a:pathLst>
          </a:custGeom>
          <a:solidFill>
            <a:srgbClr val="EF79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331718" y="37787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705629" y="37787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079542" y="37787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453456" y="37787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827371" y="37787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201284" y="37787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0"/>
                </a:moveTo>
                <a:lnTo>
                  <a:pt x="1" y="0"/>
                </a:lnTo>
              </a:path>
            </a:pathLst>
          </a:custGeom>
          <a:ln w="12700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233671" y="3389376"/>
            <a:ext cx="371855" cy="588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4219085" y="3796284"/>
            <a:ext cx="2094864" cy="30607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r" marR="41275">
              <a:lnSpc>
                <a:spcPct val="100000"/>
              </a:lnSpc>
              <a:spcBef>
                <a:spcPts val="244"/>
              </a:spcBef>
              <a:tabLst>
                <a:tab pos="335280" algn="l"/>
                <a:tab pos="709295" algn="l"/>
                <a:tab pos="1083310" algn="l"/>
                <a:tab pos="1457325" algn="l"/>
                <a:tab pos="1831339" algn="l"/>
              </a:tabLst>
            </a:pP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0	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0</a:t>
            </a:r>
            <a:r>
              <a:rPr dirty="0" sz="800" spc="-5">
                <a:solidFill>
                  <a:srgbClr val="44546A"/>
                </a:solidFill>
                <a:latin typeface="Calibri"/>
                <a:cs typeface="Calibri"/>
              </a:rPr>
              <a:t>.</a:t>
            </a: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2	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0</a:t>
            </a:r>
            <a:r>
              <a:rPr dirty="0" sz="800" spc="-5">
                <a:solidFill>
                  <a:srgbClr val="44546A"/>
                </a:solidFill>
                <a:latin typeface="Calibri"/>
                <a:cs typeface="Calibri"/>
              </a:rPr>
              <a:t>.</a:t>
            </a: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4	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0</a:t>
            </a:r>
            <a:r>
              <a:rPr dirty="0" sz="800" spc="-5">
                <a:solidFill>
                  <a:srgbClr val="44546A"/>
                </a:solidFill>
                <a:latin typeface="Calibri"/>
                <a:cs typeface="Calibri"/>
              </a:rPr>
              <a:t>.</a:t>
            </a: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6	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0</a:t>
            </a:r>
            <a:r>
              <a:rPr dirty="0" sz="800" spc="-5">
                <a:solidFill>
                  <a:srgbClr val="44546A"/>
                </a:solidFill>
                <a:latin typeface="Calibri"/>
                <a:cs typeface="Calibri"/>
              </a:rPr>
              <a:t>.</a:t>
            </a: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8	</a:t>
            </a:r>
            <a:r>
              <a:rPr dirty="0" sz="800" spc="-10">
                <a:solidFill>
                  <a:srgbClr val="44546A"/>
                </a:solidFill>
                <a:latin typeface="Calibri"/>
                <a:cs typeface="Calibri"/>
              </a:rPr>
              <a:t>1</a:t>
            </a:r>
            <a:r>
              <a:rPr dirty="0" sz="800" spc="-5">
                <a:solidFill>
                  <a:srgbClr val="44546A"/>
                </a:solidFill>
                <a:latin typeface="Calibri"/>
                <a:cs typeface="Calibri"/>
              </a:rPr>
              <a:t>.</a:t>
            </a:r>
            <a:r>
              <a:rPr dirty="0" sz="800">
                <a:solidFill>
                  <a:srgbClr val="44546A"/>
                </a:solidFill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40"/>
              </a:spcBef>
            </a:pPr>
            <a:r>
              <a:rPr dirty="0" sz="800" spc="-5" b="1">
                <a:solidFill>
                  <a:srgbClr val="44546A"/>
                </a:solidFill>
                <a:latin typeface="Calibri"/>
                <a:cs typeface="Calibri"/>
              </a:rPr>
              <a:t>Odds ratios for receipt of treatment by </a:t>
            </a:r>
            <a:r>
              <a:rPr dirty="0" sz="800" b="1">
                <a:solidFill>
                  <a:srgbClr val="44546A"/>
                </a:solidFill>
                <a:latin typeface="Calibri"/>
                <a:cs typeface="Calibri"/>
              </a:rPr>
              <a:t>age</a:t>
            </a:r>
            <a:r>
              <a:rPr dirty="0" sz="800" spc="-6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44546A"/>
                </a:solidFill>
                <a:latin typeface="Calibri"/>
                <a:cs typeface="Calibri"/>
              </a:rPr>
              <a:t>group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48193" y="885998"/>
            <a:ext cx="1652844" cy="4167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5795495" y="2169667"/>
            <a:ext cx="357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" algn="l"/>
              </a:tabLst>
            </a:pPr>
            <a:r>
              <a:rPr dirty="0" u="heavy" sz="1800">
                <a:solidFill>
                  <a:srgbClr val="C00000"/>
                </a:solidFill>
                <a:uFill>
                  <a:solidFill>
                    <a:srgbClr val="EF7918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326115" y="1069459"/>
            <a:ext cx="2736850" cy="2739390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55"/>
              </a:spcBef>
            </a:pP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Questions:</a:t>
            </a:r>
            <a:endParaRPr sz="2800">
              <a:latin typeface="Calibri"/>
              <a:cs typeface="Calibri"/>
            </a:endParaRPr>
          </a:p>
          <a:p>
            <a:pPr marL="415925" marR="949325" indent="-285750">
              <a:lnSpc>
                <a:spcPts val="2110"/>
              </a:lnSpc>
              <a:spcBef>
                <a:spcPts val="65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Older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adults  und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d?</a:t>
            </a:r>
            <a:endParaRPr sz="1800">
              <a:latin typeface="Calibri"/>
              <a:cs typeface="Calibri"/>
            </a:endParaRPr>
          </a:p>
          <a:p>
            <a:pPr marL="415925" marR="335915" indent="-285750">
              <a:lnSpc>
                <a:spcPct val="102200"/>
              </a:lnSpc>
              <a:spcBef>
                <a:spcPts val="32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What about the</a:t>
            </a:r>
            <a:r>
              <a:rPr dirty="0" sz="1800" spc="-8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rest- 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86%?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30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Fear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complications?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Futility?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5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Care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diverse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408" y="62522"/>
            <a:ext cx="873980" cy="8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97027"/>
            <a:ext cx="207898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solidFill>
                  <a:srgbClr val="C00000"/>
                </a:solidFill>
              </a:rPr>
              <a:t>STUDY</a:t>
            </a:r>
            <a:r>
              <a:rPr dirty="0" sz="3000" spc="-75">
                <a:solidFill>
                  <a:srgbClr val="C00000"/>
                </a:solidFill>
              </a:rPr>
              <a:t> </a:t>
            </a:r>
            <a:r>
              <a:rPr dirty="0" sz="3000" spc="-30">
                <a:solidFill>
                  <a:srgbClr val="C00000"/>
                </a:solidFill>
              </a:rPr>
              <a:t>FLOW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2891628" y="1347613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4">
                <a:moveTo>
                  <a:pt x="0" y="0"/>
                </a:moveTo>
                <a:lnTo>
                  <a:pt x="1" y="429836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1719" y="1762627"/>
            <a:ext cx="840105" cy="429895"/>
          </a:xfrm>
          <a:custGeom>
            <a:avLst/>
            <a:gdLst/>
            <a:ahLst/>
            <a:cxnLst/>
            <a:rect l="l" t="t" r="r" b="b"/>
            <a:pathLst>
              <a:path w="840105" h="429894">
                <a:moveTo>
                  <a:pt x="839909" y="0"/>
                </a:moveTo>
                <a:lnTo>
                  <a:pt x="0" y="429836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91304" y="1762627"/>
            <a:ext cx="840105" cy="429895"/>
          </a:xfrm>
          <a:custGeom>
            <a:avLst/>
            <a:gdLst/>
            <a:ahLst/>
            <a:cxnLst/>
            <a:rect l="l" t="t" r="r" b="b"/>
            <a:pathLst>
              <a:path w="840104" h="429894">
                <a:moveTo>
                  <a:pt x="0" y="0"/>
                </a:moveTo>
                <a:lnTo>
                  <a:pt x="839909" y="429836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6888" y="2161032"/>
            <a:ext cx="1984248" cy="73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0895" y="2167127"/>
            <a:ext cx="1877568" cy="774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1327" y="2195354"/>
            <a:ext cx="1861820" cy="611505"/>
          </a:xfrm>
          <a:custGeom>
            <a:avLst/>
            <a:gdLst/>
            <a:ahLst/>
            <a:cxnLst/>
            <a:rect l="l" t="t" r="r" b="b"/>
            <a:pathLst>
              <a:path w="1861820" h="611505">
                <a:moveTo>
                  <a:pt x="1755452" y="0"/>
                </a:moveTo>
                <a:lnTo>
                  <a:pt x="106160" y="0"/>
                </a:lnTo>
                <a:lnTo>
                  <a:pt x="64838" y="8007"/>
                </a:lnTo>
                <a:lnTo>
                  <a:pt x="31093" y="29844"/>
                </a:lnTo>
                <a:lnTo>
                  <a:pt x="8342" y="62232"/>
                </a:lnTo>
                <a:lnTo>
                  <a:pt x="0" y="101894"/>
                </a:lnTo>
                <a:lnTo>
                  <a:pt x="0" y="509460"/>
                </a:lnTo>
                <a:lnTo>
                  <a:pt x="8342" y="549123"/>
                </a:lnTo>
                <a:lnTo>
                  <a:pt x="31093" y="581512"/>
                </a:lnTo>
                <a:lnTo>
                  <a:pt x="64838" y="603349"/>
                </a:lnTo>
                <a:lnTo>
                  <a:pt x="106160" y="611356"/>
                </a:lnTo>
                <a:lnTo>
                  <a:pt x="1755452" y="611356"/>
                </a:lnTo>
                <a:lnTo>
                  <a:pt x="1796774" y="603349"/>
                </a:lnTo>
                <a:lnTo>
                  <a:pt x="1830519" y="581512"/>
                </a:lnTo>
                <a:lnTo>
                  <a:pt x="1853270" y="549123"/>
                </a:lnTo>
                <a:lnTo>
                  <a:pt x="1861612" y="509460"/>
                </a:lnTo>
                <a:lnTo>
                  <a:pt x="1861612" y="101894"/>
                </a:lnTo>
                <a:lnTo>
                  <a:pt x="1853270" y="62232"/>
                </a:lnTo>
                <a:lnTo>
                  <a:pt x="1830519" y="29844"/>
                </a:lnTo>
                <a:lnTo>
                  <a:pt x="1796774" y="8007"/>
                </a:lnTo>
                <a:lnTo>
                  <a:pt x="1755452" y="0"/>
                </a:lnTo>
                <a:close/>
              </a:path>
            </a:pathLst>
          </a:custGeom>
          <a:solidFill>
            <a:srgbClr val="AE10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1327" y="2195354"/>
            <a:ext cx="1861820" cy="611505"/>
          </a:xfrm>
          <a:custGeom>
            <a:avLst/>
            <a:gdLst/>
            <a:ahLst/>
            <a:cxnLst/>
            <a:rect l="l" t="t" r="r" b="b"/>
            <a:pathLst>
              <a:path w="1861820" h="611505">
                <a:moveTo>
                  <a:pt x="0" y="101894"/>
                </a:moveTo>
                <a:lnTo>
                  <a:pt x="8342" y="62232"/>
                </a:lnTo>
                <a:lnTo>
                  <a:pt x="31093" y="29844"/>
                </a:lnTo>
                <a:lnTo>
                  <a:pt x="64838" y="8007"/>
                </a:lnTo>
                <a:lnTo>
                  <a:pt x="106160" y="0"/>
                </a:lnTo>
                <a:lnTo>
                  <a:pt x="1755452" y="0"/>
                </a:lnTo>
                <a:lnTo>
                  <a:pt x="1796775" y="8007"/>
                </a:lnTo>
                <a:lnTo>
                  <a:pt x="1830519" y="29844"/>
                </a:lnTo>
                <a:lnTo>
                  <a:pt x="1853270" y="62232"/>
                </a:lnTo>
                <a:lnTo>
                  <a:pt x="1861613" y="101894"/>
                </a:lnTo>
                <a:lnTo>
                  <a:pt x="1861613" y="509461"/>
                </a:lnTo>
                <a:lnTo>
                  <a:pt x="1853270" y="549123"/>
                </a:lnTo>
                <a:lnTo>
                  <a:pt x="1830519" y="581511"/>
                </a:lnTo>
                <a:lnTo>
                  <a:pt x="1796775" y="603348"/>
                </a:lnTo>
                <a:lnTo>
                  <a:pt x="1755452" y="611356"/>
                </a:lnTo>
                <a:lnTo>
                  <a:pt x="106160" y="611356"/>
                </a:lnTo>
                <a:lnTo>
                  <a:pt x="64838" y="603348"/>
                </a:lnTo>
                <a:lnTo>
                  <a:pt x="31093" y="581511"/>
                </a:lnTo>
                <a:lnTo>
                  <a:pt x="8342" y="549123"/>
                </a:lnTo>
                <a:lnTo>
                  <a:pt x="0" y="509461"/>
                </a:lnTo>
                <a:lnTo>
                  <a:pt x="0" y="101894"/>
                </a:lnTo>
                <a:close/>
              </a:path>
            </a:pathLst>
          </a:custGeom>
          <a:ln w="19050">
            <a:solidFill>
              <a:srgbClr val="820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3712" y="2188464"/>
            <a:ext cx="960119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9" y="2404872"/>
            <a:ext cx="1776983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9213" y="2231644"/>
            <a:ext cx="1525905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409575">
              <a:lnSpc>
                <a:spcPts val="1700"/>
              </a:lnSpc>
              <a:spcBef>
                <a:spcPts val="34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Invasive  treatment:</a:t>
            </a:r>
            <a:r>
              <a:rPr dirty="0" sz="16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N=753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21023" y="2164079"/>
            <a:ext cx="2023872" cy="734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06367" y="2170176"/>
            <a:ext cx="1877567" cy="774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55902" y="2198533"/>
            <a:ext cx="1901189" cy="611505"/>
          </a:xfrm>
          <a:custGeom>
            <a:avLst/>
            <a:gdLst/>
            <a:ahLst/>
            <a:cxnLst/>
            <a:rect l="l" t="t" r="r" b="b"/>
            <a:pathLst>
              <a:path w="1901189" h="611505">
                <a:moveTo>
                  <a:pt x="1774849" y="0"/>
                </a:moveTo>
                <a:lnTo>
                  <a:pt x="126043" y="0"/>
                </a:lnTo>
                <a:lnTo>
                  <a:pt x="76981" y="8007"/>
                </a:lnTo>
                <a:lnTo>
                  <a:pt x="36917" y="29844"/>
                </a:lnTo>
                <a:lnTo>
                  <a:pt x="9905" y="62232"/>
                </a:lnTo>
                <a:lnTo>
                  <a:pt x="0" y="101894"/>
                </a:lnTo>
                <a:lnTo>
                  <a:pt x="0" y="509461"/>
                </a:lnTo>
                <a:lnTo>
                  <a:pt x="9905" y="549123"/>
                </a:lnTo>
                <a:lnTo>
                  <a:pt x="36917" y="581512"/>
                </a:lnTo>
                <a:lnTo>
                  <a:pt x="76981" y="603349"/>
                </a:lnTo>
                <a:lnTo>
                  <a:pt x="126043" y="611356"/>
                </a:lnTo>
                <a:lnTo>
                  <a:pt x="1774849" y="611356"/>
                </a:lnTo>
                <a:lnTo>
                  <a:pt x="1823911" y="603349"/>
                </a:lnTo>
                <a:lnTo>
                  <a:pt x="1863975" y="581512"/>
                </a:lnTo>
                <a:lnTo>
                  <a:pt x="1890987" y="549123"/>
                </a:lnTo>
                <a:lnTo>
                  <a:pt x="1900892" y="509461"/>
                </a:lnTo>
                <a:lnTo>
                  <a:pt x="1900892" y="101894"/>
                </a:lnTo>
                <a:lnTo>
                  <a:pt x="1890987" y="62232"/>
                </a:lnTo>
                <a:lnTo>
                  <a:pt x="1863975" y="29844"/>
                </a:lnTo>
                <a:lnTo>
                  <a:pt x="1823911" y="8007"/>
                </a:lnTo>
                <a:lnTo>
                  <a:pt x="177484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55902" y="2198533"/>
            <a:ext cx="1901189" cy="611505"/>
          </a:xfrm>
          <a:custGeom>
            <a:avLst/>
            <a:gdLst/>
            <a:ahLst/>
            <a:cxnLst/>
            <a:rect l="l" t="t" r="r" b="b"/>
            <a:pathLst>
              <a:path w="1901189" h="611505">
                <a:moveTo>
                  <a:pt x="0" y="101894"/>
                </a:moveTo>
                <a:lnTo>
                  <a:pt x="9905" y="62232"/>
                </a:lnTo>
                <a:lnTo>
                  <a:pt x="36917" y="29844"/>
                </a:lnTo>
                <a:lnTo>
                  <a:pt x="76981" y="8007"/>
                </a:lnTo>
                <a:lnTo>
                  <a:pt x="126044" y="0"/>
                </a:lnTo>
                <a:lnTo>
                  <a:pt x="1774849" y="0"/>
                </a:lnTo>
                <a:lnTo>
                  <a:pt x="1823911" y="8007"/>
                </a:lnTo>
                <a:lnTo>
                  <a:pt x="1863975" y="29844"/>
                </a:lnTo>
                <a:lnTo>
                  <a:pt x="1890987" y="62232"/>
                </a:lnTo>
                <a:lnTo>
                  <a:pt x="1900893" y="101894"/>
                </a:lnTo>
                <a:lnTo>
                  <a:pt x="1900893" y="509461"/>
                </a:lnTo>
                <a:lnTo>
                  <a:pt x="1890987" y="549123"/>
                </a:lnTo>
                <a:lnTo>
                  <a:pt x="1863975" y="581511"/>
                </a:lnTo>
                <a:lnTo>
                  <a:pt x="1823911" y="603348"/>
                </a:lnTo>
                <a:lnTo>
                  <a:pt x="1774849" y="611356"/>
                </a:lnTo>
                <a:lnTo>
                  <a:pt x="126044" y="611356"/>
                </a:lnTo>
                <a:lnTo>
                  <a:pt x="76981" y="603348"/>
                </a:lnTo>
                <a:lnTo>
                  <a:pt x="36917" y="581511"/>
                </a:lnTo>
                <a:lnTo>
                  <a:pt x="9905" y="549123"/>
                </a:lnTo>
                <a:lnTo>
                  <a:pt x="0" y="509461"/>
                </a:lnTo>
                <a:lnTo>
                  <a:pt x="0" y="101894"/>
                </a:lnTo>
                <a:close/>
              </a:path>
            </a:pathLst>
          </a:custGeom>
          <a:ln w="19050">
            <a:solidFill>
              <a:srgbClr val="B85A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34967" y="2191511"/>
            <a:ext cx="1414272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27703" y="2407920"/>
            <a:ext cx="1780031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43427" y="2234692"/>
            <a:ext cx="1525905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203835">
              <a:lnSpc>
                <a:spcPts val="1700"/>
              </a:lnSpc>
              <a:spcBef>
                <a:spcPts val="34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Conservative  treatment:</a:t>
            </a:r>
            <a:r>
              <a:rPr dirty="0" sz="16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N=765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13560" y="1502663"/>
            <a:ext cx="2023872" cy="5029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04416" y="1502663"/>
            <a:ext cx="2066544" cy="5577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48850" y="1537550"/>
            <a:ext cx="1901189" cy="379095"/>
          </a:xfrm>
          <a:custGeom>
            <a:avLst/>
            <a:gdLst/>
            <a:ahLst/>
            <a:cxnLst/>
            <a:rect l="l" t="t" r="r" b="b"/>
            <a:pathLst>
              <a:path w="1901189" h="379094">
                <a:moveTo>
                  <a:pt x="1774849" y="0"/>
                </a:moveTo>
                <a:lnTo>
                  <a:pt x="126044" y="0"/>
                </a:lnTo>
                <a:lnTo>
                  <a:pt x="76982" y="4958"/>
                </a:lnTo>
                <a:lnTo>
                  <a:pt x="36917" y="18481"/>
                </a:lnTo>
                <a:lnTo>
                  <a:pt x="9905" y="38539"/>
                </a:lnTo>
                <a:lnTo>
                  <a:pt x="0" y="63101"/>
                </a:lnTo>
                <a:lnTo>
                  <a:pt x="0" y="315498"/>
                </a:lnTo>
                <a:lnTo>
                  <a:pt x="9905" y="340060"/>
                </a:lnTo>
                <a:lnTo>
                  <a:pt x="36917" y="360117"/>
                </a:lnTo>
                <a:lnTo>
                  <a:pt x="76982" y="373640"/>
                </a:lnTo>
                <a:lnTo>
                  <a:pt x="126044" y="378599"/>
                </a:lnTo>
                <a:lnTo>
                  <a:pt x="1774849" y="378599"/>
                </a:lnTo>
                <a:lnTo>
                  <a:pt x="1823911" y="373640"/>
                </a:lnTo>
                <a:lnTo>
                  <a:pt x="1863975" y="360117"/>
                </a:lnTo>
                <a:lnTo>
                  <a:pt x="1890987" y="340060"/>
                </a:lnTo>
                <a:lnTo>
                  <a:pt x="1900892" y="315498"/>
                </a:lnTo>
                <a:lnTo>
                  <a:pt x="1900892" y="63101"/>
                </a:lnTo>
                <a:lnTo>
                  <a:pt x="1890987" y="38539"/>
                </a:lnTo>
                <a:lnTo>
                  <a:pt x="1863975" y="18481"/>
                </a:lnTo>
                <a:lnTo>
                  <a:pt x="1823911" y="4958"/>
                </a:lnTo>
                <a:lnTo>
                  <a:pt x="177484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28800" y="1524000"/>
            <a:ext cx="1965960" cy="460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42047" y="1567179"/>
            <a:ext cx="17145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Randomise: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N=1518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18944" y="579119"/>
            <a:ext cx="1313687" cy="908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57272" y="615695"/>
            <a:ext cx="661415" cy="5242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59151" y="880872"/>
            <a:ext cx="1057655" cy="5273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493820" y="667003"/>
            <a:ext cx="76708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715" indent="196850">
              <a:lnSpc>
                <a:spcPts val="2090"/>
              </a:lnSpc>
              <a:spcBef>
                <a:spcPts val="22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75+  N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15" y="2962655"/>
            <a:ext cx="2974848" cy="7162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3066288"/>
            <a:ext cx="3090672" cy="5608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782" y="2987172"/>
            <a:ext cx="2870200" cy="611505"/>
          </a:xfrm>
          <a:custGeom>
            <a:avLst/>
            <a:gdLst/>
            <a:ahLst/>
            <a:cxnLst/>
            <a:rect l="l" t="t" r="r" b="b"/>
            <a:pathLst>
              <a:path w="2870200" h="611504">
                <a:moveTo>
                  <a:pt x="2705936" y="0"/>
                </a:moveTo>
                <a:lnTo>
                  <a:pt x="163641" y="0"/>
                </a:lnTo>
                <a:lnTo>
                  <a:pt x="111917" y="5194"/>
                </a:lnTo>
                <a:lnTo>
                  <a:pt x="66996" y="19659"/>
                </a:lnTo>
                <a:lnTo>
                  <a:pt x="31573" y="41716"/>
                </a:lnTo>
                <a:lnTo>
                  <a:pt x="8342" y="69688"/>
                </a:lnTo>
                <a:lnTo>
                  <a:pt x="0" y="101894"/>
                </a:lnTo>
                <a:lnTo>
                  <a:pt x="0" y="509460"/>
                </a:lnTo>
                <a:lnTo>
                  <a:pt x="31573" y="569639"/>
                </a:lnTo>
                <a:lnTo>
                  <a:pt x="66996" y="591696"/>
                </a:lnTo>
                <a:lnTo>
                  <a:pt x="111917" y="606161"/>
                </a:lnTo>
                <a:lnTo>
                  <a:pt x="163641" y="611356"/>
                </a:lnTo>
                <a:lnTo>
                  <a:pt x="2705936" y="611356"/>
                </a:lnTo>
                <a:lnTo>
                  <a:pt x="2757659" y="606161"/>
                </a:lnTo>
                <a:lnTo>
                  <a:pt x="2802581" y="591696"/>
                </a:lnTo>
                <a:lnTo>
                  <a:pt x="2838004" y="569639"/>
                </a:lnTo>
                <a:lnTo>
                  <a:pt x="2869577" y="509460"/>
                </a:lnTo>
                <a:lnTo>
                  <a:pt x="2869577" y="101894"/>
                </a:lnTo>
                <a:lnTo>
                  <a:pt x="2838004" y="41716"/>
                </a:lnTo>
                <a:lnTo>
                  <a:pt x="2802581" y="19659"/>
                </a:lnTo>
                <a:lnTo>
                  <a:pt x="2757659" y="5194"/>
                </a:lnTo>
                <a:lnTo>
                  <a:pt x="270593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95" y="3090672"/>
            <a:ext cx="832104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0831" y="3090672"/>
            <a:ext cx="338328" cy="4571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4840" y="3090672"/>
            <a:ext cx="597408" cy="4571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19873" y="3130804"/>
            <a:ext cx="27838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Follow-up: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4.04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(4.01-4.88)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38855" y="2983992"/>
            <a:ext cx="3188208" cy="7162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974848" y="3087623"/>
            <a:ext cx="3313176" cy="5608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63421" y="3008190"/>
            <a:ext cx="3086100" cy="611505"/>
          </a:xfrm>
          <a:custGeom>
            <a:avLst/>
            <a:gdLst/>
            <a:ahLst/>
            <a:cxnLst/>
            <a:rect l="l" t="t" r="r" b="b"/>
            <a:pathLst>
              <a:path w="3086100" h="611504">
                <a:moveTo>
                  <a:pt x="2881237" y="0"/>
                </a:moveTo>
                <a:lnTo>
                  <a:pt x="204616" y="0"/>
                </a:lnTo>
                <a:lnTo>
                  <a:pt x="139941" y="5194"/>
                </a:lnTo>
                <a:lnTo>
                  <a:pt x="83772" y="19659"/>
                </a:lnTo>
                <a:lnTo>
                  <a:pt x="39478" y="41717"/>
                </a:lnTo>
                <a:lnTo>
                  <a:pt x="10431" y="69688"/>
                </a:lnTo>
                <a:lnTo>
                  <a:pt x="0" y="101895"/>
                </a:lnTo>
                <a:lnTo>
                  <a:pt x="0" y="509461"/>
                </a:lnTo>
                <a:lnTo>
                  <a:pt x="39478" y="569639"/>
                </a:lnTo>
                <a:lnTo>
                  <a:pt x="83772" y="591696"/>
                </a:lnTo>
                <a:lnTo>
                  <a:pt x="139941" y="606161"/>
                </a:lnTo>
                <a:lnTo>
                  <a:pt x="204616" y="611356"/>
                </a:lnTo>
                <a:lnTo>
                  <a:pt x="2881237" y="611356"/>
                </a:lnTo>
                <a:lnTo>
                  <a:pt x="2945912" y="606161"/>
                </a:lnTo>
                <a:lnTo>
                  <a:pt x="3002081" y="591696"/>
                </a:lnTo>
                <a:lnTo>
                  <a:pt x="3046374" y="569639"/>
                </a:lnTo>
                <a:lnTo>
                  <a:pt x="3075422" y="541668"/>
                </a:lnTo>
                <a:lnTo>
                  <a:pt x="3085853" y="509461"/>
                </a:lnTo>
                <a:lnTo>
                  <a:pt x="3085853" y="101895"/>
                </a:lnTo>
                <a:lnTo>
                  <a:pt x="3046374" y="41717"/>
                </a:lnTo>
                <a:lnTo>
                  <a:pt x="3002081" y="19659"/>
                </a:lnTo>
                <a:lnTo>
                  <a:pt x="2945912" y="5194"/>
                </a:lnTo>
                <a:lnTo>
                  <a:pt x="2881237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99232" y="3112007"/>
            <a:ext cx="832104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53967" y="3112007"/>
            <a:ext cx="338327" cy="4571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17976" y="3112007"/>
            <a:ext cx="597408" cy="4571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113050" y="3152139"/>
            <a:ext cx="29864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Follow-up: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4.06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dirty="0" sz="1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(4.02-4.31)**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911" y="3770376"/>
            <a:ext cx="2977896" cy="7345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5071" y="3883151"/>
            <a:ext cx="2727960" cy="5608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3905" y="3804479"/>
            <a:ext cx="2853055" cy="611505"/>
          </a:xfrm>
          <a:custGeom>
            <a:avLst/>
            <a:gdLst/>
            <a:ahLst/>
            <a:cxnLst/>
            <a:rect l="l" t="t" r="r" b="b"/>
            <a:pathLst>
              <a:path w="2853055" h="611504">
                <a:moveTo>
                  <a:pt x="2689789" y="0"/>
                </a:moveTo>
                <a:lnTo>
                  <a:pt x="162664" y="0"/>
                </a:lnTo>
                <a:lnTo>
                  <a:pt x="111249" y="5194"/>
                </a:lnTo>
                <a:lnTo>
                  <a:pt x="66596" y="19659"/>
                </a:lnTo>
                <a:lnTo>
                  <a:pt x="31384" y="41717"/>
                </a:lnTo>
                <a:lnTo>
                  <a:pt x="8292" y="69688"/>
                </a:lnTo>
                <a:lnTo>
                  <a:pt x="0" y="101895"/>
                </a:lnTo>
                <a:lnTo>
                  <a:pt x="0" y="509461"/>
                </a:lnTo>
                <a:lnTo>
                  <a:pt x="31384" y="569639"/>
                </a:lnTo>
                <a:lnTo>
                  <a:pt x="66596" y="591696"/>
                </a:lnTo>
                <a:lnTo>
                  <a:pt x="111249" y="606161"/>
                </a:lnTo>
                <a:lnTo>
                  <a:pt x="162664" y="611356"/>
                </a:lnTo>
                <a:lnTo>
                  <a:pt x="2689789" y="611356"/>
                </a:lnTo>
                <a:lnTo>
                  <a:pt x="2741203" y="606161"/>
                </a:lnTo>
                <a:lnTo>
                  <a:pt x="2785856" y="591696"/>
                </a:lnTo>
                <a:lnTo>
                  <a:pt x="2821068" y="569639"/>
                </a:lnTo>
                <a:lnTo>
                  <a:pt x="2852453" y="509461"/>
                </a:lnTo>
                <a:lnTo>
                  <a:pt x="2852453" y="101895"/>
                </a:lnTo>
                <a:lnTo>
                  <a:pt x="2821068" y="41717"/>
                </a:lnTo>
                <a:lnTo>
                  <a:pt x="2785856" y="19659"/>
                </a:lnTo>
                <a:lnTo>
                  <a:pt x="2741203" y="5194"/>
                </a:lnTo>
                <a:lnTo>
                  <a:pt x="26897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3905" y="3804479"/>
            <a:ext cx="2853055" cy="611505"/>
          </a:xfrm>
          <a:custGeom>
            <a:avLst/>
            <a:gdLst/>
            <a:ahLst/>
            <a:cxnLst/>
            <a:rect l="l" t="t" r="r" b="b"/>
            <a:pathLst>
              <a:path w="2853055" h="611504">
                <a:moveTo>
                  <a:pt x="0" y="101894"/>
                </a:moveTo>
                <a:lnTo>
                  <a:pt x="31384" y="41716"/>
                </a:lnTo>
                <a:lnTo>
                  <a:pt x="66596" y="19659"/>
                </a:lnTo>
                <a:lnTo>
                  <a:pt x="111249" y="5194"/>
                </a:lnTo>
                <a:lnTo>
                  <a:pt x="162664" y="0"/>
                </a:lnTo>
                <a:lnTo>
                  <a:pt x="2689789" y="0"/>
                </a:lnTo>
                <a:lnTo>
                  <a:pt x="2741203" y="5194"/>
                </a:lnTo>
                <a:lnTo>
                  <a:pt x="2785857" y="19659"/>
                </a:lnTo>
                <a:lnTo>
                  <a:pt x="2821069" y="41716"/>
                </a:lnTo>
                <a:lnTo>
                  <a:pt x="2852454" y="101894"/>
                </a:lnTo>
                <a:lnTo>
                  <a:pt x="2852454" y="509461"/>
                </a:lnTo>
                <a:lnTo>
                  <a:pt x="2821069" y="569639"/>
                </a:lnTo>
                <a:lnTo>
                  <a:pt x="2785857" y="591696"/>
                </a:lnTo>
                <a:lnTo>
                  <a:pt x="2741203" y="606161"/>
                </a:lnTo>
                <a:lnTo>
                  <a:pt x="2689789" y="611356"/>
                </a:lnTo>
                <a:lnTo>
                  <a:pt x="162664" y="611356"/>
                </a:lnTo>
                <a:lnTo>
                  <a:pt x="111249" y="606161"/>
                </a:lnTo>
                <a:lnTo>
                  <a:pt x="66596" y="591696"/>
                </a:lnTo>
                <a:lnTo>
                  <a:pt x="31384" y="569639"/>
                </a:lnTo>
                <a:lnTo>
                  <a:pt x="0" y="509461"/>
                </a:lnTo>
                <a:lnTo>
                  <a:pt x="0" y="101894"/>
                </a:lnTo>
                <a:close/>
              </a:path>
            </a:pathLst>
          </a:custGeom>
          <a:ln w="19050">
            <a:solidFill>
              <a:srgbClr val="820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19456" y="3907535"/>
            <a:ext cx="2624328" cy="4571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32428" y="3950716"/>
            <a:ext cx="2376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ITT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Primary Analysis: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N=753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29711" y="3791711"/>
            <a:ext cx="3215640" cy="7345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85744" y="3904488"/>
            <a:ext cx="2727960" cy="5608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63421" y="3825499"/>
            <a:ext cx="3094355" cy="611505"/>
          </a:xfrm>
          <a:custGeom>
            <a:avLst/>
            <a:gdLst/>
            <a:ahLst/>
            <a:cxnLst/>
            <a:rect l="l" t="t" r="r" b="b"/>
            <a:pathLst>
              <a:path w="3094354" h="611504">
                <a:moveTo>
                  <a:pt x="2889178" y="0"/>
                </a:moveTo>
                <a:lnTo>
                  <a:pt x="205179" y="0"/>
                </a:lnTo>
                <a:lnTo>
                  <a:pt x="140326" y="5194"/>
                </a:lnTo>
                <a:lnTo>
                  <a:pt x="84003" y="19659"/>
                </a:lnTo>
                <a:lnTo>
                  <a:pt x="39587" y="41716"/>
                </a:lnTo>
                <a:lnTo>
                  <a:pt x="10460" y="69688"/>
                </a:lnTo>
                <a:lnTo>
                  <a:pt x="0" y="101894"/>
                </a:lnTo>
                <a:lnTo>
                  <a:pt x="0" y="509460"/>
                </a:lnTo>
                <a:lnTo>
                  <a:pt x="39587" y="569638"/>
                </a:lnTo>
                <a:lnTo>
                  <a:pt x="84003" y="591696"/>
                </a:lnTo>
                <a:lnTo>
                  <a:pt x="140326" y="606161"/>
                </a:lnTo>
                <a:lnTo>
                  <a:pt x="205179" y="611355"/>
                </a:lnTo>
                <a:lnTo>
                  <a:pt x="2889178" y="611355"/>
                </a:lnTo>
                <a:lnTo>
                  <a:pt x="2954031" y="606161"/>
                </a:lnTo>
                <a:lnTo>
                  <a:pt x="3010355" y="591696"/>
                </a:lnTo>
                <a:lnTo>
                  <a:pt x="3054771" y="569638"/>
                </a:lnTo>
                <a:lnTo>
                  <a:pt x="3083898" y="541667"/>
                </a:lnTo>
                <a:lnTo>
                  <a:pt x="3094358" y="509460"/>
                </a:lnTo>
                <a:lnTo>
                  <a:pt x="3094358" y="101894"/>
                </a:lnTo>
                <a:lnTo>
                  <a:pt x="3054771" y="41716"/>
                </a:lnTo>
                <a:lnTo>
                  <a:pt x="3010355" y="19659"/>
                </a:lnTo>
                <a:lnTo>
                  <a:pt x="2954031" y="5194"/>
                </a:lnTo>
                <a:lnTo>
                  <a:pt x="288917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63421" y="3825499"/>
            <a:ext cx="3094355" cy="611505"/>
          </a:xfrm>
          <a:custGeom>
            <a:avLst/>
            <a:gdLst/>
            <a:ahLst/>
            <a:cxnLst/>
            <a:rect l="l" t="t" r="r" b="b"/>
            <a:pathLst>
              <a:path w="3094354" h="611504">
                <a:moveTo>
                  <a:pt x="0" y="101894"/>
                </a:moveTo>
                <a:lnTo>
                  <a:pt x="39587" y="41716"/>
                </a:lnTo>
                <a:lnTo>
                  <a:pt x="84003" y="19659"/>
                </a:lnTo>
                <a:lnTo>
                  <a:pt x="140327" y="5194"/>
                </a:lnTo>
                <a:lnTo>
                  <a:pt x="205180" y="0"/>
                </a:lnTo>
                <a:lnTo>
                  <a:pt x="2889179" y="0"/>
                </a:lnTo>
                <a:lnTo>
                  <a:pt x="2954032" y="5194"/>
                </a:lnTo>
                <a:lnTo>
                  <a:pt x="3010356" y="19659"/>
                </a:lnTo>
                <a:lnTo>
                  <a:pt x="3054771" y="41716"/>
                </a:lnTo>
                <a:lnTo>
                  <a:pt x="3083898" y="69688"/>
                </a:lnTo>
                <a:lnTo>
                  <a:pt x="3094359" y="101894"/>
                </a:lnTo>
                <a:lnTo>
                  <a:pt x="3094359" y="509461"/>
                </a:lnTo>
                <a:lnTo>
                  <a:pt x="3054771" y="569639"/>
                </a:lnTo>
                <a:lnTo>
                  <a:pt x="3010356" y="591696"/>
                </a:lnTo>
                <a:lnTo>
                  <a:pt x="2954032" y="606161"/>
                </a:lnTo>
                <a:lnTo>
                  <a:pt x="2889179" y="611356"/>
                </a:lnTo>
                <a:lnTo>
                  <a:pt x="205180" y="611356"/>
                </a:lnTo>
                <a:lnTo>
                  <a:pt x="140327" y="606161"/>
                </a:lnTo>
                <a:lnTo>
                  <a:pt x="84003" y="591696"/>
                </a:lnTo>
                <a:lnTo>
                  <a:pt x="39587" y="569639"/>
                </a:lnTo>
                <a:lnTo>
                  <a:pt x="10460" y="541667"/>
                </a:lnTo>
                <a:lnTo>
                  <a:pt x="0" y="509461"/>
                </a:lnTo>
                <a:lnTo>
                  <a:pt x="0" y="101894"/>
                </a:lnTo>
                <a:close/>
              </a:path>
            </a:pathLst>
          </a:custGeom>
          <a:ln w="19050">
            <a:solidFill>
              <a:srgbClr val="B85A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310128" y="3928871"/>
            <a:ext cx="2624328" cy="4571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422897" y="3972052"/>
            <a:ext cx="2376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ITT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Primary Analysis: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N=765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87624" y="2809287"/>
            <a:ext cx="0" cy="199390"/>
          </a:xfrm>
          <a:custGeom>
            <a:avLst/>
            <a:gdLst/>
            <a:ahLst/>
            <a:cxnLst/>
            <a:rect l="l" t="t" r="r" b="b"/>
            <a:pathLst>
              <a:path w="0" h="199389">
                <a:moveTo>
                  <a:pt x="0" y="0"/>
                </a:moveTo>
                <a:lnTo>
                  <a:pt x="1" y="198904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16015" y="2809287"/>
            <a:ext cx="0" cy="199390"/>
          </a:xfrm>
          <a:custGeom>
            <a:avLst/>
            <a:gdLst/>
            <a:ahLst/>
            <a:cxnLst/>
            <a:rect l="l" t="t" r="r" b="b"/>
            <a:pathLst>
              <a:path w="0" h="199389">
                <a:moveTo>
                  <a:pt x="0" y="0"/>
                </a:moveTo>
                <a:lnTo>
                  <a:pt x="1" y="198904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81433" y="3619546"/>
            <a:ext cx="0" cy="199390"/>
          </a:xfrm>
          <a:custGeom>
            <a:avLst/>
            <a:gdLst/>
            <a:ahLst/>
            <a:cxnLst/>
            <a:rect l="l" t="t" r="r" b="b"/>
            <a:pathLst>
              <a:path w="0" h="199389">
                <a:moveTo>
                  <a:pt x="0" y="0"/>
                </a:moveTo>
                <a:lnTo>
                  <a:pt x="1" y="198904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32693" y="3626595"/>
            <a:ext cx="0" cy="199390"/>
          </a:xfrm>
          <a:custGeom>
            <a:avLst/>
            <a:gdLst/>
            <a:ahLst/>
            <a:cxnLst/>
            <a:rect l="l" t="t" r="r" b="b"/>
            <a:pathLst>
              <a:path w="0" h="199389">
                <a:moveTo>
                  <a:pt x="0" y="0"/>
                </a:moveTo>
                <a:lnTo>
                  <a:pt x="1" y="198904"/>
                </a:lnTo>
              </a:path>
            </a:pathLst>
          </a:custGeom>
          <a:ln w="38100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6446606" y="2096442"/>
            <a:ext cx="2448560" cy="2364105"/>
          </a:xfrm>
          <a:prstGeom prst="rect">
            <a:avLst/>
          </a:prstGeom>
          <a:ln w="19050">
            <a:solidFill>
              <a:srgbClr val="AE1022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265"/>
              </a:spcBef>
            </a:pP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Salient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features: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45%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Female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30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72% ≥80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5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Oldest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103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34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80%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Prefrail/Frail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33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60%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MoCA</a:t>
            </a:r>
            <a:r>
              <a:rPr dirty="0" sz="1800" spc="-8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&lt;26</a:t>
            </a:r>
            <a:endParaRPr sz="1800">
              <a:latin typeface="Calibri"/>
              <a:cs typeface="Calibri"/>
            </a:endParaRPr>
          </a:p>
          <a:p>
            <a:pPr marL="415925" indent="-285750">
              <a:lnSpc>
                <a:spcPct val="100000"/>
              </a:lnSpc>
              <a:spcBef>
                <a:spcPts val="430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Median CCI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=</a:t>
            </a:r>
            <a:r>
              <a:rPr dirty="0" sz="1800" spc="-7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23927" y="406355"/>
            <a:ext cx="4292600" cy="83121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415925" marR="331470" indent="-285750">
              <a:lnSpc>
                <a:spcPts val="1900"/>
              </a:lnSpc>
              <a:spcBef>
                <a:spcPts val="34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600" spc="-15" b="1">
                <a:solidFill>
                  <a:srgbClr val="002060"/>
                </a:solidFill>
                <a:latin typeface="Calibri"/>
                <a:cs typeface="Calibri"/>
              </a:rPr>
              <a:t>Patients were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recruited 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from EDs,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MAU,  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cardiology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wards, 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medical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wards, geriatric  wards at 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PCI and non-PCI</a:t>
            </a:r>
            <a:r>
              <a:rPr dirty="0" sz="16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centres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23927" y="1331874"/>
            <a:ext cx="4292600" cy="58483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415925" marR="270510" indent="-285750">
              <a:lnSpc>
                <a:spcPct val="100000"/>
              </a:lnSpc>
              <a:spcBef>
                <a:spcPts val="245"/>
              </a:spcBef>
              <a:buClr>
                <a:srgbClr val="C00000"/>
              </a:buClr>
              <a:buFont typeface="Wingdings"/>
              <a:buChar char=""/>
              <a:tabLst>
                <a:tab pos="415925" algn="l"/>
              </a:tabLst>
            </a:pP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Formal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assessment </a:t>
            </a:r>
            <a:r>
              <a:rPr dirty="0" sz="1600" b="1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dirty="0" sz="1600" spc="-20" b="1">
                <a:solidFill>
                  <a:srgbClr val="002060"/>
                </a:solidFill>
                <a:latin typeface="Calibri"/>
                <a:cs typeface="Calibri"/>
              </a:rPr>
              <a:t>frailty, 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cognition, co-  morbidity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at 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baseline and</a:t>
            </a:r>
            <a:r>
              <a:rPr dirty="0" sz="16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follow-up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37146" y="4575555"/>
            <a:ext cx="5229860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100"/>
              </a:spcBef>
            </a:pPr>
            <a:r>
              <a:rPr dirty="0" sz="1000" spc="-5" b="1" i="1">
                <a:solidFill>
                  <a:srgbClr val="002060"/>
                </a:solidFill>
                <a:latin typeface="Calibri"/>
                <a:cs typeface="Calibri"/>
              </a:rPr>
              <a:t>ED-emergency department; MAU-medical admissions unit; PCI-percutaneous coronary intervention  </a:t>
            </a:r>
            <a:r>
              <a:rPr dirty="0" sz="1000" spc="-5" b="1" i="1">
                <a:solidFill>
                  <a:srgbClr val="002060"/>
                </a:solidFill>
                <a:latin typeface="Calibri"/>
                <a:cs typeface="Calibri"/>
              </a:rPr>
              <a:t>MoCA-Montreal cognitive assessment; CCI-Charlson co-morbidity index; ITT-Intention </a:t>
            </a:r>
            <a:r>
              <a:rPr dirty="0" sz="1000" b="1" i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1000" spc="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000" spc="-5" b="1" i="1">
                <a:solidFill>
                  <a:srgbClr val="002060"/>
                </a:solidFill>
                <a:latin typeface="Calibri"/>
                <a:cs typeface="Calibri"/>
              </a:rPr>
              <a:t>treat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40131"/>
            <a:ext cx="6584315" cy="77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4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AE1022"/>
                </a:solidFill>
                <a:latin typeface="Calibri"/>
                <a:cs typeface="Calibri"/>
              </a:rPr>
              <a:t>PRIMARY</a:t>
            </a:r>
            <a:r>
              <a:rPr dirty="0" sz="2800" spc="-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AE1022"/>
                </a:solidFill>
                <a:latin typeface="Calibri"/>
                <a:cs typeface="Calibri"/>
              </a:rPr>
              <a:t>OUTCOME: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dirty="0" sz="2800" spc="-5" b="1">
                <a:solidFill>
                  <a:srgbClr val="AE1022"/>
                </a:solidFill>
                <a:latin typeface="Calibri"/>
                <a:cs typeface="Calibri"/>
              </a:rPr>
              <a:t>COMPOSITE OF </a:t>
            </a:r>
            <a:r>
              <a:rPr dirty="0" sz="2800" b="1">
                <a:solidFill>
                  <a:srgbClr val="AE1022"/>
                </a:solidFill>
                <a:latin typeface="Calibri"/>
                <a:cs typeface="Calibri"/>
              </a:rPr>
              <a:t>CV </a:t>
            </a:r>
            <a:r>
              <a:rPr dirty="0" sz="2800" spc="-55" b="1">
                <a:solidFill>
                  <a:srgbClr val="AE1022"/>
                </a:solidFill>
                <a:latin typeface="Calibri"/>
                <a:cs typeface="Calibri"/>
              </a:rPr>
              <a:t>DEATH </a:t>
            </a:r>
            <a:r>
              <a:rPr dirty="0" sz="2800" spc="-5" b="1">
                <a:solidFill>
                  <a:srgbClr val="AE1022"/>
                </a:solidFill>
                <a:latin typeface="Calibri"/>
                <a:cs typeface="Calibri"/>
              </a:rPr>
              <a:t>OR </a:t>
            </a:r>
            <a:r>
              <a:rPr dirty="0" sz="2800" spc="-70" b="1">
                <a:solidFill>
                  <a:srgbClr val="AE1022"/>
                </a:solidFill>
                <a:latin typeface="Calibri"/>
                <a:cs typeface="Calibri"/>
              </a:rPr>
              <a:t>NON-FATAL</a:t>
            </a:r>
            <a:r>
              <a:rPr dirty="0" sz="2800" spc="2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AE1022"/>
                </a:solidFill>
                <a:latin typeface="Calibri"/>
                <a:cs typeface="Calibri"/>
              </a:rPr>
              <a:t>MI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987551"/>
            <a:ext cx="6004559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62616" y="2788912"/>
            <a:ext cx="3660775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1527175" marR="100330" indent="-1380490">
              <a:lnSpc>
                <a:spcPts val="2090"/>
              </a:lnSpc>
              <a:spcBef>
                <a:spcPts val="390"/>
              </a:spcBef>
            </a:pP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Hazard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ratio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0.94;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95%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CI 0.77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-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1.14  P=0.53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5258" y="4823459"/>
            <a:ext cx="4989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002060"/>
                </a:solidFill>
                <a:latin typeface="Calibri"/>
                <a:cs typeface="Calibri"/>
              </a:rPr>
              <a:t>CV-Cardiovascular; </a:t>
            </a:r>
            <a:r>
              <a:rPr dirty="0" sz="1400" b="1" i="1">
                <a:solidFill>
                  <a:srgbClr val="002060"/>
                </a:solidFill>
                <a:latin typeface="Calibri"/>
                <a:cs typeface="Calibri"/>
              </a:rPr>
              <a:t>MI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Myocardial infarction; CI-Confidence</a:t>
            </a:r>
            <a:r>
              <a:rPr dirty="0" sz="1400" spc="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002060"/>
                </a:solidFill>
                <a:latin typeface="Calibri"/>
                <a:cs typeface="Calibri"/>
              </a:rPr>
              <a:t>interval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357" y="259587"/>
            <a:ext cx="56896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70" b="1">
                <a:solidFill>
                  <a:srgbClr val="AE1022"/>
                </a:solidFill>
                <a:latin typeface="Calibri"/>
                <a:cs typeface="Calibri"/>
              </a:rPr>
              <a:t>NON-FATAL </a:t>
            </a:r>
            <a:r>
              <a:rPr dirty="0" sz="2800" spc="-15" b="1">
                <a:solidFill>
                  <a:srgbClr val="AE1022"/>
                </a:solidFill>
                <a:latin typeface="Calibri"/>
                <a:cs typeface="Calibri"/>
              </a:rPr>
              <a:t>MYOCARDIAL</a:t>
            </a:r>
            <a:r>
              <a:rPr dirty="0" sz="2800" spc="6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AE1022"/>
                </a:solidFill>
                <a:latin typeface="Calibri"/>
                <a:cs typeface="Calibri"/>
              </a:rPr>
              <a:t>INFARCTION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9136" y="957071"/>
            <a:ext cx="6050279" cy="3633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67943" y="3075805"/>
            <a:ext cx="3384550" cy="354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265"/>
              </a:spcBef>
            </a:pP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Hazard 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ratio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0.75; 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95% CI</a:t>
            </a:r>
            <a:r>
              <a:rPr dirty="0" sz="1700" spc="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0.57-0.99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357" y="259587"/>
            <a:ext cx="52304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AE1022"/>
                </a:solidFill>
                <a:latin typeface="Calibri"/>
                <a:cs typeface="Calibri"/>
              </a:rPr>
              <a:t>SUBSEQUENT</a:t>
            </a:r>
            <a:r>
              <a:rPr dirty="0" sz="2800" spc="15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AE1022"/>
                </a:solidFill>
                <a:latin typeface="Calibri"/>
                <a:cs typeface="Calibri"/>
              </a:rPr>
              <a:t>REVASCULARISATION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2936" y="841247"/>
            <a:ext cx="5843016" cy="3502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21928" y="1464895"/>
            <a:ext cx="3535679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250"/>
              </a:spcBef>
            </a:pP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Hazard ratio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0.26;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95%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CI</a:t>
            </a:r>
            <a:r>
              <a:rPr dirty="0" sz="1800" spc="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0.17-0.39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408" y="62522"/>
            <a:ext cx="873980" cy="8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39" y="360171"/>
            <a:ext cx="161734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Key</a:t>
            </a:r>
            <a:r>
              <a:rPr dirty="0" spc="-60"/>
              <a:t> </a:t>
            </a:r>
            <a:r>
              <a:rPr dirty="0" spc="-10"/>
              <a:t>messages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39" y="935227"/>
            <a:ext cx="7401559" cy="3640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298450" algn="l"/>
              </a:tabLst>
            </a:pP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Among older adults with type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I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NSTEMI, an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strategy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1800" spc="6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safe.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Wingdings"/>
              <a:buChar char=""/>
            </a:pPr>
            <a:endParaRPr sz="2450">
              <a:latin typeface="Calibri"/>
              <a:cs typeface="Calibri"/>
            </a:endParaRPr>
          </a:p>
          <a:p>
            <a:pPr marL="298450" marR="6350" indent="-28575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8450" algn="l"/>
              </a:tabLst>
            </a:pP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An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strategy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did not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significantly reduce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combined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risk of 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cardiovascular death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or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non-fatal myocardial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infarction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as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compared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with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a 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conservative </a:t>
            </a:r>
            <a:r>
              <a:rPr dirty="0" sz="1800" spc="-30" b="1">
                <a:solidFill>
                  <a:srgbClr val="002060"/>
                </a:solidFill>
                <a:latin typeface="Calibri"/>
                <a:cs typeface="Calibri"/>
              </a:rPr>
              <a:t>strategy.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Wingdings"/>
              <a:buChar char=""/>
            </a:pPr>
            <a:endParaRPr sz="2550">
              <a:latin typeface="Calibri"/>
              <a:cs typeface="Calibri"/>
            </a:endParaRPr>
          </a:p>
          <a:p>
            <a:pPr marL="298450" marR="751840" indent="-285750">
              <a:lnSpc>
                <a:spcPts val="2110"/>
              </a:lnSpc>
              <a:buClr>
                <a:srgbClr val="C00000"/>
              </a:buClr>
              <a:buFont typeface="Wingdings"/>
              <a:buChar char=""/>
              <a:tabLst>
                <a:tab pos="298450" algn="l"/>
              </a:tabLst>
            </a:pP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Treatment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with an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invasive 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strategy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did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reduce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risk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non-fatal  myocardial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infarction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subsequent</a:t>
            </a:r>
            <a:r>
              <a:rPr dirty="0" sz="1800" spc="3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revascularization.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Wingdings"/>
              <a:buChar char=""/>
            </a:pPr>
            <a:endParaRPr sz="24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298450" algn="l"/>
              </a:tabLst>
            </a:pP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results provide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foundation for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older heart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attack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patients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and their 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clinicians to 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make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an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informed decision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about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whether to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undergo invasive 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coronary 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angiography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1800" spc="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not.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2024-09-01T14:03:42Z</dcterms:created>
  <dcterms:modified xsi:type="dcterms:W3CDTF">2024-09-01T14:03:42Z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2024-08-31T00:00:00Z</vt:filetime>
  </property>
  <property fmtid="{D5CDD505-2E9C-101B-9397-08002B2CF9AE}" pid="3" name="LastSaved">
    <vt:filetime>2024-09-01T00:00:00Z</vt:filetime>
  </property>
</Properties>
</file>