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 id="268"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71" autoAdjust="0"/>
  </p:normalViewPr>
  <p:slideViewPr>
    <p:cSldViewPr>
      <p:cViewPr varScale="1">
        <p:scale>
          <a:sx n="136" d="100"/>
          <a:sy n="136" d="100"/>
        </p:scale>
        <p:origin x="424" y="1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2E862-60D0-C74F-B2E4-D89162E05EBF}" type="datetimeFigureOut">
              <a:rPr lang="en-US" smtClean="0"/>
              <a:t>12/15/18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F5AAC-4751-B94A-9D62-366FBE90D568}" type="slidenum">
              <a:rPr lang="en-US" smtClean="0"/>
              <a:t>‹#›</a:t>
            </a:fld>
            <a:endParaRPr lang="en-US"/>
          </a:p>
        </p:txBody>
      </p:sp>
    </p:spTree>
    <p:extLst>
      <p:ext uri="{BB962C8B-B14F-4D97-AF65-F5344CB8AC3E}">
        <p14:creationId xmlns:p14="http://schemas.microsoft.com/office/powerpoint/2010/main" val="190245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8F5AAC-4751-B94A-9D62-366FBE90D568}" type="slidenum">
              <a:rPr lang="en-US" smtClean="0"/>
              <a:t>2</a:t>
            </a:fld>
            <a:endParaRPr lang="en-US"/>
          </a:p>
        </p:txBody>
      </p:sp>
    </p:spTree>
    <p:extLst>
      <p:ext uri="{BB962C8B-B14F-4D97-AF65-F5344CB8AC3E}">
        <p14:creationId xmlns:p14="http://schemas.microsoft.com/office/powerpoint/2010/main" val="1113172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A14D02-CC6A-4E13-8063-E7D2D92DA659}" type="datetimeFigureOut">
              <a:rPr lang="en-US" smtClean="0"/>
              <a:pPr/>
              <a:t>12/15/18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14D02-CC6A-4E13-8063-E7D2D92DA659}" type="datetimeFigureOut">
              <a:rPr lang="en-US" smtClean="0"/>
              <a:pPr/>
              <a:t>12/15/18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14D02-CC6A-4E13-8063-E7D2D92DA659}" type="datetimeFigureOut">
              <a:rPr lang="en-US" smtClean="0"/>
              <a:pPr/>
              <a:t>12/15/18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14D02-CC6A-4E13-8063-E7D2D92DA659}" type="datetimeFigureOut">
              <a:rPr lang="en-US" smtClean="0"/>
              <a:pPr/>
              <a:t>12/15/18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A14D02-CC6A-4E13-8063-E7D2D92DA659}" type="datetimeFigureOut">
              <a:rPr lang="en-US" smtClean="0"/>
              <a:pPr/>
              <a:t>12/15/18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A14D02-CC6A-4E13-8063-E7D2D92DA659}" type="datetimeFigureOut">
              <a:rPr lang="en-US" smtClean="0"/>
              <a:pPr/>
              <a:t>12/15/18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A14D02-CC6A-4E13-8063-E7D2D92DA659}" type="datetimeFigureOut">
              <a:rPr lang="en-US" smtClean="0"/>
              <a:pPr/>
              <a:t>12/15/18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A14D02-CC6A-4E13-8063-E7D2D92DA659}" type="datetimeFigureOut">
              <a:rPr lang="en-US" smtClean="0"/>
              <a:pPr/>
              <a:t>12/15/18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14D02-CC6A-4E13-8063-E7D2D92DA659}" type="datetimeFigureOut">
              <a:rPr lang="en-US" smtClean="0"/>
              <a:pPr/>
              <a:t>12/15/18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14D02-CC6A-4E13-8063-E7D2D92DA659}" type="datetimeFigureOut">
              <a:rPr lang="en-US" smtClean="0"/>
              <a:pPr/>
              <a:t>12/15/18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14D02-CC6A-4E13-8063-E7D2D92DA659}" type="datetimeFigureOut">
              <a:rPr lang="en-US" smtClean="0"/>
              <a:pPr/>
              <a:t>12/15/18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4C9F7-BB62-4FC8-A27C-9F846F1CBE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EA14D02-CC6A-4E13-8063-E7D2D92DA659}" type="datetimeFigureOut">
              <a:rPr lang="en-US" smtClean="0"/>
              <a:pPr/>
              <a:t>12/15/18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94C9F7-BB62-4FC8-A27C-9F846F1CBE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Contrast Induced Encephalopathy</a:t>
            </a:r>
            <a:br>
              <a:rPr lang="en-US" dirty="0"/>
            </a:br>
            <a:r>
              <a:rPr lang="en-US" dirty="0"/>
              <a:t>Case Report</a:t>
            </a:r>
          </a:p>
        </p:txBody>
      </p:sp>
      <p:sp>
        <p:nvSpPr>
          <p:cNvPr id="3" name="Subtitle 2"/>
          <p:cNvSpPr>
            <a:spLocks noGrp="1"/>
          </p:cNvSpPr>
          <p:nvPr>
            <p:ph type="subTitle" idx="1"/>
          </p:nvPr>
        </p:nvSpPr>
        <p:spPr/>
        <p:txBody>
          <a:bodyPr>
            <a:normAutofit fontScale="62500" lnSpcReduction="20000"/>
          </a:bodyPr>
          <a:lstStyle/>
          <a:p>
            <a:pPr>
              <a:lnSpc>
                <a:spcPct val="88000"/>
              </a:lnSpc>
              <a:defRPr sz="2900"/>
            </a:pPr>
            <a:r>
              <a:rPr lang="en-US" dirty="0"/>
              <a:t>Kartik Shatagopam MD</a:t>
            </a:r>
          </a:p>
          <a:p>
            <a:pPr>
              <a:lnSpc>
                <a:spcPct val="88000"/>
              </a:lnSpc>
              <a:defRPr sz="2900"/>
            </a:pPr>
            <a:r>
              <a:rPr lang="en-US" dirty="0"/>
              <a:t>M. Ayoub Mirza MD</a:t>
            </a:r>
          </a:p>
          <a:p>
            <a:pPr>
              <a:lnSpc>
                <a:spcPct val="88000"/>
              </a:lnSpc>
              <a:defRPr sz="2900"/>
            </a:pPr>
            <a:endParaRPr lang="en-US" dirty="0"/>
          </a:p>
          <a:p>
            <a:pPr>
              <a:lnSpc>
                <a:spcPct val="88000"/>
              </a:lnSpc>
              <a:defRPr sz="2900"/>
            </a:pPr>
            <a:r>
              <a:rPr lang="en-US" b="1" dirty="0"/>
              <a:t>Carilion Clinic Virginia Tech School of Medicine</a:t>
            </a:r>
          </a:p>
          <a:p>
            <a:pPr>
              <a:lnSpc>
                <a:spcPct val="88000"/>
              </a:lnSpc>
              <a:defRPr sz="2900"/>
            </a:pPr>
            <a:r>
              <a:rPr lang="en-US" b="1" dirty="0"/>
              <a:t>Roanoke, Virginia</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457200" y="1200151"/>
            <a:ext cx="8229600" cy="2971799"/>
          </a:xfrm>
        </p:spPr>
        <p:txBody>
          <a:bodyPr anchor="ctr">
            <a:normAutofit fontScale="92500" lnSpcReduction="20000"/>
          </a:bodyPr>
          <a:lstStyle/>
          <a:p>
            <a:pPr defTabSz="426466">
              <a:spcBef>
                <a:spcPts val="3000"/>
              </a:spcBef>
              <a:defRPr sz="3100"/>
            </a:pPr>
            <a:r>
              <a:rPr lang="en-US" sz="1600" dirty="0"/>
              <a:t>CIE is rare</a:t>
            </a:r>
          </a:p>
          <a:p>
            <a:pPr marL="922781" lvl="1" indent="-389381" defTabSz="426466">
              <a:spcBef>
                <a:spcPts val="3000"/>
              </a:spcBef>
              <a:defRPr sz="3100"/>
            </a:pPr>
            <a:r>
              <a:rPr lang="en-US" sz="1600" dirty="0"/>
              <a:t>Incidence varies from 0.3% to 1% </a:t>
            </a:r>
          </a:p>
          <a:p>
            <a:pPr defTabSz="426466">
              <a:spcBef>
                <a:spcPts val="3000"/>
              </a:spcBef>
              <a:defRPr sz="3100"/>
            </a:pPr>
            <a:r>
              <a:rPr lang="en-US" sz="1600" dirty="0"/>
              <a:t>Typically occurs in patients receiving intra-arterial contrast, especially in coronary or carotid arteries </a:t>
            </a:r>
          </a:p>
          <a:p>
            <a:pPr defTabSz="426466">
              <a:spcBef>
                <a:spcPts val="3000"/>
              </a:spcBef>
              <a:defRPr sz="3100"/>
            </a:pPr>
            <a:r>
              <a:rPr lang="en-US" sz="1600" dirty="0"/>
              <a:t>Neurologic symptoms develop within hours of contrast exposure and clinical manifestations vary greatly </a:t>
            </a:r>
          </a:p>
          <a:p>
            <a:pPr lvl="1" defTabSz="426466">
              <a:spcBef>
                <a:spcPts val="3000"/>
              </a:spcBef>
              <a:defRPr sz="3100"/>
            </a:pPr>
            <a:r>
              <a:rPr lang="en-US" sz="1600" dirty="0"/>
              <a:t>Symptoms include cortical blindness, hemiparesis, aphasia, loss of coordination, confusion/delirium, seizures/coma</a:t>
            </a:r>
          </a:p>
        </p:txBody>
      </p:sp>
    </p:spTree>
    <p:extLst>
      <p:ext uri="{BB962C8B-B14F-4D97-AF65-F5344CB8AC3E}">
        <p14:creationId xmlns:p14="http://schemas.microsoft.com/office/powerpoint/2010/main" val="1193801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457200" y="1200151"/>
            <a:ext cx="8229600" cy="2971799"/>
          </a:xfrm>
        </p:spPr>
        <p:txBody>
          <a:bodyPr anchor="ctr">
            <a:normAutofit fontScale="85000" lnSpcReduction="10000"/>
          </a:bodyPr>
          <a:lstStyle/>
          <a:p>
            <a:pPr defTabSz="403097">
              <a:spcBef>
                <a:spcPts val="2800"/>
              </a:spcBef>
              <a:defRPr sz="2900"/>
            </a:pPr>
            <a:r>
              <a:rPr lang="en-US" sz="2000" dirty="0"/>
              <a:t>Precise mechanism remains unclear, but a possible explanation is that the chemical and physical properties of the contrast media cause osmotic disruption of the blood-brain barrier with subsequent direct neurotoxicity of extravasated contrast </a:t>
            </a:r>
          </a:p>
          <a:p>
            <a:pPr marL="901445" lvl="1" indent="-368045" defTabSz="403097">
              <a:spcBef>
                <a:spcPts val="2800"/>
              </a:spcBef>
              <a:defRPr sz="2900"/>
            </a:pPr>
            <a:r>
              <a:rPr lang="en-US" sz="2000" dirty="0"/>
              <a:t>Occipital cortex is one of the regions with a higher permeability of the blood brain barrier and is most effected</a:t>
            </a:r>
          </a:p>
          <a:p>
            <a:pPr defTabSz="403097">
              <a:spcBef>
                <a:spcPts val="2800"/>
              </a:spcBef>
              <a:defRPr sz="2900"/>
            </a:pPr>
            <a:r>
              <a:rPr lang="en-US" sz="2000" dirty="0"/>
              <a:t>Risk factors  associated with CIE include hypertension, diabetes, renal impairment, male gender, history of previous cerebrovascular accident, injection of large volumes of iodinated contrast and angiography with PCI of internal mammary grafts </a:t>
            </a:r>
          </a:p>
        </p:txBody>
      </p:sp>
    </p:spTree>
    <p:extLst>
      <p:ext uri="{BB962C8B-B14F-4D97-AF65-F5344CB8AC3E}">
        <p14:creationId xmlns:p14="http://schemas.microsoft.com/office/powerpoint/2010/main" val="2792468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457200" y="1200151"/>
            <a:ext cx="8229600" cy="2971799"/>
          </a:xfrm>
        </p:spPr>
        <p:txBody>
          <a:bodyPr>
            <a:normAutofit fontScale="70000" lnSpcReduction="20000"/>
          </a:bodyPr>
          <a:lstStyle/>
          <a:p>
            <a:pPr defTabSz="356361">
              <a:spcBef>
                <a:spcPts val="2500"/>
              </a:spcBef>
              <a:defRPr sz="2600"/>
            </a:pPr>
            <a:r>
              <a:rPr lang="en-US" sz="1800" dirty="0"/>
              <a:t>Diagnosis is based clinical features MRI findings </a:t>
            </a:r>
          </a:p>
          <a:p>
            <a:pPr marL="611124" lvl="1" defTabSz="356361">
              <a:spcBef>
                <a:spcPts val="2500"/>
              </a:spcBef>
              <a:defRPr sz="2600"/>
            </a:pPr>
            <a:r>
              <a:rPr lang="en-US" sz="1800" dirty="0"/>
              <a:t>The ADC component of MRI can be very useful in differentiating between acute infarction and CIE</a:t>
            </a:r>
          </a:p>
          <a:p>
            <a:pPr marL="611124" lvl="1" defTabSz="356361">
              <a:spcBef>
                <a:spcPts val="2500"/>
              </a:spcBef>
              <a:defRPr sz="2600"/>
            </a:pPr>
            <a:r>
              <a:rPr lang="en-US" sz="1800" dirty="0"/>
              <a:t>ADC provides a quantitative measure of water diffusion in the brain and reveals no abnormality in intensity in patient with CIE </a:t>
            </a:r>
          </a:p>
          <a:p>
            <a:pPr marL="936498" lvl="2" indent="-285750" defTabSz="356361">
              <a:spcBef>
                <a:spcPts val="2500"/>
              </a:spcBef>
              <a:defRPr sz="2600"/>
            </a:pPr>
            <a:r>
              <a:rPr lang="en-US" sz="1800" dirty="0"/>
              <a:t>In acute ischemic CVA with cytotoxic edema, decreased water diffusion in infarcted tissues causes a decreased ADC</a:t>
            </a:r>
          </a:p>
          <a:p>
            <a:pPr defTabSz="356361">
              <a:spcBef>
                <a:spcPts val="2500"/>
              </a:spcBef>
              <a:defRPr sz="2600"/>
            </a:pPr>
            <a:r>
              <a:rPr lang="en-US" sz="1800" dirty="0"/>
              <a:t>Treatment is usually supportive and involves hydration with IV crystalloids</a:t>
            </a:r>
          </a:p>
          <a:p>
            <a:pPr defTabSz="356361">
              <a:spcBef>
                <a:spcPts val="2500"/>
              </a:spcBef>
              <a:defRPr sz="2600"/>
            </a:pPr>
            <a:r>
              <a:rPr lang="en-US" sz="1800" dirty="0"/>
              <a:t>Neurologic deficits typically last from few minutes to several days with complete recovery in most cases</a:t>
            </a:r>
          </a:p>
        </p:txBody>
      </p:sp>
    </p:spTree>
    <p:extLst>
      <p:ext uri="{BB962C8B-B14F-4D97-AF65-F5344CB8AC3E}">
        <p14:creationId xmlns:p14="http://schemas.microsoft.com/office/powerpoint/2010/main" val="494510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home messages</a:t>
            </a:r>
          </a:p>
        </p:txBody>
      </p:sp>
      <p:sp>
        <p:nvSpPr>
          <p:cNvPr id="3" name="Content Placeholder 2"/>
          <p:cNvSpPr>
            <a:spLocks noGrp="1"/>
          </p:cNvSpPr>
          <p:nvPr>
            <p:ph idx="1"/>
          </p:nvPr>
        </p:nvSpPr>
        <p:spPr>
          <a:xfrm>
            <a:off x="457200" y="1200151"/>
            <a:ext cx="8229600" cy="2971799"/>
          </a:xfrm>
        </p:spPr>
        <p:txBody>
          <a:bodyPr anchor="ctr">
            <a:normAutofit fontScale="70000" lnSpcReduction="20000"/>
          </a:bodyPr>
          <a:lstStyle/>
          <a:p>
            <a:pPr defTabSz="461518">
              <a:spcBef>
                <a:spcPts val="3300"/>
              </a:spcBef>
              <a:defRPr sz="3300"/>
            </a:pPr>
            <a:r>
              <a:rPr lang="en-US" sz="2400" dirty="0"/>
              <a:t>CIE is a rare but important clinical entity to consider and be aware of in the differential diagnosis of CVA following coronary angiography and PCI</a:t>
            </a:r>
          </a:p>
          <a:p>
            <a:pPr defTabSz="461518">
              <a:spcBef>
                <a:spcPts val="3300"/>
              </a:spcBef>
              <a:defRPr sz="3300"/>
            </a:pPr>
            <a:r>
              <a:rPr lang="en-US" sz="2400" dirty="0"/>
              <a:t>Symptoms occur a few hours after the procedure, mimic CVA and can lead to rapid neurologic decline </a:t>
            </a:r>
          </a:p>
          <a:p>
            <a:pPr defTabSz="461518">
              <a:spcBef>
                <a:spcPts val="3300"/>
              </a:spcBef>
              <a:defRPr sz="3300"/>
            </a:pPr>
            <a:r>
              <a:rPr lang="en-US" sz="2400" dirty="0"/>
              <a:t>MRI with ADC is a useful tool in diagnosis and can exclude CVA</a:t>
            </a:r>
          </a:p>
          <a:p>
            <a:pPr defTabSz="461518">
              <a:spcBef>
                <a:spcPts val="3300"/>
              </a:spcBef>
              <a:defRPr sz="3300"/>
            </a:pPr>
            <a:r>
              <a:rPr lang="en-US" sz="2400" dirty="0"/>
              <a:t>Treatment is supportive and prognosis is generally excellent with complete neurologic recovery within days</a:t>
            </a:r>
          </a:p>
        </p:txBody>
      </p:sp>
    </p:spTree>
    <p:extLst>
      <p:ext uri="{BB962C8B-B14F-4D97-AF65-F5344CB8AC3E}">
        <p14:creationId xmlns:p14="http://schemas.microsoft.com/office/powerpoint/2010/main" val="2348346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857250"/>
            <a:ext cx="7239000" cy="3143250"/>
          </a:xfrm>
        </p:spPr>
        <p:txBody>
          <a:bodyPr>
            <a:normAutofit/>
          </a:bodyPr>
          <a:lstStyle/>
          <a:p>
            <a:pPr>
              <a:buNone/>
            </a:pPr>
            <a:r>
              <a:rPr lang="en-US" sz="3000" b="1" dirty="0">
                <a:solidFill>
                  <a:schemeClr val="tx1">
                    <a:lumMod val="75000"/>
                    <a:lumOff val="25000"/>
                  </a:schemeClr>
                </a:solidFill>
                <a:latin typeface="TradeGothic" pitchFamily="2" charset="0"/>
              </a:rPr>
              <a:t>Kartik Shatagopam, MD</a:t>
            </a:r>
          </a:p>
          <a:p>
            <a:pPr>
              <a:buNone/>
            </a:pPr>
            <a:r>
              <a:rPr lang="en-US" sz="2000" dirty="0">
                <a:solidFill>
                  <a:schemeClr val="tx1">
                    <a:lumMod val="75000"/>
                    <a:lumOff val="25000"/>
                  </a:schemeClr>
                </a:solidFill>
                <a:latin typeface="TradeGothic" pitchFamily="2" charset="0"/>
              </a:rPr>
              <a:t> </a:t>
            </a:r>
          </a:p>
          <a:p>
            <a:pPr>
              <a:buNone/>
            </a:pPr>
            <a:r>
              <a:rPr lang="en-US" sz="2000" dirty="0">
                <a:solidFill>
                  <a:schemeClr val="tx1">
                    <a:lumMod val="75000"/>
                    <a:lumOff val="25000"/>
                  </a:schemeClr>
                </a:solidFill>
                <a:latin typeface="TradeGothic" pitchFamily="2" charset="0"/>
              </a:rPr>
              <a:t>I have no relevant financial relationships </a:t>
            </a:r>
          </a:p>
          <a:p>
            <a:pPr>
              <a:buNone/>
            </a:pPr>
            <a:endParaRPr lang="en-US" sz="2000" dirty="0">
              <a:solidFill>
                <a:schemeClr val="tx2"/>
              </a:solidFill>
              <a:latin typeface="TradeGothic"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a:xfrm>
            <a:off x="457200" y="1200151"/>
            <a:ext cx="8229600" cy="2971799"/>
          </a:xfrm>
        </p:spPr>
        <p:txBody>
          <a:bodyPr anchor="ctr">
            <a:normAutofit fontScale="92500"/>
          </a:bodyPr>
          <a:lstStyle/>
          <a:p>
            <a:pPr defTabSz="350520">
              <a:spcBef>
                <a:spcPts val="2500"/>
              </a:spcBef>
              <a:defRPr sz="2500"/>
            </a:pPr>
            <a:r>
              <a:rPr lang="en-US" sz="1400" dirty="0"/>
              <a:t>80 year old male with prior history of coronary artery bypass graft presented to our clinic with typical angina</a:t>
            </a:r>
          </a:p>
          <a:p>
            <a:pPr marL="320040" indent="-320040" defTabSz="350520">
              <a:spcBef>
                <a:spcPts val="2500"/>
              </a:spcBef>
              <a:defRPr sz="2500"/>
            </a:pPr>
            <a:r>
              <a:rPr lang="en-US" sz="1400" dirty="0"/>
              <a:t>Nuclear stress test revealed a large fixed lateral and antero-anterolateral perfusion abnormalities with evidence of mild peri-infarct ischemia</a:t>
            </a:r>
          </a:p>
          <a:p>
            <a:pPr marL="320040" indent="-320040" defTabSz="350520">
              <a:spcBef>
                <a:spcPts val="2500"/>
              </a:spcBef>
              <a:defRPr sz="2500"/>
            </a:pPr>
            <a:r>
              <a:rPr lang="en-US" sz="1400" dirty="0"/>
              <a:t>Due to ongoing symptoms despite guideline directed medical therapy, he was scheduled for a coronary angiogram</a:t>
            </a:r>
          </a:p>
          <a:p>
            <a:pPr marL="320040" indent="-320040" defTabSz="350520">
              <a:spcBef>
                <a:spcPts val="2500"/>
              </a:spcBef>
              <a:defRPr sz="2500"/>
            </a:pPr>
            <a:r>
              <a:rPr lang="en-US" sz="1400" dirty="0"/>
              <a:t>Angiogram revealed severe in-stent restenosis of a previously placed stent in saphenous vein graft to right coronary artery</a:t>
            </a:r>
          </a:p>
          <a:p>
            <a:pPr marL="853440" lvl="1" indent="-320040" defTabSz="350520">
              <a:spcBef>
                <a:spcPts val="2500"/>
              </a:spcBef>
              <a:defRPr sz="2500"/>
            </a:pPr>
            <a:r>
              <a:rPr lang="en-US" sz="1400" dirty="0"/>
              <a:t>This was intervened by placement of another drug eluting stent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Cath Images</a:t>
            </a:r>
          </a:p>
        </p:txBody>
      </p:sp>
      <p:pic>
        <p:nvPicPr>
          <p:cNvPr id="4" name="Image-11.avi" descr="Image-11.avi">
            <a:extLst>
              <a:ext uri="{FF2B5EF4-FFF2-40B4-BE49-F238E27FC236}">
                <a16:creationId xmlns:a16="http://schemas.microsoft.com/office/drawing/2014/main" id="{D4695751-0473-BC41-BDC9-1898B4678507}"/>
              </a:ext>
            </a:extLst>
          </p:cNvPr>
          <p:cNvPicPr>
            <a:picLocks noGrp="1"/>
          </p:cNvPicPr>
          <p:nvPr>
            <p:ph idx="1"/>
            <a:videoFile r:link="rId2"/>
            <p:extLst>
              <p:ext uri="{DAA4B4D4-6D71-4841-9C94-3DE7FCFB9230}">
                <p14:media xmlns:p14="http://schemas.microsoft.com/office/powerpoint/2010/main" r:embed="rId1"/>
              </p:ext>
            </p:extLst>
          </p:nvPr>
        </p:nvPicPr>
        <p:blipFill>
          <a:blip r:embed="rId4">
            <a:extLst/>
          </a:blip>
          <a:stretch>
            <a:fillRect/>
          </a:stretch>
        </p:blipFill>
        <p:spPr>
          <a:xfrm>
            <a:off x="2838450" y="1276350"/>
            <a:ext cx="3467100" cy="3467100"/>
          </a:xfrm>
          <a:prstGeom prst="rect">
            <a:avLst/>
          </a:prstGeom>
          <a:ln w="12700">
            <a:miter lim="400000"/>
          </a:ln>
        </p:spPr>
      </p:pic>
    </p:spTree>
    <p:extLst>
      <p:ext uri="{BB962C8B-B14F-4D97-AF65-F5344CB8AC3E}">
        <p14:creationId xmlns:p14="http://schemas.microsoft.com/office/powerpoint/2010/main" val="78418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6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1" repeatCount="indefinite" fill="remove"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Cath Images</a:t>
            </a:r>
          </a:p>
        </p:txBody>
      </p:sp>
      <p:pic>
        <p:nvPicPr>
          <p:cNvPr id="4" name="Image-12.avi" descr="Image-12.avi">
            <a:extLst>
              <a:ext uri="{FF2B5EF4-FFF2-40B4-BE49-F238E27FC236}">
                <a16:creationId xmlns:a16="http://schemas.microsoft.com/office/drawing/2014/main" id="{A5F9F058-B15B-D841-AA80-EBE143F203C8}"/>
              </a:ext>
            </a:extLst>
          </p:cNvPr>
          <p:cNvPicPr>
            <a:picLocks noGrp="1"/>
          </p:cNvPicPr>
          <p:nvPr>
            <p:ph idx="1"/>
            <a:videoFile r:link="rId2"/>
            <p:extLst>
              <p:ext uri="{DAA4B4D4-6D71-4841-9C94-3DE7FCFB9230}">
                <p14:media xmlns:p14="http://schemas.microsoft.com/office/powerpoint/2010/main" r:embed="rId1"/>
              </p:ext>
            </p:extLst>
          </p:nvPr>
        </p:nvPicPr>
        <p:blipFill>
          <a:blip r:embed="rId4">
            <a:extLst/>
          </a:blip>
          <a:stretch>
            <a:fillRect/>
          </a:stretch>
        </p:blipFill>
        <p:spPr>
          <a:xfrm>
            <a:off x="2857500" y="1276350"/>
            <a:ext cx="3429000" cy="3429000"/>
          </a:xfrm>
          <a:prstGeom prst="rect">
            <a:avLst/>
          </a:prstGeom>
          <a:ln w="12700">
            <a:miter lim="400000"/>
          </a:ln>
        </p:spPr>
      </p:pic>
    </p:spTree>
    <p:extLst>
      <p:ext uri="{BB962C8B-B14F-4D97-AF65-F5344CB8AC3E}">
        <p14:creationId xmlns:p14="http://schemas.microsoft.com/office/powerpoint/2010/main" val="343196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6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1" repeatCount="indefinite" fill="remove"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Cath Images</a:t>
            </a:r>
          </a:p>
        </p:txBody>
      </p:sp>
      <p:pic>
        <p:nvPicPr>
          <p:cNvPr id="4" name="Image-31.avi" descr="Image-31.avi">
            <a:extLst>
              <a:ext uri="{FF2B5EF4-FFF2-40B4-BE49-F238E27FC236}">
                <a16:creationId xmlns:a16="http://schemas.microsoft.com/office/drawing/2014/main" id="{06804D99-BDDD-7046-BA38-4AA5B202CC4B}"/>
              </a:ext>
            </a:extLst>
          </p:cNvPr>
          <p:cNvPicPr>
            <a:picLocks noGrp="1"/>
          </p:cNvPicPr>
          <p:nvPr>
            <p:ph idx="1"/>
            <a:videoFile r:link="rId2"/>
            <p:extLst>
              <p:ext uri="{DAA4B4D4-6D71-4841-9C94-3DE7FCFB9230}">
                <p14:media xmlns:p14="http://schemas.microsoft.com/office/powerpoint/2010/main" r:embed="rId1"/>
              </p:ext>
            </p:extLst>
          </p:nvPr>
        </p:nvPicPr>
        <p:blipFill>
          <a:blip r:embed="rId4">
            <a:extLst/>
          </a:blip>
          <a:stretch>
            <a:fillRect/>
          </a:stretch>
        </p:blipFill>
        <p:spPr>
          <a:xfrm>
            <a:off x="2819400" y="1276350"/>
            <a:ext cx="3505200" cy="3505200"/>
          </a:xfrm>
          <a:prstGeom prst="rect">
            <a:avLst/>
          </a:prstGeom>
          <a:ln w="12700">
            <a:miter lim="400000"/>
          </a:ln>
        </p:spPr>
      </p:pic>
    </p:spTree>
    <p:extLst>
      <p:ext uri="{BB962C8B-B14F-4D97-AF65-F5344CB8AC3E}">
        <p14:creationId xmlns:p14="http://schemas.microsoft.com/office/powerpoint/2010/main" val="281555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6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1" repeatCount="indefinite" fill="remove"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course</a:t>
            </a:r>
          </a:p>
        </p:txBody>
      </p:sp>
      <p:sp>
        <p:nvSpPr>
          <p:cNvPr id="3" name="Content Placeholder 2"/>
          <p:cNvSpPr>
            <a:spLocks noGrp="1"/>
          </p:cNvSpPr>
          <p:nvPr>
            <p:ph idx="1"/>
          </p:nvPr>
        </p:nvSpPr>
        <p:spPr>
          <a:xfrm>
            <a:off x="457200" y="1200151"/>
            <a:ext cx="8229600" cy="2971799"/>
          </a:xfrm>
        </p:spPr>
        <p:txBody>
          <a:bodyPr anchor="ctr">
            <a:normAutofit fontScale="85000" lnSpcReduction="10000"/>
          </a:bodyPr>
          <a:lstStyle/>
          <a:p>
            <a:pPr defTabSz="368045">
              <a:spcBef>
                <a:spcPts val="2600"/>
              </a:spcBef>
              <a:defRPr sz="2700"/>
            </a:pPr>
            <a:r>
              <a:rPr lang="en-US" dirty="0"/>
              <a:t>Two hours post procedure, patient developed acute symptoms of expressive aphasia and significant delirium</a:t>
            </a:r>
          </a:p>
          <a:p>
            <a:pPr defTabSz="368045">
              <a:spcBef>
                <a:spcPts val="2600"/>
              </a:spcBef>
              <a:defRPr sz="2700"/>
            </a:pPr>
            <a:r>
              <a:rPr lang="en-US" dirty="0"/>
              <a:t>CT scan of the brain revealed no acute pathology</a:t>
            </a:r>
          </a:p>
          <a:p>
            <a:pPr marL="374013" indent="-374013" defTabSz="554990">
              <a:spcBef>
                <a:spcPts val="2200"/>
              </a:spcBef>
              <a:defRPr sz="3000"/>
            </a:pPr>
            <a:r>
              <a:rPr lang="en-US" dirty="0"/>
              <a:t>MRI revealed subacute infarctions in the upper and posterior aspect of the right middle frontal gyrus that normalized with apparent diffusion co-efficient (ADC)</a:t>
            </a:r>
          </a:p>
        </p:txBody>
      </p:sp>
    </p:spTree>
    <p:extLst>
      <p:ext uri="{BB962C8B-B14F-4D97-AF65-F5344CB8AC3E}">
        <p14:creationId xmlns:p14="http://schemas.microsoft.com/office/powerpoint/2010/main" val="127568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MRI</a:t>
            </a:r>
          </a:p>
        </p:txBody>
      </p:sp>
      <p:pic>
        <p:nvPicPr>
          <p:cNvPr id="4" name="Picture 2" descr="Picture 2">
            <a:extLst>
              <a:ext uri="{FF2B5EF4-FFF2-40B4-BE49-F238E27FC236}">
                <a16:creationId xmlns:a16="http://schemas.microsoft.com/office/drawing/2014/main" id="{8E36ACDA-DFFB-1840-8B82-B393134CD04B}"/>
              </a:ext>
            </a:extLst>
          </p:cNvPr>
          <p:cNvPicPr>
            <a:picLocks noChangeAspect="1"/>
          </p:cNvPicPr>
          <p:nvPr/>
        </p:nvPicPr>
        <p:blipFill>
          <a:blip r:embed="rId2">
            <a:extLst/>
          </a:blip>
          <a:stretch>
            <a:fillRect/>
          </a:stretch>
        </p:blipFill>
        <p:spPr>
          <a:xfrm>
            <a:off x="1489497" y="931991"/>
            <a:ext cx="2590800" cy="3132161"/>
          </a:xfrm>
          <a:prstGeom prst="rect">
            <a:avLst/>
          </a:prstGeom>
          <a:ln w="12700">
            <a:miter lim="400000"/>
          </a:ln>
        </p:spPr>
      </p:pic>
      <p:sp>
        <p:nvSpPr>
          <p:cNvPr id="5" name="Early subacute infarctions in the upper and posterior aspect of the right middle frontal gyrus.…">
            <a:extLst>
              <a:ext uri="{FF2B5EF4-FFF2-40B4-BE49-F238E27FC236}">
                <a16:creationId xmlns:a16="http://schemas.microsoft.com/office/drawing/2014/main" id="{108B48F6-EC2C-E642-8317-61F27CF2C48F}"/>
              </a:ext>
            </a:extLst>
          </p:cNvPr>
          <p:cNvSpPr txBox="1">
            <a:spLocks/>
          </p:cNvSpPr>
          <p:nvPr/>
        </p:nvSpPr>
        <p:spPr>
          <a:xfrm>
            <a:off x="1418492" y="4064151"/>
            <a:ext cx="2752081" cy="454263"/>
          </a:xfrm>
          <a:prstGeom prst="rect">
            <a:avLst/>
          </a:prstGeom>
        </p:spPr>
        <p:txBody>
          <a:bodyPr vert="horz" lIns="91440" tIns="45720" rIns="91440" bIns="45720" rtlCol="0">
            <a:normAutofit/>
          </a:bodyPr>
          <a:lstStyle>
            <a:lvl1pPr marL="374013" indent="-374013" algn="l" defTabSz="554990" rtl="0" eaLnBrk="1" latinLnBrk="0" hangingPunct="1">
              <a:lnSpc>
                <a:spcPct val="96000"/>
              </a:lnSpc>
              <a:spcBef>
                <a:spcPts val="2200"/>
              </a:spcBef>
              <a:buFont typeface="Arial" pitchFamily="34" charset="0"/>
              <a:buBlip>
                <a:blip r:embed="rId3"/>
              </a:buBlip>
              <a:defRPr sz="9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000" dirty="0"/>
              <a:t>Diffusion weighted images revealing small, punctate infarct in right middle frontal gyrus. </a:t>
            </a:r>
          </a:p>
        </p:txBody>
      </p:sp>
      <p:pic>
        <p:nvPicPr>
          <p:cNvPr id="6" name="Picture 3" descr="Picture 3">
            <a:extLst>
              <a:ext uri="{FF2B5EF4-FFF2-40B4-BE49-F238E27FC236}">
                <a16:creationId xmlns:a16="http://schemas.microsoft.com/office/drawing/2014/main" id="{1E71E32E-8569-E641-9EBA-FDBE2E0BCCB7}"/>
              </a:ext>
            </a:extLst>
          </p:cNvPr>
          <p:cNvPicPr>
            <a:picLocks noChangeAspect="1"/>
          </p:cNvPicPr>
          <p:nvPr/>
        </p:nvPicPr>
        <p:blipFill>
          <a:blip r:embed="rId4">
            <a:extLst/>
          </a:blip>
          <a:stretch>
            <a:fillRect/>
          </a:stretch>
        </p:blipFill>
        <p:spPr>
          <a:xfrm>
            <a:off x="5112593" y="876076"/>
            <a:ext cx="2632187" cy="3151440"/>
          </a:xfrm>
          <a:prstGeom prst="rect">
            <a:avLst/>
          </a:prstGeom>
          <a:ln w="12700">
            <a:miter lim="400000"/>
          </a:ln>
        </p:spPr>
      </p:pic>
      <p:sp>
        <p:nvSpPr>
          <p:cNvPr id="7" name="Early subacute infarctions in the upper and posterior aspect of the right middle frontal gyrus.…">
            <a:extLst>
              <a:ext uri="{FF2B5EF4-FFF2-40B4-BE49-F238E27FC236}">
                <a16:creationId xmlns:a16="http://schemas.microsoft.com/office/drawing/2014/main" id="{D74C1BE6-0C4B-7442-AF5E-56E7356A7EA0}"/>
              </a:ext>
            </a:extLst>
          </p:cNvPr>
          <p:cNvSpPr txBox="1">
            <a:spLocks/>
          </p:cNvSpPr>
          <p:nvPr/>
        </p:nvSpPr>
        <p:spPr>
          <a:xfrm>
            <a:off x="5112592" y="4031237"/>
            <a:ext cx="2736008" cy="520090"/>
          </a:xfrm>
          <a:prstGeom prst="rect">
            <a:avLst/>
          </a:prstGeom>
        </p:spPr>
        <p:txBody>
          <a:bodyPr vert="horz" lIns="91440" tIns="45720" rIns="91440" bIns="45720" rtlCol="0">
            <a:normAutofit lnSpcReduction="10000"/>
          </a:bodyPr>
          <a:lstStyle>
            <a:lvl1pPr marL="374013" indent="-374013" algn="l" defTabSz="554990" rtl="0" eaLnBrk="1" latinLnBrk="0" hangingPunct="1">
              <a:lnSpc>
                <a:spcPct val="96000"/>
              </a:lnSpc>
              <a:spcBef>
                <a:spcPts val="2200"/>
              </a:spcBef>
              <a:buFont typeface="Arial" pitchFamily="34" charset="0"/>
              <a:buBlip>
                <a:blip r:embed="rId3"/>
              </a:buBlip>
              <a:defRPr sz="9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t>ADC mapping revealing normal water diffusion in the suspected infarct area, NOT suggestive of true infarct. </a:t>
            </a:r>
          </a:p>
        </p:txBody>
      </p:sp>
    </p:spTree>
    <p:extLst>
      <p:ext uri="{BB962C8B-B14F-4D97-AF65-F5344CB8AC3E}">
        <p14:creationId xmlns:p14="http://schemas.microsoft.com/office/powerpoint/2010/main" val="2139009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course</a:t>
            </a:r>
          </a:p>
        </p:txBody>
      </p:sp>
      <p:sp>
        <p:nvSpPr>
          <p:cNvPr id="3" name="Content Placeholder 2"/>
          <p:cNvSpPr>
            <a:spLocks noGrp="1"/>
          </p:cNvSpPr>
          <p:nvPr>
            <p:ph idx="1"/>
          </p:nvPr>
        </p:nvSpPr>
        <p:spPr>
          <a:xfrm>
            <a:off x="457200" y="1200151"/>
            <a:ext cx="8229600" cy="2971799"/>
          </a:xfrm>
        </p:spPr>
        <p:txBody>
          <a:bodyPr anchor="ctr">
            <a:normAutofit fontScale="85000" lnSpcReduction="20000"/>
          </a:bodyPr>
          <a:lstStyle/>
          <a:p>
            <a:pPr defTabSz="420623">
              <a:spcBef>
                <a:spcPts val="3000"/>
              </a:spcBef>
              <a:defRPr sz="3000"/>
            </a:pPr>
            <a:r>
              <a:rPr lang="en-US" sz="2800" dirty="0"/>
              <a:t>Symptoms completely resolved within 48 hours </a:t>
            </a:r>
          </a:p>
          <a:p>
            <a:pPr defTabSz="420623">
              <a:spcBef>
                <a:spcPts val="3000"/>
              </a:spcBef>
              <a:defRPr sz="3000"/>
            </a:pPr>
            <a:r>
              <a:rPr lang="en-US" sz="2800" dirty="0"/>
              <a:t>Upon further discussions with family and a comprehensive chart review, patient had a similar neurological event during previous cardiac catheterization several years ago </a:t>
            </a:r>
          </a:p>
          <a:p>
            <a:pPr defTabSz="420623">
              <a:spcBef>
                <a:spcPts val="3000"/>
              </a:spcBef>
              <a:defRPr sz="3000"/>
            </a:pPr>
            <a:r>
              <a:rPr lang="en-US" sz="2800" dirty="0"/>
              <a:t>Based on history, clinical presentation and radiological findings, the diagnosis of Contrast Induced Encephalopathy (CIE) was made</a:t>
            </a:r>
          </a:p>
        </p:txBody>
      </p:sp>
    </p:spTree>
    <p:extLst>
      <p:ext uri="{BB962C8B-B14F-4D97-AF65-F5344CB8AC3E}">
        <p14:creationId xmlns:p14="http://schemas.microsoft.com/office/powerpoint/2010/main" val="2218221436"/>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TotalTime>
  <Words>565</Words>
  <Application>Microsoft Macintosh PowerPoint</Application>
  <PresentationFormat>On-screen Show (16:9)</PresentationFormat>
  <Paragraphs>52</Paragraphs>
  <Slides>13</Slides>
  <Notes>1</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TradeGothic</vt:lpstr>
      <vt:lpstr>Theme1</vt:lpstr>
      <vt:lpstr>Contrast Induced Encephalopathy Case Report</vt:lpstr>
      <vt:lpstr>PowerPoint Presentation</vt:lpstr>
      <vt:lpstr>History</vt:lpstr>
      <vt:lpstr>Cath Images</vt:lpstr>
      <vt:lpstr>Cath Images</vt:lpstr>
      <vt:lpstr>Cath Images</vt:lpstr>
      <vt:lpstr>Hospital course</vt:lpstr>
      <vt:lpstr>MRI</vt:lpstr>
      <vt:lpstr>Hospital course</vt:lpstr>
      <vt:lpstr>Discussion</vt:lpstr>
      <vt:lpstr>Discussion</vt:lpstr>
      <vt:lpstr>Discussion</vt:lpstr>
      <vt:lpstr>Take home messages</vt:lpstr>
    </vt:vector>
  </TitlesOfParts>
  <Company>MedStar Health</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vxm133</dc:creator>
  <cp:lastModifiedBy>kshatagopam@gmail.com</cp:lastModifiedBy>
  <cp:revision>60</cp:revision>
  <dcterms:created xsi:type="dcterms:W3CDTF">2015-01-08T17:01:57Z</dcterms:created>
  <dcterms:modified xsi:type="dcterms:W3CDTF">2018-12-15T23:53:49Z</dcterms:modified>
</cp:coreProperties>
</file>