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jpg" ContentType="image/jpg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2417" y="203517"/>
            <a:ext cx="11607165" cy="44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62700"/>
            <a:ext cx="12192000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195891" y="73445"/>
            <a:ext cx="922662" cy="996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417" y="628268"/>
            <a:ext cx="5329555" cy="2282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9717" y="2831718"/>
            <a:ext cx="5798820" cy="2033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png"/><Relationship Id="rId37" Type="http://schemas.openxmlformats.org/officeDocument/2006/relationships/image" Target="../media/image38.png"/><Relationship Id="rId38" Type="http://schemas.openxmlformats.org/officeDocument/2006/relationships/image" Target="../media/image39.png"/><Relationship Id="rId39" Type="http://schemas.openxmlformats.org/officeDocument/2006/relationships/image" Target="../media/image40.png"/><Relationship Id="rId40" Type="http://schemas.openxmlformats.org/officeDocument/2006/relationships/image" Target="../media/image41.png"/><Relationship Id="rId41" Type="http://schemas.openxmlformats.org/officeDocument/2006/relationships/image" Target="../media/image42.png"/><Relationship Id="rId42" Type="http://schemas.openxmlformats.org/officeDocument/2006/relationships/image" Target="../media/image43.png"/><Relationship Id="rId43" Type="http://schemas.openxmlformats.org/officeDocument/2006/relationships/image" Target="../media/image44.png"/><Relationship Id="rId44" Type="http://schemas.openxmlformats.org/officeDocument/2006/relationships/image" Target="../media/image45.png"/><Relationship Id="rId45" Type="http://schemas.openxmlformats.org/officeDocument/2006/relationships/image" Target="../media/image46.png"/><Relationship Id="rId46" Type="http://schemas.openxmlformats.org/officeDocument/2006/relationships/image" Target="../media/image47.png"/><Relationship Id="rId47" Type="http://schemas.openxmlformats.org/officeDocument/2006/relationships/image" Target="../media/image48.png"/><Relationship Id="rId48" Type="http://schemas.openxmlformats.org/officeDocument/2006/relationships/image" Target="../media/image49.png"/><Relationship Id="rId49" Type="http://schemas.openxmlformats.org/officeDocument/2006/relationships/image" Target="../media/image50.png"/><Relationship Id="rId50" Type="http://schemas.openxmlformats.org/officeDocument/2006/relationships/image" Target="../media/image51.png"/><Relationship Id="rId51" Type="http://schemas.openxmlformats.org/officeDocument/2006/relationships/image" Target="../media/image52.png"/><Relationship Id="rId52" Type="http://schemas.openxmlformats.org/officeDocument/2006/relationships/image" Target="../media/image53.png"/><Relationship Id="rId53" Type="http://schemas.openxmlformats.org/officeDocument/2006/relationships/image" Target="../media/image54.png"/><Relationship Id="rId54" Type="http://schemas.openxmlformats.org/officeDocument/2006/relationships/image" Target="../media/image55.png"/><Relationship Id="rId55" Type="http://schemas.openxmlformats.org/officeDocument/2006/relationships/image" Target="../media/image56.png"/><Relationship Id="rId56" Type="http://schemas.openxmlformats.org/officeDocument/2006/relationships/image" Target="../media/image57.png"/><Relationship Id="rId57" Type="http://schemas.openxmlformats.org/officeDocument/2006/relationships/image" Target="../media/image58.png"/><Relationship Id="rId58" Type="http://schemas.openxmlformats.org/officeDocument/2006/relationships/image" Target="../media/image59.png"/><Relationship Id="rId59" Type="http://schemas.openxmlformats.org/officeDocument/2006/relationships/image" Target="../media/image60.png"/><Relationship Id="rId60" Type="http://schemas.openxmlformats.org/officeDocument/2006/relationships/image" Target="../media/image61.png"/><Relationship Id="rId61" Type="http://schemas.openxmlformats.org/officeDocument/2006/relationships/image" Target="../media/image62.png"/><Relationship Id="rId62" Type="http://schemas.openxmlformats.org/officeDocument/2006/relationships/image" Target="../media/image63.png"/><Relationship Id="rId63" Type="http://schemas.openxmlformats.org/officeDocument/2006/relationships/image" Target="../media/image64.png"/><Relationship Id="rId64" Type="http://schemas.openxmlformats.org/officeDocument/2006/relationships/image" Target="../media/image65.png"/><Relationship Id="rId65" Type="http://schemas.openxmlformats.org/officeDocument/2006/relationships/image" Target="../media/image66.png"/><Relationship Id="rId66" Type="http://schemas.openxmlformats.org/officeDocument/2006/relationships/image" Target="../media/image67.png"/><Relationship Id="rId67" Type="http://schemas.openxmlformats.org/officeDocument/2006/relationships/image" Target="../media/image68.png"/><Relationship Id="rId68" Type="http://schemas.openxmlformats.org/officeDocument/2006/relationships/image" Target="../media/image69.png"/><Relationship Id="rId69" Type="http://schemas.openxmlformats.org/officeDocument/2006/relationships/image" Target="../media/image70.png"/><Relationship Id="rId70" Type="http://schemas.openxmlformats.org/officeDocument/2006/relationships/image" Target="../media/image71.png"/><Relationship Id="rId71" Type="http://schemas.openxmlformats.org/officeDocument/2006/relationships/image" Target="../media/image72.png"/><Relationship Id="rId72" Type="http://schemas.openxmlformats.org/officeDocument/2006/relationships/image" Target="../media/image73.png"/><Relationship Id="rId73" Type="http://schemas.openxmlformats.org/officeDocument/2006/relationships/image" Target="../media/image74.png"/><Relationship Id="rId74" Type="http://schemas.openxmlformats.org/officeDocument/2006/relationships/image" Target="../media/image75.png"/><Relationship Id="rId75" Type="http://schemas.openxmlformats.org/officeDocument/2006/relationships/image" Target="../media/image76.png"/><Relationship Id="rId76" Type="http://schemas.openxmlformats.org/officeDocument/2006/relationships/image" Target="../media/image77.png"/><Relationship Id="rId77" Type="http://schemas.openxmlformats.org/officeDocument/2006/relationships/image" Target="../media/image78.png"/><Relationship Id="rId78" Type="http://schemas.openxmlformats.org/officeDocument/2006/relationships/image" Target="../media/image79.png"/><Relationship Id="rId79" Type="http://schemas.openxmlformats.org/officeDocument/2006/relationships/image" Target="../media/image80.png"/><Relationship Id="rId80" Type="http://schemas.openxmlformats.org/officeDocument/2006/relationships/image" Target="../media/image81.png"/><Relationship Id="rId81" Type="http://schemas.openxmlformats.org/officeDocument/2006/relationships/image" Target="../media/image82.png"/><Relationship Id="rId82" Type="http://schemas.openxmlformats.org/officeDocument/2006/relationships/image" Target="../media/image83.png"/><Relationship Id="rId83" Type="http://schemas.openxmlformats.org/officeDocument/2006/relationships/image" Target="../media/image84.png"/><Relationship Id="rId84" Type="http://schemas.openxmlformats.org/officeDocument/2006/relationships/image" Target="../media/image85.png"/><Relationship Id="rId85" Type="http://schemas.openxmlformats.org/officeDocument/2006/relationships/image" Target="../media/image86.png"/><Relationship Id="rId86" Type="http://schemas.openxmlformats.org/officeDocument/2006/relationships/image" Target="../media/image87.png"/><Relationship Id="rId87" Type="http://schemas.openxmlformats.org/officeDocument/2006/relationships/image" Target="../media/image88.png"/><Relationship Id="rId88" Type="http://schemas.openxmlformats.org/officeDocument/2006/relationships/image" Target="../media/image89.png"/><Relationship Id="rId89" Type="http://schemas.openxmlformats.org/officeDocument/2006/relationships/image" Target="../media/image90.png"/><Relationship Id="rId90" Type="http://schemas.openxmlformats.org/officeDocument/2006/relationships/image" Target="../media/image91.png"/><Relationship Id="rId91" Type="http://schemas.openxmlformats.org/officeDocument/2006/relationships/image" Target="../media/image92.png"/><Relationship Id="rId92" Type="http://schemas.openxmlformats.org/officeDocument/2006/relationships/image" Target="../media/image93.png"/><Relationship Id="rId93" Type="http://schemas.openxmlformats.org/officeDocument/2006/relationships/image" Target="../media/image94.png"/><Relationship Id="rId94" Type="http://schemas.openxmlformats.org/officeDocument/2006/relationships/image" Target="../media/image95.png"/><Relationship Id="rId95" Type="http://schemas.openxmlformats.org/officeDocument/2006/relationships/image" Target="../media/image96.png"/><Relationship Id="rId96" Type="http://schemas.openxmlformats.org/officeDocument/2006/relationships/image" Target="../media/image97.png"/><Relationship Id="rId97" Type="http://schemas.openxmlformats.org/officeDocument/2006/relationships/image" Target="../media/image98.png"/><Relationship Id="rId98" Type="http://schemas.openxmlformats.org/officeDocument/2006/relationships/image" Target="../media/image99.png"/><Relationship Id="rId99" Type="http://schemas.openxmlformats.org/officeDocument/2006/relationships/image" Target="../media/image100.png"/><Relationship Id="rId100" Type="http://schemas.openxmlformats.org/officeDocument/2006/relationships/image" Target="../media/image101.png"/><Relationship Id="rId101" Type="http://schemas.openxmlformats.org/officeDocument/2006/relationships/image" Target="../media/image102.png"/><Relationship Id="rId102" Type="http://schemas.openxmlformats.org/officeDocument/2006/relationships/image" Target="../media/image103.png"/><Relationship Id="rId103" Type="http://schemas.openxmlformats.org/officeDocument/2006/relationships/image" Target="../media/image104.png"/><Relationship Id="rId104" Type="http://schemas.openxmlformats.org/officeDocument/2006/relationships/image" Target="../media/image105.png"/><Relationship Id="rId105" Type="http://schemas.openxmlformats.org/officeDocument/2006/relationships/image" Target="../media/image106.png"/><Relationship Id="rId106" Type="http://schemas.openxmlformats.org/officeDocument/2006/relationships/image" Target="../media/image107.png"/><Relationship Id="rId107" Type="http://schemas.openxmlformats.org/officeDocument/2006/relationships/image" Target="../media/image108.png"/><Relationship Id="rId108" Type="http://schemas.openxmlformats.org/officeDocument/2006/relationships/image" Target="../media/image109.png"/><Relationship Id="rId109" Type="http://schemas.openxmlformats.org/officeDocument/2006/relationships/image" Target="../media/image110.png"/><Relationship Id="rId110" Type="http://schemas.openxmlformats.org/officeDocument/2006/relationships/image" Target="../media/image111.png"/><Relationship Id="rId111" Type="http://schemas.openxmlformats.org/officeDocument/2006/relationships/image" Target="../media/image112.png"/><Relationship Id="rId112" Type="http://schemas.openxmlformats.org/officeDocument/2006/relationships/image" Target="../media/image113.png"/><Relationship Id="rId113" Type="http://schemas.openxmlformats.org/officeDocument/2006/relationships/image" Target="../media/image114.png"/><Relationship Id="rId114" Type="http://schemas.openxmlformats.org/officeDocument/2006/relationships/image" Target="../media/image115.png"/><Relationship Id="rId115" Type="http://schemas.openxmlformats.org/officeDocument/2006/relationships/image" Target="../media/image116.png"/><Relationship Id="rId116" Type="http://schemas.openxmlformats.org/officeDocument/2006/relationships/image" Target="../media/image117.png"/><Relationship Id="rId117" Type="http://schemas.openxmlformats.org/officeDocument/2006/relationships/image" Target="../media/image118.png"/><Relationship Id="rId118" Type="http://schemas.openxmlformats.org/officeDocument/2006/relationships/image" Target="../media/image119.png"/><Relationship Id="rId119" Type="http://schemas.openxmlformats.org/officeDocument/2006/relationships/image" Target="../media/image120.png"/><Relationship Id="rId120" Type="http://schemas.openxmlformats.org/officeDocument/2006/relationships/image" Target="../media/image121.png"/><Relationship Id="rId121" Type="http://schemas.openxmlformats.org/officeDocument/2006/relationships/image" Target="../media/image122.png"/><Relationship Id="rId122" Type="http://schemas.openxmlformats.org/officeDocument/2006/relationships/image" Target="../media/image123.png"/><Relationship Id="rId123" Type="http://schemas.openxmlformats.org/officeDocument/2006/relationships/image" Target="../media/image124.png"/><Relationship Id="rId124" Type="http://schemas.openxmlformats.org/officeDocument/2006/relationships/image" Target="../media/image125.png"/><Relationship Id="rId125" Type="http://schemas.openxmlformats.org/officeDocument/2006/relationships/image" Target="../media/image126.png"/><Relationship Id="rId126" Type="http://schemas.openxmlformats.org/officeDocument/2006/relationships/image" Target="../media/image127.png"/><Relationship Id="rId127" Type="http://schemas.openxmlformats.org/officeDocument/2006/relationships/image" Target="../media/image128.png"/><Relationship Id="rId128" Type="http://schemas.openxmlformats.org/officeDocument/2006/relationships/image" Target="../media/image12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jp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48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11703" y="58205"/>
            <a:ext cx="75280" cy="75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70015" y="32319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2338" y="0"/>
                </a:moveTo>
                <a:lnTo>
                  <a:pt x="12701" y="3329"/>
                </a:lnTo>
                <a:lnTo>
                  <a:pt x="5038" y="9987"/>
                </a:lnTo>
                <a:lnTo>
                  <a:pt x="706" y="18758"/>
                </a:lnTo>
                <a:lnTo>
                  <a:pt x="0" y="28536"/>
                </a:lnTo>
                <a:lnTo>
                  <a:pt x="3217" y="38213"/>
                </a:lnTo>
                <a:lnTo>
                  <a:pt x="9950" y="45756"/>
                </a:lnTo>
                <a:lnTo>
                  <a:pt x="18792" y="50054"/>
                </a:lnTo>
                <a:lnTo>
                  <a:pt x="28612" y="50779"/>
                </a:lnTo>
                <a:lnTo>
                  <a:pt x="38276" y="47605"/>
                </a:lnTo>
                <a:lnTo>
                  <a:pt x="45814" y="40792"/>
                </a:lnTo>
                <a:lnTo>
                  <a:pt x="50083" y="31941"/>
                </a:lnTo>
                <a:lnTo>
                  <a:pt x="50766" y="22134"/>
                </a:lnTo>
                <a:lnTo>
                  <a:pt x="47544" y="12452"/>
                </a:lnTo>
                <a:lnTo>
                  <a:pt x="47732" y="12452"/>
                </a:lnTo>
                <a:lnTo>
                  <a:pt x="40936" y="4914"/>
                </a:lnTo>
                <a:lnTo>
                  <a:pt x="32110" y="645"/>
                </a:lnTo>
                <a:lnTo>
                  <a:pt x="22338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69206" y="9521"/>
            <a:ext cx="93980" cy="22225"/>
          </a:xfrm>
          <a:custGeom>
            <a:avLst/>
            <a:gdLst/>
            <a:ahLst/>
            <a:cxnLst/>
            <a:rect l="l" t="t" r="r" b="b"/>
            <a:pathLst>
              <a:path w="93979" h="22225">
                <a:moveTo>
                  <a:pt x="93813" y="0"/>
                </a:moveTo>
                <a:lnTo>
                  <a:pt x="0" y="0"/>
                </a:lnTo>
                <a:lnTo>
                  <a:pt x="19271" y="15216"/>
                </a:lnTo>
                <a:lnTo>
                  <a:pt x="42367" y="21786"/>
                </a:lnTo>
                <a:lnTo>
                  <a:pt x="66219" y="19249"/>
                </a:lnTo>
                <a:lnTo>
                  <a:pt x="87990" y="7329"/>
                </a:lnTo>
                <a:lnTo>
                  <a:pt x="93813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54659" y="142369"/>
            <a:ext cx="100024" cy="100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54506" y="378009"/>
            <a:ext cx="75443" cy="75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54179" y="61361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7808" y="0"/>
                </a:moveTo>
                <a:lnTo>
                  <a:pt x="18047" y="1044"/>
                </a:lnTo>
                <a:lnTo>
                  <a:pt x="9097" y="5937"/>
                </a:lnTo>
                <a:lnTo>
                  <a:pt x="2726" y="13744"/>
                </a:lnTo>
                <a:lnTo>
                  <a:pt x="0" y="23111"/>
                </a:lnTo>
                <a:lnTo>
                  <a:pt x="1016" y="32880"/>
                </a:lnTo>
                <a:lnTo>
                  <a:pt x="5873" y="41895"/>
                </a:lnTo>
                <a:lnTo>
                  <a:pt x="13795" y="48209"/>
                </a:lnTo>
                <a:lnTo>
                  <a:pt x="23214" y="50951"/>
                </a:lnTo>
                <a:lnTo>
                  <a:pt x="32975" y="49970"/>
                </a:lnTo>
                <a:lnTo>
                  <a:pt x="41925" y="45115"/>
                </a:lnTo>
                <a:lnTo>
                  <a:pt x="48292" y="37157"/>
                </a:lnTo>
                <a:lnTo>
                  <a:pt x="51012" y="27740"/>
                </a:lnTo>
                <a:lnTo>
                  <a:pt x="49995" y="18021"/>
                </a:lnTo>
                <a:lnTo>
                  <a:pt x="45149" y="9157"/>
                </a:lnTo>
                <a:lnTo>
                  <a:pt x="37227" y="2729"/>
                </a:lnTo>
                <a:lnTo>
                  <a:pt x="27808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88000" y="372743"/>
            <a:ext cx="124733" cy="124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24006" y="572525"/>
            <a:ext cx="99883" cy="99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59768" y="772307"/>
            <a:ext cx="75604" cy="754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95570" y="97195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3227" y="0"/>
                </a:moveTo>
                <a:lnTo>
                  <a:pt x="13801" y="2742"/>
                </a:lnTo>
                <a:lnTo>
                  <a:pt x="5863" y="9056"/>
                </a:lnTo>
                <a:lnTo>
                  <a:pt x="1017" y="18071"/>
                </a:lnTo>
                <a:lnTo>
                  <a:pt x="0" y="27840"/>
                </a:lnTo>
                <a:lnTo>
                  <a:pt x="2720" y="37207"/>
                </a:lnTo>
                <a:lnTo>
                  <a:pt x="9087" y="45014"/>
                </a:lnTo>
                <a:lnTo>
                  <a:pt x="18037" y="49907"/>
                </a:lnTo>
                <a:lnTo>
                  <a:pt x="27801" y="50951"/>
                </a:lnTo>
                <a:lnTo>
                  <a:pt x="37228" y="48222"/>
                </a:lnTo>
                <a:lnTo>
                  <a:pt x="45166" y="41794"/>
                </a:lnTo>
                <a:lnTo>
                  <a:pt x="50012" y="32930"/>
                </a:lnTo>
                <a:lnTo>
                  <a:pt x="51029" y="23211"/>
                </a:lnTo>
                <a:lnTo>
                  <a:pt x="48309" y="13794"/>
                </a:lnTo>
                <a:lnTo>
                  <a:pt x="41942" y="5836"/>
                </a:lnTo>
                <a:lnTo>
                  <a:pt x="32992" y="981"/>
                </a:lnTo>
                <a:lnTo>
                  <a:pt x="23227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09848" y="912920"/>
            <a:ext cx="124164" cy="1240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74725" y="1071071"/>
            <a:ext cx="99774" cy="996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39812" y="1228992"/>
            <a:ext cx="75275" cy="75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04662" y="138718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8642" y="0"/>
                </a:moveTo>
                <a:lnTo>
                  <a:pt x="18822" y="675"/>
                </a:lnTo>
                <a:lnTo>
                  <a:pt x="9979" y="5023"/>
                </a:lnTo>
                <a:lnTo>
                  <a:pt x="3247" y="12717"/>
                </a:lnTo>
                <a:lnTo>
                  <a:pt x="0" y="22280"/>
                </a:lnTo>
                <a:lnTo>
                  <a:pt x="638" y="32071"/>
                </a:lnTo>
                <a:lnTo>
                  <a:pt x="4898" y="40905"/>
                </a:lnTo>
                <a:lnTo>
                  <a:pt x="12516" y="47601"/>
                </a:lnTo>
                <a:lnTo>
                  <a:pt x="22194" y="50813"/>
                </a:lnTo>
                <a:lnTo>
                  <a:pt x="32019" y="50151"/>
                </a:lnTo>
                <a:lnTo>
                  <a:pt x="40857" y="45865"/>
                </a:lnTo>
                <a:lnTo>
                  <a:pt x="47574" y="38209"/>
                </a:lnTo>
                <a:lnTo>
                  <a:pt x="50837" y="28528"/>
                </a:lnTo>
                <a:lnTo>
                  <a:pt x="50203" y="18721"/>
                </a:lnTo>
                <a:lnTo>
                  <a:pt x="45938" y="9870"/>
                </a:lnTo>
                <a:lnTo>
                  <a:pt x="38606" y="3324"/>
                </a:lnTo>
                <a:lnTo>
                  <a:pt x="38306" y="3324"/>
                </a:lnTo>
                <a:lnTo>
                  <a:pt x="28642" y="0"/>
                </a:lnTo>
                <a:close/>
              </a:path>
              <a:path w="51434" h="51434">
                <a:moveTo>
                  <a:pt x="38306" y="3056"/>
                </a:moveTo>
                <a:lnTo>
                  <a:pt x="38306" y="3324"/>
                </a:lnTo>
                <a:lnTo>
                  <a:pt x="38606" y="3324"/>
                </a:lnTo>
                <a:lnTo>
                  <a:pt x="38306" y="3056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30505" y="1510112"/>
            <a:ext cx="124924" cy="124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17054" y="1622112"/>
            <a:ext cx="100402" cy="1003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03577" y="1734075"/>
            <a:ext cx="75732" cy="754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90238" y="184600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4286" y="0"/>
                </a:moveTo>
                <a:lnTo>
                  <a:pt x="14758" y="2402"/>
                </a:lnTo>
                <a:lnTo>
                  <a:pt x="6816" y="8176"/>
                </a:lnTo>
                <a:lnTo>
                  <a:pt x="1517" y="16792"/>
                </a:lnTo>
                <a:lnTo>
                  <a:pt x="0" y="26888"/>
                </a:lnTo>
                <a:lnTo>
                  <a:pt x="2373" y="36381"/>
                </a:lnTo>
                <a:lnTo>
                  <a:pt x="8147" y="44264"/>
                </a:lnTo>
                <a:lnTo>
                  <a:pt x="16830" y="49530"/>
                </a:lnTo>
                <a:lnTo>
                  <a:pt x="26889" y="51065"/>
                </a:lnTo>
                <a:lnTo>
                  <a:pt x="36418" y="48725"/>
                </a:lnTo>
                <a:lnTo>
                  <a:pt x="44359" y="42964"/>
                </a:lnTo>
                <a:lnTo>
                  <a:pt x="49659" y="34234"/>
                </a:lnTo>
                <a:lnTo>
                  <a:pt x="51176" y="24251"/>
                </a:lnTo>
                <a:lnTo>
                  <a:pt x="48802" y="14746"/>
                </a:lnTo>
                <a:lnTo>
                  <a:pt x="43028" y="6800"/>
                </a:lnTo>
                <a:lnTo>
                  <a:pt x="34346" y="1496"/>
                </a:lnTo>
                <a:lnTo>
                  <a:pt x="24286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60484" y="2147506"/>
            <a:ext cx="123293" cy="1231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60067" y="2210298"/>
            <a:ext cx="98916" cy="990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59635" y="2273091"/>
            <a:ext cx="74737" cy="745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59393" y="23358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9604" y="0"/>
                </a:moveTo>
                <a:lnTo>
                  <a:pt x="19459" y="285"/>
                </a:lnTo>
                <a:lnTo>
                  <a:pt x="10500" y="4293"/>
                </a:lnTo>
                <a:lnTo>
                  <a:pt x="3692" y="11320"/>
                </a:lnTo>
                <a:lnTo>
                  <a:pt x="0" y="20662"/>
                </a:lnTo>
                <a:lnTo>
                  <a:pt x="267" y="30863"/>
                </a:lnTo>
                <a:lnTo>
                  <a:pt x="4254" y="39882"/>
                </a:lnTo>
                <a:lnTo>
                  <a:pt x="11299" y="46738"/>
                </a:lnTo>
                <a:lnTo>
                  <a:pt x="20739" y="50448"/>
                </a:lnTo>
                <a:lnTo>
                  <a:pt x="30900" y="50159"/>
                </a:lnTo>
                <a:lnTo>
                  <a:pt x="39867" y="46121"/>
                </a:lnTo>
                <a:lnTo>
                  <a:pt x="46678" y="39014"/>
                </a:lnTo>
                <a:lnTo>
                  <a:pt x="50371" y="29517"/>
                </a:lnTo>
                <a:lnTo>
                  <a:pt x="50103" y="19471"/>
                </a:lnTo>
                <a:lnTo>
                  <a:pt x="46113" y="10532"/>
                </a:lnTo>
                <a:lnTo>
                  <a:pt x="39060" y="3706"/>
                </a:lnTo>
                <a:lnTo>
                  <a:pt x="29604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02060" y="2803339"/>
            <a:ext cx="125306" cy="1253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06256" y="2815683"/>
            <a:ext cx="100528" cy="1000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10473" y="2828027"/>
            <a:ext cx="75731" cy="7567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14663" y="284037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5602" y="0"/>
                </a:moveTo>
                <a:lnTo>
                  <a:pt x="15651" y="1983"/>
                </a:lnTo>
                <a:lnTo>
                  <a:pt x="7512" y="7413"/>
                </a:lnTo>
                <a:lnTo>
                  <a:pt x="2016" y="15509"/>
                </a:lnTo>
                <a:lnTo>
                  <a:pt x="0" y="25492"/>
                </a:lnTo>
                <a:lnTo>
                  <a:pt x="2016" y="35362"/>
                </a:lnTo>
                <a:lnTo>
                  <a:pt x="7512" y="43471"/>
                </a:lnTo>
                <a:lnTo>
                  <a:pt x="15651" y="48964"/>
                </a:lnTo>
                <a:lnTo>
                  <a:pt x="25602" y="50985"/>
                </a:lnTo>
                <a:lnTo>
                  <a:pt x="35548" y="48964"/>
                </a:lnTo>
                <a:lnTo>
                  <a:pt x="43678" y="43471"/>
                </a:lnTo>
                <a:lnTo>
                  <a:pt x="49164" y="35362"/>
                </a:lnTo>
                <a:lnTo>
                  <a:pt x="51177" y="25492"/>
                </a:lnTo>
                <a:lnTo>
                  <a:pt x="49164" y="15509"/>
                </a:lnTo>
                <a:lnTo>
                  <a:pt x="43678" y="7413"/>
                </a:lnTo>
                <a:lnTo>
                  <a:pt x="35548" y="1983"/>
                </a:lnTo>
                <a:lnTo>
                  <a:pt x="25602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760254" y="3422410"/>
            <a:ext cx="98916" cy="987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460484" y="3461052"/>
            <a:ext cx="123293" cy="123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59636" y="3384037"/>
            <a:ext cx="74737" cy="745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59205" y="334566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0739" y="0"/>
                </a:moveTo>
                <a:lnTo>
                  <a:pt x="11299" y="3668"/>
                </a:lnTo>
                <a:lnTo>
                  <a:pt x="4254" y="10431"/>
                </a:lnTo>
                <a:lnTo>
                  <a:pt x="267" y="19358"/>
                </a:lnTo>
                <a:lnTo>
                  <a:pt x="0" y="29517"/>
                </a:lnTo>
                <a:lnTo>
                  <a:pt x="3692" y="38859"/>
                </a:lnTo>
                <a:lnTo>
                  <a:pt x="10500" y="45886"/>
                </a:lnTo>
                <a:lnTo>
                  <a:pt x="19459" y="49895"/>
                </a:lnTo>
                <a:lnTo>
                  <a:pt x="29604" y="50180"/>
                </a:lnTo>
                <a:lnTo>
                  <a:pt x="39045" y="46473"/>
                </a:lnTo>
                <a:lnTo>
                  <a:pt x="46089" y="39647"/>
                </a:lnTo>
                <a:lnTo>
                  <a:pt x="50077" y="30708"/>
                </a:lnTo>
                <a:lnTo>
                  <a:pt x="50344" y="20662"/>
                </a:lnTo>
                <a:lnTo>
                  <a:pt x="46651" y="11207"/>
                </a:lnTo>
                <a:lnTo>
                  <a:pt x="39843" y="4192"/>
                </a:lnTo>
                <a:lnTo>
                  <a:pt x="30884" y="247"/>
                </a:lnTo>
                <a:lnTo>
                  <a:pt x="20739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30392" y="4096804"/>
            <a:ext cx="125144" cy="1249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17054" y="4009457"/>
            <a:ext cx="100402" cy="1002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03603" y="3921694"/>
            <a:ext cx="75679" cy="7564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490238" y="383443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6889" y="0"/>
                </a:moveTo>
                <a:lnTo>
                  <a:pt x="16830" y="1496"/>
                </a:lnTo>
                <a:lnTo>
                  <a:pt x="8147" y="6800"/>
                </a:lnTo>
                <a:lnTo>
                  <a:pt x="2373" y="14746"/>
                </a:lnTo>
                <a:lnTo>
                  <a:pt x="0" y="24251"/>
                </a:lnTo>
                <a:lnTo>
                  <a:pt x="1517" y="34234"/>
                </a:lnTo>
                <a:lnTo>
                  <a:pt x="6816" y="42964"/>
                </a:lnTo>
                <a:lnTo>
                  <a:pt x="14758" y="48725"/>
                </a:lnTo>
                <a:lnTo>
                  <a:pt x="24286" y="51065"/>
                </a:lnTo>
                <a:lnTo>
                  <a:pt x="34346" y="49530"/>
                </a:lnTo>
                <a:lnTo>
                  <a:pt x="43028" y="44264"/>
                </a:lnTo>
                <a:lnTo>
                  <a:pt x="48802" y="36381"/>
                </a:lnTo>
                <a:lnTo>
                  <a:pt x="51176" y="26888"/>
                </a:lnTo>
                <a:lnTo>
                  <a:pt x="49659" y="16792"/>
                </a:lnTo>
                <a:lnTo>
                  <a:pt x="44359" y="8176"/>
                </a:lnTo>
                <a:lnTo>
                  <a:pt x="36418" y="2402"/>
                </a:lnTo>
                <a:lnTo>
                  <a:pt x="26889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909657" y="4694504"/>
            <a:ext cx="124262" cy="12412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174725" y="4561050"/>
            <a:ext cx="99774" cy="9966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439812" y="4427396"/>
            <a:ext cx="75275" cy="751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704892" y="42939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2500" y="3014"/>
                </a:moveTo>
                <a:lnTo>
                  <a:pt x="4959" y="9818"/>
                </a:lnTo>
                <a:lnTo>
                  <a:pt x="683" y="18641"/>
                </a:lnTo>
                <a:lnTo>
                  <a:pt x="0" y="28406"/>
                </a:lnTo>
                <a:lnTo>
                  <a:pt x="3232" y="38033"/>
                </a:lnTo>
                <a:lnTo>
                  <a:pt x="9949" y="45686"/>
                </a:lnTo>
                <a:lnTo>
                  <a:pt x="18787" y="50014"/>
                </a:lnTo>
                <a:lnTo>
                  <a:pt x="28612" y="50720"/>
                </a:lnTo>
                <a:lnTo>
                  <a:pt x="38291" y="47505"/>
                </a:lnTo>
                <a:lnTo>
                  <a:pt x="45829" y="40781"/>
                </a:lnTo>
                <a:lnTo>
                  <a:pt x="50098" y="31948"/>
                </a:lnTo>
                <a:lnTo>
                  <a:pt x="50780" y="22139"/>
                </a:lnTo>
                <a:lnTo>
                  <a:pt x="47559" y="12486"/>
                </a:lnTo>
                <a:lnTo>
                  <a:pt x="40747" y="4953"/>
                </a:lnTo>
                <a:lnTo>
                  <a:pt x="37180" y="3228"/>
                </a:lnTo>
                <a:lnTo>
                  <a:pt x="12500" y="3228"/>
                </a:lnTo>
                <a:lnTo>
                  <a:pt x="12500" y="3014"/>
                </a:lnTo>
                <a:close/>
              </a:path>
              <a:path w="50800" h="50800">
                <a:moveTo>
                  <a:pt x="22138" y="0"/>
                </a:moveTo>
                <a:lnTo>
                  <a:pt x="12500" y="3228"/>
                </a:lnTo>
                <a:lnTo>
                  <a:pt x="37180" y="3228"/>
                </a:lnTo>
                <a:lnTo>
                  <a:pt x="31914" y="683"/>
                </a:lnTo>
                <a:lnTo>
                  <a:pt x="22138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288000" y="5234215"/>
            <a:ext cx="124652" cy="12451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523866" y="5059174"/>
            <a:ext cx="100094" cy="9998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759849" y="4884103"/>
            <a:ext cx="75443" cy="7536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995571" y="470884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7801" y="0"/>
                </a:moveTo>
                <a:lnTo>
                  <a:pt x="18037" y="1016"/>
                </a:lnTo>
                <a:lnTo>
                  <a:pt x="9087" y="5856"/>
                </a:lnTo>
                <a:lnTo>
                  <a:pt x="2720" y="13785"/>
                </a:lnTo>
                <a:lnTo>
                  <a:pt x="0" y="23201"/>
                </a:lnTo>
                <a:lnTo>
                  <a:pt x="1017" y="32954"/>
                </a:lnTo>
                <a:lnTo>
                  <a:pt x="5863" y="41895"/>
                </a:lnTo>
                <a:lnTo>
                  <a:pt x="13801" y="48255"/>
                </a:lnTo>
                <a:lnTo>
                  <a:pt x="23227" y="50972"/>
                </a:lnTo>
                <a:lnTo>
                  <a:pt x="32992" y="49955"/>
                </a:lnTo>
                <a:lnTo>
                  <a:pt x="41942" y="45115"/>
                </a:lnTo>
                <a:lnTo>
                  <a:pt x="48309" y="37186"/>
                </a:lnTo>
                <a:lnTo>
                  <a:pt x="51029" y="27770"/>
                </a:lnTo>
                <a:lnTo>
                  <a:pt x="50012" y="18017"/>
                </a:lnTo>
                <a:lnTo>
                  <a:pt x="45166" y="9076"/>
                </a:lnTo>
                <a:lnTo>
                  <a:pt x="37228" y="2716"/>
                </a:lnTo>
                <a:lnTo>
                  <a:pt x="27801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754587" y="5700393"/>
            <a:ext cx="124733" cy="1246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954458" y="5489209"/>
            <a:ext cx="99943" cy="9991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154436" y="5278237"/>
            <a:ext cx="75584" cy="7551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354377" y="506705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3227" y="0"/>
                </a:moveTo>
                <a:lnTo>
                  <a:pt x="13801" y="2723"/>
                </a:lnTo>
                <a:lnTo>
                  <a:pt x="5863" y="9086"/>
                </a:lnTo>
                <a:lnTo>
                  <a:pt x="1017" y="18023"/>
                </a:lnTo>
                <a:lnTo>
                  <a:pt x="0" y="27766"/>
                </a:lnTo>
                <a:lnTo>
                  <a:pt x="2720" y="37173"/>
                </a:lnTo>
                <a:lnTo>
                  <a:pt x="9087" y="45098"/>
                </a:lnTo>
                <a:lnTo>
                  <a:pt x="18037" y="49938"/>
                </a:lnTo>
                <a:lnTo>
                  <a:pt x="27801" y="50955"/>
                </a:lnTo>
                <a:lnTo>
                  <a:pt x="37228" y="48238"/>
                </a:lnTo>
                <a:lnTo>
                  <a:pt x="45166" y="41878"/>
                </a:lnTo>
                <a:lnTo>
                  <a:pt x="50008" y="32938"/>
                </a:lnTo>
                <a:lnTo>
                  <a:pt x="51019" y="23188"/>
                </a:lnTo>
                <a:lnTo>
                  <a:pt x="48298" y="13780"/>
                </a:lnTo>
                <a:lnTo>
                  <a:pt x="41942" y="5866"/>
                </a:lnTo>
                <a:lnTo>
                  <a:pt x="32992" y="1015"/>
                </a:lnTo>
                <a:lnTo>
                  <a:pt x="23227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295489" y="6078666"/>
            <a:ext cx="124065" cy="12405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453597" y="5838465"/>
            <a:ext cx="99774" cy="9965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611703" y="5598160"/>
            <a:ext cx="75280" cy="75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769894" y="535785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8733" y="0"/>
                </a:moveTo>
                <a:lnTo>
                  <a:pt x="18913" y="705"/>
                </a:lnTo>
                <a:lnTo>
                  <a:pt x="10070" y="5033"/>
                </a:lnTo>
                <a:lnTo>
                  <a:pt x="3338" y="12686"/>
                </a:lnTo>
                <a:lnTo>
                  <a:pt x="0" y="22140"/>
                </a:lnTo>
                <a:lnTo>
                  <a:pt x="648" y="31953"/>
                </a:lnTo>
                <a:lnTo>
                  <a:pt x="4959" y="40781"/>
                </a:lnTo>
                <a:lnTo>
                  <a:pt x="12606" y="47491"/>
                </a:lnTo>
                <a:lnTo>
                  <a:pt x="22285" y="50825"/>
                </a:lnTo>
                <a:lnTo>
                  <a:pt x="32110" y="50177"/>
                </a:lnTo>
                <a:lnTo>
                  <a:pt x="40948" y="45872"/>
                </a:lnTo>
                <a:lnTo>
                  <a:pt x="47665" y="38233"/>
                </a:lnTo>
                <a:lnTo>
                  <a:pt x="51003" y="28580"/>
                </a:lnTo>
                <a:lnTo>
                  <a:pt x="50355" y="18771"/>
                </a:lnTo>
                <a:lnTo>
                  <a:pt x="46044" y="9938"/>
                </a:lnTo>
                <a:lnTo>
                  <a:pt x="38396" y="3214"/>
                </a:lnTo>
                <a:lnTo>
                  <a:pt x="28733" y="0"/>
                </a:lnTo>
                <a:close/>
              </a:path>
              <a:path w="51434" h="51435">
                <a:moveTo>
                  <a:pt x="3338" y="12472"/>
                </a:moveTo>
                <a:lnTo>
                  <a:pt x="3264" y="12686"/>
                </a:lnTo>
                <a:lnTo>
                  <a:pt x="3338" y="12472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893096" y="6356749"/>
            <a:ext cx="124924" cy="1247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005185" y="6095229"/>
            <a:ext cx="100342" cy="1002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117114" y="5833458"/>
            <a:ext cx="75888" cy="7575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229472" y="557186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4316" y="0"/>
                </a:moveTo>
                <a:lnTo>
                  <a:pt x="14800" y="2371"/>
                </a:lnTo>
                <a:lnTo>
                  <a:pt x="6846" y="8138"/>
                </a:lnTo>
                <a:lnTo>
                  <a:pt x="1536" y="16811"/>
                </a:lnTo>
                <a:lnTo>
                  <a:pt x="0" y="26859"/>
                </a:lnTo>
                <a:lnTo>
                  <a:pt x="2342" y="36377"/>
                </a:lnTo>
                <a:lnTo>
                  <a:pt x="8109" y="44309"/>
                </a:lnTo>
                <a:lnTo>
                  <a:pt x="16849" y="49603"/>
                </a:lnTo>
                <a:lnTo>
                  <a:pt x="26843" y="51118"/>
                </a:lnTo>
                <a:lnTo>
                  <a:pt x="36359" y="48747"/>
                </a:lnTo>
                <a:lnTo>
                  <a:pt x="44314" y="42980"/>
                </a:lnTo>
                <a:lnTo>
                  <a:pt x="49624" y="34307"/>
                </a:lnTo>
                <a:lnTo>
                  <a:pt x="51160" y="24259"/>
                </a:lnTo>
                <a:lnTo>
                  <a:pt x="48818" y="14741"/>
                </a:lnTo>
                <a:lnTo>
                  <a:pt x="43050" y="6809"/>
                </a:lnTo>
                <a:lnTo>
                  <a:pt x="34311" y="1515"/>
                </a:lnTo>
                <a:lnTo>
                  <a:pt x="24316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531356" y="6528417"/>
            <a:ext cx="123309" cy="12315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594220" y="6253337"/>
            <a:ext cx="98862" cy="988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657084" y="5978257"/>
            <a:ext cx="74684" cy="7465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719947" y="570336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9551" y="0"/>
                </a:moveTo>
                <a:lnTo>
                  <a:pt x="19380" y="267"/>
                </a:lnTo>
                <a:lnTo>
                  <a:pt x="10443" y="4249"/>
                </a:lnTo>
                <a:lnTo>
                  <a:pt x="3672" y="11286"/>
                </a:lnTo>
                <a:lnTo>
                  <a:pt x="0" y="20716"/>
                </a:lnTo>
                <a:lnTo>
                  <a:pt x="247" y="30865"/>
                </a:lnTo>
                <a:lnTo>
                  <a:pt x="4197" y="39822"/>
                </a:lnTo>
                <a:lnTo>
                  <a:pt x="11220" y="46625"/>
                </a:lnTo>
                <a:lnTo>
                  <a:pt x="20685" y="50314"/>
                </a:lnTo>
                <a:lnTo>
                  <a:pt x="30856" y="50047"/>
                </a:lnTo>
                <a:lnTo>
                  <a:pt x="39793" y="46061"/>
                </a:lnTo>
                <a:lnTo>
                  <a:pt x="46564" y="39016"/>
                </a:lnTo>
                <a:lnTo>
                  <a:pt x="50237" y="29571"/>
                </a:lnTo>
                <a:lnTo>
                  <a:pt x="49989" y="19437"/>
                </a:lnTo>
                <a:lnTo>
                  <a:pt x="46039" y="10488"/>
                </a:lnTo>
                <a:lnTo>
                  <a:pt x="39016" y="3688"/>
                </a:lnTo>
                <a:lnTo>
                  <a:pt x="29551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187932" y="6584761"/>
            <a:ext cx="125189" cy="12516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200290" y="6305664"/>
            <a:ext cx="100205" cy="10019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212379" y="6026344"/>
            <a:ext cx="75758" cy="7567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224737" y="574723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5521" y="0"/>
                </a:moveTo>
                <a:lnTo>
                  <a:pt x="15640" y="2010"/>
                </a:lnTo>
                <a:lnTo>
                  <a:pt x="7522" y="7490"/>
                </a:lnTo>
                <a:lnTo>
                  <a:pt x="2023" y="15611"/>
                </a:lnTo>
                <a:lnTo>
                  <a:pt x="0" y="25546"/>
                </a:lnTo>
                <a:lnTo>
                  <a:pt x="2023" y="35485"/>
                </a:lnTo>
                <a:lnTo>
                  <a:pt x="7522" y="43616"/>
                </a:lnTo>
                <a:lnTo>
                  <a:pt x="15640" y="49104"/>
                </a:lnTo>
                <a:lnTo>
                  <a:pt x="25521" y="51119"/>
                </a:lnTo>
                <a:lnTo>
                  <a:pt x="35558" y="49104"/>
                </a:lnTo>
                <a:lnTo>
                  <a:pt x="43756" y="43616"/>
                </a:lnTo>
                <a:lnTo>
                  <a:pt x="49284" y="35485"/>
                </a:lnTo>
                <a:lnTo>
                  <a:pt x="51311" y="25546"/>
                </a:lnTo>
                <a:lnTo>
                  <a:pt x="49284" y="15611"/>
                </a:lnTo>
                <a:lnTo>
                  <a:pt x="43756" y="7490"/>
                </a:lnTo>
                <a:lnTo>
                  <a:pt x="35558" y="2010"/>
                </a:lnTo>
                <a:lnTo>
                  <a:pt x="25521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846388" y="6528216"/>
            <a:ext cx="123040" cy="12315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807703" y="6253337"/>
            <a:ext cx="98862" cy="9880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769017" y="5978445"/>
            <a:ext cx="74952" cy="7465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730600" y="570336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0685" y="0"/>
                </a:moveTo>
                <a:lnTo>
                  <a:pt x="11333" y="3688"/>
                </a:lnTo>
                <a:lnTo>
                  <a:pt x="4298" y="10488"/>
                </a:lnTo>
                <a:lnTo>
                  <a:pt x="285" y="19437"/>
                </a:lnTo>
                <a:lnTo>
                  <a:pt x="0" y="29571"/>
                </a:lnTo>
                <a:lnTo>
                  <a:pt x="3710" y="39016"/>
                </a:lnTo>
                <a:lnTo>
                  <a:pt x="10544" y="46061"/>
                </a:lnTo>
                <a:lnTo>
                  <a:pt x="19493" y="50047"/>
                </a:lnTo>
                <a:lnTo>
                  <a:pt x="29551" y="50314"/>
                </a:lnTo>
                <a:lnTo>
                  <a:pt x="39058" y="46625"/>
                </a:lnTo>
                <a:lnTo>
                  <a:pt x="46173" y="39822"/>
                </a:lnTo>
                <a:lnTo>
                  <a:pt x="50216" y="30865"/>
                </a:lnTo>
                <a:lnTo>
                  <a:pt x="50505" y="20716"/>
                </a:lnTo>
                <a:lnTo>
                  <a:pt x="46790" y="11286"/>
                </a:lnTo>
                <a:lnTo>
                  <a:pt x="39927" y="4249"/>
                </a:lnTo>
                <a:lnTo>
                  <a:pt x="30898" y="267"/>
                </a:lnTo>
                <a:lnTo>
                  <a:pt x="20685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1482739" y="6356843"/>
            <a:ext cx="125223" cy="12501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395261" y="6095030"/>
            <a:ext cx="100423" cy="1002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307782" y="5833488"/>
            <a:ext cx="75511" cy="7561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1220153" y="557186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6843" y="0"/>
                </a:moveTo>
                <a:lnTo>
                  <a:pt x="16849" y="1515"/>
                </a:lnTo>
                <a:lnTo>
                  <a:pt x="8109" y="6809"/>
                </a:lnTo>
                <a:lnTo>
                  <a:pt x="2342" y="14741"/>
                </a:lnTo>
                <a:lnTo>
                  <a:pt x="0" y="24259"/>
                </a:lnTo>
                <a:lnTo>
                  <a:pt x="1536" y="34307"/>
                </a:lnTo>
                <a:lnTo>
                  <a:pt x="6808" y="42980"/>
                </a:lnTo>
                <a:lnTo>
                  <a:pt x="14700" y="48747"/>
                </a:lnTo>
                <a:lnTo>
                  <a:pt x="24203" y="51118"/>
                </a:lnTo>
                <a:lnTo>
                  <a:pt x="34311" y="49603"/>
                </a:lnTo>
                <a:lnTo>
                  <a:pt x="42937" y="44309"/>
                </a:lnTo>
                <a:lnTo>
                  <a:pt x="48717" y="36377"/>
                </a:lnTo>
                <a:lnTo>
                  <a:pt x="51122" y="26859"/>
                </a:lnTo>
                <a:lnTo>
                  <a:pt x="49624" y="16811"/>
                </a:lnTo>
                <a:lnTo>
                  <a:pt x="44314" y="8138"/>
                </a:lnTo>
                <a:lnTo>
                  <a:pt x="36359" y="2371"/>
                </a:lnTo>
                <a:lnTo>
                  <a:pt x="26843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2081123" y="6078786"/>
            <a:ext cx="110877" cy="12412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947470" y="5838263"/>
            <a:ext cx="99727" cy="9966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1813813" y="5598160"/>
            <a:ext cx="75166" cy="7519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1680048" y="535785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2268" y="0"/>
                </a:moveTo>
                <a:lnTo>
                  <a:pt x="12580" y="3214"/>
                </a:lnTo>
                <a:lnTo>
                  <a:pt x="5028" y="9938"/>
                </a:lnTo>
                <a:lnTo>
                  <a:pt x="726" y="18771"/>
                </a:lnTo>
                <a:lnTo>
                  <a:pt x="0" y="28580"/>
                </a:lnTo>
                <a:lnTo>
                  <a:pt x="3177" y="38233"/>
                </a:lnTo>
                <a:lnTo>
                  <a:pt x="3177" y="38447"/>
                </a:lnTo>
                <a:lnTo>
                  <a:pt x="9956" y="45966"/>
                </a:lnTo>
                <a:lnTo>
                  <a:pt x="18725" y="50231"/>
                </a:lnTo>
                <a:lnTo>
                  <a:pt x="28451" y="50919"/>
                </a:lnTo>
                <a:lnTo>
                  <a:pt x="38101" y="47705"/>
                </a:lnTo>
                <a:lnTo>
                  <a:pt x="45804" y="40981"/>
                </a:lnTo>
                <a:lnTo>
                  <a:pt x="50157" y="32148"/>
                </a:lnTo>
                <a:lnTo>
                  <a:pt x="50833" y="22339"/>
                </a:lnTo>
                <a:lnTo>
                  <a:pt x="47504" y="12686"/>
                </a:lnTo>
                <a:lnTo>
                  <a:pt x="40838" y="5033"/>
                </a:lnTo>
                <a:lnTo>
                  <a:pt x="32057" y="705"/>
                </a:lnTo>
                <a:lnTo>
                  <a:pt x="22268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2095499" y="506724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7805" y="0"/>
                </a:moveTo>
                <a:lnTo>
                  <a:pt x="17995" y="1016"/>
                </a:lnTo>
                <a:lnTo>
                  <a:pt x="8966" y="5856"/>
                </a:lnTo>
                <a:lnTo>
                  <a:pt x="2682" y="13781"/>
                </a:lnTo>
                <a:lnTo>
                  <a:pt x="0" y="23188"/>
                </a:lnTo>
                <a:lnTo>
                  <a:pt x="994" y="32932"/>
                </a:lnTo>
                <a:lnTo>
                  <a:pt x="5742" y="41868"/>
                </a:lnTo>
                <a:lnTo>
                  <a:pt x="13713" y="48231"/>
                </a:lnTo>
                <a:lnTo>
                  <a:pt x="23170" y="50955"/>
                </a:lnTo>
                <a:lnTo>
                  <a:pt x="32980" y="49940"/>
                </a:lnTo>
                <a:lnTo>
                  <a:pt x="42009" y="45088"/>
                </a:lnTo>
                <a:lnTo>
                  <a:pt x="48293" y="37174"/>
                </a:lnTo>
                <a:lnTo>
                  <a:pt x="50975" y="27766"/>
                </a:lnTo>
                <a:lnTo>
                  <a:pt x="49981" y="18016"/>
                </a:lnTo>
                <a:lnTo>
                  <a:pt x="45233" y="9076"/>
                </a:lnTo>
                <a:lnTo>
                  <a:pt x="37262" y="2716"/>
                </a:lnTo>
                <a:lnTo>
                  <a:pt x="27805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197173" y="9521"/>
            <a:ext cx="99060" cy="47625"/>
          </a:xfrm>
          <a:custGeom>
            <a:avLst/>
            <a:gdLst/>
            <a:ahLst/>
            <a:cxnLst/>
            <a:rect l="l" t="t" r="r" b="b"/>
            <a:pathLst>
              <a:path w="99059" h="47625">
                <a:moveTo>
                  <a:pt x="98583" y="0"/>
                </a:moveTo>
                <a:lnTo>
                  <a:pt x="0" y="0"/>
                </a:lnTo>
                <a:lnTo>
                  <a:pt x="150" y="8084"/>
                </a:lnTo>
                <a:lnTo>
                  <a:pt x="8137" y="26381"/>
                </a:lnTo>
                <a:lnTo>
                  <a:pt x="22490" y="40159"/>
                </a:lnTo>
                <a:lnTo>
                  <a:pt x="40452" y="47044"/>
                </a:lnTo>
                <a:lnTo>
                  <a:pt x="59739" y="46683"/>
                </a:lnTo>
                <a:lnTo>
                  <a:pt x="78066" y="38725"/>
                </a:lnTo>
                <a:lnTo>
                  <a:pt x="91820" y="24197"/>
                </a:lnTo>
                <a:lnTo>
                  <a:pt x="98702" y="6222"/>
                </a:lnTo>
                <a:lnTo>
                  <a:pt x="98583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376490" y="208616"/>
            <a:ext cx="74690" cy="7456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556094" y="45948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9638" y="0"/>
                </a:moveTo>
                <a:lnTo>
                  <a:pt x="19811" y="142"/>
                </a:lnTo>
                <a:lnTo>
                  <a:pt x="10440" y="4159"/>
                </a:lnTo>
                <a:lnTo>
                  <a:pt x="3493" y="11471"/>
                </a:lnTo>
                <a:lnTo>
                  <a:pt x="0" y="20595"/>
                </a:lnTo>
                <a:lnTo>
                  <a:pt x="168" y="30423"/>
                </a:lnTo>
                <a:lnTo>
                  <a:pt x="4207" y="39849"/>
                </a:lnTo>
                <a:lnTo>
                  <a:pt x="11534" y="46813"/>
                </a:lnTo>
                <a:lnTo>
                  <a:pt x="20672" y="50281"/>
                </a:lnTo>
                <a:lnTo>
                  <a:pt x="30490" y="50075"/>
                </a:lnTo>
                <a:lnTo>
                  <a:pt x="39857" y="46021"/>
                </a:lnTo>
                <a:lnTo>
                  <a:pt x="46815" y="38708"/>
                </a:lnTo>
                <a:lnTo>
                  <a:pt x="50311" y="29584"/>
                </a:lnTo>
                <a:lnTo>
                  <a:pt x="50144" y="19756"/>
                </a:lnTo>
                <a:lnTo>
                  <a:pt x="46116" y="10331"/>
                </a:lnTo>
                <a:lnTo>
                  <a:pt x="38785" y="3480"/>
                </a:lnTo>
                <a:lnTo>
                  <a:pt x="29638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510936" y="129488"/>
            <a:ext cx="125008" cy="12491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729528" y="348055"/>
            <a:ext cx="100427" cy="10022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948369" y="566353"/>
            <a:ext cx="75792" cy="7574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167103" y="78471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528" y="0"/>
                </a:moveTo>
                <a:lnTo>
                  <a:pt x="15894" y="1911"/>
                </a:lnTo>
                <a:lnTo>
                  <a:pt x="7394" y="7647"/>
                </a:lnTo>
                <a:lnTo>
                  <a:pt x="1848" y="16062"/>
                </a:lnTo>
                <a:lnTo>
                  <a:pt x="0" y="25660"/>
                </a:lnTo>
                <a:lnTo>
                  <a:pt x="1848" y="35308"/>
                </a:lnTo>
                <a:lnTo>
                  <a:pt x="7394" y="43874"/>
                </a:lnTo>
                <a:lnTo>
                  <a:pt x="15894" y="49459"/>
                </a:lnTo>
                <a:lnTo>
                  <a:pt x="25528" y="51320"/>
                </a:lnTo>
                <a:lnTo>
                  <a:pt x="35161" y="49459"/>
                </a:lnTo>
                <a:lnTo>
                  <a:pt x="43661" y="43874"/>
                </a:lnTo>
                <a:lnTo>
                  <a:pt x="49328" y="35308"/>
                </a:lnTo>
                <a:lnTo>
                  <a:pt x="51217" y="25660"/>
                </a:lnTo>
                <a:lnTo>
                  <a:pt x="49328" y="16062"/>
                </a:lnTo>
                <a:lnTo>
                  <a:pt x="43661" y="7647"/>
                </a:lnTo>
                <a:lnTo>
                  <a:pt x="35161" y="1911"/>
                </a:lnTo>
                <a:lnTo>
                  <a:pt x="25528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087618" y="634949"/>
            <a:ext cx="123222" cy="12333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338948" y="814505"/>
            <a:ext cx="98916" cy="988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590184" y="994061"/>
            <a:ext cx="74700" cy="7456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841236" y="117344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0823" y="0"/>
                </a:moveTo>
                <a:lnTo>
                  <a:pt x="11632" y="3467"/>
                </a:lnTo>
                <a:lnTo>
                  <a:pt x="4274" y="10431"/>
                </a:lnTo>
                <a:lnTo>
                  <a:pt x="209" y="19857"/>
                </a:lnTo>
                <a:lnTo>
                  <a:pt x="0" y="29685"/>
                </a:lnTo>
                <a:lnTo>
                  <a:pt x="3492" y="38809"/>
                </a:lnTo>
                <a:lnTo>
                  <a:pt x="10534" y="46121"/>
                </a:lnTo>
                <a:lnTo>
                  <a:pt x="19810" y="50289"/>
                </a:lnTo>
                <a:lnTo>
                  <a:pt x="29638" y="50482"/>
                </a:lnTo>
                <a:lnTo>
                  <a:pt x="38826" y="46951"/>
                </a:lnTo>
                <a:lnTo>
                  <a:pt x="46183" y="39949"/>
                </a:lnTo>
                <a:lnTo>
                  <a:pt x="50249" y="30524"/>
                </a:lnTo>
                <a:lnTo>
                  <a:pt x="50462" y="20696"/>
                </a:lnTo>
                <a:lnTo>
                  <a:pt x="46977" y="11572"/>
                </a:lnTo>
                <a:lnTo>
                  <a:pt x="39951" y="4259"/>
                </a:lnTo>
                <a:lnTo>
                  <a:pt x="30659" y="205"/>
                </a:lnTo>
                <a:lnTo>
                  <a:pt x="20823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756775" y="1205231"/>
            <a:ext cx="125187" cy="12493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033615" y="1340556"/>
            <a:ext cx="100494" cy="10054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310531" y="1476074"/>
            <a:ext cx="75770" cy="7574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587330" y="161166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6472" y="0"/>
                </a:moveTo>
                <a:lnTo>
                  <a:pt x="16784" y="1501"/>
                </a:lnTo>
                <a:lnTo>
                  <a:pt x="8380" y="6524"/>
                </a:lnTo>
                <a:lnTo>
                  <a:pt x="2320" y="14717"/>
                </a:lnTo>
                <a:lnTo>
                  <a:pt x="0" y="24608"/>
                </a:lnTo>
                <a:lnTo>
                  <a:pt x="1545" y="34272"/>
                </a:lnTo>
                <a:lnTo>
                  <a:pt x="6601" y="42679"/>
                </a:lnTo>
                <a:lnTo>
                  <a:pt x="14812" y="48796"/>
                </a:lnTo>
                <a:lnTo>
                  <a:pt x="24725" y="51169"/>
                </a:lnTo>
                <a:lnTo>
                  <a:pt x="34414" y="49668"/>
                </a:lnTo>
                <a:lnTo>
                  <a:pt x="42818" y="44645"/>
                </a:lnTo>
                <a:lnTo>
                  <a:pt x="48877" y="36452"/>
                </a:lnTo>
                <a:lnTo>
                  <a:pt x="51198" y="26561"/>
                </a:lnTo>
                <a:lnTo>
                  <a:pt x="49653" y="16897"/>
                </a:lnTo>
                <a:lnTo>
                  <a:pt x="44597" y="8490"/>
                </a:lnTo>
                <a:lnTo>
                  <a:pt x="36385" y="2373"/>
                </a:lnTo>
                <a:lnTo>
                  <a:pt x="26472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825858" y="1912788"/>
            <a:ext cx="99476" cy="9942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531693" y="1825300"/>
            <a:ext cx="123909" cy="12378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119897" y="2000319"/>
            <a:ext cx="75238" cy="7509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413976" y="2088193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4" h="50800">
                <a:moveTo>
                  <a:pt x="21873" y="0"/>
                </a:moveTo>
                <a:lnTo>
                  <a:pt x="12561" y="3228"/>
                </a:lnTo>
                <a:lnTo>
                  <a:pt x="5137" y="9677"/>
                </a:lnTo>
                <a:lnTo>
                  <a:pt x="623" y="18792"/>
                </a:lnTo>
                <a:lnTo>
                  <a:pt x="0" y="28943"/>
                </a:lnTo>
                <a:lnTo>
                  <a:pt x="3192" y="38213"/>
                </a:lnTo>
                <a:lnTo>
                  <a:pt x="9633" y="45622"/>
                </a:lnTo>
                <a:lnTo>
                  <a:pt x="18757" y="50188"/>
                </a:lnTo>
                <a:lnTo>
                  <a:pt x="28938" y="50733"/>
                </a:lnTo>
                <a:lnTo>
                  <a:pt x="38250" y="47505"/>
                </a:lnTo>
                <a:lnTo>
                  <a:pt x="45674" y="41056"/>
                </a:lnTo>
                <a:lnTo>
                  <a:pt x="50188" y="31941"/>
                </a:lnTo>
                <a:lnTo>
                  <a:pt x="50812" y="21790"/>
                </a:lnTo>
                <a:lnTo>
                  <a:pt x="47619" y="12519"/>
                </a:lnTo>
                <a:lnTo>
                  <a:pt x="41178" y="5111"/>
                </a:lnTo>
                <a:lnTo>
                  <a:pt x="32055" y="545"/>
                </a:lnTo>
                <a:lnTo>
                  <a:pt x="21873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719769" y="2511649"/>
            <a:ext cx="100125" cy="10009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416565" y="2474081"/>
            <a:ext cx="124704" cy="12451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022750" y="2549217"/>
            <a:ext cx="75543" cy="7540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325758" y="258705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7805" y="0"/>
                </a:moveTo>
                <a:lnTo>
                  <a:pt x="17680" y="1232"/>
                </a:lnTo>
                <a:lnTo>
                  <a:pt x="9066" y="6037"/>
                </a:lnTo>
                <a:lnTo>
                  <a:pt x="2871" y="13660"/>
                </a:lnTo>
                <a:lnTo>
                  <a:pt x="0" y="23345"/>
                </a:lnTo>
                <a:lnTo>
                  <a:pt x="1158" y="33517"/>
                </a:lnTo>
                <a:lnTo>
                  <a:pt x="5943" y="42130"/>
                </a:lnTo>
                <a:lnTo>
                  <a:pt x="13600" y="48327"/>
                </a:lnTo>
                <a:lnTo>
                  <a:pt x="23372" y="51253"/>
                </a:lnTo>
                <a:lnTo>
                  <a:pt x="33497" y="50021"/>
                </a:lnTo>
                <a:lnTo>
                  <a:pt x="42110" y="45216"/>
                </a:lnTo>
                <a:lnTo>
                  <a:pt x="48306" y="37593"/>
                </a:lnTo>
                <a:lnTo>
                  <a:pt x="51177" y="27907"/>
                </a:lnTo>
                <a:lnTo>
                  <a:pt x="50007" y="17735"/>
                </a:lnTo>
                <a:lnTo>
                  <a:pt x="45223" y="9123"/>
                </a:lnTo>
                <a:lnTo>
                  <a:pt x="37573" y="2926"/>
                </a:lnTo>
                <a:lnTo>
                  <a:pt x="27805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416968" y="3133135"/>
            <a:ext cx="124502" cy="12451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719769" y="3119986"/>
            <a:ext cx="100125" cy="10009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022750" y="3106837"/>
            <a:ext cx="75543" cy="7540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325758" y="30936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3372" y="0"/>
                </a:moveTo>
                <a:lnTo>
                  <a:pt x="13600" y="2926"/>
                </a:lnTo>
                <a:lnTo>
                  <a:pt x="5943" y="9123"/>
                </a:lnTo>
                <a:lnTo>
                  <a:pt x="1158" y="17735"/>
                </a:lnTo>
                <a:lnTo>
                  <a:pt x="0" y="27907"/>
                </a:lnTo>
                <a:lnTo>
                  <a:pt x="2950" y="37593"/>
                </a:lnTo>
                <a:lnTo>
                  <a:pt x="9137" y="45216"/>
                </a:lnTo>
                <a:lnTo>
                  <a:pt x="17706" y="50021"/>
                </a:lnTo>
                <a:lnTo>
                  <a:pt x="27805" y="51253"/>
                </a:lnTo>
                <a:lnTo>
                  <a:pt x="37652" y="48327"/>
                </a:lnTo>
                <a:lnTo>
                  <a:pt x="45294" y="42130"/>
                </a:lnTo>
                <a:lnTo>
                  <a:pt x="50033" y="33517"/>
                </a:lnTo>
                <a:lnTo>
                  <a:pt x="51177" y="23345"/>
                </a:lnTo>
                <a:lnTo>
                  <a:pt x="48306" y="13660"/>
                </a:lnTo>
                <a:lnTo>
                  <a:pt x="42110" y="6037"/>
                </a:lnTo>
                <a:lnTo>
                  <a:pt x="33497" y="1232"/>
                </a:lnTo>
                <a:lnTo>
                  <a:pt x="23372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531693" y="3782641"/>
            <a:ext cx="123909" cy="12378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825858" y="3719283"/>
            <a:ext cx="99476" cy="9942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119927" y="3656042"/>
            <a:ext cx="75208" cy="7506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413976" y="3592800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4" h="50800">
                <a:moveTo>
                  <a:pt x="28938" y="0"/>
                </a:moveTo>
                <a:lnTo>
                  <a:pt x="18757" y="545"/>
                </a:lnTo>
                <a:lnTo>
                  <a:pt x="9633" y="5111"/>
                </a:lnTo>
                <a:lnTo>
                  <a:pt x="3192" y="12519"/>
                </a:lnTo>
                <a:lnTo>
                  <a:pt x="0" y="21790"/>
                </a:lnTo>
                <a:lnTo>
                  <a:pt x="623" y="31941"/>
                </a:lnTo>
                <a:lnTo>
                  <a:pt x="5137" y="41056"/>
                </a:lnTo>
                <a:lnTo>
                  <a:pt x="12561" y="47505"/>
                </a:lnTo>
                <a:lnTo>
                  <a:pt x="21873" y="50733"/>
                </a:lnTo>
                <a:lnTo>
                  <a:pt x="32055" y="50188"/>
                </a:lnTo>
                <a:lnTo>
                  <a:pt x="41178" y="45622"/>
                </a:lnTo>
                <a:lnTo>
                  <a:pt x="47619" y="38213"/>
                </a:lnTo>
                <a:lnTo>
                  <a:pt x="50812" y="28943"/>
                </a:lnTo>
                <a:lnTo>
                  <a:pt x="50188" y="18792"/>
                </a:lnTo>
                <a:lnTo>
                  <a:pt x="45674" y="9677"/>
                </a:lnTo>
                <a:lnTo>
                  <a:pt x="38250" y="3228"/>
                </a:lnTo>
                <a:lnTo>
                  <a:pt x="28938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756885" y="4401359"/>
            <a:ext cx="124998" cy="12503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033804" y="4290678"/>
            <a:ext cx="100184" cy="10028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310532" y="4179715"/>
            <a:ext cx="75770" cy="7570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587239" y="406875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4737" y="0"/>
                </a:moveTo>
                <a:lnTo>
                  <a:pt x="14903" y="2400"/>
                </a:lnTo>
                <a:lnTo>
                  <a:pt x="6661" y="8452"/>
                </a:lnTo>
                <a:lnTo>
                  <a:pt x="1555" y="16847"/>
                </a:lnTo>
                <a:lnTo>
                  <a:pt x="0" y="26525"/>
                </a:lnTo>
                <a:lnTo>
                  <a:pt x="2411" y="36426"/>
                </a:lnTo>
                <a:lnTo>
                  <a:pt x="8470" y="44535"/>
                </a:lnTo>
                <a:lnTo>
                  <a:pt x="16874" y="49572"/>
                </a:lnTo>
                <a:lnTo>
                  <a:pt x="26563" y="51102"/>
                </a:lnTo>
                <a:lnTo>
                  <a:pt x="36476" y="48689"/>
                </a:lnTo>
                <a:lnTo>
                  <a:pt x="44718" y="42641"/>
                </a:lnTo>
                <a:lnTo>
                  <a:pt x="49824" y="34256"/>
                </a:lnTo>
                <a:lnTo>
                  <a:pt x="51379" y="24587"/>
                </a:lnTo>
                <a:lnTo>
                  <a:pt x="48968" y="14690"/>
                </a:lnTo>
                <a:lnTo>
                  <a:pt x="42882" y="6570"/>
                </a:lnTo>
                <a:lnTo>
                  <a:pt x="34434" y="1531"/>
                </a:lnTo>
                <a:lnTo>
                  <a:pt x="24737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087565" y="4973243"/>
            <a:ext cx="123195" cy="12305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338949" y="4818043"/>
            <a:ext cx="98916" cy="9880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590185" y="4663124"/>
            <a:ext cx="74700" cy="7460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841519" y="450806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9568" y="0"/>
                </a:moveTo>
                <a:lnTo>
                  <a:pt x="19732" y="165"/>
                </a:lnTo>
                <a:lnTo>
                  <a:pt x="10440" y="4199"/>
                </a:lnTo>
                <a:lnTo>
                  <a:pt x="3493" y="11548"/>
                </a:lnTo>
                <a:lnTo>
                  <a:pt x="0" y="20729"/>
                </a:lnTo>
                <a:lnTo>
                  <a:pt x="168" y="30554"/>
                </a:lnTo>
                <a:lnTo>
                  <a:pt x="4207" y="39835"/>
                </a:lnTo>
                <a:lnTo>
                  <a:pt x="11564" y="46774"/>
                </a:lnTo>
                <a:lnTo>
                  <a:pt x="20753" y="50264"/>
                </a:lnTo>
                <a:lnTo>
                  <a:pt x="30580" y="50096"/>
                </a:lnTo>
                <a:lnTo>
                  <a:pt x="39857" y="46061"/>
                </a:lnTo>
                <a:lnTo>
                  <a:pt x="46804" y="38742"/>
                </a:lnTo>
                <a:lnTo>
                  <a:pt x="50300" y="29615"/>
                </a:lnTo>
                <a:lnTo>
                  <a:pt x="50140" y="19808"/>
                </a:lnTo>
                <a:lnTo>
                  <a:pt x="46116" y="10452"/>
                </a:lnTo>
                <a:lnTo>
                  <a:pt x="38759" y="3497"/>
                </a:lnTo>
                <a:lnTo>
                  <a:pt x="29568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510937" y="5477231"/>
            <a:ext cx="125008" cy="12486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729653" y="5283453"/>
            <a:ext cx="100497" cy="10031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948235" y="5089584"/>
            <a:ext cx="75798" cy="7578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167103" y="489572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5528" y="0"/>
                </a:moveTo>
                <a:lnTo>
                  <a:pt x="15894" y="1886"/>
                </a:lnTo>
                <a:lnTo>
                  <a:pt x="7394" y="7547"/>
                </a:lnTo>
                <a:lnTo>
                  <a:pt x="1848" y="16037"/>
                </a:lnTo>
                <a:lnTo>
                  <a:pt x="0" y="25660"/>
                </a:lnTo>
                <a:lnTo>
                  <a:pt x="1848" y="35283"/>
                </a:lnTo>
                <a:lnTo>
                  <a:pt x="7394" y="43773"/>
                </a:lnTo>
                <a:lnTo>
                  <a:pt x="15894" y="49434"/>
                </a:lnTo>
                <a:lnTo>
                  <a:pt x="25528" y="51320"/>
                </a:lnTo>
                <a:lnTo>
                  <a:pt x="35161" y="49434"/>
                </a:lnTo>
                <a:lnTo>
                  <a:pt x="43661" y="43773"/>
                </a:lnTo>
                <a:lnTo>
                  <a:pt x="49328" y="35283"/>
                </a:lnTo>
                <a:lnTo>
                  <a:pt x="51217" y="25660"/>
                </a:lnTo>
                <a:lnTo>
                  <a:pt x="49328" y="16037"/>
                </a:lnTo>
                <a:lnTo>
                  <a:pt x="43661" y="7547"/>
                </a:lnTo>
                <a:lnTo>
                  <a:pt x="35161" y="1886"/>
                </a:lnTo>
                <a:lnTo>
                  <a:pt x="25528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196967" y="5675296"/>
            <a:ext cx="98909" cy="98804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017231" y="5901789"/>
            <a:ext cx="123426" cy="123267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376491" y="5448532"/>
            <a:ext cx="74690" cy="7459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556095" y="52216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0753" y="0"/>
                </a:moveTo>
                <a:lnTo>
                  <a:pt x="11564" y="3532"/>
                </a:lnTo>
                <a:lnTo>
                  <a:pt x="4207" y="10592"/>
                </a:lnTo>
                <a:lnTo>
                  <a:pt x="168" y="19858"/>
                </a:lnTo>
                <a:lnTo>
                  <a:pt x="0" y="29675"/>
                </a:lnTo>
                <a:lnTo>
                  <a:pt x="3493" y="38853"/>
                </a:lnTo>
                <a:lnTo>
                  <a:pt x="10440" y="46202"/>
                </a:lnTo>
                <a:lnTo>
                  <a:pt x="19732" y="50267"/>
                </a:lnTo>
                <a:lnTo>
                  <a:pt x="29568" y="50485"/>
                </a:lnTo>
                <a:lnTo>
                  <a:pt x="38759" y="47005"/>
                </a:lnTo>
                <a:lnTo>
                  <a:pt x="46116" y="39976"/>
                </a:lnTo>
                <a:lnTo>
                  <a:pt x="50144" y="30695"/>
                </a:lnTo>
                <a:lnTo>
                  <a:pt x="50311" y="20870"/>
                </a:lnTo>
                <a:lnTo>
                  <a:pt x="46815" y="11689"/>
                </a:lnTo>
                <a:lnTo>
                  <a:pt x="39857" y="4340"/>
                </a:lnTo>
                <a:lnTo>
                  <a:pt x="30580" y="200"/>
                </a:lnTo>
                <a:lnTo>
                  <a:pt x="20753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587867" y="6230541"/>
            <a:ext cx="125202" cy="12504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723652" y="5978618"/>
            <a:ext cx="100370" cy="10047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859344" y="5726797"/>
            <a:ext cx="75770" cy="7568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994764" y="547473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6634" y="0"/>
                </a:moveTo>
                <a:lnTo>
                  <a:pt x="16953" y="1488"/>
                </a:lnTo>
                <a:lnTo>
                  <a:pt x="8552" y="6524"/>
                </a:lnTo>
                <a:lnTo>
                  <a:pt x="2493" y="14728"/>
                </a:lnTo>
                <a:lnTo>
                  <a:pt x="2305" y="14916"/>
                </a:lnTo>
                <a:lnTo>
                  <a:pt x="0" y="24813"/>
                </a:lnTo>
                <a:lnTo>
                  <a:pt x="1590" y="34481"/>
                </a:lnTo>
                <a:lnTo>
                  <a:pt x="6661" y="42867"/>
                </a:lnTo>
                <a:lnTo>
                  <a:pt x="14797" y="48915"/>
                </a:lnTo>
                <a:lnTo>
                  <a:pt x="24695" y="51244"/>
                </a:lnTo>
                <a:lnTo>
                  <a:pt x="34375" y="49700"/>
                </a:lnTo>
                <a:lnTo>
                  <a:pt x="42776" y="44643"/>
                </a:lnTo>
                <a:lnTo>
                  <a:pt x="48835" y="36437"/>
                </a:lnTo>
                <a:lnTo>
                  <a:pt x="51250" y="26551"/>
                </a:lnTo>
                <a:lnTo>
                  <a:pt x="49715" y="16881"/>
                </a:lnTo>
                <a:lnTo>
                  <a:pt x="44664" y="8490"/>
                </a:lnTo>
                <a:lnTo>
                  <a:pt x="36531" y="2438"/>
                </a:lnTo>
                <a:lnTo>
                  <a:pt x="26634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208786" y="6456466"/>
            <a:ext cx="123699" cy="123774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9296492" y="6187247"/>
            <a:ext cx="99382" cy="9936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9384272" y="5917748"/>
            <a:ext cx="75070" cy="75127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9471822" y="5648214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4" h="50800">
                <a:moveTo>
                  <a:pt x="21932" y="0"/>
                </a:moveTo>
                <a:lnTo>
                  <a:pt x="12588" y="3188"/>
                </a:lnTo>
                <a:lnTo>
                  <a:pt x="5158" y="9622"/>
                </a:lnTo>
                <a:lnTo>
                  <a:pt x="701" y="18735"/>
                </a:lnTo>
                <a:lnTo>
                  <a:pt x="0" y="28905"/>
                </a:lnTo>
                <a:lnTo>
                  <a:pt x="3152" y="38207"/>
                </a:lnTo>
                <a:lnTo>
                  <a:pt x="9578" y="45622"/>
                </a:lnTo>
                <a:lnTo>
                  <a:pt x="18700" y="50132"/>
                </a:lnTo>
                <a:lnTo>
                  <a:pt x="28900" y="50754"/>
                </a:lnTo>
                <a:lnTo>
                  <a:pt x="38244" y="47566"/>
                </a:lnTo>
                <a:lnTo>
                  <a:pt x="45674" y="41132"/>
                </a:lnTo>
                <a:lnTo>
                  <a:pt x="50132" y="32018"/>
                </a:lnTo>
                <a:lnTo>
                  <a:pt x="50833" y="21849"/>
                </a:lnTo>
                <a:lnTo>
                  <a:pt x="47680" y="12547"/>
                </a:lnTo>
                <a:lnTo>
                  <a:pt x="41254" y="5132"/>
                </a:lnTo>
                <a:lnTo>
                  <a:pt x="32132" y="622"/>
                </a:lnTo>
                <a:lnTo>
                  <a:pt x="21932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857764" y="6570676"/>
            <a:ext cx="124921" cy="12436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9895644" y="6292381"/>
            <a:ext cx="100205" cy="10001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9933523" y="6014269"/>
            <a:ext cx="75490" cy="7545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971402" y="5736156"/>
            <a:ext cx="50800" cy="51435"/>
          </a:xfrm>
          <a:custGeom>
            <a:avLst/>
            <a:gdLst/>
            <a:ahLst/>
            <a:cxnLst/>
            <a:rect l="l" t="t" r="r" b="b"/>
            <a:pathLst>
              <a:path w="50800" h="51435">
                <a:moveTo>
                  <a:pt x="27670" y="0"/>
                </a:moveTo>
                <a:lnTo>
                  <a:pt x="17604" y="1157"/>
                </a:lnTo>
                <a:lnTo>
                  <a:pt x="8999" y="5937"/>
                </a:lnTo>
                <a:lnTo>
                  <a:pt x="2812" y="13584"/>
                </a:lnTo>
                <a:lnTo>
                  <a:pt x="0" y="23345"/>
                </a:lnTo>
                <a:lnTo>
                  <a:pt x="927" y="33459"/>
                </a:lnTo>
                <a:lnTo>
                  <a:pt x="5608" y="42062"/>
                </a:lnTo>
                <a:lnTo>
                  <a:pt x="13260" y="48251"/>
                </a:lnTo>
                <a:lnTo>
                  <a:pt x="23103" y="51119"/>
                </a:lnTo>
                <a:lnTo>
                  <a:pt x="33169" y="49962"/>
                </a:lnTo>
                <a:lnTo>
                  <a:pt x="41774" y="45182"/>
                </a:lnTo>
                <a:lnTo>
                  <a:pt x="47962" y="37534"/>
                </a:lnTo>
                <a:lnTo>
                  <a:pt x="50774" y="27773"/>
                </a:lnTo>
                <a:lnTo>
                  <a:pt x="49846" y="17660"/>
                </a:lnTo>
                <a:lnTo>
                  <a:pt x="45166" y="9056"/>
                </a:lnTo>
                <a:lnTo>
                  <a:pt x="37514" y="2867"/>
                </a:lnTo>
                <a:lnTo>
                  <a:pt x="27670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0518100" y="6570877"/>
            <a:ext cx="124652" cy="12436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0504668" y="6292569"/>
            <a:ext cx="100205" cy="100011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0491772" y="6014269"/>
            <a:ext cx="75490" cy="75458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0478341" y="573615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3372" y="0"/>
                </a:moveTo>
                <a:lnTo>
                  <a:pt x="13680" y="2867"/>
                </a:lnTo>
                <a:lnTo>
                  <a:pt x="6078" y="9056"/>
                </a:lnTo>
                <a:lnTo>
                  <a:pt x="1347" y="17660"/>
                </a:lnTo>
                <a:lnTo>
                  <a:pt x="268" y="27773"/>
                </a:lnTo>
                <a:lnTo>
                  <a:pt x="0" y="27773"/>
                </a:lnTo>
                <a:lnTo>
                  <a:pt x="2929" y="37534"/>
                </a:lnTo>
                <a:lnTo>
                  <a:pt x="9134" y="45182"/>
                </a:lnTo>
                <a:lnTo>
                  <a:pt x="17755" y="49962"/>
                </a:lnTo>
                <a:lnTo>
                  <a:pt x="27939" y="51119"/>
                </a:lnTo>
                <a:lnTo>
                  <a:pt x="37635" y="48251"/>
                </a:lnTo>
                <a:lnTo>
                  <a:pt x="45267" y="42062"/>
                </a:lnTo>
                <a:lnTo>
                  <a:pt x="50077" y="33459"/>
                </a:lnTo>
                <a:lnTo>
                  <a:pt x="51311" y="23345"/>
                </a:lnTo>
                <a:lnTo>
                  <a:pt x="48381" y="13584"/>
                </a:lnTo>
                <a:lnTo>
                  <a:pt x="42177" y="5937"/>
                </a:lnTo>
                <a:lnTo>
                  <a:pt x="33555" y="1157"/>
                </a:lnTo>
                <a:lnTo>
                  <a:pt x="23372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1168303" y="6456673"/>
            <a:ext cx="123926" cy="12376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1104873" y="6187247"/>
            <a:ext cx="99575" cy="9936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1041598" y="5917748"/>
            <a:ext cx="74877" cy="75127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0978130" y="5648214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4" h="50800">
                <a:moveTo>
                  <a:pt x="28900" y="0"/>
                </a:moveTo>
                <a:lnTo>
                  <a:pt x="18700" y="622"/>
                </a:lnTo>
                <a:lnTo>
                  <a:pt x="9578" y="5132"/>
                </a:lnTo>
                <a:lnTo>
                  <a:pt x="3152" y="12547"/>
                </a:lnTo>
                <a:lnTo>
                  <a:pt x="0" y="21849"/>
                </a:lnTo>
                <a:lnTo>
                  <a:pt x="701" y="32018"/>
                </a:lnTo>
                <a:lnTo>
                  <a:pt x="5158" y="41132"/>
                </a:lnTo>
                <a:lnTo>
                  <a:pt x="12588" y="47566"/>
                </a:lnTo>
                <a:lnTo>
                  <a:pt x="21932" y="50754"/>
                </a:lnTo>
                <a:lnTo>
                  <a:pt x="32132" y="50132"/>
                </a:lnTo>
                <a:lnTo>
                  <a:pt x="41254" y="45622"/>
                </a:lnTo>
                <a:lnTo>
                  <a:pt x="47680" y="38207"/>
                </a:lnTo>
                <a:lnTo>
                  <a:pt x="50833" y="28905"/>
                </a:lnTo>
                <a:lnTo>
                  <a:pt x="50132" y="18735"/>
                </a:lnTo>
                <a:lnTo>
                  <a:pt x="45674" y="9622"/>
                </a:lnTo>
                <a:lnTo>
                  <a:pt x="38244" y="3188"/>
                </a:lnTo>
                <a:lnTo>
                  <a:pt x="28900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1787839" y="6230646"/>
            <a:ext cx="124929" cy="124861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1676891" y="5978832"/>
            <a:ext cx="100398" cy="100256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565789" y="5726797"/>
            <a:ext cx="75830" cy="7568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1454690" y="547476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4858" y="0"/>
                </a:moveTo>
                <a:lnTo>
                  <a:pt x="14960" y="2411"/>
                </a:lnTo>
                <a:lnTo>
                  <a:pt x="6716" y="8463"/>
                </a:lnTo>
                <a:lnTo>
                  <a:pt x="1595" y="16855"/>
                </a:lnTo>
                <a:lnTo>
                  <a:pt x="0" y="26525"/>
                </a:lnTo>
                <a:lnTo>
                  <a:pt x="2333" y="36410"/>
                </a:lnTo>
                <a:lnTo>
                  <a:pt x="8458" y="44535"/>
                </a:lnTo>
                <a:lnTo>
                  <a:pt x="16874" y="49579"/>
                </a:lnTo>
                <a:lnTo>
                  <a:pt x="26549" y="51112"/>
                </a:lnTo>
                <a:lnTo>
                  <a:pt x="36452" y="48701"/>
                </a:lnTo>
                <a:lnTo>
                  <a:pt x="44692" y="42652"/>
                </a:lnTo>
                <a:lnTo>
                  <a:pt x="49783" y="34267"/>
                </a:lnTo>
                <a:lnTo>
                  <a:pt x="51299" y="24599"/>
                </a:lnTo>
                <a:lnTo>
                  <a:pt x="48809" y="14701"/>
                </a:lnTo>
                <a:lnTo>
                  <a:pt x="42840" y="6577"/>
                </a:lnTo>
                <a:lnTo>
                  <a:pt x="34504" y="1532"/>
                </a:lnTo>
                <a:lnTo>
                  <a:pt x="24858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2049695" y="5448602"/>
            <a:ext cx="74751" cy="74458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894416" y="522183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9719" y="0"/>
                </a:moveTo>
                <a:lnTo>
                  <a:pt x="19879" y="165"/>
                </a:lnTo>
                <a:lnTo>
                  <a:pt x="10443" y="4199"/>
                </a:lnTo>
                <a:lnTo>
                  <a:pt x="3471" y="11522"/>
                </a:lnTo>
                <a:lnTo>
                  <a:pt x="0" y="20659"/>
                </a:lnTo>
                <a:lnTo>
                  <a:pt x="205" y="30475"/>
                </a:lnTo>
                <a:lnTo>
                  <a:pt x="4264" y="39835"/>
                </a:lnTo>
                <a:lnTo>
                  <a:pt x="11623" y="46774"/>
                </a:lnTo>
                <a:lnTo>
                  <a:pt x="20820" y="50264"/>
                </a:lnTo>
                <a:lnTo>
                  <a:pt x="30672" y="50096"/>
                </a:lnTo>
                <a:lnTo>
                  <a:pt x="39994" y="46061"/>
                </a:lnTo>
                <a:lnTo>
                  <a:pt x="46853" y="38742"/>
                </a:lnTo>
                <a:lnTo>
                  <a:pt x="50337" y="29615"/>
                </a:lnTo>
                <a:lnTo>
                  <a:pt x="50195" y="19808"/>
                </a:lnTo>
                <a:lnTo>
                  <a:pt x="46173" y="10452"/>
                </a:lnTo>
                <a:lnTo>
                  <a:pt x="38853" y="3497"/>
                </a:lnTo>
                <a:lnTo>
                  <a:pt x="29719" y="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8408430" y="6810257"/>
            <a:ext cx="74295" cy="48260"/>
          </a:xfrm>
          <a:custGeom>
            <a:avLst/>
            <a:gdLst/>
            <a:ahLst/>
            <a:cxnLst/>
            <a:rect l="l" t="t" r="r" b="b"/>
            <a:pathLst>
              <a:path w="74295" h="48259">
                <a:moveTo>
                  <a:pt x="73877" y="40177"/>
                </a:moveTo>
                <a:lnTo>
                  <a:pt x="72418" y="26015"/>
                </a:lnTo>
                <a:lnTo>
                  <a:pt x="65436" y="13088"/>
                </a:lnTo>
                <a:lnTo>
                  <a:pt x="53800" y="3912"/>
                </a:lnTo>
                <a:lnTo>
                  <a:pt x="40073" y="0"/>
                </a:lnTo>
                <a:lnTo>
                  <a:pt x="25929" y="1495"/>
                </a:lnTo>
                <a:lnTo>
                  <a:pt x="13039" y="8542"/>
                </a:lnTo>
                <a:lnTo>
                  <a:pt x="3899" y="20123"/>
                </a:lnTo>
                <a:lnTo>
                  <a:pt x="0" y="33837"/>
                </a:lnTo>
                <a:lnTo>
                  <a:pt x="1477" y="47734"/>
                </a:lnTo>
                <a:lnTo>
                  <a:pt x="71718" y="47734"/>
                </a:lnTo>
                <a:lnTo>
                  <a:pt x="73877" y="40177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131794" y="6533212"/>
            <a:ext cx="73996" cy="74062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8027956" y="6673345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59264" y="27035"/>
                </a:moveTo>
                <a:lnTo>
                  <a:pt x="56139" y="16039"/>
                </a:lnTo>
                <a:lnTo>
                  <a:pt x="48713" y="6803"/>
                </a:lnTo>
                <a:lnTo>
                  <a:pt x="38361" y="1174"/>
                </a:lnTo>
                <a:lnTo>
                  <a:pt x="27054" y="0"/>
                </a:lnTo>
                <a:lnTo>
                  <a:pt x="16105" y="3155"/>
                </a:lnTo>
                <a:lnTo>
                  <a:pt x="6828" y="10520"/>
                </a:lnTo>
                <a:lnTo>
                  <a:pt x="1196" y="20895"/>
                </a:lnTo>
                <a:lnTo>
                  <a:pt x="0" y="32271"/>
                </a:lnTo>
                <a:lnTo>
                  <a:pt x="3132" y="43268"/>
                </a:lnTo>
                <a:lnTo>
                  <a:pt x="10491" y="52504"/>
                </a:lnTo>
                <a:lnTo>
                  <a:pt x="20865" y="58132"/>
                </a:lnTo>
                <a:lnTo>
                  <a:pt x="32210" y="59307"/>
                </a:lnTo>
                <a:lnTo>
                  <a:pt x="43167" y="56151"/>
                </a:lnTo>
                <a:lnTo>
                  <a:pt x="52376" y="48787"/>
                </a:lnTo>
                <a:lnTo>
                  <a:pt x="58030" y="38411"/>
                </a:lnTo>
                <a:lnTo>
                  <a:pt x="59264" y="27035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923899" y="681333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44752" y="20529"/>
                </a:moveTo>
                <a:lnTo>
                  <a:pt x="42403" y="12226"/>
                </a:lnTo>
                <a:lnTo>
                  <a:pt x="36829" y="5226"/>
                </a:lnTo>
                <a:lnTo>
                  <a:pt x="29055" y="923"/>
                </a:lnTo>
                <a:lnTo>
                  <a:pt x="20504" y="0"/>
                </a:lnTo>
                <a:lnTo>
                  <a:pt x="12193" y="2375"/>
                </a:lnTo>
                <a:lnTo>
                  <a:pt x="5136" y="7969"/>
                </a:lnTo>
                <a:lnTo>
                  <a:pt x="880" y="15780"/>
                </a:lnTo>
                <a:lnTo>
                  <a:pt x="0" y="24355"/>
                </a:lnTo>
                <a:lnTo>
                  <a:pt x="2403" y="32662"/>
                </a:lnTo>
                <a:lnTo>
                  <a:pt x="8002" y="39665"/>
                </a:lnTo>
                <a:lnTo>
                  <a:pt x="15774" y="43967"/>
                </a:lnTo>
                <a:lnTo>
                  <a:pt x="24307" y="44891"/>
                </a:lnTo>
                <a:lnTo>
                  <a:pt x="32571" y="42516"/>
                </a:lnTo>
                <a:lnTo>
                  <a:pt x="39536" y="36921"/>
                </a:lnTo>
                <a:lnTo>
                  <a:pt x="43816" y="29104"/>
                </a:lnTo>
                <a:lnTo>
                  <a:pt x="44752" y="20529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811585" y="6308676"/>
            <a:ext cx="73613" cy="73725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732217" y="6465952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59120" y="33313"/>
                </a:moveTo>
                <a:lnTo>
                  <a:pt x="58321" y="21896"/>
                </a:lnTo>
                <a:lnTo>
                  <a:pt x="53312" y="11622"/>
                </a:lnTo>
                <a:lnTo>
                  <a:pt x="44406" y="3780"/>
                </a:lnTo>
                <a:lnTo>
                  <a:pt x="33156" y="0"/>
                </a:lnTo>
                <a:lnTo>
                  <a:pt x="21771" y="793"/>
                </a:lnTo>
                <a:lnTo>
                  <a:pt x="11551" y="5803"/>
                </a:lnTo>
                <a:lnTo>
                  <a:pt x="3794" y="14674"/>
                </a:lnTo>
                <a:lnTo>
                  <a:pt x="0" y="25944"/>
                </a:lnTo>
                <a:lnTo>
                  <a:pt x="788" y="37359"/>
                </a:lnTo>
                <a:lnTo>
                  <a:pt x="5788" y="47629"/>
                </a:lnTo>
                <a:lnTo>
                  <a:pt x="14624" y="55462"/>
                </a:lnTo>
                <a:lnTo>
                  <a:pt x="25877" y="59243"/>
                </a:lnTo>
                <a:lnTo>
                  <a:pt x="37279" y="58451"/>
                </a:lnTo>
                <a:lnTo>
                  <a:pt x="47546" y="53446"/>
                </a:lnTo>
                <a:lnTo>
                  <a:pt x="55395" y="44583"/>
                </a:lnTo>
                <a:lnTo>
                  <a:pt x="59120" y="33313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652917" y="662335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44694" y="25122"/>
                </a:moveTo>
                <a:lnTo>
                  <a:pt x="44095" y="16518"/>
                </a:lnTo>
                <a:lnTo>
                  <a:pt x="40300" y="8763"/>
                </a:lnTo>
                <a:lnTo>
                  <a:pt x="33564" y="2847"/>
                </a:lnTo>
                <a:lnTo>
                  <a:pt x="25133" y="0"/>
                </a:lnTo>
                <a:lnTo>
                  <a:pt x="16523" y="608"/>
                </a:lnTo>
                <a:lnTo>
                  <a:pt x="8749" y="4402"/>
                </a:lnTo>
                <a:lnTo>
                  <a:pt x="2826" y="11110"/>
                </a:lnTo>
                <a:lnTo>
                  <a:pt x="0" y="19580"/>
                </a:lnTo>
                <a:lnTo>
                  <a:pt x="637" y="28184"/>
                </a:lnTo>
                <a:lnTo>
                  <a:pt x="4439" y="35935"/>
                </a:lnTo>
                <a:lnTo>
                  <a:pt x="11108" y="41848"/>
                </a:lnTo>
                <a:lnTo>
                  <a:pt x="19606" y="44696"/>
                </a:lnTo>
                <a:lnTo>
                  <a:pt x="28209" y="44088"/>
                </a:lnTo>
                <a:lnTo>
                  <a:pt x="35945" y="40294"/>
                </a:lnTo>
                <a:lnTo>
                  <a:pt x="41845" y="33586"/>
                </a:lnTo>
                <a:lnTo>
                  <a:pt x="44694" y="25122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571336" y="677836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34718" y="17706"/>
                </a:moveTo>
                <a:lnTo>
                  <a:pt x="32170" y="8374"/>
                </a:lnTo>
                <a:lnTo>
                  <a:pt x="24844" y="4179"/>
                </a:lnTo>
                <a:lnTo>
                  <a:pt x="17677" y="0"/>
                </a:lnTo>
                <a:lnTo>
                  <a:pt x="8281" y="2392"/>
                </a:lnTo>
                <a:lnTo>
                  <a:pt x="0" y="16988"/>
                </a:lnTo>
                <a:lnTo>
                  <a:pt x="2388" y="26319"/>
                </a:lnTo>
                <a:lnTo>
                  <a:pt x="17040" y="34694"/>
                </a:lnTo>
                <a:lnTo>
                  <a:pt x="26277" y="32301"/>
                </a:lnTo>
                <a:lnTo>
                  <a:pt x="30418" y="25266"/>
                </a:lnTo>
                <a:lnTo>
                  <a:pt x="30418" y="24995"/>
                </a:lnTo>
                <a:lnTo>
                  <a:pt x="34718" y="17706"/>
                </a:lnTo>
                <a:close/>
              </a:path>
              <a:path w="34925" h="34925">
                <a:moveTo>
                  <a:pt x="30578" y="24995"/>
                </a:moveTo>
                <a:lnTo>
                  <a:pt x="30418" y="24995"/>
                </a:lnTo>
                <a:lnTo>
                  <a:pt x="30418" y="25266"/>
                </a:lnTo>
                <a:lnTo>
                  <a:pt x="30578" y="24995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456713" y="6142811"/>
            <a:ext cx="74056" cy="74176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404765" y="6312955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59533" y="28283"/>
                </a:moveTo>
                <a:lnTo>
                  <a:pt x="56761" y="17173"/>
                </a:lnTo>
                <a:lnTo>
                  <a:pt x="50047" y="7923"/>
                </a:lnTo>
                <a:lnTo>
                  <a:pt x="39959" y="1760"/>
                </a:lnTo>
                <a:lnTo>
                  <a:pt x="28276" y="0"/>
                </a:lnTo>
                <a:lnTo>
                  <a:pt x="17205" y="2773"/>
                </a:lnTo>
                <a:lnTo>
                  <a:pt x="7955" y="9495"/>
                </a:lnTo>
                <a:lnTo>
                  <a:pt x="1736" y="19578"/>
                </a:lnTo>
                <a:lnTo>
                  <a:pt x="0" y="31329"/>
                </a:lnTo>
                <a:lnTo>
                  <a:pt x="2772" y="42440"/>
                </a:lnTo>
                <a:lnTo>
                  <a:pt x="9485" y="51691"/>
                </a:lnTo>
                <a:lnTo>
                  <a:pt x="19574" y="57862"/>
                </a:lnTo>
                <a:lnTo>
                  <a:pt x="31346" y="59615"/>
                </a:lnTo>
                <a:lnTo>
                  <a:pt x="42447" y="56841"/>
                </a:lnTo>
                <a:lnTo>
                  <a:pt x="51667" y="50118"/>
                </a:lnTo>
                <a:lnTo>
                  <a:pt x="57796" y="40028"/>
                </a:lnTo>
                <a:lnTo>
                  <a:pt x="59533" y="28283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353042" y="648308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44806" y="21405"/>
                </a:moveTo>
                <a:lnTo>
                  <a:pt x="42768" y="13050"/>
                </a:lnTo>
                <a:lnTo>
                  <a:pt x="37714" y="6062"/>
                </a:lnTo>
                <a:lnTo>
                  <a:pt x="30048" y="1372"/>
                </a:lnTo>
                <a:lnTo>
                  <a:pt x="21335" y="0"/>
                </a:lnTo>
                <a:lnTo>
                  <a:pt x="13027" y="2059"/>
                </a:lnTo>
                <a:lnTo>
                  <a:pt x="6061" y="7125"/>
                </a:lnTo>
                <a:lnTo>
                  <a:pt x="1381" y="14771"/>
                </a:lnTo>
                <a:lnTo>
                  <a:pt x="0" y="23561"/>
                </a:lnTo>
                <a:lnTo>
                  <a:pt x="2038" y="31917"/>
                </a:lnTo>
                <a:lnTo>
                  <a:pt x="7092" y="38905"/>
                </a:lnTo>
                <a:lnTo>
                  <a:pt x="14758" y="43595"/>
                </a:lnTo>
                <a:lnTo>
                  <a:pt x="23471" y="44967"/>
                </a:lnTo>
                <a:lnTo>
                  <a:pt x="31779" y="42907"/>
                </a:lnTo>
                <a:lnTo>
                  <a:pt x="38745" y="37841"/>
                </a:lnTo>
                <a:lnTo>
                  <a:pt x="43425" y="30196"/>
                </a:lnTo>
                <a:lnTo>
                  <a:pt x="44806" y="21405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299159" y="6651324"/>
            <a:ext cx="34290" cy="34925"/>
          </a:xfrm>
          <a:custGeom>
            <a:avLst/>
            <a:gdLst/>
            <a:ahLst/>
            <a:cxnLst/>
            <a:rect l="l" t="t" r="r" b="b"/>
            <a:pathLst>
              <a:path w="34290" h="34925">
                <a:moveTo>
                  <a:pt x="34241" y="14467"/>
                </a:moveTo>
                <a:lnTo>
                  <a:pt x="30100" y="5742"/>
                </a:lnTo>
                <a:lnTo>
                  <a:pt x="22296" y="2871"/>
                </a:lnTo>
                <a:lnTo>
                  <a:pt x="14333" y="0"/>
                </a:lnTo>
                <a:lnTo>
                  <a:pt x="5733" y="4067"/>
                </a:lnTo>
                <a:lnTo>
                  <a:pt x="0" y="19859"/>
                </a:lnTo>
                <a:lnTo>
                  <a:pt x="3981" y="28585"/>
                </a:lnTo>
                <a:lnTo>
                  <a:pt x="11944" y="31456"/>
                </a:lnTo>
                <a:lnTo>
                  <a:pt x="19748" y="34327"/>
                </a:lnTo>
                <a:lnTo>
                  <a:pt x="28507" y="30259"/>
                </a:lnTo>
                <a:lnTo>
                  <a:pt x="34241" y="14467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079380" y="6041857"/>
            <a:ext cx="73100" cy="73207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056446" y="621974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767" y="34566"/>
                </a:moveTo>
                <a:lnTo>
                  <a:pt x="58478" y="22703"/>
                </a:lnTo>
                <a:lnTo>
                  <a:pt x="53830" y="12252"/>
                </a:lnTo>
                <a:lnTo>
                  <a:pt x="45598" y="4317"/>
                </a:lnTo>
                <a:lnTo>
                  <a:pt x="34559" y="0"/>
                </a:lnTo>
                <a:lnTo>
                  <a:pt x="22709" y="274"/>
                </a:lnTo>
                <a:lnTo>
                  <a:pt x="12263" y="4897"/>
                </a:lnTo>
                <a:lnTo>
                  <a:pt x="4324" y="13109"/>
                </a:lnTo>
                <a:lnTo>
                  <a:pt x="0" y="24150"/>
                </a:lnTo>
                <a:lnTo>
                  <a:pt x="288" y="36014"/>
                </a:lnTo>
                <a:lnTo>
                  <a:pt x="4937" y="46466"/>
                </a:lnTo>
                <a:lnTo>
                  <a:pt x="13168" y="54406"/>
                </a:lnTo>
                <a:lnTo>
                  <a:pt x="24207" y="58733"/>
                </a:lnTo>
                <a:lnTo>
                  <a:pt x="36057" y="58456"/>
                </a:lnTo>
                <a:lnTo>
                  <a:pt x="46504" y="53828"/>
                </a:lnTo>
                <a:lnTo>
                  <a:pt x="54442" y="45610"/>
                </a:lnTo>
                <a:lnTo>
                  <a:pt x="58767" y="34566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033672" y="639761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74" y="26064"/>
                </a:moveTo>
                <a:lnTo>
                  <a:pt x="43988" y="17146"/>
                </a:lnTo>
                <a:lnTo>
                  <a:pt x="40432" y="9263"/>
                </a:lnTo>
                <a:lnTo>
                  <a:pt x="34218" y="3265"/>
                </a:lnTo>
                <a:lnTo>
                  <a:pt x="25959" y="0"/>
                </a:lnTo>
                <a:lnTo>
                  <a:pt x="17020" y="234"/>
                </a:lnTo>
                <a:lnTo>
                  <a:pt x="9157" y="3764"/>
                </a:lnTo>
                <a:lnTo>
                  <a:pt x="3205" y="9986"/>
                </a:lnTo>
                <a:lnTo>
                  <a:pt x="0" y="18296"/>
                </a:lnTo>
                <a:lnTo>
                  <a:pt x="194" y="27216"/>
                </a:lnTo>
                <a:lnTo>
                  <a:pt x="3702" y="35105"/>
                </a:lnTo>
                <a:lnTo>
                  <a:pt x="9899" y="41109"/>
                </a:lnTo>
                <a:lnTo>
                  <a:pt x="18155" y="44377"/>
                </a:lnTo>
                <a:lnTo>
                  <a:pt x="27096" y="44158"/>
                </a:lnTo>
                <a:lnTo>
                  <a:pt x="34977" y="40652"/>
                </a:lnTo>
                <a:lnTo>
                  <a:pt x="40977" y="34430"/>
                </a:lnTo>
                <a:lnTo>
                  <a:pt x="44274" y="26064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009305" y="657416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807" y="10767"/>
                </a:moveTo>
                <a:lnTo>
                  <a:pt x="27233" y="2871"/>
                </a:lnTo>
                <a:lnTo>
                  <a:pt x="19111" y="1435"/>
                </a:lnTo>
                <a:lnTo>
                  <a:pt x="10829" y="0"/>
                </a:lnTo>
                <a:lnTo>
                  <a:pt x="2866" y="5503"/>
                </a:lnTo>
                <a:lnTo>
                  <a:pt x="0" y="22013"/>
                </a:lnTo>
                <a:lnTo>
                  <a:pt x="5574" y="29909"/>
                </a:lnTo>
                <a:lnTo>
                  <a:pt x="13855" y="31344"/>
                </a:lnTo>
                <a:lnTo>
                  <a:pt x="21977" y="32780"/>
                </a:lnTo>
                <a:lnTo>
                  <a:pt x="29940" y="27277"/>
                </a:lnTo>
                <a:lnTo>
                  <a:pt x="32807" y="10767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688873" y="6007167"/>
            <a:ext cx="74374" cy="74403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696517" y="6187790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59404" y="29909"/>
                </a:moveTo>
                <a:lnTo>
                  <a:pt x="57057" y="18270"/>
                </a:lnTo>
                <a:lnTo>
                  <a:pt x="50664" y="8763"/>
                </a:lnTo>
                <a:lnTo>
                  <a:pt x="41196" y="2351"/>
                </a:lnTo>
                <a:lnTo>
                  <a:pt x="29622" y="0"/>
                </a:lnTo>
                <a:lnTo>
                  <a:pt x="18140" y="2369"/>
                </a:lnTo>
                <a:lnTo>
                  <a:pt x="8719" y="8811"/>
                </a:lnTo>
                <a:lnTo>
                  <a:pt x="2344" y="18324"/>
                </a:lnTo>
                <a:lnTo>
                  <a:pt x="0" y="29909"/>
                </a:lnTo>
                <a:lnTo>
                  <a:pt x="2321" y="41473"/>
                </a:lnTo>
                <a:lnTo>
                  <a:pt x="8659" y="50943"/>
                </a:lnTo>
                <a:lnTo>
                  <a:pt x="18073" y="57340"/>
                </a:lnTo>
                <a:lnTo>
                  <a:pt x="29622" y="59690"/>
                </a:lnTo>
                <a:lnTo>
                  <a:pt x="41196" y="57358"/>
                </a:lnTo>
                <a:lnTo>
                  <a:pt x="50664" y="50990"/>
                </a:lnTo>
                <a:lnTo>
                  <a:pt x="57057" y="41527"/>
                </a:lnTo>
                <a:lnTo>
                  <a:pt x="59404" y="29909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6703684" y="636842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911" y="22491"/>
                </a:moveTo>
                <a:lnTo>
                  <a:pt x="43149" y="13728"/>
                </a:lnTo>
                <a:lnTo>
                  <a:pt x="38341" y="6579"/>
                </a:lnTo>
                <a:lnTo>
                  <a:pt x="31205" y="1764"/>
                </a:lnTo>
                <a:lnTo>
                  <a:pt x="22455" y="0"/>
                </a:lnTo>
                <a:lnTo>
                  <a:pt x="13706" y="1764"/>
                </a:lnTo>
                <a:lnTo>
                  <a:pt x="6569" y="6579"/>
                </a:lnTo>
                <a:lnTo>
                  <a:pt x="1761" y="13728"/>
                </a:lnTo>
                <a:lnTo>
                  <a:pt x="0" y="22491"/>
                </a:lnTo>
                <a:lnTo>
                  <a:pt x="1761" y="31252"/>
                </a:lnTo>
                <a:lnTo>
                  <a:pt x="6569" y="38395"/>
                </a:lnTo>
                <a:lnTo>
                  <a:pt x="13706" y="43205"/>
                </a:lnTo>
                <a:lnTo>
                  <a:pt x="22455" y="44967"/>
                </a:lnTo>
                <a:lnTo>
                  <a:pt x="31205" y="43205"/>
                </a:lnTo>
                <a:lnTo>
                  <a:pt x="38341" y="38395"/>
                </a:lnTo>
                <a:lnTo>
                  <a:pt x="43149" y="31252"/>
                </a:lnTo>
                <a:lnTo>
                  <a:pt x="44911" y="22491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299799" y="6041857"/>
            <a:ext cx="73100" cy="73207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337225" y="621985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607" y="24166"/>
                </a:moveTo>
                <a:lnTo>
                  <a:pt x="54282" y="13169"/>
                </a:lnTo>
                <a:lnTo>
                  <a:pt x="46344" y="4946"/>
                </a:lnTo>
                <a:lnTo>
                  <a:pt x="35898" y="292"/>
                </a:lnTo>
                <a:lnTo>
                  <a:pt x="24048" y="0"/>
                </a:lnTo>
                <a:lnTo>
                  <a:pt x="13101" y="4324"/>
                </a:lnTo>
                <a:lnTo>
                  <a:pt x="4917" y="12258"/>
                </a:lnTo>
                <a:lnTo>
                  <a:pt x="286" y="22705"/>
                </a:lnTo>
                <a:lnTo>
                  <a:pt x="0" y="34566"/>
                </a:lnTo>
                <a:lnTo>
                  <a:pt x="4324" y="45563"/>
                </a:lnTo>
                <a:lnTo>
                  <a:pt x="12263" y="53786"/>
                </a:lnTo>
                <a:lnTo>
                  <a:pt x="22709" y="58441"/>
                </a:lnTo>
                <a:lnTo>
                  <a:pt x="34559" y="58733"/>
                </a:lnTo>
                <a:lnTo>
                  <a:pt x="45506" y="54409"/>
                </a:lnTo>
                <a:lnTo>
                  <a:pt x="53690" y="46474"/>
                </a:lnTo>
                <a:lnTo>
                  <a:pt x="58321" y="36027"/>
                </a:lnTo>
                <a:lnTo>
                  <a:pt x="58607" y="24166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374333" y="639761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74" y="18296"/>
                </a:moveTo>
                <a:lnTo>
                  <a:pt x="41046" y="9932"/>
                </a:lnTo>
                <a:lnTo>
                  <a:pt x="35057" y="3716"/>
                </a:lnTo>
                <a:lnTo>
                  <a:pt x="27186" y="216"/>
                </a:lnTo>
                <a:lnTo>
                  <a:pt x="18314" y="0"/>
                </a:lnTo>
                <a:lnTo>
                  <a:pt x="9988" y="3265"/>
                </a:lnTo>
                <a:lnTo>
                  <a:pt x="3782" y="9263"/>
                </a:lnTo>
                <a:lnTo>
                  <a:pt x="263" y="17146"/>
                </a:lnTo>
                <a:lnTo>
                  <a:pt x="0" y="26064"/>
                </a:lnTo>
                <a:lnTo>
                  <a:pt x="3297" y="34430"/>
                </a:lnTo>
                <a:lnTo>
                  <a:pt x="9296" y="40652"/>
                </a:lnTo>
                <a:lnTo>
                  <a:pt x="17177" y="44158"/>
                </a:lnTo>
                <a:lnTo>
                  <a:pt x="26118" y="44377"/>
                </a:lnTo>
                <a:lnTo>
                  <a:pt x="34442" y="41125"/>
                </a:lnTo>
                <a:lnTo>
                  <a:pt x="40631" y="35147"/>
                </a:lnTo>
                <a:lnTo>
                  <a:pt x="44102" y="27263"/>
                </a:lnTo>
                <a:lnTo>
                  <a:pt x="44274" y="18296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5921408" y="6142744"/>
            <a:ext cx="74177" cy="74306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987904" y="6312955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59520" y="31260"/>
                </a:moveTo>
                <a:lnTo>
                  <a:pt x="57715" y="19578"/>
                </a:lnTo>
                <a:lnTo>
                  <a:pt x="51566" y="9495"/>
                </a:lnTo>
                <a:lnTo>
                  <a:pt x="42318" y="2773"/>
                </a:lnTo>
                <a:lnTo>
                  <a:pt x="31225" y="0"/>
                </a:lnTo>
                <a:lnTo>
                  <a:pt x="19540" y="1760"/>
                </a:lnTo>
                <a:lnTo>
                  <a:pt x="9475" y="7993"/>
                </a:lnTo>
                <a:lnTo>
                  <a:pt x="2768" y="17263"/>
                </a:lnTo>
                <a:lnTo>
                  <a:pt x="0" y="28349"/>
                </a:lnTo>
                <a:lnTo>
                  <a:pt x="1751" y="40028"/>
                </a:lnTo>
                <a:lnTo>
                  <a:pt x="7927" y="50118"/>
                </a:lnTo>
                <a:lnTo>
                  <a:pt x="17189" y="56841"/>
                </a:lnTo>
                <a:lnTo>
                  <a:pt x="28288" y="59615"/>
                </a:lnTo>
                <a:lnTo>
                  <a:pt x="39973" y="57862"/>
                </a:lnTo>
                <a:lnTo>
                  <a:pt x="50028" y="51626"/>
                </a:lnTo>
                <a:lnTo>
                  <a:pt x="56751" y="42351"/>
                </a:lnTo>
                <a:lnTo>
                  <a:pt x="59520" y="3126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054615" y="648309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44896" y="23617"/>
                </a:moveTo>
                <a:lnTo>
                  <a:pt x="43560" y="14755"/>
                </a:lnTo>
                <a:lnTo>
                  <a:pt x="38969" y="7157"/>
                </a:lnTo>
                <a:lnTo>
                  <a:pt x="32033" y="2086"/>
                </a:lnTo>
                <a:lnTo>
                  <a:pt x="23695" y="0"/>
                </a:lnTo>
                <a:lnTo>
                  <a:pt x="14893" y="1356"/>
                </a:lnTo>
                <a:lnTo>
                  <a:pt x="7201" y="5974"/>
                </a:lnTo>
                <a:lnTo>
                  <a:pt x="2092" y="12939"/>
                </a:lnTo>
                <a:lnTo>
                  <a:pt x="0" y="21318"/>
                </a:lnTo>
                <a:lnTo>
                  <a:pt x="1356" y="30180"/>
                </a:lnTo>
                <a:lnTo>
                  <a:pt x="5949" y="37779"/>
                </a:lnTo>
                <a:lnTo>
                  <a:pt x="12902" y="42850"/>
                </a:lnTo>
                <a:lnTo>
                  <a:pt x="21288" y="44936"/>
                </a:lnTo>
                <a:lnTo>
                  <a:pt x="30182" y="43579"/>
                </a:lnTo>
                <a:lnTo>
                  <a:pt x="37714" y="38961"/>
                </a:lnTo>
                <a:lnTo>
                  <a:pt x="42783" y="31997"/>
                </a:lnTo>
                <a:lnTo>
                  <a:pt x="44896" y="23617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5567188" y="6308563"/>
            <a:ext cx="73665" cy="7378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5660910" y="6465952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148" y="25891"/>
                </a:moveTo>
                <a:lnTo>
                  <a:pt x="55374" y="14674"/>
                </a:lnTo>
                <a:lnTo>
                  <a:pt x="47528" y="5803"/>
                </a:lnTo>
                <a:lnTo>
                  <a:pt x="37246" y="793"/>
                </a:lnTo>
                <a:lnTo>
                  <a:pt x="25847" y="0"/>
                </a:lnTo>
                <a:lnTo>
                  <a:pt x="14651" y="3780"/>
                </a:lnTo>
                <a:lnTo>
                  <a:pt x="5794" y="11638"/>
                </a:lnTo>
                <a:lnTo>
                  <a:pt x="791" y="21938"/>
                </a:lnTo>
                <a:lnTo>
                  <a:pt x="0" y="33360"/>
                </a:lnTo>
                <a:lnTo>
                  <a:pt x="3773" y="44583"/>
                </a:lnTo>
                <a:lnTo>
                  <a:pt x="11619" y="53446"/>
                </a:lnTo>
                <a:lnTo>
                  <a:pt x="21901" y="58451"/>
                </a:lnTo>
                <a:lnTo>
                  <a:pt x="33300" y="59243"/>
                </a:lnTo>
                <a:lnTo>
                  <a:pt x="44496" y="55462"/>
                </a:lnTo>
                <a:lnTo>
                  <a:pt x="53354" y="47611"/>
                </a:lnTo>
                <a:lnTo>
                  <a:pt x="58356" y="37312"/>
                </a:lnTo>
                <a:lnTo>
                  <a:pt x="59148" y="25891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754766" y="662335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44614" y="19580"/>
                </a:moveTo>
                <a:lnTo>
                  <a:pt x="41768" y="11110"/>
                </a:lnTo>
                <a:lnTo>
                  <a:pt x="35865" y="4402"/>
                </a:lnTo>
                <a:lnTo>
                  <a:pt x="28126" y="608"/>
                </a:lnTo>
                <a:lnTo>
                  <a:pt x="19536" y="0"/>
                </a:lnTo>
                <a:lnTo>
                  <a:pt x="11079" y="2847"/>
                </a:lnTo>
                <a:lnTo>
                  <a:pt x="4384" y="8763"/>
                </a:lnTo>
                <a:lnTo>
                  <a:pt x="601" y="16518"/>
                </a:lnTo>
                <a:lnTo>
                  <a:pt x="0" y="25122"/>
                </a:lnTo>
                <a:lnTo>
                  <a:pt x="2845" y="33586"/>
                </a:lnTo>
                <a:lnTo>
                  <a:pt x="8742" y="40294"/>
                </a:lnTo>
                <a:lnTo>
                  <a:pt x="16482" y="44088"/>
                </a:lnTo>
                <a:lnTo>
                  <a:pt x="25075" y="44696"/>
                </a:lnTo>
                <a:lnTo>
                  <a:pt x="33535" y="41848"/>
                </a:lnTo>
                <a:lnTo>
                  <a:pt x="40230" y="35935"/>
                </a:lnTo>
                <a:lnTo>
                  <a:pt x="44012" y="28184"/>
                </a:lnTo>
                <a:lnTo>
                  <a:pt x="44614" y="1958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846225" y="6778473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30578" y="9698"/>
                </a:moveTo>
                <a:lnTo>
                  <a:pt x="26278" y="2520"/>
                </a:lnTo>
                <a:lnTo>
                  <a:pt x="17072" y="0"/>
                </a:lnTo>
                <a:lnTo>
                  <a:pt x="2500" y="8374"/>
                </a:lnTo>
                <a:lnTo>
                  <a:pt x="0" y="17706"/>
                </a:lnTo>
                <a:lnTo>
                  <a:pt x="4172" y="25011"/>
                </a:lnTo>
                <a:lnTo>
                  <a:pt x="8361" y="32190"/>
                </a:lnTo>
                <a:lnTo>
                  <a:pt x="17677" y="34694"/>
                </a:lnTo>
                <a:lnTo>
                  <a:pt x="24956" y="30515"/>
                </a:lnTo>
                <a:lnTo>
                  <a:pt x="30450" y="27213"/>
                </a:lnTo>
                <a:lnTo>
                  <a:pt x="30450" y="9698"/>
                </a:lnTo>
                <a:lnTo>
                  <a:pt x="30578" y="9698"/>
                </a:lnTo>
                <a:close/>
              </a:path>
              <a:path w="34925" h="34925">
                <a:moveTo>
                  <a:pt x="34639" y="16988"/>
                </a:moveTo>
                <a:lnTo>
                  <a:pt x="30450" y="9698"/>
                </a:lnTo>
                <a:lnTo>
                  <a:pt x="30450" y="27213"/>
                </a:lnTo>
                <a:lnTo>
                  <a:pt x="32122" y="26208"/>
                </a:lnTo>
                <a:lnTo>
                  <a:pt x="34639" y="16988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246639" y="6533212"/>
            <a:ext cx="73900" cy="7401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365086" y="6673261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338" y="32355"/>
                </a:moveTo>
                <a:lnTo>
                  <a:pt x="58139" y="20979"/>
                </a:lnTo>
                <a:lnTo>
                  <a:pt x="52504" y="10603"/>
                </a:lnTo>
                <a:lnTo>
                  <a:pt x="43347" y="3176"/>
                </a:lnTo>
                <a:lnTo>
                  <a:pt x="32365" y="0"/>
                </a:lnTo>
                <a:lnTo>
                  <a:pt x="21001" y="1195"/>
                </a:lnTo>
                <a:lnTo>
                  <a:pt x="10586" y="6887"/>
                </a:lnTo>
                <a:lnTo>
                  <a:pt x="3171" y="16105"/>
                </a:lnTo>
                <a:lnTo>
                  <a:pt x="0" y="27071"/>
                </a:lnTo>
                <a:lnTo>
                  <a:pt x="1193" y="38441"/>
                </a:lnTo>
                <a:lnTo>
                  <a:pt x="6876" y="48871"/>
                </a:lnTo>
                <a:lnTo>
                  <a:pt x="16079" y="56282"/>
                </a:lnTo>
                <a:lnTo>
                  <a:pt x="27028" y="59433"/>
                </a:lnTo>
                <a:lnTo>
                  <a:pt x="38380" y="58232"/>
                </a:lnTo>
                <a:lnTo>
                  <a:pt x="48793" y="52588"/>
                </a:lnTo>
                <a:lnTo>
                  <a:pt x="56192" y="43351"/>
                </a:lnTo>
                <a:lnTo>
                  <a:pt x="59338" y="32355"/>
                </a:lnTo>
                <a:close/>
              </a:path>
              <a:path w="59689" h="59690">
                <a:moveTo>
                  <a:pt x="52615" y="10603"/>
                </a:move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5483602" y="681338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44724" y="24308"/>
                </a:moveTo>
                <a:lnTo>
                  <a:pt x="43832" y="15732"/>
                </a:lnTo>
                <a:lnTo>
                  <a:pt x="39562" y="7921"/>
                </a:lnTo>
                <a:lnTo>
                  <a:pt x="32588" y="2381"/>
                </a:lnTo>
                <a:lnTo>
                  <a:pt x="24325" y="0"/>
                </a:lnTo>
                <a:lnTo>
                  <a:pt x="15768" y="894"/>
                </a:lnTo>
                <a:lnTo>
                  <a:pt x="7917" y="5178"/>
                </a:lnTo>
                <a:lnTo>
                  <a:pt x="2378" y="12163"/>
                </a:lnTo>
                <a:lnTo>
                  <a:pt x="0" y="20439"/>
                </a:lnTo>
                <a:lnTo>
                  <a:pt x="891" y="29009"/>
                </a:lnTo>
                <a:lnTo>
                  <a:pt x="5162" y="36873"/>
                </a:lnTo>
                <a:lnTo>
                  <a:pt x="12144" y="42414"/>
                </a:lnTo>
                <a:lnTo>
                  <a:pt x="20411" y="44795"/>
                </a:lnTo>
                <a:lnTo>
                  <a:pt x="28964" y="43901"/>
                </a:lnTo>
                <a:lnTo>
                  <a:pt x="36807" y="39617"/>
                </a:lnTo>
                <a:lnTo>
                  <a:pt x="42346" y="32614"/>
                </a:lnTo>
                <a:lnTo>
                  <a:pt x="44724" y="24308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969881" y="6810257"/>
            <a:ext cx="74295" cy="48260"/>
          </a:xfrm>
          <a:custGeom>
            <a:avLst/>
            <a:gdLst/>
            <a:ahLst/>
            <a:cxnLst/>
            <a:rect l="l" t="t" r="r" b="b"/>
            <a:pathLst>
              <a:path w="74295" h="48259">
                <a:moveTo>
                  <a:pt x="73982" y="33741"/>
                </a:moveTo>
                <a:lnTo>
                  <a:pt x="70051" y="20051"/>
                </a:lnTo>
                <a:lnTo>
                  <a:pt x="60881" y="8542"/>
                </a:lnTo>
                <a:lnTo>
                  <a:pt x="47902" y="1495"/>
                </a:lnTo>
                <a:lnTo>
                  <a:pt x="33737" y="0"/>
                </a:lnTo>
                <a:lnTo>
                  <a:pt x="20064" y="3912"/>
                </a:lnTo>
                <a:lnTo>
                  <a:pt x="8564" y="13088"/>
                </a:lnTo>
                <a:lnTo>
                  <a:pt x="1484" y="26078"/>
                </a:lnTo>
                <a:lnTo>
                  <a:pt x="0" y="40261"/>
                </a:lnTo>
                <a:lnTo>
                  <a:pt x="2146" y="47734"/>
                </a:lnTo>
                <a:lnTo>
                  <a:pt x="72513" y="47734"/>
                </a:lnTo>
                <a:lnTo>
                  <a:pt x="73982" y="33741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8276024" y="6665585"/>
            <a:ext cx="74135" cy="74226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8160958" y="679537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59483" y="29767"/>
                </a:moveTo>
                <a:lnTo>
                  <a:pt x="57303" y="18545"/>
                </a:lnTo>
                <a:lnTo>
                  <a:pt x="50764" y="8697"/>
                </a:lnTo>
                <a:lnTo>
                  <a:pt x="40902" y="2174"/>
                </a:lnTo>
                <a:lnTo>
                  <a:pt x="29682" y="0"/>
                </a:lnTo>
                <a:lnTo>
                  <a:pt x="18491" y="2174"/>
                </a:lnTo>
                <a:lnTo>
                  <a:pt x="8719" y="8697"/>
                </a:lnTo>
                <a:lnTo>
                  <a:pt x="2179" y="18610"/>
                </a:lnTo>
                <a:lnTo>
                  <a:pt x="0" y="29857"/>
                </a:lnTo>
                <a:lnTo>
                  <a:pt x="2179" y="41080"/>
                </a:lnTo>
                <a:lnTo>
                  <a:pt x="8719" y="50921"/>
                </a:lnTo>
                <a:lnTo>
                  <a:pt x="18581" y="57453"/>
                </a:lnTo>
                <a:lnTo>
                  <a:pt x="29801" y="59630"/>
                </a:lnTo>
                <a:lnTo>
                  <a:pt x="40992" y="57453"/>
                </a:lnTo>
                <a:lnTo>
                  <a:pt x="50764" y="50921"/>
                </a:lnTo>
                <a:lnTo>
                  <a:pt x="57303" y="41010"/>
                </a:lnTo>
                <a:lnTo>
                  <a:pt x="59483" y="29767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976972" y="6414231"/>
            <a:ext cx="73200" cy="7316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884920" y="65634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687" y="24236"/>
                </a:moveTo>
                <a:lnTo>
                  <a:pt x="54611" y="13552"/>
                </a:lnTo>
                <a:lnTo>
                  <a:pt x="46504" y="4960"/>
                </a:lnTo>
                <a:lnTo>
                  <a:pt x="35709" y="216"/>
                </a:lnTo>
                <a:lnTo>
                  <a:pt x="24287" y="0"/>
                </a:lnTo>
                <a:lnTo>
                  <a:pt x="13581" y="4090"/>
                </a:lnTo>
                <a:lnTo>
                  <a:pt x="4937" y="12266"/>
                </a:lnTo>
                <a:lnTo>
                  <a:pt x="214" y="23067"/>
                </a:lnTo>
                <a:lnTo>
                  <a:pt x="0" y="34491"/>
                </a:lnTo>
                <a:lnTo>
                  <a:pt x="4086" y="45178"/>
                </a:lnTo>
                <a:lnTo>
                  <a:pt x="12263" y="53772"/>
                </a:lnTo>
                <a:lnTo>
                  <a:pt x="23122" y="58517"/>
                </a:lnTo>
                <a:lnTo>
                  <a:pt x="34519" y="58733"/>
                </a:lnTo>
                <a:lnTo>
                  <a:pt x="45140" y="54642"/>
                </a:lnTo>
                <a:lnTo>
                  <a:pt x="53670" y="46466"/>
                </a:lnTo>
                <a:lnTo>
                  <a:pt x="58463" y="35658"/>
                </a:lnTo>
                <a:lnTo>
                  <a:pt x="58687" y="24236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792787" y="671263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54" y="18304"/>
                </a:moveTo>
                <a:lnTo>
                  <a:pt x="41136" y="10247"/>
                </a:lnTo>
                <a:lnTo>
                  <a:pt x="34957" y="3750"/>
                </a:lnTo>
                <a:lnTo>
                  <a:pt x="26855" y="153"/>
                </a:lnTo>
                <a:lnTo>
                  <a:pt x="18275" y="0"/>
                </a:lnTo>
                <a:lnTo>
                  <a:pt x="10232" y="3097"/>
                </a:lnTo>
                <a:lnTo>
                  <a:pt x="3742" y="9253"/>
                </a:lnTo>
                <a:lnTo>
                  <a:pt x="154" y="17435"/>
                </a:lnTo>
                <a:lnTo>
                  <a:pt x="0" y="26050"/>
                </a:lnTo>
                <a:lnTo>
                  <a:pt x="3070" y="34103"/>
                </a:lnTo>
                <a:lnTo>
                  <a:pt x="9157" y="40598"/>
                </a:lnTo>
                <a:lnTo>
                  <a:pt x="17351" y="44198"/>
                </a:lnTo>
                <a:lnTo>
                  <a:pt x="25979" y="44355"/>
                </a:lnTo>
                <a:lnTo>
                  <a:pt x="34039" y="41258"/>
                </a:lnTo>
                <a:lnTo>
                  <a:pt x="40531" y="35095"/>
                </a:lnTo>
                <a:lnTo>
                  <a:pt x="44117" y="26920"/>
                </a:lnTo>
                <a:lnTo>
                  <a:pt x="44254" y="18304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7637564" y="6217786"/>
            <a:ext cx="74150" cy="74332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571724" y="6382166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59675" y="30837"/>
                </a:moveTo>
                <a:lnTo>
                  <a:pt x="57881" y="19555"/>
                </a:lnTo>
                <a:lnTo>
                  <a:pt x="51996" y="9778"/>
                </a:lnTo>
                <a:lnTo>
                  <a:pt x="42452" y="2768"/>
                </a:lnTo>
                <a:lnTo>
                  <a:pt x="30904" y="0"/>
                </a:lnTo>
                <a:lnTo>
                  <a:pt x="19579" y="1795"/>
                </a:lnTo>
                <a:lnTo>
                  <a:pt x="9777" y="7694"/>
                </a:lnTo>
                <a:lnTo>
                  <a:pt x="2797" y="17236"/>
                </a:lnTo>
                <a:lnTo>
                  <a:pt x="0" y="28752"/>
                </a:lnTo>
                <a:lnTo>
                  <a:pt x="1801" y="40035"/>
                </a:lnTo>
                <a:lnTo>
                  <a:pt x="7724" y="49816"/>
                </a:lnTo>
                <a:lnTo>
                  <a:pt x="17289" y="56828"/>
                </a:lnTo>
                <a:lnTo>
                  <a:pt x="28724" y="59670"/>
                </a:lnTo>
                <a:lnTo>
                  <a:pt x="39964" y="57910"/>
                </a:lnTo>
                <a:lnTo>
                  <a:pt x="49741" y="52021"/>
                </a:lnTo>
                <a:lnTo>
                  <a:pt x="56786" y="42471"/>
                </a:lnTo>
                <a:lnTo>
                  <a:pt x="56945" y="42360"/>
                </a:lnTo>
                <a:lnTo>
                  <a:pt x="59675" y="30837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7506017" y="654659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44953" y="23334"/>
                </a:moveTo>
                <a:lnTo>
                  <a:pt x="43580" y="14813"/>
                </a:lnTo>
                <a:lnTo>
                  <a:pt x="39100" y="7414"/>
                </a:lnTo>
                <a:lnTo>
                  <a:pt x="31874" y="2102"/>
                </a:lnTo>
                <a:lnTo>
                  <a:pt x="23257" y="0"/>
                </a:lnTo>
                <a:lnTo>
                  <a:pt x="14773" y="1350"/>
                </a:lnTo>
                <a:lnTo>
                  <a:pt x="7395" y="5796"/>
                </a:lnTo>
                <a:lnTo>
                  <a:pt x="2092" y="12981"/>
                </a:lnTo>
                <a:lnTo>
                  <a:pt x="0" y="21658"/>
                </a:lnTo>
                <a:lnTo>
                  <a:pt x="1356" y="30178"/>
                </a:lnTo>
                <a:lnTo>
                  <a:pt x="5788" y="37577"/>
                </a:lnTo>
                <a:lnTo>
                  <a:pt x="12922" y="42890"/>
                </a:lnTo>
                <a:lnTo>
                  <a:pt x="21632" y="44990"/>
                </a:lnTo>
                <a:lnTo>
                  <a:pt x="30162" y="43636"/>
                </a:lnTo>
                <a:lnTo>
                  <a:pt x="37558" y="39189"/>
                </a:lnTo>
                <a:lnTo>
                  <a:pt x="42863" y="32011"/>
                </a:lnTo>
                <a:lnTo>
                  <a:pt x="44953" y="23334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7438035" y="6708861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34559" y="16031"/>
                </a:moveTo>
                <a:lnTo>
                  <a:pt x="31374" y="7050"/>
                </a:lnTo>
                <a:lnTo>
                  <a:pt x="23729" y="3461"/>
                </a:lnTo>
                <a:lnTo>
                  <a:pt x="16085" y="0"/>
                </a:lnTo>
                <a:lnTo>
                  <a:pt x="7166" y="3222"/>
                </a:lnTo>
                <a:lnTo>
                  <a:pt x="3503" y="10878"/>
                </a:lnTo>
                <a:lnTo>
                  <a:pt x="0" y="18535"/>
                </a:lnTo>
                <a:lnTo>
                  <a:pt x="3185" y="27516"/>
                </a:lnTo>
                <a:lnTo>
                  <a:pt x="10829" y="31105"/>
                </a:lnTo>
                <a:lnTo>
                  <a:pt x="18474" y="34566"/>
                </a:lnTo>
                <a:lnTo>
                  <a:pt x="27392" y="31344"/>
                </a:lnTo>
                <a:lnTo>
                  <a:pt x="31055" y="23687"/>
                </a:lnTo>
                <a:lnTo>
                  <a:pt x="34559" y="16031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7270241" y="6084139"/>
            <a:ext cx="73466" cy="73573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7232775" y="6258806"/>
            <a:ext cx="59055" cy="59690"/>
          </a:xfrm>
          <a:custGeom>
            <a:avLst/>
            <a:gdLst/>
            <a:ahLst/>
            <a:cxnLst/>
            <a:rect l="l" t="t" r="r" b="b"/>
            <a:pathLst>
              <a:path w="59054" h="59689">
                <a:moveTo>
                  <a:pt x="59008" y="25442"/>
                </a:moveTo>
                <a:lnTo>
                  <a:pt x="55275" y="14657"/>
                </a:lnTo>
                <a:lnTo>
                  <a:pt x="47780" y="6046"/>
                </a:lnTo>
                <a:lnTo>
                  <a:pt x="37239" y="765"/>
                </a:lnTo>
                <a:lnTo>
                  <a:pt x="25426" y="0"/>
                </a:lnTo>
                <a:lnTo>
                  <a:pt x="14644" y="3708"/>
                </a:lnTo>
                <a:lnTo>
                  <a:pt x="6041" y="11209"/>
                </a:lnTo>
                <a:lnTo>
                  <a:pt x="768" y="21821"/>
                </a:lnTo>
                <a:lnTo>
                  <a:pt x="0" y="33625"/>
                </a:lnTo>
                <a:lnTo>
                  <a:pt x="3695" y="44410"/>
                </a:lnTo>
                <a:lnTo>
                  <a:pt x="11183" y="53021"/>
                </a:lnTo>
                <a:lnTo>
                  <a:pt x="21791" y="58302"/>
                </a:lnTo>
                <a:lnTo>
                  <a:pt x="33603" y="59066"/>
                </a:lnTo>
                <a:lnTo>
                  <a:pt x="44386" y="55353"/>
                </a:lnTo>
                <a:lnTo>
                  <a:pt x="52988" y="47851"/>
                </a:lnTo>
                <a:lnTo>
                  <a:pt x="58262" y="37246"/>
                </a:lnTo>
                <a:lnTo>
                  <a:pt x="59008" y="25442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195264" y="643339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570" y="19251"/>
                </a:moveTo>
                <a:lnTo>
                  <a:pt x="41783" y="11074"/>
                </a:lnTo>
                <a:lnTo>
                  <a:pt x="36129" y="4557"/>
                </a:lnTo>
                <a:lnTo>
                  <a:pt x="28087" y="572"/>
                </a:lnTo>
                <a:lnTo>
                  <a:pt x="19123" y="0"/>
                </a:lnTo>
                <a:lnTo>
                  <a:pt x="10966" y="2789"/>
                </a:lnTo>
                <a:lnTo>
                  <a:pt x="4481" y="8450"/>
                </a:lnTo>
                <a:lnTo>
                  <a:pt x="535" y="16491"/>
                </a:lnTo>
                <a:lnTo>
                  <a:pt x="0" y="25447"/>
                </a:lnTo>
                <a:lnTo>
                  <a:pt x="2824" y="33619"/>
                </a:lnTo>
                <a:lnTo>
                  <a:pt x="8485" y="40134"/>
                </a:lnTo>
                <a:lnTo>
                  <a:pt x="16461" y="44119"/>
                </a:lnTo>
                <a:lnTo>
                  <a:pt x="25332" y="44674"/>
                </a:lnTo>
                <a:lnTo>
                  <a:pt x="33442" y="41856"/>
                </a:lnTo>
                <a:lnTo>
                  <a:pt x="39909" y="36194"/>
                </a:lnTo>
                <a:lnTo>
                  <a:pt x="43853" y="28216"/>
                </a:lnTo>
                <a:lnTo>
                  <a:pt x="44013" y="28216"/>
                </a:lnTo>
                <a:lnTo>
                  <a:pt x="44570" y="19251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155825" y="6606229"/>
            <a:ext cx="33655" cy="34290"/>
          </a:xfrm>
          <a:custGeom>
            <a:avLst/>
            <a:gdLst/>
            <a:ahLst/>
            <a:cxnLst/>
            <a:rect l="l" t="t" r="r" b="b"/>
            <a:pathLst>
              <a:path w="33654" h="34290">
                <a:moveTo>
                  <a:pt x="33603" y="12681"/>
                </a:moveTo>
                <a:lnTo>
                  <a:pt x="28826" y="4306"/>
                </a:lnTo>
                <a:lnTo>
                  <a:pt x="12581" y="0"/>
                </a:lnTo>
                <a:lnTo>
                  <a:pt x="4300" y="4785"/>
                </a:lnTo>
                <a:lnTo>
                  <a:pt x="2070" y="12920"/>
                </a:lnTo>
                <a:lnTo>
                  <a:pt x="0" y="21055"/>
                </a:lnTo>
                <a:lnTo>
                  <a:pt x="4777" y="29430"/>
                </a:lnTo>
                <a:lnTo>
                  <a:pt x="21022" y="33737"/>
                </a:lnTo>
                <a:lnTo>
                  <a:pt x="29303" y="28951"/>
                </a:lnTo>
                <a:lnTo>
                  <a:pt x="31533" y="20816"/>
                </a:lnTo>
                <a:lnTo>
                  <a:pt x="33603" y="12681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884764" y="6015780"/>
            <a:ext cx="73896" cy="74045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876960" y="6195814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59404" y="32285"/>
                </a:moveTo>
                <a:lnTo>
                  <a:pt x="58085" y="20531"/>
                </a:lnTo>
                <a:lnTo>
                  <a:pt x="52556" y="10537"/>
                </a:lnTo>
                <a:lnTo>
                  <a:pt x="43682" y="3346"/>
                </a:lnTo>
                <a:lnTo>
                  <a:pt x="32329" y="0"/>
                </a:lnTo>
                <a:lnTo>
                  <a:pt x="20559" y="1332"/>
                </a:lnTo>
                <a:lnTo>
                  <a:pt x="10551" y="6893"/>
                </a:lnTo>
                <a:lnTo>
                  <a:pt x="3349" y="15794"/>
                </a:lnTo>
                <a:lnTo>
                  <a:pt x="0" y="27149"/>
                </a:lnTo>
                <a:lnTo>
                  <a:pt x="1343" y="38905"/>
                </a:lnTo>
                <a:lnTo>
                  <a:pt x="6927" y="48905"/>
                </a:lnTo>
                <a:lnTo>
                  <a:pt x="15856" y="56102"/>
                </a:lnTo>
                <a:lnTo>
                  <a:pt x="27233" y="59451"/>
                </a:lnTo>
                <a:lnTo>
                  <a:pt x="38911" y="58118"/>
                </a:lnTo>
                <a:lnTo>
                  <a:pt x="48873" y="52556"/>
                </a:lnTo>
                <a:lnTo>
                  <a:pt x="56057" y="43650"/>
                </a:lnTo>
                <a:lnTo>
                  <a:pt x="59404" y="32285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6869315" y="637571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752" y="24405"/>
                </a:moveTo>
                <a:lnTo>
                  <a:pt x="43784" y="15495"/>
                </a:lnTo>
                <a:lnTo>
                  <a:pt x="39635" y="7943"/>
                </a:lnTo>
                <a:lnTo>
                  <a:pt x="32949" y="2521"/>
                </a:lnTo>
                <a:lnTo>
                  <a:pt x="24366" y="0"/>
                </a:lnTo>
                <a:lnTo>
                  <a:pt x="15453" y="997"/>
                </a:lnTo>
                <a:lnTo>
                  <a:pt x="7883" y="5166"/>
                </a:lnTo>
                <a:lnTo>
                  <a:pt x="2463" y="11868"/>
                </a:lnTo>
                <a:lnTo>
                  <a:pt x="0" y="20465"/>
                </a:lnTo>
                <a:lnTo>
                  <a:pt x="968" y="29368"/>
                </a:lnTo>
                <a:lnTo>
                  <a:pt x="5116" y="36919"/>
                </a:lnTo>
                <a:lnTo>
                  <a:pt x="11802" y="42341"/>
                </a:lnTo>
                <a:lnTo>
                  <a:pt x="20385" y="44855"/>
                </a:lnTo>
                <a:lnTo>
                  <a:pt x="29276" y="43867"/>
                </a:lnTo>
                <a:lnTo>
                  <a:pt x="36809" y="39703"/>
                </a:lnTo>
                <a:lnTo>
                  <a:pt x="42221" y="33002"/>
                </a:lnTo>
                <a:lnTo>
                  <a:pt x="44752" y="24405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860556" y="6554913"/>
            <a:ext cx="31750" cy="32384"/>
          </a:xfrm>
          <a:custGeom>
            <a:avLst/>
            <a:gdLst/>
            <a:ahLst/>
            <a:cxnLst/>
            <a:rect l="l" t="t" r="r" b="b"/>
            <a:pathLst>
              <a:path w="31750" h="32384">
                <a:moveTo>
                  <a:pt x="31692" y="8853"/>
                </a:moveTo>
                <a:lnTo>
                  <a:pt x="25481" y="1435"/>
                </a:lnTo>
                <a:lnTo>
                  <a:pt x="8759" y="0"/>
                </a:lnTo>
                <a:lnTo>
                  <a:pt x="1433" y="6221"/>
                </a:lnTo>
                <a:lnTo>
                  <a:pt x="637" y="14595"/>
                </a:lnTo>
                <a:lnTo>
                  <a:pt x="0" y="22970"/>
                </a:lnTo>
                <a:lnTo>
                  <a:pt x="6211" y="30387"/>
                </a:lnTo>
                <a:lnTo>
                  <a:pt x="14492" y="31105"/>
                </a:lnTo>
                <a:lnTo>
                  <a:pt x="22933" y="31807"/>
                </a:lnTo>
                <a:lnTo>
                  <a:pt x="30259" y="25602"/>
                </a:lnTo>
                <a:lnTo>
                  <a:pt x="31055" y="17227"/>
                </a:lnTo>
                <a:lnTo>
                  <a:pt x="31692" y="8853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6493619" y="6016019"/>
            <a:ext cx="73887" cy="7392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515916" y="6195814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59404" y="27149"/>
                </a:moveTo>
                <a:lnTo>
                  <a:pt x="56057" y="15740"/>
                </a:lnTo>
                <a:lnTo>
                  <a:pt x="48873" y="6845"/>
                </a:lnTo>
                <a:lnTo>
                  <a:pt x="38911" y="1314"/>
                </a:lnTo>
                <a:lnTo>
                  <a:pt x="27233" y="0"/>
                </a:lnTo>
                <a:lnTo>
                  <a:pt x="15789" y="3346"/>
                </a:lnTo>
                <a:lnTo>
                  <a:pt x="6868" y="10537"/>
                </a:lnTo>
                <a:lnTo>
                  <a:pt x="1321" y="20531"/>
                </a:lnTo>
                <a:lnTo>
                  <a:pt x="0" y="32285"/>
                </a:lnTo>
                <a:lnTo>
                  <a:pt x="3349" y="43650"/>
                </a:lnTo>
                <a:lnTo>
                  <a:pt x="10551" y="52556"/>
                </a:lnTo>
                <a:lnTo>
                  <a:pt x="20559" y="58118"/>
                </a:lnTo>
                <a:lnTo>
                  <a:pt x="32329" y="59451"/>
                </a:lnTo>
                <a:lnTo>
                  <a:pt x="43682" y="56102"/>
                </a:lnTo>
                <a:lnTo>
                  <a:pt x="52555" y="48905"/>
                </a:lnTo>
                <a:lnTo>
                  <a:pt x="58085" y="38905"/>
                </a:lnTo>
                <a:lnTo>
                  <a:pt x="59404" y="27149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538372" y="637571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752" y="20465"/>
                </a:moveTo>
                <a:lnTo>
                  <a:pt x="42221" y="11915"/>
                </a:lnTo>
                <a:lnTo>
                  <a:pt x="36809" y="5208"/>
                </a:lnTo>
                <a:lnTo>
                  <a:pt x="29276" y="1012"/>
                </a:lnTo>
                <a:lnTo>
                  <a:pt x="20385" y="0"/>
                </a:lnTo>
                <a:lnTo>
                  <a:pt x="11869" y="2521"/>
                </a:lnTo>
                <a:lnTo>
                  <a:pt x="5175" y="7943"/>
                </a:lnTo>
                <a:lnTo>
                  <a:pt x="990" y="15495"/>
                </a:lnTo>
                <a:lnTo>
                  <a:pt x="0" y="24405"/>
                </a:lnTo>
                <a:lnTo>
                  <a:pt x="2463" y="32948"/>
                </a:lnTo>
                <a:lnTo>
                  <a:pt x="7883" y="39655"/>
                </a:lnTo>
                <a:lnTo>
                  <a:pt x="15453" y="43849"/>
                </a:lnTo>
                <a:lnTo>
                  <a:pt x="24366" y="44855"/>
                </a:lnTo>
                <a:lnTo>
                  <a:pt x="32882" y="42341"/>
                </a:lnTo>
                <a:lnTo>
                  <a:pt x="39576" y="36919"/>
                </a:lnTo>
                <a:lnTo>
                  <a:pt x="43761" y="29368"/>
                </a:lnTo>
                <a:lnTo>
                  <a:pt x="44752" y="20465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6559872" y="6554913"/>
            <a:ext cx="31750" cy="32384"/>
          </a:xfrm>
          <a:custGeom>
            <a:avLst/>
            <a:gdLst/>
            <a:ahLst/>
            <a:cxnLst/>
            <a:rect l="l" t="t" r="r" b="b"/>
            <a:pathLst>
              <a:path w="31750" h="32384">
                <a:moveTo>
                  <a:pt x="31692" y="22970"/>
                </a:moveTo>
                <a:lnTo>
                  <a:pt x="31055" y="14595"/>
                </a:lnTo>
                <a:lnTo>
                  <a:pt x="30259" y="6221"/>
                </a:lnTo>
                <a:lnTo>
                  <a:pt x="22933" y="0"/>
                </a:lnTo>
                <a:lnTo>
                  <a:pt x="14492" y="717"/>
                </a:lnTo>
                <a:lnTo>
                  <a:pt x="6211" y="1547"/>
                </a:lnTo>
                <a:lnTo>
                  <a:pt x="0" y="8853"/>
                </a:lnTo>
                <a:lnTo>
                  <a:pt x="637" y="17227"/>
                </a:lnTo>
                <a:lnTo>
                  <a:pt x="1433" y="25713"/>
                </a:lnTo>
                <a:lnTo>
                  <a:pt x="8759" y="31807"/>
                </a:lnTo>
                <a:lnTo>
                  <a:pt x="17200" y="31105"/>
                </a:lnTo>
                <a:lnTo>
                  <a:pt x="25481" y="30387"/>
                </a:lnTo>
                <a:lnTo>
                  <a:pt x="31692" y="22970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108572" y="6084139"/>
            <a:ext cx="73466" cy="73573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160633" y="6258806"/>
            <a:ext cx="59055" cy="59690"/>
          </a:xfrm>
          <a:custGeom>
            <a:avLst/>
            <a:gdLst/>
            <a:ahLst/>
            <a:cxnLst/>
            <a:rect l="l" t="t" r="r" b="b"/>
            <a:pathLst>
              <a:path w="59054" h="59689">
                <a:moveTo>
                  <a:pt x="59008" y="33641"/>
                </a:moveTo>
                <a:lnTo>
                  <a:pt x="58262" y="21821"/>
                </a:lnTo>
                <a:lnTo>
                  <a:pt x="52988" y="11209"/>
                </a:lnTo>
                <a:lnTo>
                  <a:pt x="44386" y="3708"/>
                </a:lnTo>
                <a:lnTo>
                  <a:pt x="33604" y="0"/>
                </a:lnTo>
                <a:lnTo>
                  <a:pt x="21791" y="765"/>
                </a:lnTo>
                <a:lnTo>
                  <a:pt x="11183" y="5992"/>
                </a:lnTo>
                <a:lnTo>
                  <a:pt x="3695" y="14609"/>
                </a:lnTo>
                <a:lnTo>
                  <a:pt x="0" y="25424"/>
                </a:lnTo>
                <a:lnTo>
                  <a:pt x="768" y="37246"/>
                </a:lnTo>
                <a:lnTo>
                  <a:pt x="5974" y="47851"/>
                </a:lnTo>
                <a:lnTo>
                  <a:pt x="14584" y="55353"/>
                </a:lnTo>
                <a:lnTo>
                  <a:pt x="25404" y="59066"/>
                </a:lnTo>
                <a:lnTo>
                  <a:pt x="37239" y="58302"/>
                </a:lnTo>
                <a:lnTo>
                  <a:pt x="47780" y="53069"/>
                </a:lnTo>
                <a:lnTo>
                  <a:pt x="55275" y="44452"/>
                </a:lnTo>
                <a:lnTo>
                  <a:pt x="59008" y="33641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6212626" y="643341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44548" y="25382"/>
                </a:moveTo>
                <a:lnTo>
                  <a:pt x="44013" y="16473"/>
                </a:lnTo>
                <a:lnTo>
                  <a:pt x="40044" y="8486"/>
                </a:lnTo>
                <a:lnTo>
                  <a:pt x="33521" y="2819"/>
                </a:lnTo>
                <a:lnTo>
                  <a:pt x="25357" y="0"/>
                </a:lnTo>
                <a:lnTo>
                  <a:pt x="16461" y="554"/>
                </a:lnTo>
                <a:lnTo>
                  <a:pt x="8485" y="4557"/>
                </a:lnTo>
                <a:lnTo>
                  <a:pt x="2824" y="11104"/>
                </a:lnTo>
                <a:lnTo>
                  <a:pt x="0" y="19287"/>
                </a:lnTo>
                <a:lnTo>
                  <a:pt x="535" y="28198"/>
                </a:lnTo>
                <a:lnTo>
                  <a:pt x="4504" y="36176"/>
                </a:lnTo>
                <a:lnTo>
                  <a:pt x="11026" y="41838"/>
                </a:lnTo>
                <a:lnTo>
                  <a:pt x="19190" y="44656"/>
                </a:lnTo>
                <a:lnTo>
                  <a:pt x="28087" y="44101"/>
                </a:lnTo>
                <a:lnTo>
                  <a:pt x="36062" y="40101"/>
                </a:lnTo>
                <a:lnTo>
                  <a:pt x="41723" y="33559"/>
                </a:lnTo>
                <a:lnTo>
                  <a:pt x="44548" y="25382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5740629" y="6217851"/>
            <a:ext cx="74204" cy="7422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5821005" y="6382277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59510" y="28640"/>
                </a:moveTo>
                <a:lnTo>
                  <a:pt x="56753" y="17124"/>
                </a:lnTo>
                <a:lnTo>
                  <a:pt x="49799" y="7701"/>
                </a:lnTo>
                <a:lnTo>
                  <a:pt x="39999" y="1797"/>
                </a:lnTo>
                <a:lnTo>
                  <a:pt x="28717" y="0"/>
                </a:lnTo>
                <a:lnTo>
                  <a:pt x="17209" y="2768"/>
                </a:lnTo>
                <a:lnTo>
                  <a:pt x="7682" y="9780"/>
                </a:lnTo>
                <a:lnTo>
                  <a:pt x="1792" y="19561"/>
                </a:lnTo>
                <a:lnTo>
                  <a:pt x="0" y="30843"/>
                </a:lnTo>
                <a:lnTo>
                  <a:pt x="2764" y="42359"/>
                </a:lnTo>
                <a:lnTo>
                  <a:pt x="9764" y="51837"/>
                </a:lnTo>
                <a:lnTo>
                  <a:pt x="19530" y="57703"/>
                </a:lnTo>
                <a:lnTo>
                  <a:pt x="30795" y="59486"/>
                </a:lnTo>
                <a:lnTo>
                  <a:pt x="42292" y="56716"/>
                </a:lnTo>
                <a:lnTo>
                  <a:pt x="51826" y="49704"/>
                </a:lnTo>
                <a:lnTo>
                  <a:pt x="57717" y="39923"/>
                </a:lnTo>
                <a:lnTo>
                  <a:pt x="59510" y="28640"/>
                </a:lnTo>
                <a:close/>
              </a:path>
              <a:path w="59689" h="59689">
                <a:moveTo>
                  <a:pt x="56865" y="17252"/>
                </a:moveTo>
                <a:lnTo>
                  <a:pt x="56753" y="17101"/>
                </a:lnTo>
                <a:lnTo>
                  <a:pt x="56865" y="17252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5901446" y="654659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44925" y="21658"/>
                </a:moveTo>
                <a:lnTo>
                  <a:pt x="42835" y="12981"/>
                </a:lnTo>
                <a:lnTo>
                  <a:pt x="37531" y="5796"/>
                </a:lnTo>
                <a:lnTo>
                  <a:pt x="30144" y="1350"/>
                </a:lnTo>
                <a:lnTo>
                  <a:pt x="21637" y="0"/>
                </a:lnTo>
                <a:lnTo>
                  <a:pt x="12974" y="2102"/>
                </a:lnTo>
                <a:lnTo>
                  <a:pt x="5798" y="7414"/>
                </a:lnTo>
                <a:lnTo>
                  <a:pt x="1353" y="14813"/>
                </a:lnTo>
                <a:lnTo>
                  <a:pt x="0" y="23334"/>
                </a:lnTo>
                <a:lnTo>
                  <a:pt x="2096" y="32011"/>
                </a:lnTo>
                <a:lnTo>
                  <a:pt x="7400" y="39189"/>
                </a:lnTo>
                <a:lnTo>
                  <a:pt x="14787" y="43636"/>
                </a:lnTo>
                <a:lnTo>
                  <a:pt x="23294" y="44990"/>
                </a:lnTo>
                <a:lnTo>
                  <a:pt x="31957" y="42890"/>
                </a:lnTo>
                <a:lnTo>
                  <a:pt x="39131" y="37577"/>
                </a:lnTo>
                <a:lnTo>
                  <a:pt x="43571" y="30178"/>
                </a:lnTo>
                <a:lnTo>
                  <a:pt x="44925" y="21658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5402391" y="6414199"/>
            <a:ext cx="73032" cy="73149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5508893" y="65634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641" y="34538"/>
                </a:moveTo>
                <a:lnTo>
                  <a:pt x="58425" y="23121"/>
                </a:lnTo>
                <a:lnTo>
                  <a:pt x="53688" y="12266"/>
                </a:lnTo>
                <a:lnTo>
                  <a:pt x="45126" y="4090"/>
                </a:lnTo>
                <a:lnTo>
                  <a:pt x="34483" y="0"/>
                </a:lnTo>
                <a:lnTo>
                  <a:pt x="23080" y="216"/>
                </a:lnTo>
                <a:lnTo>
                  <a:pt x="12233" y="4960"/>
                </a:lnTo>
                <a:lnTo>
                  <a:pt x="4079" y="13482"/>
                </a:lnTo>
                <a:lnTo>
                  <a:pt x="0" y="24146"/>
                </a:lnTo>
                <a:lnTo>
                  <a:pt x="217" y="35593"/>
                </a:lnTo>
                <a:lnTo>
                  <a:pt x="4954" y="46466"/>
                </a:lnTo>
                <a:lnTo>
                  <a:pt x="13510" y="54642"/>
                </a:lnTo>
                <a:lnTo>
                  <a:pt x="24151" y="58733"/>
                </a:lnTo>
                <a:lnTo>
                  <a:pt x="35554" y="58517"/>
                </a:lnTo>
                <a:lnTo>
                  <a:pt x="46394" y="53772"/>
                </a:lnTo>
                <a:lnTo>
                  <a:pt x="54557" y="45196"/>
                </a:lnTo>
                <a:lnTo>
                  <a:pt x="58641" y="34538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5615199" y="671263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78" y="26098"/>
                </a:moveTo>
                <a:lnTo>
                  <a:pt x="44125" y="17453"/>
                </a:lnTo>
                <a:lnTo>
                  <a:pt x="40533" y="9253"/>
                </a:lnTo>
                <a:lnTo>
                  <a:pt x="34096" y="3097"/>
                </a:lnTo>
                <a:lnTo>
                  <a:pt x="26051" y="0"/>
                </a:lnTo>
                <a:lnTo>
                  <a:pt x="17423" y="153"/>
                </a:lnTo>
                <a:lnTo>
                  <a:pt x="9239" y="3750"/>
                </a:lnTo>
                <a:lnTo>
                  <a:pt x="3092" y="10200"/>
                </a:lnTo>
                <a:lnTo>
                  <a:pt x="0" y="18262"/>
                </a:lnTo>
                <a:lnTo>
                  <a:pt x="153" y="26904"/>
                </a:lnTo>
                <a:lnTo>
                  <a:pt x="3744" y="35095"/>
                </a:lnTo>
                <a:lnTo>
                  <a:pt x="10184" y="41258"/>
                </a:lnTo>
                <a:lnTo>
                  <a:pt x="18233" y="44355"/>
                </a:lnTo>
                <a:lnTo>
                  <a:pt x="26861" y="44198"/>
                </a:lnTo>
                <a:lnTo>
                  <a:pt x="35039" y="40598"/>
                </a:lnTo>
                <a:lnTo>
                  <a:pt x="41185" y="34157"/>
                </a:lnTo>
                <a:lnTo>
                  <a:pt x="44278" y="26098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5102203" y="6665585"/>
            <a:ext cx="74107" cy="74226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5231781" y="6795451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59535" y="29815"/>
                </a:moveTo>
                <a:lnTo>
                  <a:pt x="57364" y="18592"/>
                </a:lnTo>
                <a:lnTo>
                  <a:pt x="50851" y="8751"/>
                </a:lnTo>
                <a:lnTo>
                  <a:pt x="40954" y="2203"/>
                </a:lnTo>
                <a:lnTo>
                  <a:pt x="29726" y="0"/>
                </a:lnTo>
                <a:lnTo>
                  <a:pt x="18521" y="2172"/>
                </a:lnTo>
                <a:lnTo>
                  <a:pt x="8695" y="8751"/>
                </a:lnTo>
                <a:lnTo>
                  <a:pt x="2173" y="18661"/>
                </a:lnTo>
                <a:lnTo>
                  <a:pt x="0" y="29905"/>
                </a:lnTo>
                <a:lnTo>
                  <a:pt x="2173" y="41127"/>
                </a:lnTo>
                <a:lnTo>
                  <a:pt x="8695" y="50974"/>
                </a:lnTo>
                <a:lnTo>
                  <a:pt x="18592" y="57498"/>
                </a:lnTo>
                <a:lnTo>
                  <a:pt x="29821" y="59672"/>
                </a:lnTo>
                <a:lnTo>
                  <a:pt x="41026" y="57498"/>
                </a:lnTo>
                <a:lnTo>
                  <a:pt x="50851" y="50974"/>
                </a:lnTo>
                <a:lnTo>
                  <a:pt x="57364" y="41062"/>
                </a:lnTo>
                <a:lnTo>
                  <a:pt x="59535" y="29815"/>
                </a:lnTo>
                <a:close/>
              </a:path>
            </a:pathLst>
          </a:custGeom>
          <a:solidFill>
            <a:srgbClr val="CFF4FC">
              <a:alpha val="2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0" y="6334125"/>
            <a:ext cx="12192000" cy="523875"/>
          </a:xfrm>
          <a:custGeom>
            <a:avLst/>
            <a:gdLst/>
            <a:ahLst/>
            <a:cxnLst/>
            <a:rect l="l" t="t" r="r" b="b"/>
            <a:pathLst>
              <a:path w="12192000" h="523875">
                <a:moveTo>
                  <a:pt x="0" y="523875"/>
                </a:moveTo>
                <a:lnTo>
                  <a:pt x="12192000" y="523875"/>
                </a:lnTo>
                <a:lnTo>
                  <a:pt x="1219200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130E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535"/>
              </a:spcBef>
            </a:pPr>
            <a:r>
              <a:rPr dirty="0" spc="-15"/>
              <a:t>5-Year </a:t>
            </a:r>
            <a:r>
              <a:rPr dirty="0" spc="20"/>
              <a:t>Outcomes  After </a:t>
            </a:r>
            <a:r>
              <a:rPr dirty="0"/>
              <a:t>Transcatheter</a:t>
            </a:r>
            <a:r>
              <a:rPr dirty="0" spc="-60"/>
              <a:t> </a:t>
            </a:r>
            <a:r>
              <a:rPr dirty="0" spc="30"/>
              <a:t>or  </a:t>
            </a:r>
            <a:r>
              <a:rPr dirty="0" spc="20"/>
              <a:t>Surgical </a:t>
            </a:r>
            <a:r>
              <a:rPr dirty="0" spc="25"/>
              <a:t>Aortic </a:t>
            </a:r>
            <a:r>
              <a:rPr dirty="0" spc="-20"/>
              <a:t>Valve  </a:t>
            </a:r>
            <a:r>
              <a:rPr dirty="0" spc="20"/>
              <a:t>Replacement</a:t>
            </a:r>
            <a:r>
              <a:rPr dirty="0" spc="30"/>
              <a:t> </a:t>
            </a:r>
            <a:r>
              <a:rPr dirty="0" spc="20"/>
              <a:t>in</a:t>
            </a:r>
          </a:p>
        </p:txBody>
      </p:sp>
      <p:sp>
        <p:nvSpPr>
          <p:cNvPr id="219" name="object 21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25400" marR="829944">
              <a:lnSpc>
                <a:spcPts val="4280"/>
              </a:lnSpc>
              <a:spcBef>
                <a:spcPts val="655"/>
              </a:spcBef>
            </a:pPr>
            <a:r>
              <a:rPr dirty="0" spc="20"/>
              <a:t>Low-Risk </a:t>
            </a:r>
            <a:r>
              <a:rPr dirty="0" spc="10"/>
              <a:t>Patients  </a:t>
            </a:r>
            <a:r>
              <a:rPr dirty="0" spc="20"/>
              <a:t>With </a:t>
            </a:r>
            <a:r>
              <a:rPr dirty="0" spc="10"/>
              <a:t>Aortic</a:t>
            </a:r>
            <a:r>
              <a:rPr dirty="0" spc="-160"/>
              <a:t> </a:t>
            </a:r>
            <a:r>
              <a:rPr dirty="0" spc="10"/>
              <a:t>Stenosis</a:t>
            </a:r>
          </a:p>
          <a:p>
            <a:pPr marL="25400" marR="17780">
              <a:lnSpc>
                <a:spcPct val="100000"/>
              </a:lnSpc>
              <a:spcBef>
                <a:spcPts val="1885"/>
              </a:spcBef>
            </a:pPr>
            <a:r>
              <a:rPr dirty="0" sz="2000" b="0">
                <a:latin typeface="Arial"/>
                <a:cs typeface="Arial"/>
              </a:rPr>
              <a:t>Michael </a:t>
            </a:r>
            <a:r>
              <a:rPr dirty="0" sz="2000" spc="25" b="0">
                <a:latin typeface="Arial"/>
                <a:cs typeface="Arial"/>
              </a:rPr>
              <a:t>J. </a:t>
            </a:r>
            <a:r>
              <a:rPr dirty="0" sz="2000" spc="5" b="0">
                <a:latin typeface="Arial"/>
                <a:cs typeface="Arial"/>
              </a:rPr>
              <a:t>Reardon, </a:t>
            </a:r>
            <a:r>
              <a:rPr dirty="0" sz="2000" spc="10" b="0">
                <a:latin typeface="Arial"/>
                <a:cs typeface="Arial"/>
              </a:rPr>
              <a:t>MD</a:t>
            </a:r>
            <a:r>
              <a:rPr dirty="0" baseline="24691" sz="2025" spc="15" b="0">
                <a:latin typeface="Arial"/>
                <a:cs typeface="Arial"/>
              </a:rPr>
              <a:t>1 </a:t>
            </a:r>
            <a:r>
              <a:rPr dirty="0" sz="2000" spc="15" b="0">
                <a:latin typeface="Arial"/>
                <a:cs typeface="Arial"/>
              </a:rPr>
              <a:t>and </a:t>
            </a:r>
            <a:r>
              <a:rPr dirty="0" sz="2000" b="0">
                <a:latin typeface="Arial"/>
                <a:cs typeface="Arial"/>
              </a:rPr>
              <a:t>John </a:t>
            </a:r>
            <a:r>
              <a:rPr dirty="0" sz="2000" spc="10" b="0">
                <a:latin typeface="Arial"/>
                <a:cs typeface="Arial"/>
              </a:rPr>
              <a:t>K. </a:t>
            </a:r>
            <a:r>
              <a:rPr dirty="0" sz="2000" spc="-5" b="0">
                <a:latin typeface="Arial"/>
                <a:cs typeface="Arial"/>
              </a:rPr>
              <a:t>Forrest,</a:t>
            </a:r>
            <a:r>
              <a:rPr dirty="0" sz="2000" spc="-200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MD</a:t>
            </a:r>
            <a:r>
              <a:rPr dirty="0" baseline="24691" sz="2025" spc="-15" b="0">
                <a:latin typeface="Arial"/>
                <a:cs typeface="Arial"/>
              </a:rPr>
              <a:t>2  </a:t>
            </a:r>
            <a:r>
              <a:rPr dirty="0" sz="2000" spc="15" b="0">
                <a:latin typeface="Arial"/>
                <a:cs typeface="Arial"/>
              </a:rPr>
              <a:t>On </a:t>
            </a:r>
            <a:r>
              <a:rPr dirty="0" sz="2000" spc="-5" b="0">
                <a:latin typeface="Arial"/>
                <a:cs typeface="Arial"/>
              </a:rPr>
              <a:t>behalf </a:t>
            </a:r>
            <a:r>
              <a:rPr dirty="0" sz="2000" spc="10" b="0">
                <a:latin typeface="Arial"/>
                <a:cs typeface="Arial"/>
              </a:rPr>
              <a:t>of </a:t>
            </a:r>
            <a:r>
              <a:rPr dirty="0" sz="2000" spc="20" b="0">
                <a:latin typeface="Arial"/>
                <a:cs typeface="Arial"/>
              </a:rPr>
              <a:t>the </a:t>
            </a:r>
            <a:r>
              <a:rPr dirty="0" sz="2000" spc="5" b="0">
                <a:latin typeface="Arial"/>
                <a:cs typeface="Arial"/>
              </a:rPr>
              <a:t>Evolut </a:t>
            </a:r>
            <a:r>
              <a:rPr dirty="0" sz="2000" spc="15" b="0">
                <a:latin typeface="Arial"/>
                <a:cs typeface="Arial"/>
              </a:rPr>
              <a:t>Low </a:t>
            </a:r>
            <a:r>
              <a:rPr dirty="0" sz="2000" spc="-10" b="0">
                <a:latin typeface="Arial"/>
                <a:cs typeface="Arial"/>
              </a:rPr>
              <a:t>Risk </a:t>
            </a:r>
            <a:r>
              <a:rPr dirty="0" sz="2000" spc="-15" b="0">
                <a:latin typeface="Arial"/>
                <a:cs typeface="Arial"/>
              </a:rPr>
              <a:t>Trial</a:t>
            </a:r>
            <a:r>
              <a:rPr dirty="0" sz="2000" spc="-300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Investigators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267017" y="5332158"/>
            <a:ext cx="6900545" cy="56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2130"/>
              </a:lnSpc>
              <a:spcBef>
                <a:spcPts val="100"/>
              </a:spcBef>
            </a:pPr>
            <a:r>
              <a:rPr dirty="0" baseline="25462" sz="1800" spc="-1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Methodist DeBakey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Heart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Vascular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Center,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Houston,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TX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ts val="2130"/>
              </a:lnSpc>
            </a:pPr>
            <a:r>
              <a:rPr dirty="0" baseline="25462" sz="1800" spc="-44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Yale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University School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Medicine,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Haven,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Connecticut,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USA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7248525" y="0"/>
            <a:ext cx="4943475" cy="5981700"/>
          </a:xfrm>
          <a:custGeom>
            <a:avLst/>
            <a:gdLst/>
            <a:ahLst/>
            <a:cxnLst/>
            <a:rect l="l" t="t" r="r" b="b"/>
            <a:pathLst>
              <a:path w="4943475" h="5981700">
                <a:moveTo>
                  <a:pt x="4943475" y="0"/>
                </a:moveTo>
                <a:lnTo>
                  <a:pt x="1499743" y="0"/>
                </a:lnTo>
                <a:lnTo>
                  <a:pt x="1430908" y="41782"/>
                </a:lnTo>
                <a:lnTo>
                  <a:pt x="1391273" y="69003"/>
                </a:lnTo>
                <a:lnTo>
                  <a:pt x="1352063" y="96792"/>
                </a:lnTo>
                <a:lnTo>
                  <a:pt x="1313285" y="125144"/>
                </a:lnTo>
                <a:lnTo>
                  <a:pt x="1274945" y="154052"/>
                </a:lnTo>
                <a:lnTo>
                  <a:pt x="1237049" y="183512"/>
                </a:lnTo>
                <a:lnTo>
                  <a:pt x="1199603" y="213517"/>
                </a:lnTo>
                <a:lnTo>
                  <a:pt x="1162612" y="244061"/>
                </a:lnTo>
                <a:lnTo>
                  <a:pt x="1126083" y="275138"/>
                </a:lnTo>
                <a:lnTo>
                  <a:pt x="1090021" y="306743"/>
                </a:lnTo>
                <a:lnTo>
                  <a:pt x="1054433" y="338868"/>
                </a:lnTo>
                <a:lnTo>
                  <a:pt x="1019324" y="371509"/>
                </a:lnTo>
                <a:lnTo>
                  <a:pt x="984701" y="404659"/>
                </a:lnTo>
                <a:lnTo>
                  <a:pt x="950569" y="438313"/>
                </a:lnTo>
                <a:lnTo>
                  <a:pt x="916934" y="472464"/>
                </a:lnTo>
                <a:lnTo>
                  <a:pt x="883803" y="507107"/>
                </a:lnTo>
                <a:lnTo>
                  <a:pt x="851180" y="542235"/>
                </a:lnTo>
                <a:lnTo>
                  <a:pt x="819073" y="577843"/>
                </a:lnTo>
                <a:lnTo>
                  <a:pt x="787486" y="613924"/>
                </a:lnTo>
                <a:lnTo>
                  <a:pt x="756427" y="650473"/>
                </a:lnTo>
                <a:lnTo>
                  <a:pt x="725900" y="687484"/>
                </a:lnTo>
                <a:lnTo>
                  <a:pt x="695912" y="724951"/>
                </a:lnTo>
                <a:lnTo>
                  <a:pt x="666469" y="762868"/>
                </a:lnTo>
                <a:lnTo>
                  <a:pt x="637577" y="801228"/>
                </a:lnTo>
                <a:lnTo>
                  <a:pt x="609241" y="840027"/>
                </a:lnTo>
                <a:lnTo>
                  <a:pt x="581468" y="879257"/>
                </a:lnTo>
                <a:lnTo>
                  <a:pt x="554263" y="918914"/>
                </a:lnTo>
                <a:lnTo>
                  <a:pt x="527633" y="958990"/>
                </a:lnTo>
                <a:lnTo>
                  <a:pt x="501583" y="999481"/>
                </a:lnTo>
                <a:lnTo>
                  <a:pt x="476119" y="1040380"/>
                </a:lnTo>
                <a:lnTo>
                  <a:pt x="451248" y="1081682"/>
                </a:lnTo>
                <a:lnTo>
                  <a:pt x="426975" y="1123379"/>
                </a:lnTo>
                <a:lnTo>
                  <a:pt x="403305" y="1165467"/>
                </a:lnTo>
                <a:lnTo>
                  <a:pt x="380246" y="1207940"/>
                </a:lnTo>
                <a:lnTo>
                  <a:pt x="357803" y="1250791"/>
                </a:lnTo>
                <a:lnTo>
                  <a:pt x="335982" y="1294014"/>
                </a:lnTo>
                <a:lnTo>
                  <a:pt x="314789" y="1337604"/>
                </a:lnTo>
                <a:lnTo>
                  <a:pt x="294230" y="1381555"/>
                </a:lnTo>
                <a:lnTo>
                  <a:pt x="274310" y="1425860"/>
                </a:lnTo>
                <a:lnTo>
                  <a:pt x="255036" y="1470514"/>
                </a:lnTo>
                <a:lnTo>
                  <a:pt x="236413" y="1515511"/>
                </a:lnTo>
                <a:lnTo>
                  <a:pt x="218449" y="1560845"/>
                </a:lnTo>
                <a:lnTo>
                  <a:pt x="201147" y="1606509"/>
                </a:lnTo>
                <a:lnTo>
                  <a:pt x="184515" y="1652499"/>
                </a:lnTo>
                <a:lnTo>
                  <a:pt x="168559" y="1698807"/>
                </a:lnTo>
                <a:lnTo>
                  <a:pt x="153284" y="1745429"/>
                </a:lnTo>
                <a:lnTo>
                  <a:pt x="138696" y="1792358"/>
                </a:lnTo>
                <a:lnTo>
                  <a:pt x="124801" y="1839587"/>
                </a:lnTo>
                <a:lnTo>
                  <a:pt x="111605" y="1887112"/>
                </a:lnTo>
                <a:lnTo>
                  <a:pt x="99115" y="1934927"/>
                </a:lnTo>
                <a:lnTo>
                  <a:pt x="87335" y="1983024"/>
                </a:lnTo>
                <a:lnTo>
                  <a:pt x="76273" y="2031399"/>
                </a:lnTo>
                <a:lnTo>
                  <a:pt x="65933" y="2080045"/>
                </a:lnTo>
                <a:lnTo>
                  <a:pt x="56322" y="2128957"/>
                </a:lnTo>
                <a:lnTo>
                  <a:pt x="47446" y="2178128"/>
                </a:lnTo>
                <a:lnTo>
                  <a:pt x="39310" y="2227553"/>
                </a:lnTo>
                <a:lnTo>
                  <a:pt x="31921" y="2277225"/>
                </a:lnTo>
                <a:lnTo>
                  <a:pt x="25285" y="2327139"/>
                </a:lnTo>
                <a:lnTo>
                  <a:pt x="19407" y="2377289"/>
                </a:lnTo>
                <a:lnTo>
                  <a:pt x="14294" y="2427668"/>
                </a:lnTo>
                <a:lnTo>
                  <a:pt x="9951" y="2478271"/>
                </a:lnTo>
                <a:lnTo>
                  <a:pt x="6384" y="2529093"/>
                </a:lnTo>
                <a:lnTo>
                  <a:pt x="3600" y="2580126"/>
                </a:lnTo>
                <a:lnTo>
                  <a:pt x="1604" y="2631364"/>
                </a:lnTo>
                <a:lnTo>
                  <a:pt x="402" y="2682803"/>
                </a:lnTo>
                <a:lnTo>
                  <a:pt x="0" y="2734437"/>
                </a:lnTo>
                <a:lnTo>
                  <a:pt x="352" y="2782826"/>
                </a:lnTo>
                <a:lnTo>
                  <a:pt x="1408" y="2831045"/>
                </a:lnTo>
                <a:lnTo>
                  <a:pt x="3162" y="2879088"/>
                </a:lnTo>
                <a:lnTo>
                  <a:pt x="5608" y="2926952"/>
                </a:lnTo>
                <a:lnTo>
                  <a:pt x="8742" y="2974631"/>
                </a:lnTo>
                <a:lnTo>
                  <a:pt x="12560" y="3022120"/>
                </a:lnTo>
                <a:lnTo>
                  <a:pt x="17056" y="3069414"/>
                </a:lnTo>
                <a:lnTo>
                  <a:pt x="22225" y="3116508"/>
                </a:lnTo>
                <a:lnTo>
                  <a:pt x="28063" y="3163398"/>
                </a:lnTo>
                <a:lnTo>
                  <a:pt x="34564" y="3210078"/>
                </a:lnTo>
                <a:lnTo>
                  <a:pt x="41724" y="3256544"/>
                </a:lnTo>
                <a:lnTo>
                  <a:pt x="49538" y="3302791"/>
                </a:lnTo>
                <a:lnTo>
                  <a:pt x="58001" y="3348814"/>
                </a:lnTo>
                <a:lnTo>
                  <a:pt x="67108" y="3394608"/>
                </a:lnTo>
                <a:lnTo>
                  <a:pt x="76854" y="3440168"/>
                </a:lnTo>
                <a:lnTo>
                  <a:pt x="87234" y="3485489"/>
                </a:lnTo>
                <a:lnTo>
                  <a:pt x="98244" y="3530567"/>
                </a:lnTo>
                <a:lnTo>
                  <a:pt x="109878" y="3575396"/>
                </a:lnTo>
                <a:lnTo>
                  <a:pt x="122132" y="3619971"/>
                </a:lnTo>
                <a:lnTo>
                  <a:pt x="135001" y="3664289"/>
                </a:lnTo>
                <a:lnTo>
                  <a:pt x="148480" y="3708343"/>
                </a:lnTo>
                <a:lnTo>
                  <a:pt x="162563" y="3752129"/>
                </a:lnTo>
                <a:lnTo>
                  <a:pt x="177247" y="3795642"/>
                </a:lnTo>
                <a:lnTo>
                  <a:pt x="192526" y="3838877"/>
                </a:lnTo>
                <a:lnTo>
                  <a:pt x="208395" y="3881830"/>
                </a:lnTo>
                <a:lnTo>
                  <a:pt x="224850" y="3924495"/>
                </a:lnTo>
                <a:lnTo>
                  <a:pt x="241885" y="3966867"/>
                </a:lnTo>
                <a:lnTo>
                  <a:pt x="259496" y="4008942"/>
                </a:lnTo>
                <a:lnTo>
                  <a:pt x="277677" y="4050715"/>
                </a:lnTo>
                <a:lnTo>
                  <a:pt x="296425" y="4092181"/>
                </a:lnTo>
                <a:lnTo>
                  <a:pt x="315734" y="4133334"/>
                </a:lnTo>
                <a:lnTo>
                  <a:pt x="335598" y="4174171"/>
                </a:lnTo>
                <a:lnTo>
                  <a:pt x="356014" y="4214685"/>
                </a:lnTo>
                <a:lnTo>
                  <a:pt x="376977" y="4254873"/>
                </a:lnTo>
                <a:lnTo>
                  <a:pt x="398481" y="4294730"/>
                </a:lnTo>
                <a:lnTo>
                  <a:pt x="420521" y="4334249"/>
                </a:lnTo>
                <a:lnTo>
                  <a:pt x="443093" y="4373428"/>
                </a:lnTo>
                <a:lnTo>
                  <a:pt x="466192" y="4412260"/>
                </a:lnTo>
                <a:lnTo>
                  <a:pt x="489813" y="4450741"/>
                </a:lnTo>
                <a:lnTo>
                  <a:pt x="513951" y="4488866"/>
                </a:lnTo>
                <a:lnTo>
                  <a:pt x="538601" y="4526630"/>
                </a:lnTo>
                <a:lnTo>
                  <a:pt x="563758" y="4564029"/>
                </a:lnTo>
                <a:lnTo>
                  <a:pt x="589418" y="4601056"/>
                </a:lnTo>
                <a:lnTo>
                  <a:pt x="615575" y="4637708"/>
                </a:lnTo>
                <a:lnTo>
                  <a:pt x="642225" y="4673979"/>
                </a:lnTo>
                <a:lnTo>
                  <a:pt x="669363" y="4709865"/>
                </a:lnTo>
                <a:lnTo>
                  <a:pt x="696984" y="4745361"/>
                </a:lnTo>
                <a:lnTo>
                  <a:pt x="725082" y="4780462"/>
                </a:lnTo>
                <a:lnTo>
                  <a:pt x="753654" y="4815163"/>
                </a:lnTo>
                <a:lnTo>
                  <a:pt x="782693" y="4849458"/>
                </a:lnTo>
                <a:lnTo>
                  <a:pt x="812196" y="4883344"/>
                </a:lnTo>
                <a:lnTo>
                  <a:pt x="842158" y="4916815"/>
                </a:lnTo>
                <a:lnTo>
                  <a:pt x="872573" y="4949867"/>
                </a:lnTo>
                <a:lnTo>
                  <a:pt x="903437" y="4982494"/>
                </a:lnTo>
                <a:lnTo>
                  <a:pt x="934744" y="5014692"/>
                </a:lnTo>
                <a:lnTo>
                  <a:pt x="966490" y="5046455"/>
                </a:lnTo>
                <a:lnTo>
                  <a:pt x="998671" y="5077780"/>
                </a:lnTo>
                <a:lnTo>
                  <a:pt x="1031280" y="5108660"/>
                </a:lnTo>
                <a:lnTo>
                  <a:pt x="1064314" y="5139092"/>
                </a:lnTo>
                <a:lnTo>
                  <a:pt x="1097767" y="5169069"/>
                </a:lnTo>
                <a:lnTo>
                  <a:pt x="1131635" y="5198588"/>
                </a:lnTo>
                <a:lnTo>
                  <a:pt x="1165912" y="5227644"/>
                </a:lnTo>
                <a:lnTo>
                  <a:pt x="1200594" y="5256231"/>
                </a:lnTo>
                <a:lnTo>
                  <a:pt x="1235675" y="5284344"/>
                </a:lnTo>
                <a:lnTo>
                  <a:pt x="1271152" y="5311980"/>
                </a:lnTo>
                <a:lnTo>
                  <a:pt x="1307018" y="5339132"/>
                </a:lnTo>
                <a:lnTo>
                  <a:pt x="1343270" y="5365796"/>
                </a:lnTo>
                <a:lnTo>
                  <a:pt x="1379902" y="5391967"/>
                </a:lnTo>
                <a:lnTo>
                  <a:pt x="1416909" y="5417641"/>
                </a:lnTo>
                <a:lnTo>
                  <a:pt x="1454287" y="5442812"/>
                </a:lnTo>
                <a:lnTo>
                  <a:pt x="1492030" y="5467475"/>
                </a:lnTo>
                <a:lnTo>
                  <a:pt x="1530135" y="5491626"/>
                </a:lnTo>
                <a:lnTo>
                  <a:pt x="1568595" y="5515259"/>
                </a:lnTo>
                <a:lnTo>
                  <a:pt x="1607406" y="5538371"/>
                </a:lnTo>
                <a:lnTo>
                  <a:pt x="1646563" y="5560955"/>
                </a:lnTo>
                <a:lnTo>
                  <a:pt x="1686061" y="5583007"/>
                </a:lnTo>
                <a:lnTo>
                  <a:pt x="1725895" y="5604522"/>
                </a:lnTo>
                <a:lnTo>
                  <a:pt x="1766061" y="5625496"/>
                </a:lnTo>
                <a:lnTo>
                  <a:pt x="1806554" y="5645923"/>
                </a:lnTo>
                <a:lnTo>
                  <a:pt x="1847368" y="5665798"/>
                </a:lnTo>
                <a:lnTo>
                  <a:pt x="1888499" y="5685117"/>
                </a:lnTo>
                <a:lnTo>
                  <a:pt x="1929941" y="5703875"/>
                </a:lnTo>
                <a:lnTo>
                  <a:pt x="1971691" y="5722066"/>
                </a:lnTo>
                <a:lnTo>
                  <a:pt x="2013743" y="5739686"/>
                </a:lnTo>
                <a:lnTo>
                  <a:pt x="2056092" y="5756730"/>
                </a:lnTo>
                <a:lnTo>
                  <a:pt x="2098733" y="5773194"/>
                </a:lnTo>
                <a:lnTo>
                  <a:pt x="2141662" y="5789072"/>
                </a:lnTo>
                <a:lnTo>
                  <a:pt x="2184873" y="5804359"/>
                </a:lnTo>
                <a:lnTo>
                  <a:pt x="2228362" y="5819050"/>
                </a:lnTo>
                <a:lnTo>
                  <a:pt x="2272124" y="5833141"/>
                </a:lnTo>
                <a:lnTo>
                  <a:pt x="2316154" y="5846627"/>
                </a:lnTo>
                <a:lnTo>
                  <a:pt x="2360447" y="5859502"/>
                </a:lnTo>
                <a:lnTo>
                  <a:pt x="2404997" y="5871763"/>
                </a:lnTo>
                <a:lnTo>
                  <a:pt x="2449802" y="5883403"/>
                </a:lnTo>
                <a:lnTo>
                  <a:pt x="2494854" y="5894419"/>
                </a:lnTo>
                <a:lnTo>
                  <a:pt x="2540150" y="5904805"/>
                </a:lnTo>
                <a:lnTo>
                  <a:pt x="2585684" y="5914556"/>
                </a:lnTo>
                <a:lnTo>
                  <a:pt x="2631453" y="5923668"/>
                </a:lnTo>
                <a:lnTo>
                  <a:pt x="2677450" y="5932135"/>
                </a:lnTo>
                <a:lnTo>
                  <a:pt x="2723671" y="5939953"/>
                </a:lnTo>
                <a:lnTo>
                  <a:pt x="2770111" y="5947117"/>
                </a:lnTo>
                <a:lnTo>
                  <a:pt x="2816765" y="5953621"/>
                </a:lnTo>
                <a:lnTo>
                  <a:pt x="2863629" y="5959462"/>
                </a:lnTo>
                <a:lnTo>
                  <a:pt x="2910696" y="5964634"/>
                </a:lnTo>
                <a:lnTo>
                  <a:pt x="2957964" y="5969132"/>
                </a:lnTo>
                <a:lnTo>
                  <a:pt x="3005426" y="5972952"/>
                </a:lnTo>
                <a:lnTo>
                  <a:pt x="3053078" y="5976088"/>
                </a:lnTo>
                <a:lnTo>
                  <a:pt x="3100914" y="5978536"/>
                </a:lnTo>
                <a:lnTo>
                  <a:pt x="3148931" y="5980290"/>
                </a:lnTo>
                <a:lnTo>
                  <a:pt x="3197123" y="5981346"/>
                </a:lnTo>
                <a:lnTo>
                  <a:pt x="3245484" y="5981700"/>
                </a:lnTo>
                <a:lnTo>
                  <a:pt x="3297904" y="5981285"/>
                </a:lnTo>
                <a:lnTo>
                  <a:pt x="3350123" y="5980044"/>
                </a:lnTo>
                <a:lnTo>
                  <a:pt x="3402135" y="5977984"/>
                </a:lnTo>
                <a:lnTo>
                  <a:pt x="3453933" y="5975111"/>
                </a:lnTo>
                <a:lnTo>
                  <a:pt x="3505511" y="5971431"/>
                </a:lnTo>
                <a:lnTo>
                  <a:pt x="3556863" y="5966950"/>
                </a:lnTo>
                <a:lnTo>
                  <a:pt x="3607984" y="5961674"/>
                </a:lnTo>
                <a:lnTo>
                  <a:pt x="3658866" y="5955611"/>
                </a:lnTo>
                <a:lnTo>
                  <a:pt x="3709503" y="5948765"/>
                </a:lnTo>
                <a:lnTo>
                  <a:pt x="3759890" y="5941143"/>
                </a:lnTo>
                <a:lnTo>
                  <a:pt x="3810020" y="5932752"/>
                </a:lnTo>
                <a:lnTo>
                  <a:pt x="3859887" y="5923597"/>
                </a:lnTo>
                <a:lnTo>
                  <a:pt x="3909485" y="5913686"/>
                </a:lnTo>
                <a:lnTo>
                  <a:pt x="3958808" y="5903023"/>
                </a:lnTo>
                <a:lnTo>
                  <a:pt x="4007849" y="5891615"/>
                </a:lnTo>
                <a:lnTo>
                  <a:pt x="4056602" y="5879469"/>
                </a:lnTo>
                <a:lnTo>
                  <a:pt x="4105061" y="5866591"/>
                </a:lnTo>
                <a:lnTo>
                  <a:pt x="4153220" y="5852987"/>
                </a:lnTo>
                <a:lnTo>
                  <a:pt x="4201073" y="5838663"/>
                </a:lnTo>
                <a:lnTo>
                  <a:pt x="4248613" y="5823625"/>
                </a:lnTo>
                <a:lnTo>
                  <a:pt x="4295835" y="5807880"/>
                </a:lnTo>
                <a:lnTo>
                  <a:pt x="4342732" y="5791433"/>
                </a:lnTo>
                <a:lnTo>
                  <a:pt x="4389298" y="5774292"/>
                </a:lnTo>
                <a:lnTo>
                  <a:pt x="4435526" y="5756462"/>
                </a:lnTo>
                <a:lnTo>
                  <a:pt x="4481411" y="5737950"/>
                </a:lnTo>
                <a:lnTo>
                  <a:pt x="4526947" y="5718762"/>
                </a:lnTo>
                <a:lnTo>
                  <a:pt x="4572126" y="5698903"/>
                </a:lnTo>
                <a:lnTo>
                  <a:pt x="4616944" y="5678381"/>
                </a:lnTo>
                <a:lnTo>
                  <a:pt x="4661394" y="5657201"/>
                </a:lnTo>
                <a:lnTo>
                  <a:pt x="4705469" y="5635369"/>
                </a:lnTo>
                <a:lnTo>
                  <a:pt x="4749164" y="5612893"/>
                </a:lnTo>
                <a:lnTo>
                  <a:pt x="4792472" y="5589778"/>
                </a:lnTo>
                <a:lnTo>
                  <a:pt x="4943475" y="5497957"/>
                </a:lnTo>
                <a:lnTo>
                  <a:pt x="4943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 txBox="1"/>
          <p:nvPr/>
        </p:nvSpPr>
        <p:spPr>
          <a:xfrm>
            <a:off x="8179054" y="1699577"/>
            <a:ext cx="3088640" cy="25400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5715">
              <a:lnSpc>
                <a:spcPct val="101099"/>
              </a:lnSpc>
              <a:spcBef>
                <a:spcPts val="60"/>
              </a:spcBef>
            </a:pPr>
            <a:r>
              <a:rPr dirty="0" sz="5450" spc="25" b="1">
                <a:solidFill>
                  <a:srgbClr val="130E4A"/>
                </a:solidFill>
                <a:latin typeface="Arial"/>
                <a:cs typeface="Arial"/>
              </a:rPr>
              <a:t>Evolut  </a:t>
            </a:r>
            <a:r>
              <a:rPr dirty="0" sz="5450" spc="35" b="1">
                <a:solidFill>
                  <a:srgbClr val="130E4A"/>
                </a:solidFill>
                <a:latin typeface="Arial"/>
                <a:cs typeface="Arial"/>
              </a:rPr>
              <a:t>Low</a:t>
            </a:r>
            <a:r>
              <a:rPr dirty="0" sz="5450" spc="-80" b="1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5450" spc="15" b="1">
                <a:solidFill>
                  <a:srgbClr val="130E4A"/>
                </a:solidFill>
                <a:latin typeface="Arial"/>
                <a:cs typeface="Arial"/>
              </a:rPr>
              <a:t>Risk  </a:t>
            </a:r>
            <a:r>
              <a:rPr dirty="0" sz="5450" spc="-50" b="1">
                <a:solidFill>
                  <a:srgbClr val="130E4A"/>
                </a:solidFill>
                <a:latin typeface="Arial"/>
                <a:cs typeface="Arial"/>
              </a:rPr>
              <a:t>Trial</a:t>
            </a:r>
            <a:endParaRPr sz="5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4950" y="990600"/>
            <a:ext cx="9382125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87716" y="5356605"/>
          <a:ext cx="10074275" cy="50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110"/>
                <a:gridCol w="787400"/>
                <a:gridCol w="880110"/>
                <a:gridCol w="1563370"/>
                <a:gridCol w="911860"/>
                <a:gridCol w="745489"/>
                <a:gridCol w="1598295"/>
                <a:gridCol w="911859"/>
                <a:gridCol w="745490"/>
                <a:gridCol w="911859"/>
              </a:tblGrid>
              <a:tr h="243859">
                <a:tc>
                  <a:txBody>
                    <a:bodyPr/>
                    <a:lstStyle/>
                    <a:p>
                      <a:pPr marL="635">
                        <a:lnSpc>
                          <a:spcPts val="1614"/>
                        </a:lnSpc>
                        <a:spcBef>
                          <a:spcPts val="204"/>
                        </a:spcBef>
                      </a:pPr>
                      <a:r>
                        <a:rPr dirty="0" sz="1550" spc="1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Evolut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614"/>
                        </a:lnSpc>
                        <a:spcBef>
                          <a:spcPts val="204"/>
                        </a:spcBef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730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614"/>
                        </a:lnSpc>
                        <a:spcBef>
                          <a:spcPts val="204"/>
                        </a:spcBef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715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614"/>
                        </a:lnSpc>
                        <a:spcBef>
                          <a:spcPts val="204"/>
                        </a:spcBef>
                      </a:pPr>
                      <a:r>
                        <a:rPr dirty="0" sz="1550" spc="35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706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614"/>
                        </a:lnSpc>
                        <a:spcBef>
                          <a:spcPts val="204"/>
                        </a:spcBef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685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614"/>
                        </a:lnSpc>
                        <a:spcBef>
                          <a:spcPts val="204"/>
                        </a:spcBef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651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204"/>
                        </a:spcBef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615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820"/>
                        </a:lnSpc>
                      </a:pPr>
                      <a:r>
                        <a:rPr dirty="0" sz="1550" spc="35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542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635">
                        <a:lnSpc>
                          <a:spcPts val="1610"/>
                        </a:lnSpc>
                        <a:spcBef>
                          <a:spcPts val="209"/>
                        </a:spcBef>
                      </a:pPr>
                      <a:r>
                        <a:rPr dirty="0" sz="1550" spc="2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610"/>
                        </a:lnSpc>
                        <a:spcBef>
                          <a:spcPts val="209"/>
                        </a:spcBef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684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610"/>
                        </a:lnSpc>
                        <a:spcBef>
                          <a:spcPts val="209"/>
                        </a:spcBef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648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610"/>
                        </a:lnSpc>
                        <a:spcBef>
                          <a:spcPts val="209"/>
                        </a:spcBef>
                      </a:pPr>
                      <a:r>
                        <a:rPr dirty="0" sz="1550" spc="35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627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610"/>
                        </a:lnSpc>
                        <a:spcBef>
                          <a:spcPts val="209"/>
                        </a:spcBef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595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1610"/>
                        </a:lnSpc>
                        <a:spcBef>
                          <a:spcPts val="209"/>
                        </a:spcBef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558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0"/>
                        </a:lnSpc>
                        <a:spcBef>
                          <a:spcPts val="209"/>
                        </a:spcBef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520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820"/>
                        </a:lnSpc>
                      </a:pPr>
                      <a:r>
                        <a:rPr dirty="0" sz="1550" spc="30">
                          <a:solidFill>
                            <a:srgbClr val="171717"/>
                          </a:solidFill>
                          <a:latin typeface="Arial"/>
                          <a:cs typeface="Arial"/>
                        </a:rPr>
                        <a:t>475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830445" y="4986972"/>
            <a:ext cx="3086100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30">
                <a:latin typeface="Arial"/>
                <a:cs typeface="Arial"/>
              </a:rPr>
              <a:t>Months </a:t>
            </a:r>
            <a:r>
              <a:rPr dirty="0" sz="2150" spc="20">
                <a:latin typeface="Arial"/>
                <a:cs typeface="Arial"/>
              </a:rPr>
              <a:t>Since</a:t>
            </a:r>
            <a:r>
              <a:rPr dirty="0" sz="2150" spc="-70">
                <a:latin typeface="Arial"/>
                <a:cs typeface="Arial"/>
              </a:rPr>
              <a:t> </a:t>
            </a:r>
            <a:r>
              <a:rPr dirty="0" sz="2150" spc="20">
                <a:latin typeface="Arial"/>
                <a:cs typeface="Arial"/>
              </a:rPr>
              <a:t>Procedure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850" y="5743575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 h="0">
                <a:moveTo>
                  <a:pt x="0" y="0"/>
                </a:moveTo>
                <a:lnTo>
                  <a:pt x="406209" y="0"/>
                </a:lnTo>
              </a:path>
            </a:pathLst>
          </a:custGeom>
          <a:ln w="34925">
            <a:solidFill>
              <a:srgbClr val="EC00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4850" y="5495925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 h="0">
                <a:moveTo>
                  <a:pt x="0" y="0"/>
                </a:moveTo>
                <a:lnTo>
                  <a:pt x="406209" y="0"/>
                </a:lnTo>
              </a:path>
            </a:pathLst>
          </a:custGeom>
          <a:ln w="34925">
            <a:solidFill>
              <a:srgbClr val="0F0F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2417" y="204787"/>
            <a:ext cx="9031605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Primary Endpoint: </a:t>
            </a:r>
            <a:r>
              <a:rPr dirty="0" sz="2750" spc="30" b="0">
                <a:solidFill>
                  <a:srgbClr val="090825"/>
                </a:solidFill>
                <a:latin typeface="Arial"/>
                <a:cs typeface="Arial"/>
              </a:rPr>
              <a:t>All-cause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Mortality Or Disabling</a:t>
            </a:r>
            <a:r>
              <a:rPr dirty="0" sz="2750" spc="-175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15" b="0">
                <a:solidFill>
                  <a:srgbClr val="090825"/>
                </a:solidFill>
                <a:latin typeface="Arial"/>
                <a:cs typeface="Arial"/>
              </a:rPr>
              <a:t>Stroke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155" y="1624434"/>
            <a:ext cx="668020" cy="27057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2500"/>
              </a:lnSpc>
            </a:pPr>
            <a:r>
              <a:rPr dirty="0" sz="2150" spc="25">
                <a:latin typeface="Arial"/>
                <a:cs typeface="Arial"/>
              </a:rPr>
              <a:t>All-Cause </a:t>
            </a:r>
            <a:r>
              <a:rPr dirty="0" sz="2150" spc="15">
                <a:latin typeface="Arial"/>
                <a:cs typeface="Arial"/>
              </a:rPr>
              <a:t>Mortality</a:t>
            </a:r>
            <a:r>
              <a:rPr dirty="0" sz="2150" spc="-50">
                <a:latin typeface="Arial"/>
                <a:cs typeface="Arial"/>
              </a:rPr>
              <a:t> </a:t>
            </a:r>
            <a:r>
              <a:rPr dirty="0" sz="2150" spc="40">
                <a:latin typeface="Arial"/>
                <a:cs typeface="Arial"/>
              </a:rPr>
              <a:t>or</a:t>
            </a:r>
            <a:endParaRPr sz="2150">
              <a:latin typeface="Arial"/>
              <a:cs typeface="Arial"/>
            </a:endParaRPr>
          </a:p>
          <a:p>
            <a:pPr algn="ctr" marR="1905">
              <a:lnSpc>
                <a:spcPct val="100000"/>
              </a:lnSpc>
              <a:spcBef>
                <a:spcPts val="45"/>
              </a:spcBef>
            </a:pPr>
            <a:r>
              <a:rPr dirty="0" sz="2150" spc="15">
                <a:latin typeface="Arial"/>
                <a:cs typeface="Arial"/>
              </a:rPr>
              <a:t>Disabling</a:t>
            </a:r>
            <a:r>
              <a:rPr dirty="0" sz="2150" spc="55">
                <a:latin typeface="Arial"/>
                <a:cs typeface="Arial"/>
              </a:rPr>
              <a:t> </a:t>
            </a:r>
            <a:r>
              <a:rPr dirty="0" sz="2150" spc="10">
                <a:latin typeface="Arial"/>
                <a:cs typeface="Arial"/>
              </a:rPr>
              <a:t>Stroke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1775" y="1552892"/>
            <a:ext cx="814705" cy="88709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EC002A"/>
                </a:solidFill>
                <a:latin typeface="Arial"/>
                <a:cs typeface="Arial"/>
              </a:rPr>
              <a:t>1</a:t>
            </a:r>
            <a:r>
              <a:rPr dirty="0" sz="2150" spc="75">
                <a:solidFill>
                  <a:srgbClr val="EC002A"/>
                </a:solidFill>
                <a:latin typeface="Arial"/>
                <a:cs typeface="Arial"/>
              </a:rPr>
              <a:t>6</a:t>
            </a:r>
            <a:r>
              <a:rPr dirty="0" sz="2150" spc="5">
                <a:solidFill>
                  <a:srgbClr val="EC002A"/>
                </a:solidFill>
                <a:latin typeface="Arial"/>
                <a:cs typeface="Arial"/>
              </a:rPr>
              <a:t>.</a:t>
            </a:r>
            <a:r>
              <a:rPr dirty="0" sz="2150" spc="-5">
                <a:solidFill>
                  <a:srgbClr val="EC002A"/>
                </a:solidFill>
                <a:latin typeface="Arial"/>
                <a:cs typeface="Arial"/>
              </a:rPr>
              <a:t>4</a:t>
            </a:r>
            <a:r>
              <a:rPr dirty="0" sz="2150" spc="20">
                <a:solidFill>
                  <a:srgbClr val="EC002A"/>
                </a:solidFill>
                <a:latin typeface="Arial"/>
                <a:cs typeface="Arial"/>
              </a:rPr>
              <a:t>%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dirty="0" sz="2150">
                <a:solidFill>
                  <a:srgbClr val="0F0FEB"/>
                </a:solidFill>
                <a:latin typeface="Arial"/>
                <a:cs typeface="Arial"/>
              </a:rPr>
              <a:t>1</a:t>
            </a:r>
            <a:r>
              <a:rPr dirty="0" sz="2150" spc="75">
                <a:solidFill>
                  <a:srgbClr val="0F0FEB"/>
                </a:solidFill>
                <a:latin typeface="Arial"/>
                <a:cs typeface="Arial"/>
              </a:rPr>
              <a:t>5</a:t>
            </a:r>
            <a:r>
              <a:rPr dirty="0" sz="2150" spc="5">
                <a:solidFill>
                  <a:srgbClr val="0F0FEB"/>
                </a:solidFill>
                <a:latin typeface="Arial"/>
                <a:cs typeface="Arial"/>
              </a:rPr>
              <a:t>.</a:t>
            </a:r>
            <a:r>
              <a:rPr dirty="0" sz="2150" spc="-5">
                <a:solidFill>
                  <a:srgbClr val="0F0FEB"/>
                </a:solidFill>
                <a:latin typeface="Arial"/>
                <a:cs typeface="Arial"/>
              </a:rPr>
              <a:t>5</a:t>
            </a:r>
            <a:r>
              <a:rPr dirty="0" sz="2150" spc="20">
                <a:solidFill>
                  <a:srgbClr val="0F0FEB"/>
                </a:solidFill>
                <a:latin typeface="Arial"/>
                <a:cs typeface="Arial"/>
              </a:rPr>
              <a:t>%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5994" y="1712912"/>
            <a:ext cx="3373754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5">
                <a:latin typeface="Arial"/>
                <a:cs typeface="Arial"/>
              </a:rPr>
              <a:t>Log-rank </a:t>
            </a:r>
            <a:r>
              <a:rPr dirty="0" sz="2000">
                <a:latin typeface="Arial"/>
                <a:cs typeface="Arial"/>
              </a:rPr>
              <a:t>p-value </a:t>
            </a:r>
            <a:r>
              <a:rPr dirty="0" sz="2000" spc="10">
                <a:latin typeface="Arial"/>
                <a:cs typeface="Arial"/>
              </a:rPr>
              <a:t>at </a:t>
            </a:r>
            <a:r>
              <a:rPr dirty="0" sz="2000" spc="15">
                <a:latin typeface="Arial"/>
                <a:cs typeface="Arial"/>
              </a:rPr>
              <a:t>5Y =</a:t>
            </a:r>
            <a:r>
              <a:rPr dirty="0" sz="2000" spc="-3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0.47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37" y="209549"/>
            <a:ext cx="633412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All-cause Mortality </a:t>
            </a:r>
            <a:r>
              <a:rPr dirty="0" sz="2750" spc="5" b="0">
                <a:solidFill>
                  <a:srgbClr val="090825"/>
                </a:solidFill>
                <a:latin typeface="Arial"/>
                <a:cs typeface="Arial"/>
              </a:rPr>
              <a:t>And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Disabling</a:t>
            </a:r>
            <a:r>
              <a:rPr dirty="0" sz="2750" spc="-120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15" b="0">
                <a:solidFill>
                  <a:srgbClr val="090825"/>
                </a:solidFill>
                <a:latin typeface="Arial"/>
                <a:cs typeface="Arial"/>
              </a:rPr>
              <a:t>Stroke</a:t>
            </a:r>
            <a:endParaRPr sz="27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69659" y="5440858"/>
          <a:ext cx="5516880" cy="36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690"/>
                <a:gridCol w="381000"/>
                <a:gridCol w="438149"/>
                <a:gridCol w="650239"/>
                <a:gridCol w="839469"/>
                <a:gridCol w="849630"/>
                <a:gridCol w="848995"/>
                <a:gridCol w="687704"/>
              </a:tblGrid>
              <a:tr h="181827">
                <a:tc>
                  <a:txBody>
                    <a:bodyPr/>
                    <a:lstStyle/>
                    <a:p>
                      <a:pPr marL="23241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Evolut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730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718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709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555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1827">
                <a:tc>
                  <a:txBody>
                    <a:bodyPr/>
                    <a:lstStyle/>
                    <a:p>
                      <a:pPr marL="232410">
                        <a:lnSpc>
                          <a:spcPts val="133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Surgery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569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530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330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482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285729" y="2397707"/>
            <a:ext cx="249554" cy="7556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39"/>
              </a:lnSpc>
            </a:pPr>
            <a:r>
              <a:rPr dirty="0" sz="155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dirty="0" sz="1550" spc="2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dirty="0" sz="1550" spc="10">
                <a:solidFill>
                  <a:srgbClr val="1E1E1E"/>
                </a:solidFill>
                <a:latin typeface="Arial"/>
                <a:cs typeface="Arial"/>
              </a:rPr>
              <a:t>t</a:t>
            </a:r>
            <a:r>
              <a:rPr dirty="0" sz="1550" spc="25">
                <a:solidFill>
                  <a:srgbClr val="1E1E1E"/>
                </a:solidFill>
                <a:latin typeface="Arial"/>
                <a:cs typeface="Arial"/>
              </a:rPr>
              <a:t>i</a:t>
            </a:r>
            <a:r>
              <a:rPr dirty="0" sz="1550" spc="20">
                <a:solidFill>
                  <a:srgbClr val="1E1E1E"/>
                </a:solidFill>
                <a:latin typeface="Arial"/>
                <a:cs typeface="Arial"/>
              </a:rPr>
              <a:t>e</a:t>
            </a:r>
            <a:r>
              <a:rPr dirty="0" sz="1550" spc="-50">
                <a:solidFill>
                  <a:srgbClr val="1E1E1E"/>
                </a:solidFill>
                <a:latin typeface="Arial"/>
                <a:cs typeface="Arial"/>
              </a:rPr>
              <a:t>n</a:t>
            </a:r>
            <a:r>
              <a:rPr dirty="0" sz="1550" spc="10">
                <a:solidFill>
                  <a:srgbClr val="1E1E1E"/>
                </a:solidFill>
                <a:latin typeface="Arial"/>
                <a:cs typeface="Arial"/>
              </a:rPr>
              <a:t>t</a:t>
            </a:r>
            <a:r>
              <a:rPr dirty="0" sz="1550">
                <a:solidFill>
                  <a:srgbClr val="1E1E1E"/>
                </a:solidFill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97919" y="2225357"/>
            <a:ext cx="52959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30">
                <a:solidFill>
                  <a:srgbClr val="EC002A"/>
                </a:solidFill>
                <a:latin typeface="Arial"/>
                <a:cs typeface="Arial"/>
              </a:rPr>
              <a:t>1</a:t>
            </a:r>
            <a:r>
              <a:rPr dirty="0" sz="1400" spc="45">
                <a:solidFill>
                  <a:srgbClr val="EC002A"/>
                </a:solidFill>
                <a:latin typeface="Arial"/>
                <a:cs typeface="Arial"/>
              </a:rPr>
              <a:t>4</a:t>
            </a:r>
            <a:r>
              <a:rPr dirty="0" sz="1400" spc="-20">
                <a:solidFill>
                  <a:srgbClr val="EC002A"/>
                </a:solidFill>
                <a:latin typeface="Arial"/>
                <a:cs typeface="Arial"/>
              </a:rPr>
              <a:t>.</a:t>
            </a:r>
            <a:r>
              <a:rPr dirty="0" sz="1400" spc="-30">
                <a:solidFill>
                  <a:srgbClr val="EC002A"/>
                </a:solidFill>
                <a:latin typeface="Arial"/>
                <a:cs typeface="Arial"/>
              </a:rPr>
              <a:t>9</a:t>
            </a:r>
            <a:r>
              <a:rPr dirty="0" sz="1400" spc="20">
                <a:solidFill>
                  <a:srgbClr val="EC002A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13159" y="2618041"/>
            <a:ext cx="52959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30">
                <a:solidFill>
                  <a:srgbClr val="0F0FEB"/>
                </a:solidFill>
                <a:latin typeface="Arial"/>
                <a:cs typeface="Arial"/>
              </a:rPr>
              <a:t>1</a:t>
            </a:r>
            <a:r>
              <a:rPr dirty="0" sz="1400" spc="45">
                <a:solidFill>
                  <a:srgbClr val="0F0FEB"/>
                </a:solidFill>
                <a:latin typeface="Arial"/>
                <a:cs typeface="Arial"/>
              </a:rPr>
              <a:t>3</a:t>
            </a:r>
            <a:r>
              <a:rPr dirty="0" sz="1400" spc="-20">
                <a:solidFill>
                  <a:srgbClr val="0F0FEB"/>
                </a:solidFill>
                <a:latin typeface="Arial"/>
                <a:cs typeface="Arial"/>
              </a:rPr>
              <a:t>.</a:t>
            </a:r>
            <a:r>
              <a:rPr dirty="0" sz="1400" spc="-30">
                <a:solidFill>
                  <a:srgbClr val="0F0FEB"/>
                </a:solidFill>
                <a:latin typeface="Arial"/>
                <a:cs typeface="Arial"/>
              </a:rPr>
              <a:t>5</a:t>
            </a:r>
            <a:r>
              <a:rPr dirty="0" sz="1400" spc="20">
                <a:solidFill>
                  <a:srgbClr val="0F0FEB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0206" y="2093912"/>
            <a:ext cx="236474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>
                <a:solidFill>
                  <a:srgbClr val="1E1E1E"/>
                </a:solidFill>
                <a:latin typeface="Arial"/>
                <a:cs typeface="Arial"/>
              </a:rPr>
              <a:t>Log-rank p-value </a:t>
            </a:r>
            <a:r>
              <a:rPr dirty="0" sz="1400" spc="-15">
                <a:solidFill>
                  <a:srgbClr val="1E1E1E"/>
                </a:solidFill>
                <a:latin typeface="Arial"/>
                <a:cs typeface="Arial"/>
              </a:rPr>
              <a:t>at </a:t>
            </a:r>
            <a:r>
              <a:rPr dirty="0" sz="1400" spc="30">
                <a:solidFill>
                  <a:srgbClr val="1E1E1E"/>
                </a:solidFill>
                <a:latin typeface="Arial"/>
                <a:cs typeface="Arial"/>
              </a:rPr>
              <a:t>5Y </a:t>
            </a:r>
            <a:r>
              <a:rPr dirty="0" sz="1400" spc="15">
                <a:solidFill>
                  <a:srgbClr val="1E1E1E"/>
                </a:solidFill>
                <a:latin typeface="Arial"/>
                <a:cs typeface="Arial"/>
              </a:rPr>
              <a:t>=</a:t>
            </a:r>
            <a:r>
              <a:rPr dirty="0" sz="1400" spc="-18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E1E1E"/>
                </a:solidFill>
                <a:latin typeface="Arial"/>
                <a:cs typeface="Arial"/>
              </a:rPr>
              <a:t>0.39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182" y="2401912"/>
            <a:ext cx="248920" cy="7543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35"/>
              </a:lnSpc>
            </a:pPr>
            <a:r>
              <a:rPr dirty="0" sz="1550">
                <a:solidFill>
                  <a:srgbClr val="171717"/>
                </a:solidFill>
                <a:latin typeface="Arial"/>
                <a:cs typeface="Arial"/>
              </a:rPr>
              <a:t>P</a:t>
            </a:r>
            <a:r>
              <a:rPr dirty="0" sz="1550" spc="25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dirty="0" sz="1550" spc="1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dirty="0" sz="1550" spc="20">
                <a:solidFill>
                  <a:srgbClr val="171717"/>
                </a:solidFill>
                <a:latin typeface="Arial"/>
                <a:cs typeface="Arial"/>
              </a:rPr>
              <a:t>i</a:t>
            </a:r>
            <a:r>
              <a:rPr dirty="0" sz="1550" spc="25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dirty="0" sz="1550" spc="-50">
                <a:solidFill>
                  <a:srgbClr val="171717"/>
                </a:solidFill>
                <a:latin typeface="Arial"/>
                <a:cs typeface="Arial"/>
              </a:rPr>
              <a:t>n</a:t>
            </a:r>
            <a:r>
              <a:rPr dirty="0" sz="1550" spc="10">
                <a:solidFill>
                  <a:srgbClr val="171717"/>
                </a:solidFill>
                <a:latin typeface="Arial"/>
                <a:cs typeface="Arial"/>
              </a:rPr>
              <a:t>t</a:t>
            </a:r>
            <a:r>
              <a:rPr dirty="0" sz="1550">
                <a:solidFill>
                  <a:srgbClr val="171717"/>
                </a:solidFill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63683" y="5439207"/>
          <a:ext cx="5584190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644"/>
                <a:gridCol w="395605"/>
                <a:gridCol w="442594"/>
                <a:gridCol w="688340"/>
                <a:gridCol w="866139"/>
                <a:gridCol w="851535"/>
                <a:gridCol w="831850"/>
                <a:gridCol w="667385"/>
              </a:tblGrid>
              <a:tr h="182493">
                <a:tc>
                  <a:txBody>
                    <a:bodyPr/>
                    <a:lstStyle/>
                    <a:p>
                      <a:pPr marL="231775">
                        <a:lnSpc>
                          <a:spcPts val="1330"/>
                        </a:lnSpc>
                      </a:pPr>
                      <a:r>
                        <a:rPr dirty="0" sz="1200" spc="-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Evolut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651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542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2493">
                <a:tc>
                  <a:txBody>
                    <a:bodyPr/>
                    <a:lstStyle/>
                    <a:p>
                      <a:pPr marL="231775">
                        <a:lnSpc>
                          <a:spcPts val="1335"/>
                        </a:lnSpc>
                      </a:pPr>
                      <a:r>
                        <a:rPr dirty="0" sz="1200" spc="-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595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558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520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475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366130" y="3536632"/>
            <a:ext cx="460375" cy="5949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5">
                <a:solidFill>
                  <a:srgbClr val="EC002A"/>
                </a:solidFill>
                <a:latin typeface="Arial"/>
                <a:cs typeface="Arial"/>
              </a:rPr>
              <a:t>4.0%</a:t>
            </a:r>
            <a:endParaRPr sz="14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1090"/>
              </a:spcBef>
            </a:pPr>
            <a:r>
              <a:rPr dirty="0" sz="1400" spc="-30">
                <a:solidFill>
                  <a:srgbClr val="0F0FEB"/>
                </a:solidFill>
                <a:latin typeface="Arial"/>
                <a:cs typeface="Arial"/>
              </a:rPr>
              <a:t>3</a:t>
            </a:r>
            <a:r>
              <a:rPr dirty="0" sz="1400" spc="55">
                <a:solidFill>
                  <a:srgbClr val="0F0FEB"/>
                </a:solidFill>
                <a:latin typeface="Arial"/>
                <a:cs typeface="Arial"/>
              </a:rPr>
              <a:t>.</a:t>
            </a:r>
            <a:r>
              <a:rPr dirty="0" sz="1400" spc="-30">
                <a:solidFill>
                  <a:srgbClr val="0F0FEB"/>
                </a:solidFill>
                <a:latin typeface="Arial"/>
                <a:cs typeface="Arial"/>
              </a:rPr>
              <a:t>6</a:t>
            </a:r>
            <a:r>
              <a:rPr dirty="0" sz="1400" spc="20">
                <a:solidFill>
                  <a:srgbClr val="0F0FEB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3291" y="2083498"/>
            <a:ext cx="236474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>
                <a:solidFill>
                  <a:srgbClr val="1E1E1E"/>
                </a:solidFill>
                <a:latin typeface="Arial"/>
                <a:cs typeface="Arial"/>
              </a:rPr>
              <a:t>Log-rank </a:t>
            </a:r>
            <a:r>
              <a:rPr dirty="0" sz="1400">
                <a:solidFill>
                  <a:srgbClr val="1E1E1E"/>
                </a:solidFill>
                <a:latin typeface="Arial"/>
                <a:cs typeface="Arial"/>
              </a:rPr>
              <a:t>p-value </a:t>
            </a:r>
            <a:r>
              <a:rPr dirty="0" sz="1400" spc="-15">
                <a:solidFill>
                  <a:srgbClr val="1E1E1E"/>
                </a:solidFill>
                <a:latin typeface="Arial"/>
                <a:cs typeface="Arial"/>
              </a:rPr>
              <a:t>at </a:t>
            </a:r>
            <a:r>
              <a:rPr dirty="0" sz="1400" spc="30">
                <a:solidFill>
                  <a:srgbClr val="1E1E1E"/>
                </a:solidFill>
                <a:latin typeface="Arial"/>
                <a:cs typeface="Arial"/>
              </a:rPr>
              <a:t>5Y </a:t>
            </a:r>
            <a:r>
              <a:rPr dirty="0" sz="1400" spc="15">
                <a:solidFill>
                  <a:srgbClr val="1E1E1E"/>
                </a:solidFill>
                <a:latin typeface="Arial"/>
                <a:cs typeface="Arial"/>
              </a:rPr>
              <a:t>=</a:t>
            </a:r>
            <a:r>
              <a:rPr dirty="0" sz="1400" spc="-22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E1E1E"/>
                </a:solidFill>
                <a:latin typeface="Arial"/>
                <a:cs typeface="Arial"/>
              </a:rPr>
              <a:t>0.57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91250" y="569595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 h="0">
                <a:moveTo>
                  <a:pt x="0" y="0"/>
                </a:moveTo>
                <a:lnTo>
                  <a:pt x="166497" y="0"/>
                </a:lnTo>
              </a:path>
            </a:pathLst>
          </a:custGeom>
          <a:ln w="34925">
            <a:solidFill>
              <a:srgbClr val="EC00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91250" y="550545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 h="0">
                <a:moveTo>
                  <a:pt x="0" y="0"/>
                </a:moveTo>
                <a:lnTo>
                  <a:pt x="166497" y="0"/>
                </a:lnTo>
              </a:path>
            </a:pathLst>
          </a:custGeom>
          <a:ln w="34925">
            <a:solidFill>
              <a:srgbClr val="0F0F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5750" y="5705475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 h="0">
                <a:moveTo>
                  <a:pt x="0" y="0"/>
                </a:moveTo>
                <a:lnTo>
                  <a:pt x="166509" y="0"/>
                </a:lnTo>
              </a:path>
            </a:pathLst>
          </a:custGeom>
          <a:ln w="34925">
            <a:solidFill>
              <a:srgbClr val="EC00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5750" y="550545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 h="0">
                <a:moveTo>
                  <a:pt x="0" y="0"/>
                </a:moveTo>
                <a:lnTo>
                  <a:pt x="166509" y="0"/>
                </a:lnTo>
              </a:path>
            </a:pathLst>
          </a:custGeom>
          <a:ln w="34925">
            <a:solidFill>
              <a:srgbClr val="0F0F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224266" y="1210373"/>
            <a:ext cx="20923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30E4A"/>
                </a:solidFill>
                <a:latin typeface="Arial"/>
                <a:cs typeface="Arial"/>
              </a:rPr>
              <a:t>All-Cause</a:t>
            </a:r>
            <a:r>
              <a:rPr dirty="0" sz="1800" spc="-65" b="1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30E4A"/>
                </a:solidFill>
                <a:latin typeface="Arial"/>
                <a:cs typeface="Arial"/>
              </a:rPr>
              <a:t>Mortality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0530" y="1211262"/>
            <a:ext cx="18275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130E4A"/>
                </a:solidFill>
                <a:latin typeface="Arial"/>
                <a:cs typeface="Arial"/>
              </a:rPr>
              <a:t>Disabling</a:t>
            </a:r>
            <a:r>
              <a:rPr dirty="0" sz="1800" spc="10" b="1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30E4A"/>
                </a:solidFill>
                <a:latin typeface="Arial"/>
                <a:cs typeface="Arial"/>
              </a:rPr>
              <a:t>Stroke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2950" y="1447800"/>
            <a:ext cx="5010150" cy="359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00825" y="1333500"/>
            <a:ext cx="5010150" cy="3705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402" y="215518"/>
            <a:ext cx="772604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Non-cardiovascular </a:t>
            </a:r>
            <a:r>
              <a:rPr dirty="0" sz="2750" spc="5" b="0">
                <a:solidFill>
                  <a:srgbClr val="090825"/>
                </a:solidFill>
                <a:latin typeface="Arial"/>
                <a:cs typeface="Arial"/>
              </a:rPr>
              <a:t>And </a:t>
            </a:r>
            <a:r>
              <a:rPr dirty="0" sz="2750" spc="25" b="0">
                <a:solidFill>
                  <a:srgbClr val="090825"/>
                </a:solidFill>
                <a:latin typeface="Arial"/>
                <a:cs typeface="Arial"/>
              </a:rPr>
              <a:t>Cardiovascular</a:t>
            </a:r>
            <a:r>
              <a:rPr dirty="0" sz="2750" spc="-120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Mortality</a:t>
            </a:r>
            <a:endParaRPr sz="27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32004" y="5418633"/>
          <a:ext cx="5465445" cy="36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075"/>
                <a:gridCol w="417830"/>
                <a:gridCol w="422909"/>
                <a:gridCol w="626744"/>
                <a:gridCol w="843280"/>
                <a:gridCol w="850900"/>
                <a:gridCol w="805814"/>
                <a:gridCol w="646429"/>
              </a:tblGrid>
              <a:tr h="182462">
                <a:tc>
                  <a:txBody>
                    <a:bodyPr/>
                    <a:lstStyle/>
                    <a:p>
                      <a:pPr marL="232410">
                        <a:lnSpc>
                          <a:spcPts val="1330"/>
                        </a:lnSpc>
                      </a:pPr>
                      <a:r>
                        <a:rPr dirty="0" sz="1200" spc="-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Evolut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330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555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2462">
                <a:tc>
                  <a:txBody>
                    <a:bodyPr/>
                    <a:lstStyle/>
                    <a:p>
                      <a:pPr marL="232410">
                        <a:lnSpc>
                          <a:spcPts val="1335"/>
                        </a:lnSpc>
                      </a:pPr>
                      <a:r>
                        <a:rPr dirty="0" sz="1200" spc="-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569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530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335"/>
                        </a:lnSpc>
                      </a:pPr>
                      <a:r>
                        <a:rPr dirty="0" sz="1200" spc="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482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378853" y="2384824"/>
            <a:ext cx="248920" cy="7531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35"/>
              </a:lnSpc>
            </a:pPr>
            <a:r>
              <a:rPr dirty="0" sz="1550" spc="10">
                <a:solidFill>
                  <a:srgbClr val="1E1E1E"/>
                </a:solidFill>
                <a:latin typeface="Arial"/>
                <a:cs typeface="Arial"/>
              </a:rPr>
              <a:t>Patients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30565" y="4734877"/>
            <a:ext cx="224917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>
                <a:latin typeface="Arial"/>
                <a:cs typeface="Arial"/>
              </a:rPr>
              <a:t>Months </a:t>
            </a:r>
            <a:r>
              <a:rPr dirty="0" sz="1550" spc="10">
                <a:latin typeface="Arial"/>
                <a:cs typeface="Arial"/>
              </a:rPr>
              <a:t>Since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 spc="25">
                <a:latin typeface="Arial"/>
                <a:cs typeface="Arial"/>
              </a:rPr>
              <a:t>Procedure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77041" y="3435286"/>
            <a:ext cx="43497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30">
                <a:solidFill>
                  <a:srgbClr val="0F0FEB"/>
                </a:solidFill>
                <a:latin typeface="Arial"/>
                <a:cs typeface="Arial"/>
              </a:rPr>
              <a:t>7</a:t>
            </a:r>
            <a:r>
              <a:rPr dirty="0" sz="1400" spc="55">
                <a:solidFill>
                  <a:srgbClr val="0F0FEB"/>
                </a:solidFill>
                <a:latin typeface="Arial"/>
                <a:cs typeface="Arial"/>
              </a:rPr>
              <a:t>.</a:t>
            </a:r>
            <a:r>
              <a:rPr dirty="0" sz="1400" spc="-30">
                <a:solidFill>
                  <a:srgbClr val="0F0FEB"/>
                </a:solidFill>
                <a:latin typeface="Arial"/>
                <a:cs typeface="Arial"/>
              </a:rPr>
              <a:t>2</a:t>
            </a:r>
            <a:r>
              <a:rPr dirty="0" sz="1400" spc="20">
                <a:solidFill>
                  <a:srgbClr val="0F0FEB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8945" y="2088515"/>
            <a:ext cx="236982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>
                <a:solidFill>
                  <a:srgbClr val="171717"/>
                </a:solidFill>
                <a:latin typeface="Arial"/>
                <a:cs typeface="Arial"/>
              </a:rPr>
              <a:t>Log-rank </a:t>
            </a:r>
            <a:r>
              <a:rPr dirty="0" sz="1400">
                <a:solidFill>
                  <a:srgbClr val="171717"/>
                </a:solidFill>
                <a:latin typeface="Arial"/>
                <a:cs typeface="Arial"/>
              </a:rPr>
              <a:t>p-value </a:t>
            </a:r>
            <a:r>
              <a:rPr dirty="0" sz="1400" spc="-10">
                <a:solidFill>
                  <a:srgbClr val="171717"/>
                </a:solidFill>
                <a:latin typeface="Arial"/>
                <a:cs typeface="Arial"/>
              </a:rPr>
              <a:t>at </a:t>
            </a:r>
            <a:r>
              <a:rPr dirty="0" sz="1400" spc="30">
                <a:solidFill>
                  <a:srgbClr val="171717"/>
                </a:solidFill>
                <a:latin typeface="Arial"/>
                <a:cs typeface="Arial"/>
              </a:rPr>
              <a:t>5Y </a:t>
            </a:r>
            <a:r>
              <a:rPr dirty="0" sz="1400" spc="10">
                <a:solidFill>
                  <a:srgbClr val="171717"/>
                </a:solidFill>
                <a:latin typeface="Arial"/>
                <a:cs typeface="Arial"/>
              </a:rPr>
              <a:t>=</a:t>
            </a:r>
            <a:r>
              <a:rPr dirty="0" sz="1400" spc="-20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71717"/>
                </a:solidFill>
                <a:latin typeface="Arial"/>
                <a:cs typeface="Arial"/>
              </a:rPr>
              <a:t>0.15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595" y="2496362"/>
            <a:ext cx="248920" cy="7556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35"/>
              </a:lnSpc>
            </a:pPr>
            <a:r>
              <a:rPr dirty="0" sz="1550">
                <a:latin typeface="Arial"/>
                <a:cs typeface="Arial"/>
              </a:rPr>
              <a:t>P</a:t>
            </a:r>
            <a:r>
              <a:rPr dirty="0" sz="1550" spc="25">
                <a:latin typeface="Arial"/>
                <a:cs typeface="Arial"/>
              </a:rPr>
              <a:t>a</a:t>
            </a:r>
            <a:r>
              <a:rPr dirty="0" sz="1550" spc="10">
                <a:latin typeface="Arial"/>
                <a:cs typeface="Arial"/>
              </a:rPr>
              <a:t>t</a:t>
            </a:r>
            <a:r>
              <a:rPr dirty="0" sz="1550" spc="25">
                <a:latin typeface="Arial"/>
                <a:cs typeface="Arial"/>
              </a:rPr>
              <a:t>i</a:t>
            </a:r>
            <a:r>
              <a:rPr dirty="0" sz="1550" spc="25">
                <a:latin typeface="Arial"/>
                <a:cs typeface="Arial"/>
              </a:rPr>
              <a:t>e</a:t>
            </a:r>
            <a:r>
              <a:rPr dirty="0" sz="1550" spc="-50">
                <a:latin typeface="Arial"/>
                <a:cs typeface="Arial"/>
              </a:rPr>
              <a:t>n</a:t>
            </a:r>
            <a:r>
              <a:rPr dirty="0" sz="1550" spc="10">
                <a:latin typeface="Arial"/>
                <a:cs typeface="Arial"/>
              </a:rPr>
              <a:t>t</a:t>
            </a:r>
            <a:r>
              <a:rPr dirty="0" sz="1550"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91465" y="5417998"/>
          <a:ext cx="5456555" cy="36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40"/>
                <a:gridCol w="410845"/>
                <a:gridCol w="435610"/>
                <a:gridCol w="609600"/>
                <a:gridCol w="798830"/>
                <a:gridCol w="852169"/>
                <a:gridCol w="830579"/>
                <a:gridCol w="666114"/>
              </a:tblGrid>
              <a:tr h="180715">
                <a:tc>
                  <a:txBody>
                    <a:bodyPr/>
                    <a:lstStyle/>
                    <a:p>
                      <a:pPr marL="23114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Evolut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730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718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709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555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0715">
                <a:tc>
                  <a:txBody>
                    <a:bodyPr/>
                    <a:lstStyle/>
                    <a:p>
                      <a:pPr marL="23114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Surgery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605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569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530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"/>
                          <a:cs typeface="Arial"/>
                        </a:rPr>
                        <a:t>482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505710" y="4729162"/>
            <a:ext cx="224917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>
                <a:latin typeface="Arial"/>
                <a:cs typeface="Arial"/>
              </a:rPr>
              <a:t>Months </a:t>
            </a:r>
            <a:r>
              <a:rPr dirty="0" sz="1550" spc="10">
                <a:latin typeface="Arial"/>
                <a:cs typeface="Arial"/>
              </a:rPr>
              <a:t>Since</a:t>
            </a:r>
            <a:r>
              <a:rPr dirty="0" sz="1550" spc="20">
                <a:latin typeface="Arial"/>
                <a:cs typeface="Arial"/>
              </a:rPr>
              <a:t> </a:t>
            </a:r>
            <a:r>
              <a:rPr dirty="0" sz="1550" spc="25">
                <a:latin typeface="Arial"/>
                <a:cs typeface="Arial"/>
              </a:rPr>
              <a:t>Procedure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1795" y="3193796"/>
            <a:ext cx="441325" cy="6000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25"/>
              </a:spcBef>
            </a:pPr>
            <a:r>
              <a:rPr dirty="0" sz="1400" spc="-30">
                <a:solidFill>
                  <a:srgbClr val="0F0FEB"/>
                </a:solidFill>
                <a:latin typeface="Arial"/>
                <a:cs typeface="Arial"/>
              </a:rPr>
              <a:t>6</a:t>
            </a:r>
            <a:r>
              <a:rPr dirty="0" sz="1400" spc="60">
                <a:solidFill>
                  <a:srgbClr val="0F0FEB"/>
                </a:solidFill>
                <a:latin typeface="Arial"/>
                <a:cs typeface="Arial"/>
              </a:rPr>
              <a:t>.</a:t>
            </a:r>
            <a:r>
              <a:rPr dirty="0" sz="1400" spc="-30">
                <a:solidFill>
                  <a:srgbClr val="0F0FEB"/>
                </a:solidFill>
                <a:latin typeface="Arial"/>
                <a:cs typeface="Arial"/>
              </a:rPr>
              <a:t>8</a:t>
            </a:r>
            <a:r>
              <a:rPr dirty="0" sz="1400" spc="20">
                <a:solidFill>
                  <a:srgbClr val="0F0FEB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z="1400" spc="5">
                <a:solidFill>
                  <a:srgbClr val="EC002A"/>
                </a:solidFill>
                <a:latin typeface="Arial"/>
                <a:cs typeface="Arial"/>
              </a:rPr>
              <a:t>6.2%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0591" y="2090737"/>
            <a:ext cx="236474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>
                <a:solidFill>
                  <a:srgbClr val="171717"/>
                </a:solidFill>
                <a:latin typeface="Arial"/>
                <a:cs typeface="Arial"/>
              </a:rPr>
              <a:t>Log-rank </a:t>
            </a:r>
            <a:r>
              <a:rPr dirty="0" sz="1400">
                <a:solidFill>
                  <a:srgbClr val="171717"/>
                </a:solidFill>
                <a:latin typeface="Arial"/>
                <a:cs typeface="Arial"/>
              </a:rPr>
              <a:t>p-value </a:t>
            </a:r>
            <a:r>
              <a:rPr dirty="0" sz="1400" spc="-15">
                <a:solidFill>
                  <a:srgbClr val="171717"/>
                </a:solidFill>
                <a:latin typeface="Arial"/>
                <a:cs typeface="Arial"/>
              </a:rPr>
              <a:t>at </a:t>
            </a:r>
            <a:r>
              <a:rPr dirty="0" sz="1400" spc="30">
                <a:solidFill>
                  <a:srgbClr val="171717"/>
                </a:solidFill>
                <a:latin typeface="Arial"/>
                <a:cs typeface="Arial"/>
              </a:rPr>
              <a:t>5Y </a:t>
            </a:r>
            <a:r>
              <a:rPr dirty="0" sz="1400" spc="15">
                <a:solidFill>
                  <a:srgbClr val="171717"/>
                </a:solidFill>
                <a:latin typeface="Arial"/>
                <a:cs typeface="Arial"/>
              </a:rPr>
              <a:t>=</a:t>
            </a:r>
            <a:r>
              <a:rPr dirty="0" sz="1400" spc="-22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71717"/>
                </a:solidFill>
                <a:latin typeface="Arial"/>
                <a:cs typeface="Arial"/>
              </a:rPr>
              <a:t>0.73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4325" y="567690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 h="0">
                <a:moveTo>
                  <a:pt x="0" y="0"/>
                </a:moveTo>
                <a:lnTo>
                  <a:pt x="166509" y="0"/>
                </a:lnTo>
              </a:path>
            </a:pathLst>
          </a:custGeom>
          <a:ln w="34925">
            <a:solidFill>
              <a:srgbClr val="EC00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4325" y="548640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 h="0">
                <a:moveTo>
                  <a:pt x="0" y="0"/>
                </a:moveTo>
                <a:lnTo>
                  <a:pt x="166509" y="0"/>
                </a:lnTo>
              </a:path>
            </a:pathLst>
          </a:custGeom>
          <a:ln w="34925">
            <a:solidFill>
              <a:srgbClr val="0F0F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53150" y="567690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 h="0">
                <a:moveTo>
                  <a:pt x="0" y="0"/>
                </a:moveTo>
                <a:lnTo>
                  <a:pt x="166497" y="0"/>
                </a:lnTo>
              </a:path>
            </a:pathLst>
          </a:custGeom>
          <a:ln w="34925">
            <a:solidFill>
              <a:srgbClr val="EC00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53150" y="5486400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 h="0">
                <a:moveTo>
                  <a:pt x="0" y="0"/>
                </a:moveTo>
                <a:lnTo>
                  <a:pt x="166497" y="0"/>
                </a:lnTo>
              </a:path>
            </a:pathLst>
          </a:custGeom>
          <a:ln w="34925">
            <a:solidFill>
              <a:srgbClr val="0F0F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536940" y="3059493"/>
            <a:ext cx="727075" cy="504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550" spc="15" b="1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2</a:t>
            </a:r>
            <a:r>
              <a:rPr dirty="0" u="heavy" sz="1550" spc="-100" b="1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b="1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Years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550" spc="15">
                <a:solidFill>
                  <a:srgbClr val="171717"/>
                </a:solidFill>
                <a:latin typeface="Arial"/>
                <a:cs typeface="Arial"/>
              </a:rPr>
              <a:t>Δ</a:t>
            </a:r>
            <a:r>
              <a:rPr dirty="0" sz="1550" spc="-9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171717"/>
                </a:solidFill>
                <a:latin typeface="Arial"/>
                <a:cs typeface="Arial"/>
              </a:rPr>
              <a:t>1.1%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44935" y="2337117"/>
            <a:ext cx="767080" cy="8255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44450">
              <a:lnSpc>
                <a:spcPct val="100000"/>
              </a:lnSpc>
              <a:spcBef>
                <a:spcPts val="125"/>
              </a:spcBef>
            </a:pPr>
            <a:r>
              <a:rPr dirty="0" u="heavy" sz="1550" spc="15" b="1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5</a:t>
            </a:r>
            <a:r>
              <a:rPr dirty="0" u="heavy" sz="1550" spc="-120" b="1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550" b="1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Years</a:t>
            </a:r>
            <a:endParaRPr sz="1550">
              <a:latin typeface="Arial"/>
              <a:cs typeface="Arial"/>
            </a:endParaRPr>
          </a:p>
          <a:p>
            <a:pPr algn="r" marR="100330">
              <a:lnSpc>
                <a:spcPct val="100000"/>
              </a:lnSpc>
              <a:spcBef>
                <a:spcPts val="20"/>
              </a:spcBef>
            </a:pPr>
            <a:r>
              <a:rPr dirty="0" sz="1550" spc="15">
                <a:solidFill>
                  <a:srgbClr val="171717"/>
                </a:solidFill>
                <a:latin typeface="Arial"/>
                <a:cs typeface="Arial"/>
              </a:rPr>
              <a:t>Δ</a:t>
            </a:r>
            <a:r>
              <a:rPr dirty="0" sz="1550" spc="-14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171717"/>
                </a:solidFill>
                <a:latin typeface="Arial"/>
                <a:cs typeface="Arial"/>
              </a:rPr>
              <a:t>2.1%</a:t>
            </a:r>
            <a:endParaRPr sz="15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44"/>
              </a:spcBef>
            </a:pPr>
            <a:r>
              <a:rPr dirty="0" sz="1400" spc="-30">
                <a:solidFill>
                  <a:srgbClr val="EC002A"/>
                </a:solidFill>
                <a:latin typeface="Arial"/>
                <a:cs typeface="Arial"/>
              </a:rPr>
              <a:t>9</a:t>
            </a:r>
            <a:r>
              <a:rPr dirty="0" sz="1400" spc="55">
                <a:solidFill>
                  <a:srgbClr val="EC002A"/>
                </a:solidFill>
                <a:latin typeface="Arial"/>
                <a:cs typeface="Arial"/>
              </a:rPr>
              <a:t>.</a:t>
            </a:r>
            <a:r>
              <a:rPr dirty="0" sz="1400" spc="-30">
                <a:solidFill>
                  <a:srgbClr val="EC002A"/>
                </a:solidFill>
                <a:latin typeface="Arial"/>
                <a:cs typeface="Arial"/>
              </a:rPr>
              <a:t>3</a:t>
            </a:r>
            <a:r>
              <a:rPr dirty="0" sz="1400" spc="20">
                <a:solidFill>
                  <a:srgbClr val="EC002A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5460" y="1194752"/>
            <a:ext cx="32226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130E4A"/>
                </a:solidFill>
                <a:latin typeface="Arial"/>
                <a:cs typeface="Arial"/>
              </a:rPr>
              <a:t>Non-Cardiovascular</a:t>
            </a:r>
            <a:r>
              <a:rPr dirty="0" sz="1800" spc="5" b="1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30E4A"/>
                </a:solidFill>
                <a:latin typeface="Arial"/>
                <a:cs typeface="Arial"/>
              </a:rPr>
              <a:t>Mortality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10194" y="1194752"/>
            <a:ext cx="26936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130E4A"/>
                </a:solidFill>
                <a:latin typeface="Arial"/>
                <a:cs typeface="Arial"/>
              </a:rPr>
              <a:t>Cardiovascular</a:t>
            </a:r>
            <a:r>
              <a:rPr dirty="0" sz="1800" spc="-65" b="1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30E4A"/>
                </a:solidFill>
                <a:latin typeface="Arial"/>
                <a:cs typeface="Arial"/>
              </a:rPr>
              <a:t>Mortality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2950" y="1628775"/>
            <a:ext cx="5143500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81775" y="1619250"/>
            <a:ext cx="5219700" cy="316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197" y="5743257"/>
            <a:ext cx="10691495" cy="5715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38100" marR="30480">
              <a:lnSpc>
                <a:spcPts val="1430"/>
              </a:lnSpc>
              <a:spcBef>
                <a:spcPts val="155"/>
              </a:spcBef>
            </a:pPr>
            <a:r>
              <a:rPr dirty="0" sz="1200" spc="-5">
                <a:solidFill>
                  <a:srgbClr val="171717"/>
                </a:solidFill>
                <a:latin typeface="Arial"/>
                <a:cs typeface="Arial"/>
              </a:rPr>
              <a:t>Clinical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outcomes </a:t>
            </a:r>
            <a:r>
              <a:rPr dirty="0" sz="1200" spc="15">
                <a:solidFill>
                  <a:srgbClr val="171717"/>
                </a:solidFill>
                <a:latin typeface="Arial"/>
                <a:cs typeface="Arial"/>
              </a:rPr>
              <a:t>are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presented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as </a:t>
            </a:r>
            <a:r>
              <a:rPr dirty="0" sz="1200" spc="-5">
                <a:solidFill>
                  <a:srgbClr val="171717"/>
                </a:solidFill>
                <a:latin typeface="Arial"/>
                <a:cs typeface="Arial"/>
              </a:rPr>
              <a:t>Kaplan-Meier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% </a:t>
            </a:r>
            <a:r>
              <a:rPr dirty="0" sz="1200" spc="5">
                <a:solidFill>
                  <a:srgbClr val="171717"/>
                </a:solidFill>
                <a:latin typeface="Arial"/>
                <a:cs typeface="Arial"/>
              </a:rPr>
              <a:t>with </a:t>
            </a:r>
            <a:r>
              <a:rPr dirty="0" sz="1200" spc="-25">
                <a:solidFill>
                  <a:srgbClr val="171717"/>
                </a:solidFill>
                <a:latin typeface="Arial"/>
                <a:cs typeface="Arial"/>
              </a:rPr>
              <a:t>HR </a:t>
            </a:r>
            <a:r>
              <a:rPr dirty="0" sz="1200" spc="-5">
                <a:solidFill>
                  <a:srgbClr val="171717"/>
                </a:solidFill>
                <a:latin typeface="Arial"/>
                <a:cs typeface="Arial"/>
              </a:rPr>
              <a:t>(95%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CI). </a:t>
            </a:r>
            <a:r>
              <a:rPr dirty="0" baseline="24305" sz="120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Patients </a:t>
            </a:r>
            <a:r>
              <a:rPr dirty="0" sz="1200" spc="5">
                <a:solidFill>
                  <a:srgbClr val="171717"/>
                </a:solidFill>
                <a:latin typeface="Arial"/>
                <a:cs typeface="Arial"/>
              </a:rPr>
              <a:t>with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pacemaker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or </a:t>
            </a:r>
            <a:r>
              <a:rPr dirty="0" sz="1200" spc="-5">
                <a:solidFill>
                  <a:srgbClr val="171717"/>
                </a:solidFill>
                <a:latin typeface="Arial"/>
                <a:cs typeface="Arial"/>
              </a:rPr>
              <a:t>ICD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at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baseline </a:t>
            </a:r>
            <a:r>
              <a:rPr dirty="0" sz="1200" spc="15">
                <a:solidFill>
                  <a:srgbClr val="171717"/>
                </a:solidFill>
                <a:latin typeface="Arial"/>
                <a:cs typeface="Arial"/>
              </a:rPr>
              <a:t>are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not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included. </a:t>
            </a:r>
            <a:r>
              <a:rPr dirty="0" sz="1200" spc="-15">
                <a:solidFill>
                  <a:srgbClr val="171717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solidFill>
                  <a:srgbClr val="171717"/>
                </a:solidFill>
                <a:latin typeface="Arial"/>
                <a:cs typeface="Arial"/>
              </a:rPr>
              <a:t>adjudicated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by  CEC. </a:t>
            </a:r>
            <a:r>
              <a:rPr dirty="0" baseline="24305" sz="1200" spc="-7">
                <a:solidFill>
                  <a:srgbClr val="171717"/>
                </a:solidFill>
                <a:latin typeface="Arial"/>
                <a:cs typeface="Arial"/>
              </a:rPr>
              <a:t>b</a:t>
            </a:r>
            <a:r>
              <a:rPr dirty="0" sz="1200" spc="-5">
                <a:solidFill>
                  <a:srgbClr val="171717"/>
                </a:solidFill>
                <a:latin typeface="Arial"/>
                <a:cs typeface="Arial"/>
              </a:rPr>
              <a:t>Patients </a:t>
            </a:r>
            <a:r>
              <a:rPr dirty="0" sz="1200" spc="5">
                <a:solidFill>
                  <a:srgbClr val="171717"/>
                </a:solidFill>
                <a:latin typeface="Arial"/>
                <a:cs typeface="Arial"/>
              </a:rPr>
              <a:t>with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pacemaker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or </a:t>
            </a:r>
            <a:r>
              <a:rPr dirty="0" sz="1200" spc="-5">
                <a:solidFill>
                  <a:srgbClr val="171717"/>
                </a:solidFill>
                <a:latin typeface="Arial"/>
                <a:cs typeface="Arial"/>
              </a:rPr>
              <a:t>ICD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at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baseline </a:t>
            </a:r>
            <a:r>
              <a:rPr dirty="0" sz="1200" spc="15">
                <a:solidFill>
                  <a:srgbClr val="171717"/>
                </a:solidFill>
                <a:latin typeface="Arial"/>
                <a:cs typeface="Arial"/>
              </a:rPr>
              <a:t>are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included. </a:t>
            </a:r>
            <a:r>
              <a:rPr dirty="0" sz="1200" spc="-15">
                <a:solidFill>
                  <a:srgbClr val="171717"/>
                </a:solidFill>
                <a:latin typeface="Arial"/>
                <a:cs typeface="Arial"/>
              </a:rPr>
              <a:t>Not </a:t>
            </a:r>
            <a:r>
              <a:rPr dirty="0" sz="1200" spc="-5">
                <a:solidFill>
                  <a:srgbClr val="171717"/>
                </a:solidFill>
                <a:latin typeface="Arial"/>
                <a:cs typeface="Arial"/>
              </a:rPr>
              <a:t>adjudicated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by </a:t>
            </a:r>
            <a:r>
              <a:rPr dirty="0" sz="1200" spc="-20">
                <a:solidFill>
                  <a:srgbClr val="171717"/>
                </a:solidFill>
                <a:latin typeface="Arial"/>
                <a:cs typeface="Arial"/>
              </a:rPr>
              <a:t>CEC. </a:t>
            </a:r>
            <a:r>
              <a:rPr dirty="0" baseline="24305" sz="1200" spc="-15">
                <a:solidFill>
                  <a:srgbClr val="171717"/>
                </a:solidFill>
                <a:latin typeface="Arial"/>
                <a:cs typeface="Arial"/>
              </a:rPr>
              <a:t>c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One </a:t>
            </a:r>
            <a:r>
              <a:rPr dirty="0" sz="1200" spc="-5">
                <a:solidFill>
                  <a:srgbClr val="171717"/>
                </a:solidFill>
                <a:latin typeface="Arial"/>
                <a:cs typeface="Arial"/>
              </a:rPr>
              <a:t>crossover </a:t>
            </a:r>
            <a:r>
              <a:rPr dirty="0" sz="1200" spc="-15">
                <a:solidFill>
                  <a:srgbClr val="171717"/>
                </a:solidFill>
                <a:latin typeface="Arial"/>
                <a:cs typeface="Arial"/>
              </a:rPr>
              <a:t>patient </a:t>
            </a:r>
            <a:r>
              <a:rPr dirty="0" sz="1200" spc="-5">
                <a:solidFill>
                  <a:srgbClr val="171717"/>
                </a:solidFill>
                <a:latin typeface="Arial"/>
                <a:cs typeface="Arial"/>
              </a:rPr>
              <a:t>(randomized </a:t>
            </a:r>
            <a:r>
              <a:rPr dirty="0" sz="1200" spc="15">
                <a:solidFill>
                  <a:srgbClr val="171717"/>
                </a:solidFill>
                <a:latin typeface="Arial"/>
                <a:cs typeface="Arial"/>
              </a:rPr>
              <a:t>to </a:t>
            </a:r>
            <a:r>
              <a:rPr dirty="0" sz="1200" spc="-60">
                <a:solidFill>
                  <a:srgbClr val="171717"/>
                </a:solidFill>
                <a:latin typeface="Arial"/>
                <a:cs typeface="Arial"/>
              </a:rPr>
              <a:t>TAVR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but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received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surgical  intervention)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included </a:t>
            </a:r>
            <a:r>
              <a:rPr dirty="0" sz="1200" spc="-25">
                <a:solidFill>
                  <a:srgbClr val="171717"/>
                </a:solidFill>
                <a:latin typeface="Arial"/>
                <a:cs typeface="Arial"/>
              </a:rPr>
              <a:t>in </a:t>
            </a:r>
            <a:r>
              <a:rPr dirty="0" sz="1200" spc="-10">
                <a:solidFill>
                  <a:srgbClr val="171717"/>
                </a:solidFill>
                <a:latin typeface="Arial"/>
                <a:cs typeface="Arial"/>
              </a:rPr>
              <a:t>surgery</a:t>
            </a:r>
            <a:r>
              <a:rPr dirty="0" sz="1200" spc="3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71717"/>
                </a:solidFill>
                <a:latin typeface="Arial"/>
                <a:cs typeface="Arial"/>
              </a:rPr>
              <a:t>group</a:t>
            </a:r>
            <a:r>
              <a:rPr dirty="0" sz="1200">
                <a:solidFill>
                  <a:srgbClr val="3B3B3B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4349" y="1211795"/>
          <a:ext cx="11203940" cy="451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0375"/>
                <a:gridCol w="1541145"/>
                <a:gridCol w="1541145"/>
                <a:gridCol w="1784984"/>
                <a:gridCol w="2008504"/>
              </a:tblGrid>
              <a:tr h="336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30E4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Evolut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solidFill>
                      <a:srgbClr val="0F0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68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5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solidFill>
                      <a:srgbClr val="EC002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5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 </a:t>
                      </a:r>
                      <a:r>
                        <a:rPr dirty="0" sz="15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5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solidFill>
                      <a:srgbClr val="0EC8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1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5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5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(log-rank)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solidFill>
                      <a:srgbClr val="130E4A"/>
                    </a:solidFill>
                  </a:tcPr>
                </a:tc>
              </a:tr>
              <a:tr h="347852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50" spc="25" b="1">
                          <a:latin typeface="Arial"/>
                          <a:cs typeface="Arial"/>
                        </a:rPr>
                        <a:t>All-cause mortality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disabling</a:t>
                      </a:r>
                      <a:r>
                        <a:rPr dirty="0" sz="155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stroke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00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15.5%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16.4%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0.90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(0.69,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1.18)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0.47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solidFill>
                      <a:srgbClr val="D7D7D7"/>
                    </a:solidFill>
                  </a:tcPr>
                </a:tc>
              </a:tr>
              <a:tr h="347916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550" spc="25" b="1">
                          <a:latin typeface="Arial"/>
                          <a:cs typeface="Arial"/>
                        </a:rPr>
                        <a:t>All-cause</a:t>
                      </a:r>
                      <a:r>
                        <a:rPr dirty="0" sz="155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 b="1">
                          <a:latin typeface="Arial"/>
                          <a:cs typeface="Arial"/>
                        </a:rPr>
                        <a:t>mortality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785"/>
                </a:tc>
                <a:tc>
                  <a:txBody>
                    <a:bodyPr/>
                    <a:lstStyle/>
                    <a:p>
                      <a:pPr algn="ctr" marR="400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13.5%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785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14.9%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785"/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0.88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(0.66,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1.17)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785"/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0.39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785"/>
                </a:tc>
              </a:tr>
              <a:tr h="347916"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5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death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7.2%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9.3%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0.75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(0.51,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5">
                          <a:latin typeface="Arial"/>
                          <a:cs typeface="Arial"/>
                        </a:rPr>
                        <a:t>1.11)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0.15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347916"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Non-cardiovascular</a:t>
                      </a:r>
                      <a:r>
                        <a:rPr dirty="0" sz="155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5" b="1">
                          <a:latin typeface="Arial"/>
                          <a:cs typeface="Arial"/>
                        </a:rPr>
                        <a:t>death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6.8%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6.2%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1.08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(0.70,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1.67)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0.73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055"/>
                </a:tc>
              </a:tr>
              <a:tr h="347916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Disabling</a:t>
                      </a:r>
                      <a:r>
                        <a:rPr dirty="0" sz="155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stroke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3.6%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4.0%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0.85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(0.49,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1.49)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0.57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347916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Aortic </a:t>
                      </a:r>
                      <a:r>
                        <a:rPr dirty="0" sz="1550" spc="10" b="1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5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 b="1">
                          <a:latin typeface="Arial"/>
                          <a:cs typeface="Arial"/>
                        </a:rPr>
                        <a:t>hospitalization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690"/>
                </a:tc>
                <a:tc>
                  <a:txBody>
                    <a:bodyPr/>
                    <a:lstStyle/>
                    <a:p>
                      <a:pPr algn="ctr" marR="400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13.9%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69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15.1%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690"/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0.89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(0.67,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1.19)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690"/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0.44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9690"/>
                </a:tc>
              </a:tr>
              <a:tr h="347916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550" spc="25" b="1">
                          <a:latin typeface="Arial"/>
                          <a:cs typeface="Arial"/>
                        </a:rPr>
                        <a:t>Myocardial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infarction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6.0%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3.6%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1.63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(0.97,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2.75)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0.06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550" spc="-10" b="1">
                          <a:latin typeface="Arial"/>
                          <a:cs typeface="Arial"/>
                        </a:rPr>
                        <a:t>Total </a:t>
                      </a:r>
                      <a:r>
                        <a:rPr dirty="0" sz="1550" spc="25" b="1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55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thrombosis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B w="38100">
                      <a:solidFill>
                        <a:srgbClr val="EC00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0.9%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B w="38100">
                      <a:solidFill>
                        <a:srgbClr val="EC00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0.6%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B w="38100">
                      <a:solidFill>
                        <a:srgbClr val="EC00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1.36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(0.38,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4.82)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B w="38100">
                      <a:solidFill>
                        <a:srgbClr val="EC00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0.63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B w="38100">
                      <a:solidFill>
                        <a:srgbClr val="EC002A"/>
                      </a:solidFill>
                      <a:prstDash val="solid"/>
                    </a:lnB>
                  </a:tcPr>
                </a:tc>
              </a:tr>
              <a:tr h="355473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1550" spc="25" b="1">
                          <a:latin typeface="Arial"/>
                          <a:cs typeface="Arial"/>
                        </a:rPr>
                        <a:t>pacemaker</a:t>
                      </a:r>
                      <a:r>
                        <a:rPr dirty="0" sz="15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implant</a:t>
                      </a:r>
                      <a:r>
                        <a:rPr dirty="0" baseline="23809" sz="1575" spc="30" b="1">
                          <a:latin typeface="Arial"/>
                          <a:cs typeface="Arial"/>
                        </a:rPr>
                        <a:t>a</a:t>
                      </a:r>
                      <a:endParaRPr baseline="23809" sz="1575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38100">
                      <a:solidFill>
                        <a:srgbClr val="EC002A"/>
                      </a:solidFill>
                      <a:prstDash val="solid"/>
                    </a:lnL>
                    <a:lnT w="38100">
                      <a:solidFill>
                        <a:srgbClr val="EC002A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27.0%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T w="38100">
                      <a:solidFill>
                        <a:srgbClr val="EC002A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550">
                          <a:latin typeface="Arial"/>
                          <a:cs typeface="Arial"/>
                        </a:rPr>
                        <a:t>11.3%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T w="38100">
                      <a:solidFill>
                        <a:srgbClr val="EC002A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2.70 </a:t>
                      </a:r>
                      <a:r>
                        <a:rPr dirty="0" sz="1550" spc="5">
                          <a:latin typeface="Arial"/>
                          <a:cs typeface="Arial"/>
                        </a:rPr>
                        <a:t>(2.04,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3.55)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T w="38100">
                      <a:solidFill>
                        <a:srgbClr val="EC002A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04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&lt;0.001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R w="38100">
                      <a:solidFill>
                        <a:srgbClr val="EC002A"/>
                      </a:solidFill>
                      <a:prstDash val="solid"/>
                    </a:lnR>
                    <a:lnT w="38100">
                      <a:solidFill>
                        <a:srgbClr val="EC002A"/>
                      </a:solidFill>
                      <a:prstDash val="solid"/>
                    </a:lnT>
                    <a:solidFill>
                      <a:srgbClr val="D7D7D7"/>
                    </a:solidFill>
                  </a:tcPr>
                </a:tc>
              </a:tr>
              <a:tr h="347916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550" spc="-10" b="1">
                          <a:latin typeface="Arial"/>
                          <a:cs typeface="Arial"/>
                        </a:rPr>
                        <a:t>Total </a:t>
                      </a:r>
                      <a:r>
                        <a:rPr dirty="0" sz="1550" spc="20" b="1">
                          <a:latin typeface="Arial"/>
                          <a:cs typeface="Arial"/>
                        </a:rPr>
                        <a:t>pacemaker</a:t>
                      </a:r>
                      <a:r>
                        <a:rPr dirty="0" sz="1550" spc="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implant</a:t>
                      </a:r>
                      <a:r>
                        <a:rPr dirty="0" baseline="23809" sz="1575" spc="22" b="1">
                          <a:latin typeface="Arial"/>
                          <a:cs typeface="Arial"/>
                        </a:rPr>
                        <a:t>b</a:t>
                      </a:r>
                      <a:endParaRPr baseline="23809" sz="1575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38100">
                      <a:solidFill>
                        <a:srgbClr val="EC002A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26.3%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550" spc="-5">
                          <a:latin typeface="Arial"/>
                          <a:cs typeface="Arial"/>
                        </a:rPr>
                        <a:t>11.0%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2.68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(2.04,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3.53)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1594"/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&lt;0.001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R w="38100">
                      <a:solidFill>
                        <a:srgbClr val="EC002A"/>
                      </a:solidFill>
                      <a:prstDash val="solid"/>
                    </a:lnR>
                  </a:tcPr>
                </a:tc>
              </a:tr>
              <a:tr h="334835"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155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latin typeface="Arial"/>
                          <a:cs typeface="Arial"/>
                        </a:rPr>
                        <a:t>fibrillation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38100">
                      <a:solidFill>
                        <a:srgbClr val="EC002A"/>
                      </a:solidFill>
                      <a:prstDash val="solid"/>
                    </a:lnL>
                    <a:lnB w="38100">
                      <a:solidFill>
                        <a:srgbClr val="EC002A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16.3%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B w="38100">
                      <a:solidFill>
                        <a:srgbClr val="EC002A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41.2%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B w="38100">
                      <a:solidFill>
                        <a:srgbClr val="EC002A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0.32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(0.25,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0.39)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B w="38100">
                      <a:solidFill>
                        <a:srgbClr val="EC002A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&lt;0.001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R w="38100">
                      <a:solidFill>
                        <a:srgbClr val="EC002A"/>
                      </a:solidFill>
                      <a:prstDash val="solid"/>
                    </a:lnR>
                    <a:lnB w="38100">
                      <a:solidFill>
                        <a:srgbClr val="EC002A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  <a:tr h="360946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50" spc="20" b="1">
                          <a:latin typeface="Arial"/>
                          <a:cs typeface="Arial"/>
                        </a:rPr>
                        <a:t>Reintervention</a:t>
                      </a:r>
                      <a:r>
                        <a:rPr dirty="0" baseline="23809" sz="1575" spc="30" b="1">
                          <a:latin typeface="Arial"/>
                          <a:cs typeface="Arial"/>
                        </a:rPr>
                        <a:t>c</a:t>
                      </a:r>
                      <a:endParaRPr baseline="23809" sz="1575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T w="38100">
                      <a:solidFill>
                        <a:srgbClr val="EC002A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3.3%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T w="38100">
                      <a:solidFill>
                        <a:srgbClr val="EC002A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2.5%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T w="38100">
                      <a:solidFill>
                        <a:srgbClr val="EC002A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1.30 </a:t>
                      </a:r>
                      <a:r>
                        <a:rPr dirty="0" sz="1550" spc="10">
                          <a:latin typeface="Arial"/>
                          <a:cs typeface="Arial"/>
                        </a:rPr>
                        <a:t>(0.66,</a:t>
                      </a:r>
                      <a:r>
                        <a:rPr dirty="0" sz="15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2.56)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T w="38100">
                      <a:solidFill>
                        <a:srgbClr val="EC002A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550" spc="20">
                          <a:latin typeface="Arial"/>
                          <a:cs typeface="Arial"/>
                        </a:rPr>
                        <a:t>0.44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T w="38100">
                      <a:solidFill>
                        <a:srgbClr val="EC002A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417" y="213105"/>
            <a:ext cx="403161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-20" b="0">
                <a:solidFill>
                  <a:srgbClr val="090825"/>
                </a:solidFill>
                <a:latin typeface="Arial"/>
                <a:cs typeface="Arial"/>
              </a:rPr>
              <a:t>5-Year </a:t>
            </a:r>
            <a:r>
              <a:rPr dirty="0" sz="2750" spc="15" b="0">
                <a:solidFill>
                  <a:srgbClr val="090825"/>
                </a:solidFill>
                <a:latin typeface="Arial"/>
                <a:cs typeface="Arial"/>
              </a:rPr>
              <a:t>Clinical</a:t>
            </a:r>
            <a:r>
              <a:rPr dirty="0" sz="2750" spc="35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25" b="0">
                <a:solidFill>
                  <a:srgbClr val="090825"/>
                </a:solidFill>
                <a:latin typeface="Arial"/>
                <a:cs typeface="Arial"/>
              </a:rPr>
              <a:t>Outcomes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4399" y="3150123"/>
            <a:ext cx="4761238" cy="2914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08426" y="3165982"/>
            <a:ext cx="1021080" cy="1305560"/>
          </a:xfrm>
          <a:custGeom>
            <a:avLst/>
            <a:gdLst/>
            <a:ahLst/>
            <a:cxnLst/>
            <a:rect l="l" t="t" r="r" b="b"/>
            <a:pathLst>
              <a:path w="1021079" h="1305560">
                <a:moveTo>
                  <a:pt x="0" y="0"/>
                </a:moveTo>
                <a:lnTo>
                  <a:pt x="0" y="1305559"/>
                </a:lnTo>
                <a:lnTo>
                  <a:pt x="1020699" y="491489"/>
                </a:lnTo>
                <a:lnTo>
                  <a:pt x="989083" y="453339"/>
                </a:lnTo>
                <a:lnTo>
                  <a:pt x="956178" y="416563"/>
                </a:lnTo>
                <a:lnTo>
                  <a:pt x="922031" y="381183"/>
                </a:lnTo>
                <a:lnTo>
                  <a:pt x="886689" y="347221"/>
                </a:lnTo>
                <a:lnTo>
                  <a:pt x="850197" y="314700"/>
                </a:lnTo>
                <a:lnTo>
                  <a:pt x="812601" y="283642"/>
                </a:lnTo>
                <a:lnTo>
                  <a:pt x="773949" y="254069"/>
                </a:lnTo>
                <a:lnTo>
                  <a:pt x="734285" y="226003"/>
                </a:lnTo>
                <a:lnTo>
                  <a:pt x="693658" y="199466"/>
                </a:lnTo>
                <a:lnTo>
                  <a:pt x="652112" y="174481"/>
                </a:lnTo>
                <a:lnTo>
                  <a:pt x="609694" y="151070"/>
                </a:lnTo>
                <a:lnTo>
                  <a:pt x="566451" y="129254"/>
                </a:lnTo>
                <a:lnTo>
                  <a:pt x="522429" y="109056"/>
                </a:lnTo>
                <a:lnTo>
                  <a:pt x="477674" y="90498"/>
                </a:lnTo>
                <a:lnTo>
                  <a:pt x="432232" y="73602"/>
                </a:lnTo>
                <a:lnTo>
                  <a:pt x="386150" y="58391"/>
                </a:lnTo>
                <a:lnTo>
                  <a:pt x="339474" y="44887"/>
                </a:lnTo>
                <a:lnTo>
                  <a:pt x="292250" y="33111"/>
                </a:lnTo>
                <a:lnTo>
                  <a:pt x="244525" y="23086"/>
                </a:lnTo>
                <a:lnTo>
                  <a:pt x="196345" y="14834"/>
                </a:lnTo>
                <a:lnTo>
                  <a:pt x="147756" y="8377"/>
                </a:lnTo>
                <a:lnTo>
                  <a:pt x="98805" y="3738"/>
                </a:lnTo>
                <a:lnTo>
                  <a:pt x="49537" y="938"/>
                </a:lnTo>
                <a:lnTo>
                  <a:pt x="0" y="0"/>
                </a:lnTo>
                <a:close/>
              </a:path>
            </a:pathLst>
          </a:custGeom>
          <a:solidFill>
            <a:srgbClr val="0F0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02745" y="3165982"/>
            <a:ext cx="2611755" cy="2611755"/>
          </a:xfrm>
          <a:custGeom>
            <a:avLst/>
            <a:gdLst/>
            <a:ahLst/>
            <a:cxnLst/>
            <a:rect l="l" t="t" r="r" b="b"/>
            <a:pathLst>
              <a:path w="2611754" h="2611754">
                <a:moveTo>
                  <a:pt x="1305680" y="0"/>
                </a:moveTo>
                <a:lnTo>
                  <a:pt x="1256472" y="927"/>
                </a:lnTo>
                <a:lnTo>
                  <a:pt x="1207475" y="3697"/>
                </a:lnTo>
                <a:lnTo>
                  <a:pt x="1158737" y="8294"/>
                </a:lnTo>
                <a:lnTo>
                  <a:pt x="1110306" y="14701"/>
                </a:lnTo>
                <a:lnTo>
                  <a:pt x="1062230" y="22900"/>
                </a:lnTo>
                <a:lnTo>
                  <a:pt x="1014559" y="32874"/>
                </a:lnTo>
                <a:lnTo>
                  <a:pt x="967340" y="44606"/>
                </a:lnTo>
                <a:lnTo>
                  <a:pt x="920621" y="58080"/>
                </a:lnTo>
                <a:lnTo>
                  <a:pt x="874452" y="73278"/>
                </a:lnTo>
                <a:lnTo>
                  <a:pt x="828880" y="90184"/>
                </a:lnTo>
                <a:lnTo>
                  <a:pt x="783954" y="108781"/>
                </a:lnTo>
                <a:lnTo>
                  <a:pt x="739721" y="129050"/>
                </a:lnTo>
                <a:lnTo>
                  <a:pt x="696231" y="150977"/>
                </a:lnTo>
                <a:lnTo>
                  <a:pt x="653532" y="174542"/>
                </a:lnTo>
                <a:lnTo>
                  <a:pt x="611672" y="199731"/>
                </a:lnTo>
                <a:lnTo>
                  <a:pt x="570700" y="226524"/>
                </a:lnTo>
                <a:lnTo>
                  <a:pt x="530663" y="254907"/>
                </a:lnTo>
                <a:lnTo>
                  <a:pt x="491610" y="284861"/>
                </a:lnTo>
                <a:lnTo>
                  <a:pt x="454726" y="315376"/>
                </a:lnTo>
                <a:lnTo>
                  <a:pt x="419242" y="346953"/>
                </a:lnTo>
                <a:lnTo>
                  <a:pt x="385163" y="379548"/>
                </a:lnTo>
                <a:lnTo>
                  <a:pt x="352495" y="413121"/>
                </a:lnTo>
                <a:lnTo>
                  <a:pt x="321241" y="447629"/>
                </a:lnTo>
                <a:lnTo>
                  <a:pt x="291407" y="483033"/>
                </a:lnTo>
                <a:lnTo>
                  <a:pt x="262996" y="519289"/>
                </a:lnTo>
                <a:lnTo>
                  <a:pt x="236015" y="556357"/>
                </a:lnTo>
                <a:lnTo>
                  <a:pt x="210467" y="594195"/>
                </a:lnTo>
                <a:lnTo>
                  <a:pt x="186357" y="632762"/>
                </a:lnTo>
                <a:lnTo>
                  <a:pt x="163690" y="672016"/>
                </a:lnTo>
                <a:lnTo>
                  <a:pt x="142470" y="711916"/>
                </a:lnTo>
                <a:lnTo>
                  <a:pt x="122703" y="752420"/>
                </a:lnTo>
                <a:lnTo>
                  <a:pt x="104392" y="793487"/>
                </a:lnTo>
                <a:lnTo>
                  <a:pt x="87543" y="835076"/>
                </a:lnTo>
                <a:lnTo>
                  <a:pt x="72160" y="877145"/>
                </a:lnTo>
                <a:lnTo>
                  <a:pt x="58248" y="919652"/>
                </a:lnTo>
                <a:lnTo>
                  <a:pt x="45812" y="962557"/>
                </a:lnTo>
                <a:lnTo>
                  <a:pt x="34856" y="1005817"/>
                </a:lnTo>
                <a:lnTo>
                  <a:pt x="25384" y="1049391"/>
                </a:lnTo>
                <a:lnTo>
                  <a:pt x="17402" y="1093239"/>
                </a:lnTo>
                <a:lnTo>
                  <a:pt x="10915" y="1137317"/>
                </a:lnTo>
                <a:lnTo>
                  <a:pt x="5926" y="1181585"/>
                </a:lnTo>
                <a:lnTo>
                  <a:pt x="2441" y="1226002"/>
                </a:lnTo>
                <a:lnTo>
                  <a:pt x="464" y="1270526"/>
                </a:lnTo>
                <a:lnTo>
                  <a:pt x="0" y="1315115"/>
                </a:lnTo>
                <a:lnTo>
                  <a:pt x="1053" y="1359729"/>
                </a:lnTo>
                <a:lnTo>
                  <a:pt x="3629" y="1404324"/>
                </a:lnTo>
                <a:lnTo>
                  <a:pt x="7732" y="1448862"/>
                </a:lnTo>
                <a:lnTo>
                  <a:pt x="13366" y="1493298"/>
                </a:lnTo>
                <a:lnTo>
                  <a:pt x="20537" y="1537594"/>
                </a:lnTo>
                <a:lnTo>
                  <a:pt x="29248" y="1581705"/>
                </a:lnTo>
                <a:lnTo>
                  <a:pt x="39506" y="1625593"/>
                </a:lnTo>
                <a:lnTo>
                  <a:pt x="51313" y="1669214"/>
                </a:lnTo>
                <a:lnTo>
                  <a:pt x="64676" y="1712527"/>
                </a:lnTo>
                <a:lnTo>
                  <a:pt x="79598" y="1755492"/>
                </a:lnTo>
                <a:lnTo>
                  <a:pt x="96085" y="1798066"/>
                </a:lnTo>
                <a:lnTo>
                  <a:pt x="114140" y="1840209"/>
                </a:lnTo>
                <a:lnTo>
                  <a:pt x="133769" y="1881877"/>
                </a:lnTo>
                <a:lnTo>
                  <a:pt x="154977" y="1923032"/>
                </a:lnTo>
                <a:lnTo>
                  <a:pt x="177768" y="1963629"/>
                </a:lnTo>
                <a:lnTo>
                  <a:pt x="202146" y="2003630"/>
                </a:lnTo>
                <a:lnTo>
                  <a:pt x="228117" y="2042991"/>
                </a:lnTo>
                <a:lnTo>
                  <a:pt x="255685" y="2081671"/>
                </a:lnTo>
                <a:lnTo>
                  <a:pt x="284854" y="2119629"/>
                </a:lnTo>
                <a:lnTo>
                  <a:pt x="315370" y="2156516"/>
                </a:lnTo>
                <a:lnTo>
                  <a:pt x="346947" y="2192001"/>
                </a:lnTo>
                <a:lnTo>
                  <a:pt x="379542" y="2226081"/>
                </a:lnTo>
                <a:lnTo>
                  <a:pt x="413115" y="2258751"/>
                </a:lnTo>
                <a:lnTo>
                  <a:pt x="447623" y="2290006"/>
                </a:lnTo>
                <a:lnTo>
                  <a:pt x="483026" y="2319842"/>
                </a:lnTo>
                <a:lnTo>
                  <a:pt x="519283" y="2348253"/>
                </a:lnTo>
                <a:lnTo>
                  <a:pt x="556351" y="2375235"/>
                </a:lnTo>
                <a:lnTo>
                  <a:pt x="594189" y="2400784"/>
                </a:lnTo>
                <a:lnTo>
                  <a:pt x="632756" y="2424895"/>
                </a:lnTo>
                <a:lnTo>
                  <a:pt x="672010" y="2447562"/>
                </a:lnTo>
                <a:lnTo>
                  <a:pt x="711910" y="2468782"/>
                </a:lnTo>
                <a:lnTo>
                  <a:pt x="752414" y="2488550"/>
                </a:lnTo>
                <a:lnTo>
                  <a:pt x="793481" y="2506861"/>
                </a:lnTo>
                <a:lnTo>
                  <a:pt x="835070" y="2523711"/>
                </a:lnTo>
                <a:lnTo>
                  <a:pt x="877139" y="2539094"/>
                </a:lnTo>
                <a:lnTo>
                  <a:pt x="919646" y="2553006"/>
                </a:lnTo>
                <a:lnTo>
                  <a:pt x="962551" y="2565443"/>
                </a:lnTo>
                <a:lnTo>
                  <a:pt x="1005811" y="2576399"/>
                </a:lnTo>
                <a:lnTo>
                  <a:pt x="1049385" y="2585870"/>
                </a:lnTo>
                <a:lnTo>
                  <a:pt x="1093232" y="2593852"/>
                </a:lnTo>
                <a:lnTo>
                  <a:pt x="1137311" y="2600340"/>
                </a:lnTo>
                <a:lnTo>
                  <a:pt x="1181579" y="2605328"/>
                </a:lnTo>
                <a:lnTo>
                  <a:pt x="1225996" y="2608813"/>
                </a:lnTo>
                <a:lnTo>
                  <a:pt x="1270520" y="2610790"/>
                </a:lnTo>
                <a:lnTo>
                  <a:pt x="1315109" y="2611254"/>
                </a:lnTo>
                <a:lnTo>
                  <a:pt x="1359722" y="2610200"/>
                </a:lnTo>
                <a:lnTo>
                  <a:pt x="1404318" y="2607623"/>
                </a:lnTo>
                <a:lnTo>
                  <a:pt x="1448855" y="2603520"/>
                </a:lnTo>
                <a:lnTo>
                  <a:pt x="1493292" y="2597885"/>
                </a:lnTo>
                <a:lnTo>
                  <a:pt x="1537587" y="2590714"/>
                </a:lnTo>
                <a:lnTo>
                  <a:pt x="1581699" y="2582002"/>
                </a:lnTo>
                <a:lnTo>
                  <a:pt x="1625587" y="2571744"/>
                </a:lnTo>
                <a:lnTo>
                  <a:pt x="1669208" y="2559935"/>
                </a:lnTo>
                <a:lnTo>
                  <a:pt x="1712521" y="2546572"/>
                </a:lnTo>
                <a:lnTo>
                  <a:pt x="1755486" y="2531649"/>
                </a:lnTo>
                <a:lnTo>
                  <a:pt x="1798060" y="2515162"/>
                </a:lnTo>
                <a:lnTo>
                  <a:pt x="1840202" y="2497105"/>
                </a:lnTo>
                <a:lnTo>
                  <a:pt x="1881871" y="2477475"/>
                </a:lnTo>
                <a:lnTo>
                  <a:pt x="1923025" y="2456267"/>
                </a:lnTo>
                <a:lnTo>
                  <a:pt x="1963623" y="2433475"/>
                </a:lnTo>
                <a:lnTo>
                  <a:pt x="2003624" y="2409096"/>
                </a:lnTo>
                <a:lnTo>
                  <a:pt x="2042985" y="2383125"/>
                </a:lnTo>
                <a:lnTo>
                  <a:pt x="2081665" y="2355556"/>
                </a:lnTo>
                <a:lnTo>
                  <a:pt x="2119623" y="2326385"/>
                </a:lnTo>
                <a:lnTo>
                  <a:pt x="2156516" y="2295870"/>
                </a:lnTo>
                <a:lnTo>
                  <a:pt x="2192008" y="2264293"/>
                </a:lnTo>
                <a:lnTo>
                  <a:pt x="2226093" y="2231698"/>
                </a:lnTo>
                <a:lnTo>
                  <a:pt x="2258767" y="2198125"/>
                </a:lnTo>
                <a:lnTo>
                  <a:pt x="2290026" y="2163616"/>
                </a:lnTo>
                <a:lnTo>
                  <a:pt x="2319865" y="2128213"/>
                </a:lnTo>
                <a:lnTo>
                  <a:pt x="2348280" y="2091957"/>
                </a:lnTo>
                <a:lnTo>
                  <a:pt x="2375265" y="2054888"/>
                </a:lnTo>
                <a:lnTo>
                  <a:pt x="2400816" y="2017050"/>
                </a:lnTo>
                <a:lnTo>
                  <a:pt x="2424928" y="1978483"/>
                </a:lnTo>
                <a:lnTo>
                  <a:pt x="2447597" y="1939228"/>
                </a:lnTo>
                <a:lnTo>
                  <a:pt x="2468818" y="1899328"/>
                </a:lnTo>
                <a:lnTo>
                  <a:pt x="2488586" y="1858823"/>
                </a:lnTo>
                <a:lnTo>
                  <a:pt x="2506897" y="1817755"/>
                </a:lnTo>
                <a:lnTo>
                  <a:pt x="2523747" y="1776165"/>
                </a:lnTo>
                <a:lnTo>
                  <a:pt x="2539129" y="1734095"/>
                </a:lnTo>
                <a:lnTo>
                  <a:pt x="2553041" y="1691587"/>
                </a:lnTo>
                <a:lnTo>
                  <a:pt x="2565477" y="1648681"/>
                </a:lnTo>
                <a:lnTo>
                  <a:pt x="2576432" y="1605419"/>
                </a:lnTo>
                <a:lnTo>
                  <a:pt x="2585902" y="1561843"/>
                </a:lnTo>
                <a:lnTo>
                  <a:pt x="2593882" y="1517994"/>
                </a:lnTo>
                <a:lnTo>
                  <a:pt x="2600368" y="1473914"/>
                </a:lnTo>
                <a:lnTo>
                  <a:pt x="2605355" y="1429644"/>
                </a:lnTo>
                <a:lnTo>
                  <a:pt x="2608837" y="1385225"/>
                </a:lnTo>
                <a:lnTo>
                  <a:pt x="2610812" y="1340698"/>
                </a:lnTo>
                <a:lnTo>
                  <a:pt x="2611176" y="1305559"/>
                </a:lnTo>
                <a:lnTo>
                  <a:pt x="1305680" y="1305559"/>
                </a:lnTo>
                <a:lnTo>
                  <a:pt x="1305680" y="0"/>
                </a:lnTo>
                <a:close/>
              </a:path>
              <a:path w="2611754" h="2611754">
                <a:moveTo>
                  <a:pt x="2326379" y="491489"/>
                </a:moveTo>
                <a:lnTo>
                  <a:pt x="1305680" y="1305559"/>
                </a:lnTo>
                <a:lnTo>
                  <a:pt x="2611176" y="1305559"/>
                </a:lnTo>
                <a:lnTo>
                  <a:pt x="2611273" y="1296106"/>
                </a:lnTo>
                <a:lnTo>
                  <a:pt x="2610217" y="1251490"/>
                </a:lnTo>
                <a:lnTo>
                  <a:pt x="2607639" y="1206891"/>
                </a:lnTo>
                <a:lnTo>
                  <a:pt x="2603533" y="1162350"/>
                </a:lnTo>
                <a:lnTo>
                  <a:pt x="2597896" y="1117910"/>
                </a:lnTo>
                <a:lnTo>
                  <a:pt x="2590722" y="1073611"/>
                </a:lnTo>
                <a:lnTo>
                  <a:pt x="2582008" y="1029495"/>
                </a:lnTo>
                <a:lnTo>
                  <a:pt x="2571748" y="985603"/>
                </a:lnTo>
                <a:lnTo>
                  <a:pt x="2559938" y="941977"/>
                </a:lnTo>
                <a:lnTo>
                  <a:pt x="2546573" y="898659"/>
                </a:lnTo>
                <a:lnTo>
                  <a:pt x="2531648" y="855689"/>
                </a:lnTo>
                <a:lnTo>
                  <a:pt x="2515159" y="813109"/>
                </a:lnTo>
                <a:lnTo>
                  <a:pt x="2497101" y="770961"/>
                </a:lnTo>
                <a:lnTo>
                  <a:pt x="2477470" y="729286"/>
                </a:lnTo>
                <a:lnTo>
                  <a:pt x="2456261" y="688125"/>
                </a:lnTo>
                <a:lnTo>
                  <a:pt x="2433469" y="647520"/>
                </a:lnTo>
                <a:lnTo>
                  <a:pt x="2409089" y="607513"/>
                </a:lnTo>
                <a:lnTo>
                  <a:pt x="2383117" y="568145"/>
                </a:lnTo>
                <a:lnTo>
                  <a:pt x="2355549" y="529456"/>
                </a:lnTo>
                <a:lnTo>
                  <a:pt x="2326379" y="491489"/>
                </a:lnTo>
                <a:close/>
              </a:path>
            </a:pathLst>
          </a:custGeom>
          <a:solidFill>
            <a:srgbClr val="0EC8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07129" y="3480498"/>
            <a:ext cx="1403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0315" y="5338508"/>
            <a:ext cx="2603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2975" y="6005512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85725">
            <a:solidFill>
              <a:srgbClr val="0F0F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77277" y="5877242"/>
            <a:ext cx="239712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400" spc="-5">
                <a:latin typeface="Arial"/>
                <a:cs typeface="Arial"/>
              </a:rPr>
              <a:t>Transcatheter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Reinterventions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29025" y="59626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25"/>
                </a:moveTo>
                <a:lnTo>
                  <a:pt x="85725" y="85725"/>
                </a:lnTo>
                <a:lnTo>
                  <a:pt x="8572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0EC8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61359" y="5877242"/>
            <a:ext cx="194056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400" spc="-5">
                <a:latin typeface="Arial"/>
                <a:cs typeface="Arial"/>
              </a:rPr>
              <a:t>Surgical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Reinterventions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57808" y="1419733"/>
          <a:ext cx="10678795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9815"/>
                <a:gridCol w="1757680"/>
                <a:gridCol w="1757679"/>
                <a:gridCol w="2292350"/>
              </a:tblGrid>
              <a:tr h="2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30E4A"/>
                    </a:solidFill>
                  </a:tcPr>
                </a:tc>
                <a:tc>
                  <a:txBody>
                    <a:bodyPr/>
                    <a:lstStyle/>
                    <a:p>
                      <a:pPr marL="5727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Evolut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0F0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5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EC002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5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55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(log-rank)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130E4A"/>
                    </a:solidFill>
                  </a:tcPr>
                </a:tc>
              </a:tr>
              <a:tr h="292988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Reintervention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148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5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(3.3%)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14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(2.5%)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0.44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solidFill>
                      <a:srgbClr val="D7D7D7"/>
                    </a:solidFill>
                  </a:tcPr>
                </a:tc>
              </a:tr>
              <a:tr h="292989"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Surgical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algn="r" marR="42290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5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(2.8%)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-5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550" spc="25">
                          <a:latin typeface="Arial"/>
                          <a:cs typeface="Arial"/>
                        </a:rPr>
                        <a:t> (2.0%)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0.34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0480"/>
                </a:tc>
              </a:tr>
              <a:tr h="292988"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10" b="1">
                          <a:latin typeface="Arial"/>
                          <a:cs typeface="Arial"/>
                        </a:rPr>
                        <a:t>Transcatheter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806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1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5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(0.5%)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1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5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latin typeface="Arial"/>
                          <a:cs typeface="Arial"/>
                        </a:rPr>
                        <a:t>(0.5%)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50" spc="25">
                          <a:latin typeface="Arial"/>
                          <a:cs typeface="Arial"/>
                        </a:rPr>
                        <a:t>0.84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solidFill>
                      <a:srgbClr val="D7D7D7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2417" y="241299"/>
            <a:ext cx="249618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20" b="0">
                <a:solidFill>
                  <a:srgbClr val="07131F"/>
                </a:solidFill>
                <a:latin typeface="Arial"/>
                <a:cs typeface="Arial"/>
              </a:rPr>
              <a:t>Reinterventions</a:t>
            </a:r>
            <a:endParaRPr sz="2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3175" y="4638675"/>
            <a:ext cx="1714500" cy="590550"/>
          </a:xfrm>
          <a:prstGeom prst="rect">
            <a:avLst/>
          </a:prstGeom>
          <a:ln w="22225">
            <a:solidFill>
              <a:srgbClr val="FFFFFF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12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deaths</a:t>
            </a:r>
            <a:endParaRPr sz="1800">
              <a:latin typeface="Arial"/>
              <a:cs typeface="Arial"/>
            </a:endParaRPr>
          </a:p>
          <a:p>
            <a:pPr algn="ctr" marL="12700">
              <a:lnSpc>
                <a:spcPct val="100000"/>
              </a:lnSpc>
              <a:spcBef>
                <a:spcPts val="2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2/18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(11.1%)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5337" y="2690812"/>
            <a:ext cx="5124450" cy="3581400"/>
          </a:xfrm>
          <a:custGeom>
            <a:avLst/>
            <a:gdLst/>
            <a:ahLst/>
            <a:cxnLst/>
            <a:rect l="l" t="t" r="r" b="b"/>
            <a:pathLst>
              <a:path w="5124450" h="3581400">
                <a:moveTo>
                  <a:pt x="0" y="3581400"/>
                </a:moveTo>
                <a:lnTo>
                  <a:pt x="5124450" y="3581400"/>
                </a:lnTo>
                <a:lnTo>
                  <a:pt x="5124450" y="0"/>
                </a:lnTo>
                <a:lnTo>
                  <a:pt x="0" y="0"/>
                </a:lnTo>
                <a:lnTo>
                  <a:pt x="0" y="3581400"/>
                </a:lnTo>
                <a:close/>
              </a:path>
            </a:pathLst>
          </a:custGeom>
          <a:ln w="63500">
            <a:solidFill>
              <a:srgbClr val="0F0F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343025" y="2821241"/>
            <a:ext cx="389001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0F0FEB"/>
                </a:solidFill>
                <a:latin typeface="Arial"/>
                <a:cs typeface="Arial"/>
              </a:rPr>
              <a:t>Reinterventions </a:t>
            </a:r>
            <a:r>
              <a:rPr dirty="0" sz="1850" spc="25">
                <a:solidFill>
                  <a:srgbClr val="0F0FEB"/>
                </a:solidFill>
                <a:latin typeface="Arial"/>
                <a:cs typeface="Arial"/>
              </a:rPr>
              <a:t>in </a:t>
            </a:r>
            <a:r>
              <a:rPr dirty="0" sz="1850">
                <a:solidFill>
                  <a:srgbClr val="0F0FEB"/>
                </a:solidFill>
                <a:latin typeface="Arial"/>
                <a:cs typeface="Arial"/>
              </a:rPr>
              <a:t>Evolut </a:t>
            </a:r>
            <a:r>
              <a:rPr dirty="0" sz="1850" spc="5">
                <a:solidFill>
                  <a:srgbClr val="0F0FEB"/>
                </a:solidFill>
                <a:latin typeface="Arial"/>
                <a:cs typeface="Arial"/>
              </a:rPr>
              <a:t>arm</a:t>
            </a:r>
            <a:r>
              <a:rPr dirty="0" sz="1850" spc="-105">
                <a:solidFill>
                  <a:srgbClr val="0F0FEB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0F0FEB"/>
                </a:solidFill>
                <a:latin typeface="Arial"/>
                <a:cs typeface="Arial"/>
              </a:rPr>
              <a:t>(N=21)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72425" y="4638675"/>
            <a:ext cx="1714500" cy="590550"/>
          </a:xfrm>
          <a:custGeom>
            <a:avLst/>
            <a:gdLst/>
            <a:ahLst/>
            <a:cxnLst/>
            <a:rect l="l" t="t" r="r" b="b"/>
            <a:pathLst>
              <a:path w="1714500" h="590550">
                <a:moveTo>
                  <a:pt x="0" y="590550"/>
                </a:moveTo>
                <a:lnTo>
                  <a:pt x="1714500" y="590550"/>
                </a:lnTo>
                <a:lnTo>
                  <a:pt x="1714500" y="0"/>
                </a:lnTo>
                <a:lnTo>
                  <a:pt x="0" y="0"/>
                </a:lnTo>
                <a:lnTo>
                  <a:pt x="0" y="590550"/>
                </a:lnTo>
                <a:close/>
              </a:path>
            </a:pathLst>
          </a:custGeom>
          <a:ln w="222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72276" y="2700337"/>
            <a:ext cx="5124450" cy="3571875"/>
          </a:xfrm>
          <a:prstGeom prst="rect">
            <a:avLst/>
          </a:prstGeom>
          <a:ln w="63500">
            <a:solidFill>
              <a:srgbClr val="EC002A"/>
            </a:solidFill>
          </a:ln>
        </p:spPr>
        <p:txBody>
          <a:bodyPr wrap="square" lIns="0" tIns="1371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 sz="1850">
                <a:solidFill>
                  <a:srgbClr val="FF0000"/>
                </a:solidFill>
                <a:latin typeface="Arial"/>
                <a:cs typeface="Arial"/>
              </a:rPr>
              <a:t>Reinterventions </a:t>
            </a:r>
            <a:r>
              <a:rPr dirty="0" sz="1850" spc="25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dirty="0" sz="1850">
                <a:solidFill>
                  <a:srgbClr val="FF0000"/>
                </a:solidFill>
                <a:latin typeface="Arial"/>
                <a:cs typeface="Arial"/>
              </a:rPr>
              <a:t>surgery </a:t>
            </a:r>
            <a:r>
              <a:rPr dirty="0" sz="1850" spc="5">
                <a:solidFill>
                  <a:srgbClr val="FF0000"/>
                </a:solidFill>
                <a:latin typeface="Arial"/>
                <a:cs typeface="Arial"/>
              </a:rPr>
              <a:t>arm</a:t>
            </a:r>
            <a:r>
              <a:rPr dirty="0" sz="185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0000"/>
                </a:solidFill>
                <a:latin typeface="Arial"/>
                <a:cs typeface="Arial"/>
              </a:rPr>
              <a:t>(N=14)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Arial"/>
              <a:cs typeface="Arial"/>
            </a:endParaRPr>
          </a:p>
          <a:p>
            <a:pPr algn="ctr" marL="635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deaths</a:t>
            </a:r>
            <a:endParaRPr sz="1800">
              <a:latin typeface="Arial"/>
              <a:cs typeface="Arial"/>
            </a:endParaRPr>
          </a:p>
          <a:p>
            <a:pPr algn="ctr" marL="7620">
              <a:lnSpc>
                <a:spcPct val="100000"/>
              </a:lnSpc>
              <a:spcBef>
                <a:spcPts val="2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2/11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(18.2%)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3270" y="904493"/>
            <a:ext cx="8058784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20" b="1">
                <a:solidFill>
                  <a:srgbClr val="130E4A"/>
                </a:solidFill>
                <a:latin typeface="Arial"/>
                <a:cs typeface="Arial"/>
              </a:rPr>
              <a:t>No </a:t>
            </a:r>
            <a:r>
              <a:rPr dirty="0" sz="2150" spc="25" b="1">
                <a:solidFill>
                  <a:srgbClr val="130E4A"/>
                </a:solidFill>
                <a:latin typeface="Arial"/>
                <a:cs typeface="Arial"/>
              </a:rPr>
              <a:t>difference </a:t>
            </a:r>
            <a:r>
              <a:rPr dirty="0" sz="2150" spc="5" b="1">
                <a:solidFill>
                  <a:srgbClr val="130E4A"/>
                </a:solidFill>
                <a:latin typeface="Arial"/>
                <a:cs typeface="Arial"/>
              </a:rPr>
              <a:t>in </a:t>
            </a:r>
            <a:r>
              <a:rPr dirty="0" sz="2150" spc="20" b="1">
                <a:solidFill>
                  <a:srgbClr val="130E4A"/>
                </a:solidFill>
                <a:latin typeface="Arial"/>
                <a:cs typeface="Arial"/>
              </a:rPr>
              <a:t>reinterventions </a:t>
            </a:r>
            <a:r>
              <a:rPr dirty="0" sz="2150" spc="30" b="1">
                <a:solidFill>
                  <a:srgbClr val="130E4A"/>
                </a:solidFill>
                <a:latin typeface="Arial"/>
                <a:cs typeface="Arial"/>
              </a:rPr>
              <a:t>between </a:t>
            </a:r>
            <a:r>
              <a:rPr dirty="0" sz="2150" spc="20" b="1">
                <a:solidFill>
                  <a:srgbClr val="130E4A"/>
                </a:solidFill>
                <a:latin typeface="Arial"/>
                <a:cs typeface="Arial"/>
              </a:rPr>
              <a:t>Evolut </a:t>
            </a:r>
            <a:r>
              <a:rPr dirty="0" sz="2150" spc="15" b="1">
                <a:solidFill>
                  <a:srgbClr val="130E4A"/>
                </a:solidFill>
                <a:latin typeface="Arial"/>
                <a:cs typeface="Arial"/>
              </a:rPr>
              <a:t>and</a:t>
            </a:r>
            <a:r>
              <a:rPr dirty="0" sz="2150" spc="135" b="1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2150" spc="25" b="1">
                <a:solidFill>
                  <a:srgbClr val="130E4A"/>
                </a:solidFill>
                <a:latin typeface="Arial"/>
                <a:cs typeface="Arial"/>
              </a:rPr>
              <a:t>surgery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5645" y="5854065"/>
            <a:ext cx="82550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Arial"/>
                <a:cs typeface="Arial"/>
              </a:rPr>
              <a:t>Evolut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Better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4098" y="5854065"/>
            <a:ext cx="921385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latin typeface="Arial"/>
                <a:cs typeface="Arial"/>
              </a:rPr>
              <a:t>Surgery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Better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67548" y="5934075"/>
            <a:ext cx="605155" cy="85725"/>
          </a:xfrm>
          <a:custGeom>
            <a:avLst/>
            <a:gdLst/>
            <a:ahLst/>
            <a:cxnLst/>
            <a:rect l="l" t="t" r="r" b="b"/>
            <a:pathLst>
              <a:path w="605154" h="85725">
                <a:moveTo>
                  <a:pt x="519429" y="0"/>
                </a:moveTo>
                <a:lnTo>
                  <a:pt x="519429" y="85725"/>
                </a:lnTo>
                <a:lnTo>
                  <a:pt x="576579" y="57150"/>
                </a:lnTo>
                <a:lnTo>
                  <a:pt x="533780" y="57150"/>
                </a:lnTo>
                <a:lnTo>
                  <a:pt x="533780" y="28575"/>
                </a:lnTo>
                <a:lnTo>
                  <a:pt x="576579" y="28575"/>
                </a:lnTo>
                <a:lnTo>
                  <a:pt x="519429" y="0"/>
                </a:lnTo>
                <a:close/>
              </a:path>
              <a:path w="605154" h="85725">
                <a:moveTo>
                  <a:pt x="519429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519429" y="57150"/>
                </a:lnTo>
                <a:lnTo>
                  <a:pt x="519429" y="28575"/>
                </a:lnTo>
                <a:close/>
              </a:path>
              <a:path w="605154" h="85725">
                <a:moveTo>
                  <a:pt x="576579" y="28575"/>
                </a:moveTo>
                <a:lnTo>
                  <a:pt x="533780" y="28575"/>
                </a:lnTo>
                <a:lnTo>
                  <a:pt x="533780" y="57150"/>
                </a:lnTo>
                <a:lnTo>
                  <a:pt x="576579" y="57150"/>
                </a:lnTo>
                <a:lnTo>
                  <a:pt x="605154" y="42862"/>
                </a:lnTo>
                <a:lnTo>
                  <a:pt x="576579" y="28575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5676" y="5934075"/>
            <a:ext cx="605155" cy="85725"/>
          </a:xfrm>
          <a:custGeom>
            <a:avLst/>
            <a:gdLst/>
            <a:ahLst/>
            <a:cxnLst/>
            <a:rect l="l" t="t" r="r" b="b"/>
            <a:pathLst>
              <a:path w="605154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57150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605154" h="85725">
                <a:moveTo>
                  <a:pt x="85725" y="28575"/>
                </a:moveTo>
                <a:lnTo>
                  <a:pt x="71374" y="28575"/>
                </a:lnTo>
                <a:lnTo>
                  <a:pt x="71374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605154" h="85725">
                <a:moveTo>
                  <a:pt x="605027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605027" y="57150"/>
                </a:lnTo>
                <a:lnTo>
                  <a:pt x="605027" y="28575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89571" y="1206119"/>
          <a:ext cx="9845675" cy="437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/>
                <a:gridCol w="1236344"/>
                <a:gridCol w="1694179"/>
                <a:gridCol w="1212214"/>
                <a:gridCol w="605155"/>
                <a:gridCol w="1609090"/>
                <a:gridCol w="1235709"/>
              </a:tblGrid>
              <a:tr h="167639">
                <a:tc rowSpan="2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Variable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22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Evolut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ts val="122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Surgery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HR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1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CI)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1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3B3B3B"/>
                      </a:solidFill>
                      <a:prstDash val="solid"/>
                    </a:lnL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1676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9375"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6310">
                        <a:lnSpc>
                          <a:spcPts val="1220"/>
                        </a:lnSpc>
                      </a:pPr>
                      <a:r>
                        <a:rPr dirty="0" sz="1100" spc="15">
                          <a:latin typeface="Arial"/>
                          <a:cs typeface="Arial"/>
                        </a:rPr>
                        <a:t>KM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rate,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years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9375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9375">
                    <a:lnL w="12700">
                      <a:solidFill>
                        <a:srgbClr val="3B3B3B"/>
                      </a:solidFill>
                      <a:prstDash val="solid"/>
                    </a:lnL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169941">
                <a:tc>
                  <a:txBody>
                    <a:bodyPr/>
                    <a:lstStyle/>
                    <a:p>
                      <a:pPr marL="111125">
                        <a:lnSpc>
                          <a:spcPts val="124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Age,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years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rowSpan="2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384175">
                        <a:lnSpc>
                          <a:spcPts val="124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</a:tr>
              <a:tr h="168101">
                <a:tc>
                  <a:txBody>
                    <a:bodyPr/>
                    <a:lstStyle/>
                    <a:p>
                      <a:pPr marL="283845">
                        <a:lnSpc>
                          <a:spcPts val="1225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&lt;75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11.9%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13.4%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0.87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(0.57-1.33)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923">
                <a:tc>
                  <a:txBody>
                    <a:bodyPr/>
                    <a:lstStyle/>
                    <a:p>
                      <a:pPr marL="283845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≥75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18.9%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19.8%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0.91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(0.64-1.29)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623">
                <a:tc>
                  <a:txBody>
                    <a:bodyPr/>
                    <a:lstStyle/>
                    <a:p>
                      <a:pPr marL="110489">
                        <a:lnSpc>
                          <a:spcPts val="122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Sex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384175">
                        <a:lnSpc>
                          <a:spcPts val="122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864">
                <a:tc>
                  <a:txBody>
                    <a:bodyPr/>
                    <a:lstStyle/>
                    <a:p>
                      <a:pPr marL="262890">
                        <a:lnSpc>
                          <a:spcPts val="122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Female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12.9%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12.1%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1.05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(0.63-1.76)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8101">
                <a:tc>
                  <a:txBody>
                    <a:bodyPr/>
                    <a:lstStyle/>
                    <a:p>
                      <a:pPr marL="262890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Male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17.0%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18.6%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785">
                        <a:lnSpc>
                          <a:spcPts val="122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0.86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(0.63-1.18)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653">
                <a:tc>
                  <a:txBody>
                    <a:bodyPr/>
                    <a:lstStyle/>
                    <a:p>
                      <a:pPr marL="110489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STS-PROM,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384175">
                        <a:lnSpc>
                          <a:spcPts val="122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864">
                <a:tc>
                  <a:txBody>
                    <a:bodyPr/>
                    <a:lstStyle/>
                    <a:p>
                      <a:pPr marL="22479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&lt;2.0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12.3%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12.6%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0.94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(0.63-1.41)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893">
                <a:tc>
                  <a:txBody>
                    <a:bodyPr/>
                    <a:lstStyle/>
                    <a:p>
                      <a:pPr marL="224790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≥2.0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19.5%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21.4%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0.88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(0.61-1.26)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8101">
                <a:tc>
                  <a:txBody>
                    <a:bodyPr/>
                    <a:lstStyle/>
                    <a:p>
                      <a:pPr marL="110489">
                        <a:lnSpc>
                          <a:spcPts val="122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NYHA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384175">
                        <a:lnSpc>
                          <a:spcPts val="122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653">
                <a:tc>
                  <a:txBody>
                    <a:bodyPr/>
                    <a:lstStyle/>
                    <a:p>
                      <a:pPr marL="224790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I/II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13.4%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15.0%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0.87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(0.62-1.22)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864">
                <a:tc>
                  <a:txBody>
                    <a:bodyPr/>
                    <a:lstStyle/>
                    <a:p>
                      <a:pPr marL="224790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III/IV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22.1%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20.2%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1.02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(0.64-1.61)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8101">
                <a:tc>
                  <a:txBody>
                    <a:bodyPr/>
                    <a:lstStyle/>
                    <a:p>
                      <a:pPr marL="110489">
                        <a:lnSpc>
                          <a:spcPts val="1225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Baseline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KCCQ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Overall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Score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384175">
                        <a:lnSpc>
                          <a:spcPts val="1225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860">
                <a:tc>
                  <a:txBody>
                    <a:bodyPr/>
                    <a:lstStyle/>
                    <a:p>
                      <a:pPr marL="262890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≤72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16.1%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17.7%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0.85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(0.59-1.24)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686">
                <a:tc>
                  <a:txBody>
                    <a:bodyPr/>
                    <a:lstStyle/>
                    <a:p>
                      <a:pPr marL="26289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&gt;72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14.7%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15.0%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0.96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(0.65-1.43)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864">
                <a:tc>
                  <a:txBody>
                    <a:bodyPr/>
                    <a:lstStyle/>
                    <a:p>
                      <a:pPr marL="110489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COPD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384175">
                        <a:lnSpc>
                          <a:spcPts val="122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8101">
                <a:tc>
                  <a:txBody>
                    <a:bodyPr/>
                    <a:lstStyle/>
                    <a:p>
                      <a:pPr marL="262890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20.9%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18.8%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1.10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(0.60-2.02)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589">
                <a:tc>
                  <a:txBody>
                    <a:bodyPr/>
                    <a:lstStyle/>
                    <a:p>
                      <a:pPr marL="262890">
                        <a:lnSpc>
                          <a:spcPts val="1220"/>
                        </a:lnSpc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15.1%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16.0%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0.90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(0.67-1.23)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800">
                <a:tc>
                  <a:txBody>
                    <a:bodyPr/>
                    <a:lstStyle/>
                    <a:p>
                      <a:pPr marL="110489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Baseline Atrial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fibrillation/flutter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384175">
                        <a:lnSpc>
                          <a:spcPts val="122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8021">
                <a:tc>
                  <a:txBody>
                    <a:bodyPr/>
                    <a:lstStyle/>
                    <a:p>
                      <a:pPr marL="262890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26.4%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24.5%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1.05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(0.60-1.84)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8101">
                <a:tc>
                  <a:txBody>
                    <a:bodyPr/>
                    <a:lstStyle/>
                    <a:p>
                      <a:pPr marL="262890">
                        <a:lnSpc>
                          <a:spcPts val="1225"/>
                        </a:lnSpc>
                      </a:pPr>
                      <a:r>
                        <a:rPr dirty="0" sz="1100" spc="25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13.4%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15.0%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0.86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(0.63-1.17)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589">
                <a:tc>
                  <a:txBody>
                    <a:bodyPr/>
                    <a:lstStyle/>
                    <a:p>
                      <a:pPr marL="111125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BMI,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kg/m</a:t>
                      </a:r>
                      <a:r>
                        <a:rPr dirty="0" baseline="22222" sz="1125" spc="-7">
                          <a:latin typeface="Arial"/>
                          <a:cs typeface="Arial"/>
                        </a:rPr>
                        <a:t>2</a:t>
                      </a:r>
                      <a:endParaRPr baseline="22222" sz="112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384175">
                        <a:lnSpc>
                          <a:spcPts val="122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7864">
                <a:tc>
                  <a:txBody>
                    <a:bodyPr/>
                    <a:lstStyle/>
                    <a:p>
                      <a:pPr marL="262890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≤30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15.6%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2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17.4%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2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0.86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(0.59-1.25)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</a:tcPr>
                </a:tc>
              </a:tr>
              <a:tr h="160195">
                <a:tc>
                  <a:txBody>
                    <a:bodyPr/>
                    <a:lstStyle/>
                    <a:p>
                      <a:pPr marL="262890">
                        <a:lnSpc>
                          <a:spcPts val="1160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&gt;30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3B3B3B"/>
                      </a:solidFill>
                      <a:prstDash val="solid"/>
                    </a:lnR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16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15.4%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ts val="116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15.5%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381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16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0.95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(0.64-1.41)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R w="12700">
                      <a:solidFill>
                        <a:srgbClr val="3B3B3B"/>
                      </a:solidFill>
                      <a:prstDash val="solid"/>
                    </a:lnR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B3B3B"/>
                      </a:solidFill>
                      <a:prstDash val="solid"/>
                    </a:lnL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2417" y="212407"/>
            <a:ext cx="916051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All-cause Mortality Or Disabling </a:t>
            </a:r>
            <a:r>
              <a:rPr dirty="0" sz="2750" spc="15" b="0">
                <a:solidFill>
                  <a:srgbClr val="090825"/>
                </a:solidFill>
                <a:latin typeface="Arial"/>
                <a:cs typeface="Arial"/>
              </a:rPr>
              <a:t>Stroke </a:t>
            </a:r>
            <a:r>
              <a:rPr dirty="0" sz="2750" spc="30" b="0">
                <a:solidFill>
                  <a:srgbClr val="090825"/>
                </a:solidFill>
                <a:latin typeface="Arial"/>
                <a:cs typeface="Arial"/>
              </a:rPr>
              <a:t>Subgroup</a:t>
            </a:r>
            <a:r>
              <a:rPr dirty="0" sz="2750" spc="-155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15" b="0">
                <a:solidFill>
                  <a:srgbClr val="090825"/>
                </a:solidFill>
                <a:latin typeface="Arial"/>
                <a:cs typeface="Arial"/>
              </a:rPr>
              <a:t>Analysis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1801" y="5776912"/>
            <a:ext cx="1813560" cy="0"/>
          </a:xfrm>
          <a:custGeom>
            <a:avLst/>
            <a:gdLst/>
            <a:ahLst/>
            <a:cxnLst/>
            <a:rect l="l" t="t" r="r" b="b"/>
            <a:pathLst>
              <a:path w="1813559" h="0">
                <a:moveTo>
                  <a:pt x="0" y="0"/>
                </a:moveTo>
                <a:lnTo>
                  <a:pt x="1813559" y="0"/>
                </a:lnTo>
              </a:path>
            </a:pathLst>
          </a:custGeom>
          <a:ln w="12700">
            <a:solidFill>
              <a:srgbClr val="3B3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81801" y="5767387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29">
                <a:moveTo>
                  <a:pt x="0" y="0"/>
                </a:moveTo>
                <a:lnTo>
                  <a:pt x="0" y="49199"/>
                </a:lnTo>
              </a:path>
            </a:pathLst>
          </a:custGeom>
          <a:ln w="12700">
            <a:solidFill>
              <a:srgbClr val="3B3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81876" y="5776912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29">
                <a:moveTo>
                  <a:pt x="0" y="0"/>
                </a:moveTo>
                <a:lnTo>
                  <a:pt x="0" y="49199"/>
                </a:lnTo>
              </a:path>
            </a:pathLst>
          </a:custGeom>
          <a:ln w="12700">
            <a:solidFill>
              <a:srgbClr val="3B3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91476" y="5767387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29">
                <a:moveTo>
                  <a:pt x="0" y="0"/>
                </a:moveTo>
                <a:lnTo>
                  <a:pt x="0" y="49199"/>
                </a:lnTo>
              </a:path>
            </a:pathLst>
          </a:custGeom>
          <a:ln w="12700">
            <a:solidFill>
              <a:srgbClr val="3B3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91551" y="5767387"/>
            <a:ext cx="0" cy="49530"/>
          </a:xfrm>
          <a:custGeom>
            <a:avLst/>
            <a:gdLst/>
            <a:ahLst/>
            <a:cxnLst/>
            <a:rect l="l" t="t" r="r" b="b"/>
            <a:pathLst>
              <a:path w="0" h="49529">
                <a:moveTo>
                  <a:pt x="0" y="0"/>
                </a:moveTo>
                <a:lnTo>
                  <a:pt x="0" y="49199"/>
                </a:lnTo>
              </a:path>
            </a:pathLst>
          </a:custGeom>
          <a:ln w="12700">
            <a:solidFill>
              <a:srgbClr val="3B3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83376" y="5584190"/>
            <a:ext cx="2197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10">
                <a:latin typeface="Arial"/>
                <a:cs typeface="Arial"/>
              </a:rPr>
              <a:t>.</a:t>
            </a:r>
            <a:r>
              <a:rPr dirty="0" sz="1100" spc="1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6626" y="5584190"/>
            <a:ext cx="2197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15">
                <a:latin typeface="Arial"/>
                <a:cs typeface="Arial"/>
              </a:rPr>
              <a:t>0</a:t>
            </a:r>
            <a:r>
              <a:rPr dirty="0" sz="1100" spc="-10">
                <a:latin typeface="Arial"/>
                <a:cs typeface="Arial"/>
              </a:rPr>
              <a:t>.</a:t>
            </a:r>
            <a:r>
              <a:rPr dirty="0" sz="1100" spc="15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83780" y="5584190"/>
            <a:ext cx="2197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15">
                <a:latin typeface="Arial"/>
                <a:cs typeface="Arial"/>
              </a:rPr>
              <a:t>1</a:t>
            </a:r>
            <a:r>
              <a:rPr dirty="0" sz="1100" spc="-10">
                <a:latin typeface="Arial"/>
                <a:cs typeface="Arial"/>
              </a:rPr>
              <a:t>.</a:t>
            </a:r>
            <a:r>
              <a:rPr dirty="0" sz="1100" spc="1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9626" y="5584190"/>
            <a:ext cx="2959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15">
                <a:latin typeface="Arial"/>
                <a:cs typeface="Arial"/>
              </a:rPr>
              <a:t>10</a:t>
            </a:r>
            <a:r>
              <a:rPr dirty="0" sz="1100" spc="-10">
                <a:latin typeface="Arial"/>
                <a:cs typeface="Arial"/>
              </a:rPr>
              <a:t>.</a:t>
            </a:r>
            <a:r>
              <a:rPr dirty="0" sz="1100" spc="15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15050" y="1638300"/>
            <a:ext cx="2286000" cy="477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07160" y="5194512"/>
          <a:ext cx="8291830" cy="811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2545"/>
                <a:gridCol w="885825"/>
                <a:gridCol w="1048384"/>
                <a:gridCol w="1052195"/>
                <a:gridCol w="1059179"/>
                <a:gridCol w="1068070"/>
                <a:gridCol w="1070609"/>
                <a:gridCol w="791845"/>
              </a:tblGrid>
              <a:tr h="191936">
                <a:tc>
                  <a:txBody>
                    <a:bodyPr/>
                    <a:lstStyle/>
                    <a:p>
                      <a:pPr algn="r" marR="226695">
                        <a:lnSpc>
                          <a:spcPts val="1325"/>
                        </a:lnSpc>
                      </a:pPr>
                      <a:r>
                        <a:rPr dirty="0" sz="1200" b="1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Evolut</a:t>
                      </a:r>
                      <a:r>
                        <a:rPr dirty="0" sz="1200" spc="-65" b="1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EOA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637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577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565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535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5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495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439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325"/>
                        </a:lnSpc>
                      </a:pPr>
                      <a:r>
                        <a:rPr dirty="0" sz="1200" spc="1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399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13645">
                <a:tc>
                  <a:txBody>
                    <a:bodyPr/>
                    <a:lstStyle/>
                    <a:p>
                      <a:pPr algn="r" marR="2266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r>
                        <a:rPr dirty="0" sz="1200" spc="-90" b="1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EOA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596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406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525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435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spc="5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397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370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spc="1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313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</a:tr>
              <a:tr h="213677">
                <a:tc>
                  <a:txBody>
                    <a:bodyPr/>
                    <a:lstStyle/>
                    <a:p>
                      <a:pPr algn="r" marR="2292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Evolut</a:t>
                      </a:r>
                      <a:r>
                        <a:rPr dirty="0" sz="1200" spc="-65" b="1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 b="1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717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704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662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607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spc="5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549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498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spc="10">
                          <a:solidFill>
                            <a:srgbClr val="0F0FEB"/>
                          </a:solidFill>
                          <a:latin typeface="Arial"/>
                          <a:cs typeface="Arial"/>
                        </a:rPr>
                        <a:t>467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</a:tr>
              <a:tr h="191968">
                <a:tc>
                  <a:txBody>
                    <a:bodyPr/>
                    <a:lstStyle/>
                    <a:p>
                      <a:pPr algn="r" marR="232410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r>
                        <a:rPr dirty="0" sz="1200" spc="-120" b="1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 b="1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MG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679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632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597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dirty="0" sz="1200" spc="5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457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436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dirty="0" sz="1200" spc="10">
                          <a:solidFill>
                            <a:srgbClr val="EC002A"/>
                          </a:solidFill>
                          <a:latin typeface="Arial"/>
                          <a:cs typeface="Arial"/>
                        </a:rPr>
                        <a:t>387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110226" y="4773612"/>
            <a:ext cx="192595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0">
                <a:latin typeface="Arial"/>
                <a:cs typeface="Arial"/>
              </a:rPr>
              <a:t>Time </a:t>
            </a:r>
            <a:r>
              <a:rPr dirty="0" sz="1550" spc="5">
                <a:latin typeface="Arial"/>
                <a:cs typeface="Arial"/>
              </a:rPr>
              <a:t>Post</a:t>
            </a:r>
            <a:r>
              <a:rPr dirty="0" sz="1550" spc="-20">
                <a:latin typeface="Arial"/>
                <a:cs typeface="Arial"/>
              </a:rPr>
              <a:t> </a:t>
            </a:r>
            <a:r>
              <a:rPr dirty="0" sz="1550" spc="25">
                <a:latin typeface="Arial"/>
                <a:cs typeface="Arial"/>
              </a:rPr>
              <a:t>Procedure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5633" y="1344231"/>
            <a:ext cx="1743710" cy="504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62890">
              <a:lnSpc>
                <a:spcPct val="101000"/>
              </a:lnSpc>
              <a:spcBef>
                <a:spcPts val="105"/>
              </a:spcBef>
            </a:pPr>
            <a:r>
              <a:rPr dirty="0" sz="1550" spc="30">
                <a:solidFill>
                  <a:srgbClr val="1E1E1E"/>
                </a:solidFill>
                <a:latin typeface="Arial"/>
                <a:cs typeface="Arial"/>
              </a:rPr>
              <a:t>EOA </a:t>
            </a:r>
            <a:r>
              <a:rPr dirty="0" sz="1550">
                <a:solidFill>
                  <a:srgbClr val="1E1E1E"/>
                </a:solidFill>
                <a:latin typeface="Arial"/>
                <a:cs typeface="Arial"/>
              </a:rPr>
              <a:t>and </a:t>
            </a:r>
            <a:r>
              <a:rPr dirty="0" sz="1550" spc="35">
                <a:solidFill>
                  <a:srgbClr val="1E1E1E"/>
                </a:solidFill>
                <a:latin typeface="Arial"/>
                <a:cs typeface="Arial"/>
              </a:rPr>
              <a:t>MG  </a:t>
            </a:r>
            <a:r>
              <a:rPr dirty="0" sz="1550" spc="20">
                <a:solidFill>
                  <a:srgbClr val="1E1E1E"/>
                </a:solidFill>
                <a:latin typeface="Arial"/>
                <a:cs typeface="Arial"/>
              </a:rPr>
              <a:t>P&lt;0.001 at </a:t>
            </a:r>
            <a:r>
              <a:rPr dirty="0" sz="1550" spc="15">
                <a:solidFill>
                  <a:srgbClr val="1E1E1E"/>
                </a:solidFill>
                <a:latin typeface="Arial"/>
                <a:cs typeface="Arial"/>
              </a:rPr>
              <a:t>5</a:t>
            </a:r>
            <a:r>
              <a:rPr dirty="0" sz="1550" spc="-10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1E1E1E"/>
                </a:solidFill>
                <a:latin typeface="Arial"/>
                <a:cs typeface="Arial"/>
              </a:rPr>
              <a:t>Years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037" y="205740"/>
            <a:ext cx="539940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30" b="0">
                <a:solidFill>
                  <a:srgbClr val="090825"/>
                </a:solidFill>
                <a:latin typeface="Arial"/>
                <a:cs typeface="Arial"/>
              </a:rPr>
              <a:t>Hemodynamic </a:t>
            </a:r>
            <a:r>
              <a:rPr dirty="0" sz="2750" spc="-35" b="0">
                <a:solidFill>
                  <a:srgbClr val="090825"/>
                </a:solidFill>
                <a:latin typeface="Arial"/>
                <a:cs typeface="Arial"/>
              </a:rPr>
              <a:t>Valve</a:t>
            </a:r>
            <a:r>
              <a:rPr dirty="0" sz="2750" spc="30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Performance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0150" y="923925"/>
            <a:ext cx="10020300" cy="389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292" y="1151572"/>
            <a:ext cx="2886710" cy="862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5" b="1">
                <a:solidFill>
                  <a:srgbClr val="080875"/>
                </a:solidFill>
                <a:latin typeface="Arial"/>
                <a:cs typeface="Arial"/>
              </a:rPr>
              <a:t>Patients with </a:t>
            </a:r>
            <a:r>
              <a:rPr dirty="0" sz="1650" spc="15" b="1">
                <a:solidFill>
                  <a:srgbClr val="080875"/>
                </a:solidFill>
                <a:latin typeface="Arial"/>
                <a:cs typeface="Arial"/>
              </a:rPr>
              <a:t>PVR </a:t>
            </a:r>
            <a:r>
              <a:rPr dirty="0" sz="1650" b="1">
                <a:solidFill>
                  <a:srgbClr val="080875"/>
                </a:solidFill>
                <a:latin typeface="Arial"/>
                <a:cs typeface="Arial"/>
              </a:rPr>
              <a:t>data </a:t>
            </a:r>
            <a:r>
              <a:rPr dirty="0" sz="1650" spc="25" b="1">
                <a:solidFill>
                  <a:srgbClr val="080875"/>
                </a:solidFill>
                <a:latin typeface="Arial"/>
                <a:cs typeface="Arial"/>
              </a:rPr>
              <a:t>at</a:t>
            </a:r>
            <a:r>
              <a:rPr dirty="0" sz="1650" spc="-140" b="1">
                <a:solidFill>
                  <a:srgbClr val="080875"/>
                </a:solidFill>
                <a:latin typeface="Arial"/>
                <a:cs typeface="Arial"/>
              </a:rPr>
              <a:t> </a:t>
            </a:r>
            <a:r>
              <a:rPr dirty="0" sz="1650" spc="25" b="1">
                <a:solidFill>
                  <a:srgbClr val="080875"/>
                </a:solidFill>
                <a:latin typeface="Arial"/>
                <a:cs typeface="Arial"/>
              </a:rPr>
              <a:t>5Y</a:t>
            </a:r>
            <a:endParaRPr sz="1650">
              <a:latin typeface="Arial"/>
              <a:cs typeface="Arial"/>
            </a:endParaRPr>
          </a:p>
          <a:p>
            <a:pPr algn="r" marR="593725">
              <a:lnSpc>
                <a:spcPct val="100000"/>
              </a:lnSpc>
              <a:spcBef>
                <a:spcPts val="1335"/>
              </a:spcBef>
            </a:pPr>
            <a:r>
              <a:rPr dirty="0" sz="1350" spc="-15">
                <a:solidFill>
                  <a:srgbClr val="080875"/>
                </a:solidFill>
                <a:latin typeface="Arial"/>
                <a:cs typeface="Arial"/>
              </a:rPr>
              <a:t>Overall, </a:t>
            </a:r>
            <a:r>
              <a:rPr dirty="0" sz="1350">
                <a:solidFill>
                  <a:srgbClr val="080875"/>
                </a:solidFill>
                <a:latin typeface="Arial"/>
                <a:cs typeface="Arial"/>
              </a:rPr>
              <a:t>p &lt;</a:t>
            </a:r>
            <a:r>
              <a:rPr dirty="0" sz="1350" spc="-15">
                <a:solidFill>
                  <a:srgbClr val="080875"/>
                </a:solidFill>
                <a:latin typeface="Arial"/>
                <a:cs typeface="Arial"/>
              </a:rPr>
              <a:t> 0.0001</a:t>
            </a:r>
            <a:endParaRPr sz="1350">
              <a:latin typeface="Arial"/>
              <a:cs typeface="Arial"/>
            </a:endParaRPr>
          </a:p>
          <a:p>
            <a:pPr algn="r" marR="547370">
              <a:lnSpc>
                <a:spcPct val="100000"/>
              </a:lnSpc>
              <a:spcBef>
                <a:spcPts val="30"/>
              </a:spcBef>
            </a:pPr>
            <a:r>
              <a:rPr dirty="0" sz="1350" b="1">
                <a:solidFill>
                  <a:srgbClr val="080875"/>
                </a:solidFill>
                <a:latin typeface="Arial"/>
                <a:cs typeface="Arial"/>
              </a:rPr>
              <a:t>≥ </a:t>
            </a:r>
            <a:r>
              <a:rPr dirty="0" sz="1350" spc="-10" b="1">
                <a:solidFill>
                  <a:srgbClr val="080875"/>
                </a:solidFill>
                <a:latin typeface="Arial"/>
                <a:cs typeface="Arial"/>
              </a:rPr>
              <a:t>Moderate, </a:t>
            </a:r>
            <a:r>
              <a:rPr dirty="0" sz="1350" b="1">
                <a:solidFill>
                  <a:srgbClr val="080875"/>
                </a:solidFill>
                <a:latin typeface="Arial"/>
                <a:cs typeface="Arial"/>
              </a:rPr>
              <a:t>p =</a:t>
            </a:r>
            <a:r>
              <a:rPr dirty="0" sz="1350" spc="-114" b="1">
                <a:solidFill>
                  <a:srgbClr val="080875"/>
                </a:solidFill>
                <a:latin typeface="Arial"/>
                <a:cs typeface="Arial"/>
              </a:rPr>
              <a:t> </a:t>
            </a:r>
            <a:r>
              <a:rPr dirty="0" sz="1350" spc="-5" b="1">
                <a:solidFill>
                  <a:srgbClr val="080875"/>
                </a:solidFill>
                <a:latin typeface="Arial"/>
                <a:cs typeface="Arial"/>
              </a:rPr>
              <a:t>0.50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9662" y="2033651"/>
            <a:ext cx="1677035" cy="0"/>
          </a:xfrm>
          <a:custGeom>
            <a:avLst/>
            <a:gdLst/>
            <a:ahLst/>
            <a:cxnLst/>
            <a:rect l="l" t="t" r="r" b="b"/>
            <a:pathLst>
              <a:path w="1677035" h="0">
                <a:moveTo>
                  <a:pt x="0" y="0"/>
                </a:moveTo>
                <a:lnTo>
                  <a:pt x="1676463" y="0"/>
                </a:lnTo>
              </a:path>
            </a:pathLst>
          </a:custGeom>
          <a:ln w="6350">
            <a:solidFill>
              <a:srgbClr val="1E1E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2577" y="2869603"/>
            <a:ext cx="259715" cy="10979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925"/>
              </a:lnSpc>
            </a:pPr>
            <a:r>
              <a:rPr dirty="0" sz="1650">
                <a:latin typeface="Arial"/>
                <a:cs typeface="Arial"/>
              </a:rPr>
              <a:t>Patients, </a:t>
            </a:r>
            <a:r>
              <a:rPr dirty="0" sz="1650" spc="-5"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2840" y="1151572"/>
            <a:ext cx="478472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5" b="1">
                <a:solidFill>
                  <a:srgbClr val="080875"/>
                </a:solidFill>
                <a:latin typeface="Arial"/>
                <a:cs typeface="Arial"/>
              </a:rPr>
              <a:t>Patients with </a:t>
            </a:r>
            <a:r>
              <a:rPr dirty="0" sz="1650" spc="15" b="1">
                <a:solidFill>
                  <a:srgbClr val="080875"/>
                </a:solidFill>
                <a:latin typeface="Arial"/>
                <a:cs typeface="Arial"/>
              </a:rPr>
              <a:t>PVR </a:t>
            </a:r>
            <a:r>
              <a:rPr dirty="0" sz="1650" b="1">
                <a:solidFill>
                  <a:srgbClr val="080875"/>
                </a:solidFill>
                <a:latin typeface="Arial"/>
                <a:cs typeface="Arial"/>
              </a:rPr>
              <a:t>data </a:t>
            </a:r>
            <a:r>
              <a:rPr dirty="0" sz="1650" spc="25" b="1">
                <a:solidFill>
                  <a:srgbClr val="080875"/>
                </a:solidFill>
                <a:latin typeface="Arial"/>
                <a:cs typeface="Arial"/>
              </a:rPr>
              <a:t>at </a:t>
            </a:r>
            <a:r>
              <a:rPr dirty="0" sz="1650" spc="15" b="1">
                <a:solidFill>
                  <a:srgbClr val="080875"/>
                </a:solidFill>
                <a:latin typeface="Arial"/>
                <a:cs typeface="Arial"/>
              </a:rPr>
              <a:t>all </a:t>
            </a:r>
            <a:r>
              <a:rPr dirty="0" sz="1650" spc="-5" b="1">
                <a:solidFill>
                  <a:srgbClr val="080875"/>
                </a:solidFill>
                <a:latin typeface="Arial"/>
                <a:cs typeface="Arial"/>
              </a:rPr>
              <a:t>visits </a:t>
            </a:r>
            <a:r>
              <a:rPr dirty="0" sz="1650" b="1">
                <a:solidFill>
                  <a:srgbClr val="080875"/>
                </a:solidFill>
                <a:latin typeface="Arial"/>
                <a:cs typeface="Arial"/>
              </a:rPr>
              <a:t>(paired</a:t>
            </a:r>
            <a:r>
              <a:rPr dirty="0" sz="1650" spc="-75" b="1">
                <a:solidFill>
                  <a:srgbClr val="080875"/>
                </a:solidFill>
                <a:latin typeface="Arial"/>
                <a:cs typeface="Arial"/>
              </a:rPr>
              <a:t> </a:t>
            </a:r>
            <a:r>
              <a:rPr dirty="0" sz="1650" spc="-5" b="1">
                <a:solidFill>
                  <a:srgbClr val="080875"/>
                </a:solidFill>
                <a:latin typeface="Arial"/>
                <a:cs typeface="Arial"/>
              </a:rPr>
              <a:t>data)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3020" y="1684337"/>
            <a:ext cx="138684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>
                <a:solidFill>
                  <a:srgbClr val="171717"/>
                </a:solidFill>
                <a:latin typeface="Arial"/>
                <a:cs typeface="Arial"/>
              </a:rPr>
              <a:t>Evolut</a:t>
            </a:r>
            <a:r>
              <a:rPr dirty="0" sz="1550" spc="-4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171717"/>
                </a:solidFill>
                <a:latin typeface="Arial"/>
                <a:cs typeface="Arial"/>
              </a:rPr>
              <a:t>(N=319)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9078" y="2869603"/>
            <a:ext cx="259715" cy="10979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925"/>
              </a:lnSpc>
            </a:pPr>
            <a:r>
              <a:rPr dirty="0" sz="1650">
                <a:latin typeface="Arial"/>
                <a:cs typeface="Arial"/>
              </a:rPr>
              <a:t>Patients, </a:t>
            </a:r>
            <a:r>
              <a:rPr dirty="0" sz="1650" spc="-5"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1290" y="2869603"/>
            <a:ext cx="259715" cy="10979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925"/>
              </a:lnSpc>
            </a:pPr>
            <a:r>
              <a:rPr dirty="0" sz="1650">
                <a:latin typeface="Arial"/>
                <a:cs typeface="Arial"/>
              </a:rPr>
              <a:t>Patients, </a:t>
            </a:r>
            <a:r>
              <a:rPr dirty="0" sz="1650" spc="-5"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45268" y="1719516"/>
            <a:ext cx="152082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0">
                <a:solidFill>
                  <a:srgbClr val="171717"/>
                </a:solidFill>
                <a:latin typeface="Arial"/>
                <a:cs typeface="Arial"/>
              </a:rPr>
              <a:t>Surgery</a:t>
            </a:r>
            <a:r>
              <a:rPr dirty="0" sz="1550" spc="-1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550" spc="5">
                <a:solidFill>
                  <a:srgbClr val="171717"/>
                </a:solidFill>
                <a:latin typeface="Arial"/>
                <a:cs typeface="Arial"/>
              </a:rPr>
              <a:t>(N=211)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2417" y="212343"/>
            <a:ext cx="421957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25" b="0">
                <a:solidFill>
                  <a:srgbClr val="090825"/>
                </a:solidFill>
                <a:latin typeface="Arial"/>
                <a:cs typeface="Arial"/>
              </a:rPr>
              <a:t>Paravalvular</a:t>
            </a:r>
            <a:r>
              <a:rPr dirty="0" sz="2750" spc="-95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Regurgitation</a:t>
            </a:r>
            <a:endParaRPr sz="2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0036" y="5823428"/>
            <a:ext cx="5140613" cy="183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5775" y="2276475"/>
            <a:ext cx="28194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00450" y="2076450"/>
            <a:ext cx="3790950" cy="406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48575" y="2076450"/>
            <a:ext cx="4543425" cy="4067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62248" y="1583689"/>
          <a:ext cx="5411470" cy="827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5235"/>
                <a:gridCol w="1452244"/>
                <a:gridCol w="1424939"/>
              </a:tblGrid>
              <a:tr h="304800">
                <a:tc gridSpan="2">
                  <a:txBody>
                    <a:bodyPr/>
                    <a:lstStyle/>
                    <a:p>
                      <a:pPr marL="22472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 spc="30">
                          <a:latin typeface="Arial"/>
                          <a:cs typeface="Arial"/>
                        </a:rPr>
                        <a:t>KM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Rate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400" spc="-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Years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476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95%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CI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901">
                <a:tc>
                  <a:txBody>
                    <a:bodyPr/>
                    <a:lstStyle/>
                    <a:p>
                      <a:pPr marL="1905">
                        <a:lnSpc>
                          <a:spcPts val="165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None/trace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PVR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month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ts val="165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13.0%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ts val="165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10.1%–16.7%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0622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Mild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PVR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month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14.1%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10.1%–19.5%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51228" y="5887748"/>
          <a:ext cx="9231630" cy="417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45"/>
                <a:gridCol w="593725"/>
                <a:gridCol w="770255"/>
                <a:gridCol w="1165225"/>
                <a:gridCol w="1529079"/>
                <a:gridCol w="1521459"/>
                <a:gridCol w="1531620"/>
                <a:gridCol w="1050925"/>
              </a:tblGrid>
              <a:tr h="208901">
                <a:tc>
                  <a:txBody>
                    <a:bodyPr/>
                    <a:lstStyle/>
                    <a:p>
                      <a:pPr algn="r" marR="64769">
                        <a:lnSpc>
                          <a:spcPts val="1545"/>
                        </a:lnSpc>
                      </a:pPr>
                      <a:r>
                        <a:rPr dirty="0" sz="1400" spc="1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/t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438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427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424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416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99440">
                        <a:lnSpc>
                          <a:spcPts val="1545"/>
                        </a:lnSpc>
                      </a:pPr>
                      <a:r>
                        <a:rPr dirty="0" sz="1400" spc="-4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7060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384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545"/>
                        </a:lnSpc>
                      </a:pPr>
                      <a:r>
                        <a:rPr dirty="0" sz="1400" spc="-4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8901">
                <a:tc>
                  <a:txBody>
                    <a:bodyPr/>
                    <a:lstStyle/>
                    <a:p>
                      <a:pPr algn="r" marR="64769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257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254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249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240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99440">
                        <a:lnSpc>
                          <a:spcPts val="1545"/>
                        </a:lnSpc>
                      </a:pPr>
                      <a:r>
                        <a:rPr dirty="0" sz="1400" spc="-4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7060">
                        <a:lnSpc>
                          <a:spcPts val="1545"/>
                        </a:lnSpc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213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ts val="1545"/>
                        </a:lnSpc>
                      </a:pPr>
                      <a:r>
                        <a:rPr dirty="0" sz="1400" spc="-4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042153" y="2430716"/>
            <a:ext cx="191008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>
                <a:latin typeface="Arial"/>
                <a:cs typeface="Arial"/>
              </a:rPr>
              <a:t>Log-rank </a:t>
            </a:r>
            <a:r>
              <a:rPr dirty="0" sz="1400">
                <a:latin typeface="Arial"/>
                <a:cs typeface="Arial"/>
              </a:rPr>
              <a:t>p-value </a:t>
            </a:r>
            <a:r>
              <a:rPr dirty="0" sz="1400" spc="15">
                <a:latin typeface="Arial"/>
                <a:cs typeface="Arial"/>
              </a:rPr>
              <a:t>=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0.67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139" y="5581650"/>
            <a:ext cx="127762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5">
                <a:latin typeface="Arial"/>
                <a:cs typeface="Arial"/>
              </a:rPr>
              <a:t>PVR </a:t>
            </a:r>
            <a:r>
              <a:rPr dirty="0" sz="1400" spc="-15">
                <a:latin typeface="Arial"/>
                <a:cs typeface="Arial"/>
              </a:rPr>
              <a:t>at </a:t>
            </a:r>
            <a:r>
              <a:rPr dirty="0" sz="1400" spc="10">
                <a:latin typeface="Arial"/>
                <a:cs typeface="Arial"/>
              </a:rPr>
              <a:t>1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Month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0037" y="203517"/>
            <a:ext cx="1041654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b="0">
                <a:solidFill>
                  <a:srgbClr val="090825"/>
                </a:solidFill>
                <a:latin typeface="Arial"/>
                <a:cs typeface="Arial"/>
              </a:rPr>
              <a:t>Effect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of </a:t>
            </a:r>
            <a:r>
              <a:rPr dirty="0" sz="2750" spc="30" b="0">
                <a:solidFill>
                  <a:srgbClr val="090825"/>
                </a:solidFill>
                <a:latin typeface="Arial"/>
                <a:cs typeface="Arial"/>
              </a:rPr>
              <a:t>1-Month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Paravalvular Regurgitation </a:t>
            </a:r>
            <a:r>
              <a:rPr dirty="0" sz="2750" spc="25" b="0">
                <a:solidFill>
                  <a:srgbClr val="090825"/>
                </a:solidFill>
                <a:latin typeface="Arial"/>
                <a:cs typeface="Arial"/>
              </a:rPr>
              <a:t>on </a:t>
            </a:r>
            <a:r>
              <a:rPr dirty="0" sz="2750" spc="10" b="0">
                <a:solidFill>
                  <a:srgbClr val="090825"/>
                </a:solidFill>
                <a:latin typeface="Arial"/>
                <a:cs typeface="Arial"/>
              </a:rPr>
              <a:t>Mortality </a:t>
            </a:r>
            <a:r>
              <a:rPr dirty="0" sz="2750" spc="35" b="0">
                <a:solidFill>
                  <a:srgbClr val="090825"/>
                </a:solidFill>
                <a:latin typeface="Arial"/>
                <a:cs typeface="Arial"/>
              </a:rPr>
              <a:t>in</a:t>
            </a:r>
            <a:r>
              <a:rPr dirty="0" sz="2750" spc="25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10" b="0">
                <a:solidFill>
                  <a:srgbClr val="090825"/>
                </a:solidFill>
                <a:latin typeface="Arial"/>
                <a:cs typeface="Arial"/>
              </a:rPr>
              <a:t>Evolut</a:t>
            </a:r>
            <a:endParaRPr sz="2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1412" y="904493"/>
            <a:ext cx="945197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10" b="1">
                <a:solidFill>
                  <a:srgbClr val="130E4A"/>
                </a:solidFill>
                <a:latin typeface="Arial"/>
                <a:cs typeface="Arial"/>
              </a:rPr>
              <a:t>Early </a:t>
            </a:r>
            <a:r>
              <a:rPr dirty="0" sz="2150" spc="15" b="1">
                <a:solidFill>
                  <a:srgbClr val="130E4A"/>
                </a:solidFill>
                <a:latin typeface="Arial"/>
                <a:cs typeface="Arial"/>
              </a:rPr>
              <a:t>mild </a:t>
            </a:r>
            <a:r>
              <a:rPr dirty="0" sz="2150" spc="20" b="1">
                <a:solidFill>
                  <a:srgbClr val="130E4A"/>
                </a:solidFill>
                <a:latin typeface="Arial"/>
                <a:cs typeface="Arial"/>
              </a:rPr>
              <a:t>paravalvular regurgitation </a:t>
            </a:r>
            <a:r>
              <a:rPr dirty="0" sz="2150" spc="10" b="1">
                <a:solidFill>
                  <a:srgbClr val="130E4A"/>
                </a:solidFill>
                <a:latin typeface="Arial"/>
                <a:cs typeface="Arial"/>
              </a:rPr>
              <a:t>had </a:t>
            </a:r>
            <a:r>
              <a:rPr dirty="0" sz="2150" spc="25" b="1">
                <a:solidFill>
                  <a:srgbClr val="130E4A"/>
                </a:solidFill>
                <a:latin typeface="Arial"/>
                <a:cs typeface="Arial"/>
              </a:rPr>
              <a:t>no </a:t>
            </a:r>
            <a:r>
              <a:rPr dirty="0" sz="2150" spc="20" b="1">
                <a:solidFill>
                  <a:srgbClr val="130E4A"/>
                </a:solidFill>
                <a:latin typeface="Arial"/>
                <a:cs typeface="Arial"/>
              </a:rPr>
              <a:t>impact </a:t>
            </a:r>
            <a:r>
              <a:rPr dirty="0" sz="2150" spc="25" b="1">
                <a:solidFill>
                  <a:srgbClr val="130E4A"/>
                </a:solidFill>
                <a:latin typeface="Arial"/>
                <a:cs typeface="Arial"/>
              </a:rPr>
              <a:t>on </a:t>
            </a:r>
            <a:r>
              <a:rPr dirty="0" sz="2150" spc="40" b="1">
                <a:solidFill>
                  <a:srgbClr val="130E4A"/>
                </a:solidFill>
                <a:latin typeface="Arial"/>
                <a:cs typeface="Arial"/>
              </a:rPr>
              <a:t>5-year</a:t>
            </a:r>
            <a:r>
              <a:rPr dirty="0" sz="2150" spc="235" b="1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2150" spc="15" b="1">
                <a:solidFill>
                  <a:srgbClr val="130E4A"/>
                </a:solidFill>
                <a:latin typeface="Arial"/>
                <a:cs typeface="Arial"/>
              </a:rPr>
              <a:t>mortality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24025" y="1438275"/>
            <a:ext cx="9315450" cy="438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80847" y="4449571"/>
          <a:ext cx="7310120" cy="1889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3710"/>
                <a:gridCol w="995044"/>
                <a:gridCol w="914399"/>
                <a:gridCol w="887729"/>
                <a:gridCol w="935989"/>
                <a:gridCol w="922655"/>
                <a:gridCol w="893445"/>
              </a:tblGrid>
              <a:tr h="274319">
                <a:tc gridSpan="7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Change </a:t>
                      </a:r>
                      <a:r>
                        <a:rPr dirty="0" sz="1200" spc="10" b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Baseline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7425">
                <a:tc>
                  <a:txBody>
                    <a:bodyPr/>
                    <a:lstStyle/>
                    <a:p>
                      <a:pPr algn="r" marR="4679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720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689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661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617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561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520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3B3B3B"/>
                      </a:solidFill>
                      <a:prstDash val="solid"/>
                    </a:lnT>
                  </a:tcPr>
                </a:tc>
              </a:tr>
              <a:tr h="155858">
                <a:tc>
                  <a:txBody>
                    <a:bodyPr/>
                    <a:lstStyle/>
                    <a:p>
                      <a:pPr>
                        <a:lnSpc>
                          <a:spcPts val="112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Evolut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20518">
                <a:tc>
                  <a:txBody>
                    <a:bodyPr/>
                    <a:lstStyle/>
                    <a:p>
                      <a:pPr algn="r" marR="157480">
                        <a:lnSpc>
                          <a:spcPts val="11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Mean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SD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11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20.0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21.1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ts val="11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21.6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20.6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ts val="11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20.9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20.8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ts val="11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20.1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20.6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1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19.3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20.7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1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18.9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21.9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46874">
                <a:tc>
                  <a:txBody>
                    <a:bodyPr/>
                    <a:lstStyle/>
                    <a:p>
                      <a:pPr algn="r" marR="46799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645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5405"/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607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5405"/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565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5405"/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522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540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483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5405"/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445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155827">
                <a:tc>
                  <a:txBody>
                    <a:bodyPr/>
                    <a:lstStyle/>
                    <a:p>
                      <a:pPr>
                        <a:lnSpc>
                          <a:spcPts val="112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Surgery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46697">
                <a:tc>
                  <a:txBody>
                    <a:bodyPr/>
                    <a:lstStyle/>
                    <a:p>
                      <a:pPr algn="r" marR="157480">
                        <a:lnSpc>
                          <a:spcPts val="1120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Mean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SD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ts val="11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9.2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22.3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ts val="11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20.7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20.3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ts val="11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20.0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20.0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ts val="11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19.3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21.1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11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17.3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20.9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12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17.8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21.7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354681">
                <a:tc>
                  <a:txBody>
                    <a:bodyPr/>
                    <a:lstStyle/>
                    <a:p>
                      <a:pPr marL="9969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p-value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&lt;0.001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1440"/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1440"/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1440"/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1440"/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144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139176" y="1401381"/>
            <a:ext cx="3787775" cy="525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795">
              <a:lnSpc>
                <a:spcPts val="1964"/>
              </a:lnSpc>
              <a:spcBef>
                <a:spcPts val="100"/>
              </a:spcBef>
            </a:pPr>
            <a:r>
              <a:rPr dirty="0" sz="1650" spc="5" b="1">
                <a:solidFill>
                  <a:srgbClr val="080875"/>
                </a:solidFill>
                <a:latin typeface="Arial"/>
                <a:cs typeface="Arial"/>
              </a:rPr>
              <a:t>Alive and </a:t>
            </a:r>
            <a:r>
              <a:rPr dirty="0" sz="1650" spc="10" b="1">
                <a:solidFill>
                  <a:srgbClr val="080875"/>
                </a:solidFill>
                <a:latin typeface="Arial"/>
                <a:cs typeface="Arial"/>
              </a:rPr>
              <a:t>well </a:t>
            </a:r>
            <a:r>
              <a:rPr dirty="0" sz="1650" spc="-10" b="1">
                <a:solidFill>
                  <a:srgbClr val="080875"/>
                </a:solidFill>
                <a:latin typeface="Arial"/>
                <a:cs typeface="Arial"/>
              </a:rPr>
              <a:t>at </a:t>
            </a:r>
            <a:r>
              <a:rPr dirty="0" sz="1650" b="1">
                <a:solidFill>
                  <a:srgbClr val="080875"/>
                </a:solidFill>
                <a:latin typeface="Arial"/>
                <a:cs typeface="Arial"/>
              </a:rPr>
              <a:t>5</a:t>
            </a:r>
            <a:r>
              <a:rPr dirty="0" sz="1650" spc="-10" b="1">
                <a:solidFill>
                  <a:srgbClr val="080875"/>
                </a:solidFill>
                <a:latin typeface="Arial"/>
                <a:cs typeface="Arial"/>
              </a:rPr>
              <a:t> </a:t>
            </a:r>
            <a:r>
              <a:rPr dirty="0" sz="1650" spc="-15" b="1">
                <a:solidFill>
                  <a:srgbClr val="080875"/>
                </a:solidFill>
                <a:latin typeface="Arial"/>
                <a:cs typeface="Arial"/>
              </a:rPr>
              <a:t>Years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ts val="1964"/>
              </a:lnSpc>
            </a:pPr>
            <a:r>
              <a:rPr dirty="0" sz="1650" spc="-5" b="1">
                <a:solidFill>
                  <a:srgbClr val="080875"/>
                </a:solidFill>
                <a:latin typeface="Arial"/>
                <a:cs typeface="Arial"/>
              </a:rPr>
              <a:t>(alive </a:t>
            </a:r>
            <a:r>
              <a:rPr dirty="0" sz="1650" spc="5" b="1">
                <a:solidFill>
                  <a:srgbClr val="080875"/>
                </a:solidFill>
                <a:latin typeface="Arial"/>
                <a:cs typeface="Arial"/>
              </a:rPr>
              <a:t>and KCCQ </a:t>
            </a:r>
            <a:r>
              <a:rPr dirty="0" sz="1650" b="1">
                <a:solidFill>
                  <a:srgbClr val="080875"/>
                </a:solidFill>
                <a:latin typeface="Arial"/>
                <a:cs typeface="Arial"/>
              </a:rPr>
              <a:t>summary </a:t>
            </a:r>
            <a:r>
              <a:rPr dirty="0" sz="1650" spc="5" b="1">
                <a:solidFill>
                  <a:srgbClr val="080875"/>
                </a:solidFill>
                <a:latin typeface="Arial"/>
                <a:cs typeface="Arial"/>
              </a:rPr>
              <a:t>score</a:t>
            </a:r>
            <a:r>
              <a:rPr dirty="0" sz="1650" spc="20" b="1">
                <a:solidFill>
                  <a:srgbClr val="080875"/>
                </a:solidFill>
                <a:latin typeface="Arial"/>
                <a:cs typeface="Arial"/>
              </a:rPr>
              <a:t> </a:t>
            </a:r>
            <a:r>
              <a:rPr dirty="0" sz="1650" spc="5" b="1">
                <a:solidFill>
                  <a:srgbClr val="080875"/>
                </a:solidFill>
                <a:latin typeface="Arial"/>
                <a:cs typeface="Arial"/>
              </a:rPr>
              <a:t>&gt;75)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0656" y="2697522"/>
            <a:ext cx="260350" cy="10972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925"/>
              </a:lnSpc>
            </a:pPr>
            <a:r>
              <a:rPr dirty="0" sz="1650">
                <a:latin typeface="Arial"/>
                <a:cs typeface="Arial"/>
              </a:rPr>
              <a:t>Patients,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%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990" y="213931"/>
            <a:ext cx="4920615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30" b="0">
                <a:solidFill>
                  <a:srgbClr val="090825"/>
                </a:solidFill>
                <a:latin typeface="Arial"/>
                <a:cs typeface="Arial"/>
              </a:rPr>
              <a:t>KCCQ </a:t>
            </a:r>
            <a:r>
              <a:rPr dirty="0" sz="2750" spc="15" b="0">
                <a:solidFill>
                  <a:srgbClr val="090825"/>
                </a:solidFill>
                <a:latin typeface="Arial"/>
                <a:cs typeface="Arial"/>
              </a:rPr>
              <a:t>Overall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Summary</a:t>
            </a:r>
            <a:r>
              <a:rPr dirty="0" sz="2750" spc="-25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Score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4325" y="1200150"/>
            <a:ext cx="7486650" cy="359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01000" y="1685925"/>
            <a:ext cx="3781425" cy="3400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42" y="574992"/>
            <a:ext cx="7941309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20">
                <a:solidFill>
                  <a:srgbClr val="000000"/>
                </a:solidFill>
              </a:rPr>
              <a:t>Disclosure </a:t>
            </a:r>
            <a:r>
              <a:rPr dirty="0" sz="2750" spc="-10">
                <a:solidFill>
                  <a:srgbClr val="000000"/>
                </a:solidFill>
              </a:rPr>
              <a:t>of </a:t>
            </a:r>
            <a:r>
              <a:rPr dirty="0" sz="2750" spc="30">
                <a:solidFill>
                  <a:srgbClr val="000000"/>
                </a:solidFill>
              </a:rPr>
              <a:t>Relevant </a:t>
            </a:r>
            <a:r>
              <a:rPr dirty="0" sz="2750" spc="15">
                <a:solidFill>
                  <a:srgbClr val="000000"/>
                </a:solidFill>
              </a:rPr>
              <a:t>Financial</a:t>
            </a:r>
            <a:r>
              <a:rPr dirty="0" sz="2750" spc="175">
                <a:solidFill>
                  <a:srgbClr val="000000"/>
                </a:solidFill>
              </a:rPr>
              <a:t> </a:t>
            </a:r>
            <a:r>
              <a:rPr dirty="0" sz="2750" spc="20">
                <a:solidFill>
                  <a:srgbClr val="000000"/>
                </a:solidFill>
              </a:rPr>
              <a:t>Relationships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673417" y="1449641"/>
            <a:ext cx="10683240" cy="8782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0" indent="-228600">
              <a:lnSpc>
                <a:spcPts val="2290"/>
              </a:lnSpc>
              <a:spcBef>
                <a:spcPts val="12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Arial"/>
                <a:cs typeface="Arial"/>
              </a:rPr>
              <a:t>Within the </a:t>
            </a:r>
            <a:r>
              <a:rPr dirty="0" sz="2000" spc="-10">
                <a:latin typeface="Arial"/>
                <a:cs typeface="Arial"/>
              </a:rPr>
              <a:t>prior </a:t>
            </a:r>
            <a:r>
              <a:rPr dirty="0" sz="2000" spc="-25">
                <a:latin typeface="Arial"/>
                <a:cs typeface="Arial"/>
              </a:rPr>
              <a:t>24 </a:t>
            </a:r>
            <a:r>
              <a:rPr dirty="0" sz="2000" spc="-10">
                <a:latin typeface="Arial"/>
                <a:cs typeface="Arial"/>
              </a:rPr>
              <a:t>months, </a:t>
            </a:r>
            <a:r>
              <a:rPr dirty="0" sz="2000" spc="5">
                <a:latin typeface="Arial"/>
                <a:cs typeface="Arial"/>
              </a:rPr>
              <a:t>I </a:t>
            </a:r>
            <a:r>
              <a:rPr dirty="0" sz="2000">
                <a:latin typeface="Arial"/>
                <a:cs typeface="Arial"/>
              </a:rPr>
              <a:t>have </a:t>
            </a:r>
            <a:r>
              <a:rPr dirty="0" sz="2000" spc="15">
                <a:latin typeface="Arial"/>
                <a:cs typeface="Arial"/>
              </a:rPr>
              <a:t>had a </a:t>
            </a:r>
            <a:r>
              <a:rPr dirty="0" sz="2000" spc="5">
                <a:latin typeface="Arial"/>
                <a:cs typeface="Arial"/>
              </a:rPr>
              <a:t>relevant </a:t>
            </a:r>
            <a:r>
              <a:rPr dirty="0" sz="2000">
                <a:latin typeface="Arial"/>
                <a:cs typeface="Arial"/>
              </a:rPr>
              <a:t>financial relationship </a:t>
            </a:r>
            <a:r>
              <a:rPr dirty="0" sz="2000" spc="-10">
                <a:latin typeface="Arial"/>
                <a:cs typeface="Arial"/>
              </a:rPr>
              <a:t>with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15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241300" marR="5080">
              <a:lnSpc>
                <a:spcPts val="2100"/>
              </a:lnSpc>
              <a:spcBef>
                <a:spcPts val="210"/>
              </a:spcBef>
            </a:pPr>
            <a:r>
              <a:rPr dirty="0" sz="2000">
                <a:latin typeface="Arial"/>
                <a:cs typeface="Arial"/>
              </a:rPr>
              <a:t>company </a:t>
            </a:r>
            <a:r>
              <a:rPr dirty="0" sz="2000" spc="-5">
                <a:latin typeface="Arial"/>
                <a:cs typeface="Arial"/>
              </a:rPr>
              <a:t>producing, marketing, </a:t>
            </a:r>
            <a:r>
              <a:rPr dirty="0" sz="2000" spc="-10">
                <a:latin typeface="Arial"/>
                <a:cs typeface="Arial"/>
              </a:rPr>
              <a:t>selling, </a:t>
            </a:r>
            <a:r>
              <a:rPr dirty="0" sz="2000">
                <a:latin typeface="Arial"/>
                <a:cs typeface="Arial"/>
              </a:rPr>
              <a:t>re-selling, </a:t>
            </a:r>
            <a:r>
              <a:rPr dirty="0" sz="2000" spc="-30">
                <a:latin typeface="Arial"/>
                <a:cs typeface="Arial"/>
              </a:rPr>
              <a:t>or </a:t>
            </a:r>
            <a:r>
              <a:rPr dirty="0" sz="2000" spc="-5">
                <a:latin typeface="Arial"/>
                <a:cs typeface="Arial"/>
              </a:rPr>
              <a:t>distributing </a:t>
            </a:r>
            <a:r>
              <a:rPr dirty="0" sz="2000">
                <a:latin typeface="Arial"/>
                <a:cs typeface="Arial"/>
              </a:rPr>
              <a:t>healthcare products used </a:t>
            </a:r>
            <a:r>
              <a:rPr dirty="0" sz="2000" spc="10">
                <a:latin typeface="Arial"/>
                <a:cs typeface="Arial"/>
              </a:rPr>
              <a:t>by  or </a:t>
            </a:r>
            <a:r>
              <a:rPr dirty="0" sz="2000" spc="15">
                <a:latin typeface="Arial"/>
                <a:cs typeface="Arial"/>
              </a:rPr>
              <a:t>on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patients: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4887" y="2749327"/>
          <a:ext cx="9620885" cy="89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1870"/>
                <a:gridCol w="4819014"/>
              </a:tblGrid>
              <a:tr h="311069">
                <a:tc>
                  <a:txBody>
                    <a:bodyPr/>
                    <a:lstStyle/>
                    <a:p>
                      <a:pPr marL="127000">
                        <a:lnSpc>
                          <a:spcPts val="1989"/>
                        </a:lnSpc>
                      </a:pPr>
                      <a:r>
                        <a:rPr dirty="0" u="heavy" sz="18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Nature </a:t>
                      </a:r>
                      <a:r>
                        <a:rPr dirty="0" u="heavy" sz="1800" spc="-3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u="heavy" sz="18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Financial</a:t>
                      </a:r>
                      <a:r>
                        <a:rPr dirty="0" u="heavy" sz="1800" spc="7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Relationship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85545">
                        <a:lnSpc>
                          <a:spcPts val="1989"/>
                        </a:lnSpc>
                      </a:pPr>
                      <a:r>
                        <a:rPr dirty="0" u="heavy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Ineligible</a:t>
                      </a:r>
                      <a:r>
                        <a:rPr dirty="0" u="heavy" sz="18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heavy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Company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58754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Grant/Research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Support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  <a:tc>
                  <a:txBody>
                    <a:bodyPr/>
                    <a:lstStyle/>
                    <a:p>
                      <a:pPr marL="1185545" marR="119380">
                        <a:lnSpc>
                          <a:spcPct val="1008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Abbott, Boston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Scientific, 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WL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Gore 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Medical, 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Medtronic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40304" y="4614862"/>
            <a:ext cx="6305550" cy="5981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10" b="1">
                <a:latin typeface="Arial"/>
                <a:cs typeface="Arial"/>
              </a:rPr>
              <a:t>All </a:t>
            </a:r>
            <a:r>
              <a:rPr dirty="0" sz="1850" b="1">
                <a:latin typeface="Arial"/>
                <a:cs typeface="Arial"/>
              </a:rPr>
              <a:t>relevant </a:t>
            </a:r>
            <a:r>
              <a:rPr dirty="0" sz="1850" spc="5" b="1">
                <a:latin typeface="Arial"/>
                <a:cs typeface="Arial"/>
              </a:rPr>
              <a:t>financial </a:t>
            </a:r>
            <a:r>
              <a:rPr dirty="0" sz="1850" spc="10" b="1">
                <a:latin typeface="Arial"/>
                <a:cs typeface="Arial"/>
              </a:rPr>
              <a:t>relationships have been</a:t>
            </a:r>
            <a:r>
              <a:rPr dirty="0" sz="1850" spc="55" b="1">
                <a:latin typeface="Arial"/>
                <a:cs typeface="Arial"/>
              </a:rPr>
              <a:t> </a:t>
            </a:r>
            <a:r>
              <a:rPr dirty="0" sz="1850" spc="5" b="1">
                <a:latin typeface="Arial"/>
                <a:cs typeface="Arial"/>
              </a:rPr>
              <a:t>mitigated.</a:t>
            </a:r>
            <a:endParaRPr sz="185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35"/>
              </a:spcBef>
            </a:pPr>
            <a:r>
              <a:rPr dirty="0" sz="1850" spc="5">
                <a:latin typeface="Arial"/>
                <a:cs typeface="Arial"/>
              </a:rPr>
              <a:t>Faculty </a:t>
            </a:r>
            <a:r>
              <a:rPr dirty="0" sz="1850">
                <a:latin typeface="Arial"/>
                <a:cs typeface="Arial"/>
              </a:rPr>
              <a:t>disclosure information can </a:t>
            </a:r>
            <a:r>
              <a:rPr dirty="0" sz="1850" spc="15">
                <a:latin typeface="Arial"/>
                <a:cs typeface="Arial"/>
              </a:rPr>
              <a:t>be </a:t>
            </a:r>
            <a:r>
              <a:rPr dirty="0" sz="1850">
                <a:latin typeface="Arial"/>
                <a:cs typeface="Arial"/>
              </a:rPr>
              <a:t>found </a:t>
            </a:r>
            <a:r>
              <a:rPr dirty="0" sz="1850" spc="15">
                <a:latin typeface="Arial"/>
                <a:cs typeface="Arial"/>
              </a:rPr>
              <a:t>on the</a:t>
            </a:r>
            <a:r>
              <a:rPr dirty="0" sz="1850" spc="13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app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8411" y="3080381"/>
            <a:ext cx="248920" cy="10509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35"/>
              </a:lnSpc>
            </a:pPr>
            <a:r>
              <a:rPr dirty="0" sz="1550" spc="15">
                <a:solidFill>
                  <a:srgbClr val="171717"/>
                </a:solidFill>
                <a:latin typeface="Arial"/>
                <a:cs typeface="Arial"/>
              </a:rPr>
              <a:t>Patients,</a:t>
            </a:r>
            <a:r>
              <a:rPr dirty="0" sz="1550" spc="-2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171717"/>
                </a:solidFill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417" y="203517"/>
            <a:ext cx="446151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30">
                <a:solidFill>
                  <a:srgbClr val="090825"/>
                </a:solidFill>
                <a:latin typeface="Arial"/>
                <a:cs typeface="Arial"/>
              </a:rPr>
              <a:t>NYHA </a:t>
            </a:r>
            <a:r>
              <a:rPr dirty="0" sz="2750" spc="15">
                <a:solidFill>
                  <a:srgbClr val="090825"/>
                </a:solidFill>
                <a:latin typeface="Arial"/>
                <a:cs typeface="Arial"/>
              </a:rPr>
              <a:t>Classification </a:t>
            </a:r>
            <a:r>
              <a:rPr dirty="0" sz="2750" spc="-15">
                <a:solidFill>
                  <a:srgbClr val="090825"/>
                </a:solidFill>
                <a:latin typeface="Arial"/>
                <a:cs typeface="Arial"/>
              </a:rPr>
              <a:t>By</a:t>
            </a:r>
            <a:r>
              <a:rPr dirty="0" sz="2750" spc="-165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10">
                <a:solidFill>
                  <a:srgbClr val="090825"/>
                </a:solidFill>
                <a:latin typeface="Arial"/>
                <a:cs typeface="Arial"/>
              </a:rPr>
              <a:t>Visit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4155" y="904493"/>
            <a:ext cx="882967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25" b="1">
                <a:solidFill>
                  <a:srgbClr val="130E4A"/>
                </a:solidFill>
                <a:latin typeface="Arial"/>
                <a:cs typeface="Arial"/>
              </a:rPr>
              <a:t>Both </a:t>
            </a:r>
            <a:r>
              <a:rPr dirty="0" sz="2150" spc="20" b="1">
                <a:solidFill>
                  <a:srgbClr val="130E4A"/>
                </a:solidFill>
                <a:latin typeface="Arial"/>
                <a:cs typeface="Arial"/>
              </a:rPr>
              <a:t>Evolut </a:t>
            </a:r>
            <a:r>
              <a:rPr dirty="0" sz="2150" spc="40" b="1">
                <a:solidFill>
                  <a:srgbClr val="130E4A"/>
                </a:solidFill>
                <a:latin typeface="Arial"/>
                <a:cs typeface="Arial"/>
              </a:rPr>
              <a:t>and </a:t>
            </a:r>
            <a:r>
              <a:rPr dirty="0" sz="2150" spc="15" b="1">
                <a:solidFill>
                  <a:srgbClr val="130E4A"/>
                </a:solidFill>
                <a:latin typeface="Arial"/>
                <a:cs typeface="Arial"/>
              </a:rPr>
              <a:t>surgery gave patients </a:t>
            </a:r>
            <a:r>
              <a:rPr dirty="0" sz="2150" spc="25" b="1">
                <a:solidFill>
                  <a:srgbClr val="130E4A"/>
                </a:solidFill>
                <a:latin typeface="Arial"/>
                <a:cs typeface="Arial"/>
              </a:rPr>
              <a:t>good </a:t>
            </a:r>
            <a:r>
              <a:rPr dirty="0" sz="2150" spc="10" b="1">
                <a:solidFill>
                  <a:srgbClr val="130E4A"/>
                </a:solidFill>
                <a:latin typeface="Arial"/>
                <a:cs typeface="Arial"/>
              </a:rPr>
              <a:t>relief </a:t>
            </a:r>
            <a:r>
              <a:rPr dirty="0" sz="2150" spc="15" b="1">
                <a:solidFill>
                  <a:srgbClr val="130E4A"/>
                </a:solidFill>
                <a:latin typeface="Arial"/>
                <a:cs typeface="Arial"/>
              </a:rPr>
              <a:t>from</a:t>
            </a:r>
            <a:r>
              <a:rPr dirty="0" sz="2150" spc="330" b="1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2150" spc="20" b="1">
                <a:solidFill>
                  <a:srgbClr val="130E4A"/>
                </a:solidFill>
                <a:latin typeface="Arial"/>
                <a:cs typeface="Arial"/>
              </a:rPr>
              <a:t>symptoms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7011" y="1752398"/>
            <a:ext cx="9119144" cy="4349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565" y="1172210"/>
            <a:ext cx="11313795" cy="5001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65405">
              <a:lnSpc>
                <a:spcPct val="101899"/>
              </a:lnSpc>
              <a:spcBef>
                <a:spcPts val="80"/>
              </a:spcBef>
            </a:pPr>
            <a:r>
              <a:rPr dirty="0" sz="2150" spc="30">
                <a:solidFill>
                  <a:srgbClr val="0F0FEB"/>
                </a:solidFill>
                <a:latin typeface="Arial"/>
                <a:cs typeface="Arial"/>
              </a:rPr>
              <a:t>Low </a:t>
            </a:r>
            <a:r>
              <a:rPr dirty="0" sz="2150" spc="20">
                <a:solidFill>
                  <a:srgbClr val="0F0FEB"/>
                </a:solidFill>
                <a:latin typeface="Arial"/>
                <a:cs typeface="Arial"/>
              </a:rPr>
              <a:t>surgical </a:t>
            </a:r>
            <a:r>
              <a:rPr dirty="0" sz="2150" spc="10">
                <a:solidFill>
                  <a:srgbClr val="0F0FEB"/>
                </a:solidFill>
                <a:latin typeface="Arial"/>
                <a:cs typeface="Arial"/>
              </a:rPr>
              <a:t>risk </a:t>
            </a:r>
            <a:r>
              <a:rPr dirty="0" sz="2150" spc="15">
                <a:solidFill>
                  <a:srgbClr val="0F0FEB"/>
                </a:solidFill>
                <a:latin typeface="Arial"/>
                <a:cs typeface="Arial"/>
              </a:rPr>
              <a:t>patients </a:t>
            </a:r>
            <a:r>
              <a:rPr dirty="0" sz="2150" spc="20">
                <a:solidFill>
                  <a:srgbClr val="0F0FEB"/>
                </a:solidFill>
                <a:latin typeface="Arial"/>
                <a:cs typeface="Arial"/>
              </a:rPr>
              <a:t>with </a:t>
            </a:r>
            <a:r>
              <a:rPr dirty="0" sz="2150" spc="10">
                <a:solidFill>
                  <a:srgbClr val="0F0FEB"/>
                </a:solidFill>
                <a:latin typeface="Arial"/>
                <a:cs typeface="Arial"/>
              </a:rPr>
              <a:t>severe aortic </a:t>
            </a:r>
            <a:r>
              <a:rPr dirty="0" sz="2150" spc="15">
                <a:solidFill>
                  <a:srgbClr val="0F0FEB"/>
                </a:solidFill>
                <a:latin typeface="Arial"/>
                <a:cs typeface="Arial"/>
              </a:rPr>
              <a:t>stenosis </a:t>
            </a:r>
            <a:r>
              <a:rPr dirty="0" sz="2150" spc="10">
                <a:solidFill>
                  <a:srgbClr val="0F0FEB"/>
                </a:solidFill>
                <a:latin typeface="Arial"/>
                <a:cs typeface="Arial"/>
              </a:rPr>
              <a:t>who </a:t>
            </a:r>
            <a:r>
              <a:rPr dirty="0" sz="2150" spc="15">
                <a:solidFill>
                  <a:srgbClr val="0F0FEB"/>
                </a:solidFill>
                <a:latin typeface="Arial"/>
                <a:cs typeface="Arial"/>
              </a:rPr>
              <a:t>were treated </a:t>
            </a:r>
            <a:r>
              <a:rPr dirty="0" sz="2150" spc="20">
                <a:solidFill>
                  <a:srgbClr val="0F0FEB"/>
                </a:solidFill>
                <a:latin typeface="Arial"/>
                <a:cs typeface="Arial"/>
              </a:rPr>
              <a:t>with </a:t>
            </a:r>
            <a:r>
              <a:rPr dirty="0" sz="2150" spc="5">
                <a:solidFill>
                  <a:srgbClr val="0F0FEB"/>
                </a:solidFill>
                <a:latin typeface="Arial"/>
                <a:cs typeface="Arial"/>
              </a:rPr>
              <a:t>either </a:t>
            </a:r>
            <a:r>
              <a:rPr dirty="0" sz="2150" spc="25">
                <a:solidFill>
                  <a:srgbClr val="0F0FEB"/>
                </a:solidFill>
                <a:latin typeface="Arial"/>
                <a:cs typeface="Arial"/>
              </a:rPr>
              <a:t>Evolut </a:t>
            </a:r>
            <a:r>
              <a:rPr dirty="0" sz="2150" spc="5">
                <a:solidFill>
                  <a:srgbClr val="0F0FEB"/>
                </a:solidFill>
                <a:latin typeface="Arial"/>
                <a:cs typeface="Arial"/>
              </a:rPr>
              <a:t>or  </a:t>
            </a:r>
            <a:r>
              <a:rPr dirty="0" sz="2150" spc="15">
                <a:solidFill>
                  <a:srgbClr val="0F0FEB"/>
                </a:solidFill>
                <a:latin typeface="Arial"/>
                <a:cs typeface="Arial"/>
              </a:rPr>
              <a:t>surgery </a:t>
            </a:r>
            <a:r>
              <a:rPr dirty="0" sz="2150" spc="25">
                <a:solidFill>
                  <a:srgbClr val="0F0FEB"/>
                </a:solidFill>
                <a:latin typeface="Arial"/>
                <a:cs typeface="Arial"/>
              </a:rPr>
              <a:t>showed </a:t>
            </a:r>
            <a:r>
              <a:rPr dirty="0" sz="2150" spc="20">
                <a:solidFill>
                  <a:srgbClr val="0F0FEB"/>
                </a:solidFill>
                <a:latin typeface="Arial"/>
                <a:cs typeface="Arial"/>
              </a:rPr>
              <a:t>comparable rates </a:t>
            </a:r>
            <a:r>
              <a:rPr dirty="0" sz="2150">
                <a:solidFill>
                  <a:srgbClr val="0F0FEB"/>
                </a:solidFill>
                <a:latin typeface="Arial"/>
                <a:cs typeface="Arial"/>
              </a:rPr>
              <a:t>of </a:t>
            </a:r>
            <a:r>
              <a:rPr dirty="0" sz="2150" spc="25">
                <a:solidFill>
                  <a:srgbClr val="0F0FEB"/>
                </a:solidFill>
                <a:latin typeface="Arial"/>
                <a:cs typeface="Arial"/>
              </a:rPr>
              <a:t>all-cause </a:t>
            </a:r>
            <a:r>
              <a:rPr dirty="0" sz="2150" spc="15">
                <a:solidFill>
                  <a:srgbClr val="0F0FEB"/>
                </a:solidFill>
                <a:latin typeface="Arial"/>
                <a:cs typeface="Arial"/>
              </a:rPr>
              <a:t>mortality </a:t>
            </a:r>
            <a:r>
              <a:rPr dirty="0" sz="2150">
                <a:solidFill>
                  <a:srgbClr val="0F0FEB"/>
                </a:solidFill>
                <a:latin typeface="Arial"/>
                <a:cs typeface="Arial"/>
              </a:rPr>
              <a:t>or </a:t>
            </a:r>
            <a:r>
              <a:rPr dirty="0" sz="2150" spc="20">
                <a:solidFill>
                  <a:srgbClr val="0F0FEB"/>
                </a:solidFill>
                <a:latin typeface="Arial"/>
                <a:cs typeface="Arial"/>
              </a:rPr>
              <a:t>disabling stroke </a:t>
            </a:r>
            <a:r>
              <a:rPr dirty="0" sz="2150" spc="35">
                <a:solidFill>
                  <a:srgbClr val="0F0FEB"/>
                </a:solidFill>
                <a:latin typeface="Arial"/>
                <a:cs typeface="Arial"/>
              </a:rPr>
              <a:t>at </a:t>
            </a:r>
            <a:r>
              <a:rPr dirty="0" sz="2150" spc="15">
                <a:solidFill>
                  <a:srgbClr val="0F0FEB"/>
                </a:solidFill>
                <a:latin typeface="Arial"/>
                <a:cs typeface="Arial"/>
              </a:rPr>
              <a:t>5 </a:t>
            </a:r>
            <a:r>
              <a:rPr dirty="0" sz="2150" spc="30">
                <a:solidFill>
                  <a:srgbClr val="0F0FEB"/>
                </a:solidFill>
                <a:latin typeface="Arial"/>
                <a:cs typeface="Arial"/>
              </a:rPr>
              <a:t>years  </a:t>
            </a:r>
            <a:r>
              <a:rPr dirty="0" sz="2150" spc="20">
                <a:solidFill>
                  <a:srgbClr val="0F0FEB"/>
                </a:solidFill>
                <a:latin typeface="Arial"/>
                <a:cs typeface="Arial"/>
              </a:rPr>
              <a:t>(15.5% </a:t>
            </a:r>
            <a:r>
              <a:rPr dirty="0" sz="2150" spc="25">
                <a:solidFill>
                  <a:srgbClr val="0F0FEB"/>
                </a:solidFill>
                <a:latin typeface="Arial"/>
                <a:cs typeface="Arial"/>
              </a:rPr>
              <a:t>Evolut </a:t>
            </a:r>
            <a:r>
              <a:rPr dirty="0" sz="2150" spc="30">
                <a:solidFill>
                  <a:srgbClr val="0F0FEB"/>
                </a:solidFill>
                <a:latin typeface="Arial"/>
                <a:cs typeface="Arial"/>
              </a:rPr>
              <a:t>and </a:t>
            </a:r>
            <a:r>
              <a:rPr dirty="0" sz="2150" spc="15">
                <a:solidFill>
                  <a:srgbClr val="0F0FEB"/>
                </a:solidFill>
                <a:latin typeface="Arial"/>
                <a:cs typeface="Arial"/>
              </a:rPr>
              <a:t>16.4% </a:t>
            </a:r>
            <a:r>
              <a:rPr dirty="0" sz="2150">
                <a:solidFill>
                  <a:srgbClr val="0F0FEB"/>
                </a:solidFill>
                <a:latin typeface="Arial"/>
                <a:cs typeface="Arial"/>
              </a:rPr>
              <a:t>surgery,</a:t>
            </a:r>
            <a:r>
              <a:rPr dirty="0" sz="2150" spc="-70">
                <a:solidFill>
                  <a:srgbClr val="0F0FEB"/>
                </a:solidFill>
                <a:latin typeface="Arial"/>
                <a:cs typeface="Arial"/>
              </a:rPr>
              <a:t> </a:t>
            </a:r>
            <a:r>
              <a:rPr dirty="0" sz="2150" spc="25">
                <a:solidFill>
                  <a:srgbClr val="0F0FEB"/>
                </a:solidFill>
                <a:latin typeface="Arial"/>
                <a:cs typeface="Arial"/>
              </a:rPr>
              <a:t>p=0.47)</a:t>
            </a:r>
            <a:endParaRPr sz="21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5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150" spc="5">
                <a:latin typeface="Arial"/>
                <a:cs typeface="Arial"/>
              </a:rPr>
              <a:t>Importantly, </a:t>
            </a:r>
            <a:r>
              <a:rPr dirty="0" sz="2150" spc="20">
                <a:latin typeface="Arial"/>
                <a:cs typeface="Arial"/>
              </a:rPr>
              <a:t>cardiovascular </a:t>
            </a:r>
            <a:r>
              <a:rPr dirty="0" sz="2150" spc="15">
                <a:latin typeface="Arial"/>
                <a:cs typeface="Arial"/>
              </a:rPr>
              <a:t>mortality </a:t>
            </a:r>
            <a:r>
              <a:rPr dirty="0" sz="2150" spc="20">
                <a:latin typeface="Arial"/>
                <a:cs typeface="Arial"/>
              </a:rPr>
              <a:t>remains </a:t>
            </a:r>
            <a:r>
              <a:rPr dirty="0" sz="2150" spc="15">
                <a:latin typeface="Arial"/>
                <a:cs typeface="Arial"/>
              </a:rPr>
              <a:t>similar </a:t>
            </a:r>
            <a:r>
              <a:rPr dirty="0" sz="2150">
                <a:latin typeface="Arial"/>
                <a:cs typeface="Arial"/>
              </a:rPr>
              <a:t>for </a:t>
            </a:r>
            <a:r>
              <a:rPr dirty="0" sz="2150" spc="25">
                <a:latin typeface="Arial"/>
                <a:cs typeface="Arial"/>
              </a:rPr>
              <a:t>Evolut </a:t>
            </a:r>
            <a:r>
              <a:rPr dirty="0" sz="2150" spc="30">
                <a:latin typeface="Arial"/>
                <a:cs typeface="Arial"/>
              </a:rPr>
              <a:t>and </a:t>
            </a:r>
            <a:r>
              <a:rPr dirty="0" sz="2150" spc="15">
                <a:latin typeface="Arial"/>
                <a:cs typeface="Arial"/>
              </a:rPr>
              <a:t>surgery </a:t>
            </a:r>
            <a:r>
              <a:rPr dirty="0" sz="2150" spc="35">
                <a:latin typeface="Arial"/>
                <a:cs typeface="Arial"/>
              </a:rPr>
              <a:t>at </a:t>
            </a:r>
            <a:r>
              <a:rPr dirty="0" sz="2150" spc="15">
                <a:latin typeface="Arial"/>
                <a:cs typeface="Arial"/>
              </a:rPr>
              <a:t>5 </a:t>
            </a:r>
            <a:r>
              <a:rPr dirty="0" sz="2150" spc="30">
                <a:latin typeface="Arial"/>
                <a:cs typeface="Arial"/>
              </a:rPr>
              <a:t>years </a:t>
            </a:r>
            <a:r>
              <a:rPr dirty="0" sz="2150" spc="10">
                <a:latin typeface="Arial"/>
                <a:cs typeface="Arial"/>
              </a:rPr>
              <a:t>(</a:t>
            </a:r>
            <a:r>
              <a:rPr dirty="0" sz="2150" spc="-110">
                <a:latin typeface="Arial"/>
                <a:cs typeface="Arial"/>
              </a:rPr>
              <a:t> </a:t>
            </a:r>
            <a:r>
              <a:rPr dirty="0" sz="2150" spc="20">
                <a:latin typeface="Arial"/>
                <a:cs typeface="Arial"/>
              </a:rPr>
              <a:t>Δ</a:t>
            </a:r>
            <a:endParaRPr sz="215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dirty="0" sz="2150">
                <a:latin typeface="Arial"/>
                <a:cs typeface="Arial"/>
              </a:rPr>
              <a:t>at </a:t>
            </a:r>
            <a:r>
              <a:rPr dirty="0" sz="2150" spc="15">
                <a:latin typeface="Arial"/>
                <a:cs typeface="Arial"/>
              </a:rPr>
              <a:t>5 years favoring </a:t>
            </a:r>
            <a:r>
              <a:rPr dirty="0" sz="2150" spc="10">
                <a:latin typeface="Arial"/>
                <a:cs typeface="Arial"/>
              </a:rPr>
              <a:t>Evolut:</a:t>
            </a:r>
            <a:r>
              <a:rPr dirty="0" sz="2150" spc="195">
                <a:latin typeface="Arial"/>
                <a:cs typeface="Arial"/>
              </a:rPr>
              <a:t> </a:t>
            </a:r>
            <a:r>
              <a:rPr dirty="0" sz="2150" spc="20">
                <a:latin typeface="Arial"/>
                <a:cs typeface="Arial"/>
              </a:rPr>
              <a:t>2.1%)</a:t>
            </a:r>
            <a:endParaRPr sz="21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32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150" spc="15">
                <a:solidFill>
                  <a:srgbClr val="171717"/>
                </a:solidFill>
                <a:latin typeface="Arial"/>
                <a:cs typeface="Arial"/>
              </a:rPr>
              <a:t>Significantly </a:t>
            </a:r>
            <a:r>
              <a:rPr dirty="0" sz="2150" spc="10">
                <a:solidFill>
                  <a:srgbClr val="171717"/>
                </a:solidFill>
                <a:latin typeface="Arial"/>
                <a:cs typeface="Arial"/>
              </a:rPr>
              <a:t>lower </a:t>
            </a:r>
            <a:r>
              <a:rPr dirty="0" sz="2150" spc="20">
                <a:solidFill>
                  <a:srgbClr val="171717"/>
                </a:solidFill>
                <a:latin typeface="Arial"/>
                <a:cs typeface="Arial"/>
              </a:rPr>
              <a:t>mean </a:t>
            </a:r>
            <a:r>
              <a:rPr dirty="0" sz="2150" spc="15">
                <a:solidFill>
                  <a:srgbClr val="171717"/>
                </a:solidFill>
                <a:latin typeface="Arial"/>
                <a:cs typeface="Arial"/>
              </a:rPr>
              <a:t>gradients </a:t>
            </a:r>
            <a:r>
              <a:rPr dirty="0" sz="2150">
                <a:solidFill>
                  <a:srgbClr val="171717"/>
                </a:solidFill>
                <a:latin typeface="Arial"/>
                <a:cs typeface="Arial"/>
              </a:rPr>
              <a:t>and </a:t>
            </a:r>
            <a:r>
              <a:rPr dirty="0" sz="2150" spc="10">
                <a:solidFill>
                  <a:srgbClr val="171717"/>
                </a:solidFill>
                <a:latin typeface="Arial"/>
                <a:cs typeface="Arial"/>
              </a:rPr>
              <a:t>larger </a:t>
            </a:r>
            <a:r>
              <a:rPr dirty="0" sz="2150" spc="25">
                <a:solidFill>
                  <a:srgbClr val="171717"/>
                </a:solidFill>
                <a:latin typeface="Arial"/>
                <a:cs typeface="Arial"/>
              </a:rPr>
              <a:t>EOAs </a:t>
            </a:r>
            <a:r>
              <a:rPr dirty="0" sz="2150" spc="15">
                <a:solidFill>
                  <a:srgbClr val="171717"/>
                </a:solidFill>
                <a:latin typeface="Arial"/>
                <a:cs typeface="Arial"/>
              </a:rPr>
              <a:t>(p&lt;0.001 </a:t>
            </a:r>
            <a:r>
              <a:rPr dirty="0" sz="2150">
                <a:solidFill>
                  <a:srgbClr val="171717"/>
                </a:solidFill>
                <a:latin typeface="Arial"/>
                <a:cs typeface="Arial"/>
              </a:rPr>
              <a:t>for </a:t>
            </a:r>
            <a:r>
              <a:rPr dirty="0" sz="2150" spc="30">
                <a:solidFill>
                  <a:srgbClr val="171717"/>
                </a:solidFill>
                <a:latin typeface="Arial"/>
                <a:cs typeface="Arial"/>
              </a:rPr>
              <a:t>both) </a:t>
            </a:r>
            <a:r>
              <a:rPr dirty="0" sz="2150">
                <a:solidFill>
                  <a:srgbClr val="171717"/>
                </a:solidFill>
                <a:latin typeface="Arial"/>
                <a:cs typeface="Arial"/>
              </a:rPr>
              <a:t>with </a:t>
            </a:r>
            <a:r>
              <a:rPr dirty="0" sz="2150" spc="10">
                <a:solidFill>
                  <a:srgbClr val="171717"/>
                </a:solidFill>
                <a:latin typeface="Arial"/>
                <a:cs typeface="Arial"/>
              </a:rPr>
              <a:t>Evolut</a:t>
            </a:r>
            <a:r>
              <a:rPr dirty="0" sz="2150" spc="47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171717"/>
                </a:solidFill>
                <a:latin typeface="Arial"/>
                <a:cs typeface="Arial"/>
              </a:rPr>
              <a:t>vs</a:t>
            </a:r>
            <a:endParaRPr sz="215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5"/>
              </a:spcBef>
            </a:pPr>
            <a:r>
              <a:rPr dirty="0" sz="2150" spc="15">
                <a:solidFill>
                  <a:srgbClr val="171717"/>
                </a:solidFill>
                <a:latin typeface="Arial"/>
                <a:cs typeface="Arial"/>
              </a:rPr>
              <a:t>surgery</a:t>
            </a:r>
            <a:endParaRPr sz="2150">
              <a:latin typeface="Arial"/>
              <a:cs typeface="Arial"/>
            </a:endParaRPr>
          </a:p>
          <a:p>
            <a:pPr marL="355600" marR="362585" indent="-343535">
              <a:lnSpc>
                <a:spcPct val="101800"/>
              </a:lnSpc>
              <a:spcBef>
                <a:spcPts val="121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150" spc="15">
                <a:solidFill>
                  <a:srgbClr val="171717"/>
                </a:solidFill>
                <a:latin typeface="Arial"/>
                <a:cs typeface="Arial"/>
              </a:rPr>
              <a:t>No </a:t>
            </a:r>
            <a:r>
              <a:rPr dirty="0" sz="2150" spc="10">
                <a:solidFill>
                  <a:srgbClr val="171717"/>
                </a:solidFill>
                <a:latin typeface="Arial"/>
                <a:cs typeface="Arial"/>
              </a:rPr>
              <a:t>difference </a:t>
            </a:r>
            <a:r>
              <a:rPr dirty="0" sz="2150" spc="25">
                <a:solidFill>
                  <a:srgbClr val="171717"/>
                </a:solidFill>
                <a:latin typeface="Arial"/>
                <a:cs typeface="Arial"/>
              </a:rPr>
              <a:t>in </a:t>
            </a:r>
            <a:r>
              <a:rPr dirty="0" sz="2150" spc="10">
                <a:solidFill>
                  <a:srgbClr val="171717"/>
                </a:solidFill>
                <a:latin typeface="Arial"/>
                <a:cs typeface="Arial"/>
              </a:rPr>
              <a:t>valve </a:t>
            </a:r>
            <a:r>
              <a:rPr dirty="0" sz="2150" spc="20">
                <a:solidFill>
                  <a:srgbClr val="171717"/>
                </a:solidFill>
                <a:latin typeface="Arial"/>
                <a:cs typeface="Arial"/>
              </a:rPr>
              <a:t>reintervention </a:t>
            </a:r>
            <a:r>
              <a:rPr dirty="0" sz="2150" spc="10">
                <a:solidFill>
                  <a:srgbClr val="171717"/>
                </a:solidFill>
                <a:latin typeface="Arial"/>
                <a:cs typeface="Arial"/>
              </a:rPr>
              <a:t>rates, </a:t>
            </a:r>
            <a:r>
              <a:rPr dirty="0" sz="2150" spc="20">
                <a:solidFill>
                  <a:srgbClr val="171717"/>
                </a:solidFill>
                <a:latin typeface="Arial"/>
                <a:cs typeface="Arial"/>
              </a:rPr>
              <a:t>moderate </a:t>
            </a:r>
            <a:r>
              <a:rPr dirty="0" sz="2150">
                <a:solidFill>
                  <a:srgbClr val="171717"/>
                </a:solidFill>
                <a:latin typeface="Arial"/>
                <a:cs typeface="Arial"/>
              </a:rPr>
              <a:t>or </a:t>
            </a:r>
            <a:r>
              <a:rPr dirty="0" sz="2150" spc="25">
                <a:solidFill>
                  <a:srgbClr val="171717"/>
                </a:solidFill>
                <a:latin typeface="Arial"/>
                <a:cs typeface="Arial"/>
              </a:rPr>
              <a:t>greater </a:t>
            </a:r>
            <a:r>
              <a:rPr dirty="0" sz="2150" spc="15">
                <a:solidFill>
                  <a:srgbClr val="171717"/>
                </a:solidFill>
                <a:latin typeface="Arial"/>
                <a:cs typeface="Arial"/>
              </a:rPr>
              <a:t>PVR, </a:t>
            </a:r>
            <a:r>
              <a:rPr dirty="0" sz="2150" spc="40">
                <a:solidFill>
                  <a:srgbClr val="171717"/>
                </a:solidFill>
                <a:latin typeface="Arial"/>
                <a:cs typeface="Arial"/>
              </a:rPr>
              <a:t>or </a:t>
            </a:r>
            <a:r>
              <a:rPr dirty="0" sz="2150" spc="10">
                <a:solidFill>
                  <a:srgbClr val="171717"/>
                </a:solidFill>
                <a:latin typeface="Arial"/>
                <a:cs typeface="Arial"/>
              </a:rPr>
              <a:t>alive </a:t>
            </a:r>
            <a:r>
              <a:rPr dirty="0" sz="2150" spc="25">
                <a:solidFill>
                  <a:srgbClr val="171717"/>
                </a:solidFill>
                <a:latin typeface="Arial"/>
                <a:cs typeface="Arial"/>
              </a:rPr>
              <a:t>and </a:t>
            </a:r>
            <a:r>
              <a:rPr dirty="0" sz="2150" spc="15">
                <a:solidFill>
                  <a:srgbClr val="171717"/>
                </a:solidFill>
                <a:latin typeface="Arial"/>
                <a:cs typeface="Arial"/>
              </a:rPr>
              <a:t>well  </a:t>
            </a:r>
            <a:r>
              <a:rPr dirty="0" sz="2150" spc="20">
                <a:solidFill>
                  <a:srgbClr val="171717"/>
                </a:solidFill>
                <a:latin typeface="Arial"/>
                <a:cs typeface="Arial"/>
              </a:rPr>
              <a:t>status </a:t>
            </a:r>
            <a:r>
              <a:rPr dirty="0" sz="2150">
                <a:solidFill>
                  <a:srgbClr val="171717"/>
                </a:solidFill>
                <a:latin typeface="Arial"/>
                <a:cs typeface="Arial"/>
              </a:rPr>
              <a:t>at </a:t>
            </a:r>
            <a:r>
              <a:rPr dirty="0" sz="2150" spc="15">
                <a:solidFill>
                  <a:srgbClr val="171717"/>
                </a:solidFill>
                <a:latin typeface="Arial"/>
                <a:cs typeface="Arial"/>
              </a:rPr>
              <a:t>5</a:t>
            </a:r>
            <a:r>
              <a:rPr dirty="0" sz="2150" spc="7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150" spc="15">
                <a:solidFill>
                  <a:srgbClr val="171717"/>
                </a:solidFill>
                <a:latin typeface="Arial"/>
                <a:cs typeface="Arial"/>
              </a:rPr>
              <a:t>years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algn="ctr" marL="33655" marR="202565">
              <a:lnSpc>
                <a:spcPct val="99900"/>
              </a:lnSpc>
            </a:pPr>
            <a:r>
              <a:rPr dirty="0" sz="2600" spc="-5" b="1">
                <a:solidFill>
                  <a:srgbClr val="0F0FEB"/>
                </a:solidFill>
                <a:latin typeface="Arial"/>
                <a:cs typeface="Arial"/>
              </a:rPr>
              <a:t>The </a:t>
            </a:r>
            <a:r>
              <a:rPr dirty="0" sz="2600" spc="5" b="1">
                <a:solidFill>
                  <a:srgbClr val="0F0FEB"/>
                </a:solidFill>
                <a:latin typeface="Arial"/>
                <a:cs typeface="Arial"/>
              </a:rPr>
              <a:t>results </a:t>
            </a:r>
            <a:r>
              <a:rPr dirty="0" sz="2600" spc="-5" b="1">
                <a:solidFill>
                  <a:srgbClr val="0F0FEB"/>
                </a:solidFill>
                <a:latin typeface="Arial"/>
                <a:cs typeface="Arial"/>
              </a:rPr>
              <a:t>of </a:t>
            </a:r>
            <a:r>
              <a:rPr dirty="0" sz="2600" spc="10" b="1">
                <a:solidFill>
                  <a:srgbClr val="0F0FEB"/>
                </a:solidFill>
                <a:latin typeface="Arial"/>
                <a:cs typeface="Arial"/>
              </a:rPr>
              <a:t>the </a:t>
            </a:r>
            <a:r>
              <a:rPr dirty="0" sz="2600" spc="-5" b="1">
                <a:solidFill>
                  <a:srgbClr val="0F0FEB"/>
                </a:solidFill>
                <a:latin typeface="Arial"/>
                <a:cs typeface="Arial"/>
              </a:rPr>
              <a:t>Evolut Low </a:t>
            </a:r>
            <a:r>
              <a:rPr dirty="0" sz="2600" b="1">
                <a:solidFill>
                  <a:srgbClr val="0F0FEB"/>
                </a:solidFill>
                <a:latin typeface="Arial"/>
                <a:cs typeface="Arial"/>
              </a:rPr>
              <a:t>Risk </a:t>
            </a:r>
            <a:r>
              <a:rPr dirty="0" sz="2600" spc="-30" b="1">
                <a:solidFill>
                  <a:srgbClr val="0F0FEB"/>
                </a:solidFill>
                <a:latin typeface="Arial"/>
                <a:cs typeface="Arial"/>
              </a:rPr>
              <a:t>Trial </a:t>
            </a:r>
            <a:r>
              <a:rPr dirty="0" sz="2600" spc="-10" b="1">
                <a:solidFill>
                  <a:srgbClr val="0F0FEB"/>
                </a:solidFill>
                <a:latin typeface="Arial"/>
                <a:cs typeface="Arial"/>
              </a:rPr>
              <a:t>at five </a:t>
            </a:r>
            <a:r>
              <a:rPr dirty="0" sz="2600" spc="10" b="1">
                <a:solidFill>
                  <a:srgbClr val="0F0FEB"/>
                </a:solidFill>
                <a:latin typeface="Arial"/>
                <a:cs typeface="Arial"/>
              </a:rPr>
              <a:t>years </a:t>
            </a:r>
            <a:r>
              <a:rPr dirty="0" sz="2600" spc="-10" b="1">
                <a:solidFill>
                  <a:srgbClr val="0F0FEB"/>
                </a:solidFill>
                <a:latin typeface="Arial"/>
                <a:cs typeface="Arial"/>
              </a:rPr>
              <a:t>support </a:t>
            </a:r>
            <a:r>
              <a:rPr dirty="0" sz="2600" spc="5" b="1">
                <a:solidFill>
                  <a:srgbClr val="0F0FEB"/>
                </a:solidFill>
                <a:latin typeface="Arial"/>
                <a:cs typeface="Arial"/>
              </a:rPr>
              <a:t>Evolut </a:t>
            </a:r>
            <a:r>
              <a:rPr dirty="0" sz="2600" spc="-5" b="1">
                <a:solidFill>
                  <a:srgbClr val="0F0FEB"/>
                </a:solidFill>
                <a:latin typeface="Arial"/>
                <a:cs typeface="Arial"/>
              </a:rPr>
              <a:t>as  </a:t>
            </a:r>
            <a:r>
              <a:rPr dirty="0" sz="2600" spc="15" b="1">
                <a:solidFill>
                  <a:srgbClr val="0F0FEB"/>
                </a:solidFill>
                <a:latin typeface="Arial"/>
                <a:cs typeface="Arial"/>
              </a:rPr>
              <a:t>a </a:t>
            </a:r>
            <a:r>
              <a:rPr dirty="0" sz="2600" spc="5" b="1">
                <a:solidFill>
                  <a:srgbClr val="0F0FEB"/>
                </a:solidFill>
                <a:latin typeface="Arial"/>
                <a:cs typeface="Arial"/>
              </a:rPr>
              <a:t>safe, </a:t>
            </a:r>
            <a:r>
              <a:rPr dirty="0" sz="2600" b="1">
                <a:solidFill>
                  <a:srgbClr val="0F0FEB"/>
                </a:solidFill>
                <a:latin typeface="Arial"/>
                <a:cs typeface="Arial"/>
              </a:rPr>
              <a:t>effective, </a:t>
            </a:r>
            <a:r>
              <a:rPr dirty="0" sz="2600" spc="15" b="1">
                <a:solidFill>
                  <a:srgbClr val="0F0FEB"/>
                </a:solidFill>
                <a:latin typeface="Arial"/>
                <a:cs typeface="Arial"/>
              </a:rPr>
              <a:t>and </a:t>
            </a:r>
            <a:r>
              <a:rPr dirty="0" sz="2600" spc="-5" b="1">
                <a:solidFill>
                  <a:srgbClr val="0F0FEB"/>
                </a:solidFill>
                <a:latin typeface="Arial"/>
                <a:cs typeface="Arial"/>
              </a:rPr>
              <a:t>durable </a:t>
            </a:r>
            <a:r>
              <a:rPr dirty="0" sz="2600" b="1">
                <a:solidFill>
                  <a:srgbClr val="0F0FEB"/>
                </a:solidFill>
                <a:latin typeface="Arial"/>
                <a:cs typeface="Arial"/>
              </a:rPr>
              <a:t>alternative </a:t>
            </a:r>
            <a:r>
              <a:rPr dirty="0" sz="2600" spc="-15" b="1">
                <a:solidFill>
                  <a:srgbClr val="0F0FEB"/>
                </a:solidFill>
                <a:latin typeface="Arial"/>
                <a:cs typeface="Arial"/>
              </a:rPr>
              <a:t>to </a:t>
            </a:r>
            <a:r>
              <a:rPr dirty="0" sz="2600" spc="-5" b="1">
                <a:solidFill>
                  <a:srgbClr val="0F0FEB"/>
                </a:solidFill>
                <a:latin typeface="Arial"/>
                <a:cs typeface="Arial"/>
              </a:rPr>
              <a:t>surgery </a:t>
            </a:r>
            <a:r>
              <a:rPr dirty="0" sz="2600" spc="5" b="1">
                <a:solidFill>
                  <a:srgbClr val="0F0FEB"/>
                </a:solidFill>
                <a:latin typeface="Arial"/>
                <a:cs typeface="Arial"/>
              </a:rPr>
              <a:t>for </a:t>
            </a:r>
            <a:r>
              <a:rPr dirty="0" sz="2600" b="1">
                <a:solidFill>
                  <a:srgbClr val="0F0FEB"/>
                </a:solidFill>
                <a:latin typeface="Arial"/>
                <a:cs typeface="Arial"/>
              </a:rPr>
              <a:t>patients </a:t>
            </a:r>
            <a:r>
              <a:rPr dirty="0" sz="2600" spc="-5" b="1">
                <a:solidFill>
                  <a:srgbClr val="0F0FEB"/>
                </a:solidFill>
                <a:latin typeface="Arial"/>
                <a:cs typeface="Arial"/>
              </a:rPr>
              <a:t>with  </a:t>
            </a:r>
            <a:r>
              <a:rPr dirty="0" sz="2600" spc="5" b="1">
                <a:solidFill>
                  <a:srgbClr val="0F0FEB"/>
                </a:solidFill>
                <a:latin typeface="Arial"/>
                <a:cs typeface="Arial"/>
              </a:rPr>
              <a:t>severe </a:t>
            </a:r>
            <a:r>
              <a:rPr dirty="0" sz="2600" spc="-5" b="1">
                <a:solidFill>
                  <a:srgbClr val="0F0FEB"/>
                </a:solidFill>
                <a:latin typeface="Arial"/>
                <a:cs typeface="Arial"/>
              </a:rPr>
              <a:t>aortic </a:t>
            </a:r>
            <a:r>
              <a:rPr dirty="0" sz="2600" spc="5" b="1">
                <a:solidFill>
                  <a:srgbClr val="0F0FEB"/>
                </a:solidFill>
                <a:latin typeface="Arial"/>
                <a:cs typeface="Arial"/>
              </a:rPr>
              <a:t>stenosis </a:t>
            </a:r>
            <a:r>
              <a:rPr dirty="0" sz="2600" spc="-10" b="1">
                <a:solidFill>
                  <a:srgbClr val="0F0FEB"/>
                </a:solidFill>
                <a:latin typeface="Arial"/>
                <a:cs typeface="Arial"/>
              </a:rPr>
              <a:t>and </a:t>
            </a:r>
            <a:r>
              <a:rPr dirty="0" sz="2600" spc="10" b="1">
                <a:solidFill>
                  <a:srgbClr val="0F0FEB"/>
                </a:solidFill>
                <a:latin typeface="Arial"/>
                <a:cs typeface="Arial"/>
              </a:rPr>
              <a:t>low </a:t>
            </a:r>
            <a:r>
              <a:rPr dirty="0" sz="2600" spc="5" b="1">
                <a:solidFill>
                  <a:srgbClr val="0F0FEB"/>
                </a:solidFill>
                <a:latin typeface="Arial"/>
                <a:cs typeface="Arial"/>
              </a:rPr>
              <a:t>surgical</a:t>
            </a:r>
            <a:r>
              <a:rPr dirty="0" sz="2600" spc="-140" b="1">
                <a:solidFill>
                  <a:srgbClr val="0F0FEB"/>
                </a:solidFill>
                <a:latin typeface="Arial"/>
                <a:cs typeface="Arial"/>
              </a:rPr>
              <a:t> </a:t>
            </a:r>
            <a:r>
              <a:rPr dirty="0" sz="2600" spc="10" b="1">
                <a:solidFill>
                  <a:srgbClr val="0F0FEB"/>
                </a:solidFill>
                <a:latin typeface="Arial"/>
                <a:cs typeface="Arial"/>
              </a:rPr>
              <a:t>risk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625" y="213105"/>
            <a:ext cx="1544320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35" b="0">
                <a:solidFill>
                  <a:srgbClr val="090825"/>
                </a:solidFill>
                <a:latin typeface="Arial"/>
                <a:cs typeface="Arial"/>
              </a:rPr>
              <a:t>S</a:t>
            </a:r>
            <a:r>
              <a:rPr dirty="0" sz="2750" spc="40" b="0">
                <a:solidFill>
                  <a:srgbClr val="090825"/>
                </a:solidFill>
                <a:latin typeface="Arial"/>
                <a:cs typeface="Arial"/>
              </a:rPr>
              <a:t>u</a:t>
            </a:r>
            <a:r>
              <a:rPr dirty="0" sz="2750" spc="30" b="0">
                <a:solidFill>
                  <a:srgbClr val="090825"/>
                </a:solidFill>
                <a:latin typeface="Arial"/>
                <a:cs typeface="Arial"/>
              </a:rPr>
              <a:t>mm</a:t>
            </a:r>
            <a:r>
              <a:rPr dirty="0" sz="2750" spc="40" b="0">
                <a:solidFill>
                  <a:srgbClr val="090825"/>
                </a:solidFill>
                <a:latin typeface="Arial"/>
                <a:cs typeface="Arial"/>
              </a:rPr>
              <a:t>a</a:t>
            </a:r>
            <a:r>
              <a:rPr dirty="0" sz="2750" spc="-15" b="0">
                <a:solidFill>
                  <a:srgbClr val="090825"/>
                </a:solidFill>
                <a:latin typeface="Arial"/>
                <a:cs typeface="Arial"/>
              </a:rPr>
              <a:t>r</a:t>
            </a:r>
            <a:r>
              <a:rPr dirty="0" sz="2750" spc="15" b="0">
                <a:solidFill>
                  <a:srgbClr val="090825"/>
                </a:solidFill>
                <a:latin typeface="Arial"/>
                <a:cs typeface="Arial"/>
              </a:rPr>
              <a:t>y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2558" y="81280"/>
            <a:ext cx="4510405" cy="130175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2700" marR="5080" indent="405765">
              <a:lnSpc>
                <a:spcPts val="4730"/>
              </a:lnSpc>
              <a:spcBef>
                <a:spcPts val="745"/>
              </a:spcBef>
            </a:pPr>
            <a:r>
              <a:rPr dirty="0" sz="4400">
                <a:solidFill>
                  <a:srgbClr val="001F5F"/>
                </a:solidFill>
                <a:latin typeface="Times New Roman"/>
                <a:cs typeface="Times New Roman"/>
              </a:rPr>
              <a:t>Simultaneously  published </a:t>
            </a:r>
            <a:r>
              <a:rPr dirty="0" sz="4400" spc="-5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dirty="0" sz="440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4400" spc="10" i="1">
                <a:solidFill>
                  <a:srgbClr val="001F5F"/>
                </a:solidFill>
                <a:latin typeface="Times New Roman"/>
                <a:cs typeface="Times New Roman"/>
              </a:rPr>
              <a:t>JACC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43675" y="4933950"/>
            <a:ext cx="5038725" cy="142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15225" y="1543050"/>
            <a:ext cx="3324225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600" y="280940"/>
            <a:ext cx="4838700" cy="6329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4837" y="242887"/>
            <a:ext cx="4848225" cy="6372225"/>
          </a:xfrm>
          <a:custGeom>
            <a:avLst/>
            <a:gdLst/>
            <a:ahLst/>
            <a:cxnLst/>
            <a:rect l="l" t="t" r="r" b="b"/>
            <a:pathLst>
              <a:path w="4848225" h="6372225">
                <a:moveTo>
                  <a:pt x="0" y="6372225"/>
                </a:moveTo>
                <a:lnTo>
                  <a:pt x="4848225" y="6372225"/>
                </a:lnTo>
                <a:lnTo>
                  <a:pt x="4848225" y="0"/>
                </a:lnTo>
                <a:lnTo>
                  <a:pt x="0" y="0"/>
                </a:lnTo>
                <a:lnTo>
                  <a:pt x="0" y="6372225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987" y="883602"/>
            <a:ext cx="25304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90825"/>
                </a:solidFill>
                <a:latin typeface="Arial"/>
                <a:cs typeface="Arial"/>
              </a:rPr>
              <a:t>Principal </a:t>
            </a:r>
            <a:r>
              <a:rPr dirty="0" sz="1800" spc="10" b="1">
                <a:solidFill>
                  <a:srgbClr val="090825"/>
                </a:solidFill>
                <a:latin typeface="Arial"/>
                <a:cs typeface="Arial"/>
              </a:rPr>
              <a:t>Investigators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7250" y="847407"/>
            <a:ext cx="23818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090825"/>
                </a:solidFill>
                <a:latin typeface="Arial"/>
                <a:cs typeface="Arial"/>
              </a:rPr>
              <a:t>Executive</a:t>
            </a:r>
            <a:r>
              <a:rPr dirty="0" sz="1800" spc="35" b="1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90825"/>
                </a:solidFill>
                <a:latin typeface="Arial"/>
                <a:cs typeface="Arial"/>
              </a:rPr>
              <a:t>Committee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537" y="3500437"/>
            <a:ext cx="3962400" cy="2343150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380"/>
              </a:spcBef>
            </a:pPr>
            <a:r>
              <a:rPr dirty="0" sz="1650" b="1">
                <a:latin typeface="Arial"/>
                <a:cs typeface="Arial"/>
              </a:rPr>
              <a:t>Steering</a:t>
            </a:r>
            <a:r>
              <a:rPr dirty="0" sz="1650" spc="25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Committee</a:t>
            </a:r>
            <a:endParaRPr sz="1650">
              <a:latin typeface="Arial"/>
              <a:cs typeface="Arial"/>
            </a:endParaRPr>
          </a:p>
          <a:p>
            <a:pPr marL="67945" marR="156845">
              <a:lnSpc>
                <a:spcPct val="100899"/>
              </a:lnSpc>
              <a:spcBef>
                <a:spcPts val="1010"/>
              </a:spcBef>
            </a:pPr>
            <a:r>
              <a:rPr dirty="0" sz="1650" spc="10">
                <a:latin typeface="Arial"/>
                <a:cs typeface="Arial"/>
              </a:rPr>
              <a:t>David </a:t>
            </a:r>
            <a:r>
              <a:rPr dirty="0" sz="1650" spc="5">
                <a:latin typeface="Arial"/>
                <a:cs typeface="Arial"/>
              </a:rPr>
              <a:t>Adams, Stanley Chetcuti, </a:t>
            </a:r>
            <a:r>
              <a:rPr dirty="0" sz="1650" spc="30">
                <a:latin typeface="Arial"/>
                <a:cs typeface="Arial"/>
              </a:rPr>
              <a:t>G.  </a:t>
            </a:r>
            <a:r>
              <a:rPr dirty="0" sz="1650" spc="10">
                <a:latin typeface="Arial"/>
                <a:cs typeface="Arial"/>
              </a:rPr>
              <a:t>Michael </a:t>
            </a:r>
            <a:r>
              <a:rPr dirty="0" sz="1650" spc="5">
                <a:latin typeface="Arial"/>
                <a:cs typeface="Arial"/>
              </a:rPr>
              <a:t>Deeb, John </a:t>
            </a:r>
            <a:r>
              <a:rPr dirty="0" sz="1650">
                <a:latin typeface="Arial"/>
                <a:cs typeface="Arial"/>
              </a:rPr>
              <a:t>Forrest, </a:t>
            </a:r>
            <a:r>
              <a:rPr dirty="0" sz="1650" spc="5">
                <a:latin typeface="Arial"/>
                <a:cs typeface="Arial"/>
              </a:rPr>
              <a:t>John  </a:t>
            </a:r>
            <a:r>
              <a:rPr dirty="0" sz="1650" spc="-10">
                <a:latin typeface="Arial"/>
                <a:cs typeface="Arial"/>
              </a:rPr>
              <a:t>Heiser, </a:t>
            </a:r>
            <a:r>
              <a:rPr dirty="0" sz="1650" spc="10">
                <a:latin typeface="Arial"/>
                <a:cs typeface="Arial"/>
              </a:rPr>
              <a:t>William Merhi, </a:t>
            </a:r>
            <a:r>
              <a:rPr dirty="0" sz="1650" spc="5">
                <a:latin typeface="Arial"/>
                <a:cs typeface="Arial"/>
              </a:rPr>
              <a:t>Mubashir  Mumtaz, Daniel </a:t>
            </a:r>
            <a:r>
              <a:rPr dirty="0" sz="1650" spc="-20">
                <a:latin typeface="Arial"/>
                <a:cs typeface="Arial"/>
              </a:rPr>
              <a:t>O’Hair, </a:t>
            </a:r>
            <a:r>
              <a:rPr dirty="0" sz="1650" spc="-5">
                <a:latin typeface="Arial"/>
                <a:cs typeface="Arial"/>
              </a:rPr>
              <a:t>Jon </a:t>
            </a:r>
            <a:r>
              <a:rPr dirty="0" sz="1650" spc="-15">
                <a:latin typeface="Arial"/>
                <a:cs typeface="Arial"/>
              </a:rPr>
              <a:t>Resar,  </a:t>
            </a:r>
            <a:r>
              <a:rPr dirty="0" sz="1650">
                <a:latin typeface="Arial"/>
                <a:cs typeface="Arial"/>
              </a:rPr>
              <a:t>Joshua </a:t>
            </a:r>
            <a:r>
              <a:rPr dirty="0" sz="1650" spc="5">
                <a:latin typeface="Arial"/>
                <a:cs typeface="Arial"/>
              </a:rPr>
              <a:t>Rovin, </a:t>
            </a:r>
            <a:r>
              <a:rPr dirty="0" sz="1650" spc="10">
                <a:latin typeface="Arial"/>
                <a:cs typeface="Arial"/>
              </a:rPr>
              <a:t>Michael </a:t>
            </a:r>
            <a:r>
              <a:rPr dirty="0" sz="1650">
                <a:latin typeface="Arial"/>
                <a:cs typeface="Arial"/>
              </a:rPr>
              <a:t>Reardon, </a:t>
            </a:r>
            <a:r>
              <a:rPr dirty="0" sz="1650" spc="-5">
                <a:latin typeface="Arial"/>
                <a:cs typeface="Arial"/>
              </a:rPr>
              <a:t>Paul  </a:t>
            </a:r>
            <a:r>
              <a:rPr dirty="0" sz="1650" spc="-15">
                <a:latin typeface="Arial"/>
                <a:cs typeface="Arial"/>
              </a:rPr>
              <a:t>Teirstein, </a:t>
            </a:r>
            <a:r>
              <a:rPr dirty="0" sz="1650" spc="5">
                <a:latin typeface="Arial"/>
                <a:cs typeface="Arial"/>
              </a:rPr>
              <a:t>Steven </a:t>
            </a:r>
            <a:r>
              <a:rPr dirty="0" sz="1650" spc="-25">
                <a:latin typeface="Arial"/>
                <a:cs typeface="Arial"/>
              </a:rPr>
              <a:t>Yakubov, </a:t>
            </a:r>
            <a:r>
              <a:rPr dirty="0" sz="1650" spc="-5">
                <a:latin typeface="Arial"/>
                <a:cs typeface="Arial"/>
              </a:rPr>
              <a:t>George</a:t>
            </a:r>
            <a:r>
              <a:rPr dirty="0" sz="1650" spc="5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Zorn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2012" y="1347724"/>
            <a:ext cx="12954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2012" y="1347850"/>
            <a:ext cx="1296035" cy="1295400"/>
          </a:xfrm>
          <a:custGeom>
            <a:avLst/>
            <a:gdLst/>
            <a:ahLst/>
            <a:cxnLst/>
            <a:rect l="l" t="t" r="r" b="b"/>
            <a:pathLst>
              <a:path w="1296035" h="1295400">
                <a:moveTo>
                  <a:pt x="0" y="647700"/>
                </a:moveTo>
                <a:lnTo>
                  <a:pt x="1776" y="599355"/>
                </a:lnTo>
                <a:lnTo>
                  <a:pt x="7022" y="551977"/>
                </a:lnTo>
                <a:lnTo>
                  <a:pt x="15613" y="505690"/>
                </a:lnTo>
                <a:lnTo>
                  <a:pt x="27423" y="460619"/>
                </a:lnTo>
                <a:lnTo>
                  <a:pt x="42328" y="416889"/>
                </a:lnTo>
                <a:lnTo>
                  <a:pt x="60201" y="374626"/>
                </a:lnTo>
                <a:lnTo>
                  <a:pt x="80917" y="333955"/>
                </a:lnTo>
                <a:lnTo>
                  <a:pt x="104353" y="295001"/>
                </a:lnTo>
                <a:lnTo>
                  <a:pt x="130381" y="257888"/>
                </a:lnTo>
                <a:lnTo>
                  <a:pt x="158878" y="222743"/>
                </a:lnTo>
                <a:lnTo>
                  <a:pt x="189717" y="189690"/>
                </a:lnTo>
                <a:lnTo>
                  <a:pt x="222774" y="158854"/>
                </a:lnTo>
                <a:lnTo>
                  <a:pt x="257923" y="130362"/>
                </a:lnTo>
                <a:lnTo>
                  <a:pt x="295039" y="104337"/>
                </a:lnTo>
                <a:lnTo>
                  <a:pt x="333998" y="80905"/>
                </a:lnTo>
                <a:lnTo>
                  <a:pt x="374673" y="60191"/>
                </a:lnTo>
                <a:lnTo>
                  <a:pt x="416939" y="42321"/>
                </a:lnTo>
                <a:lnTo>
                  <a:pt x="460672" y="27419"/>
                </a:lnTo>
                <a:lnTo>
                  <a:pt x="505746" y="15611"/>
                </a:lnTo>
                <a:lnTo>
                  <a:pt x="552036" y="7021"/>
                </a:lnTo>
                <a:lnTo>
                  <a:pt x="599417" y="1776"/>
                </a:lnTo>
                <a:lnTo>
                  <a:pt x="647763" y="0"/>
                </a:lnTo>
                <a:lnTo>
                  <a:pt x="696091" y="1776"/>
                </a:lnTo>
                <a:lnTo>
                  <a:pt x="743457" y="7021"/>
                </a:lnTo>
                <a:lnTo>
                  <a:pt x="789734" y="15611"/>
                </a:lnTo>
                <a:lnTo>
                  <a:pt x="834797" y="27419"/>
                </a:lnTo>
                <a:lnTo>
                  <a:pt x="878521" y="42321"/>
                </a:lnTo>
                <a:lnTo>
                  <a:pt x="920781" y="60191"/>
                </a:lnTo>
                <a:lnTo>
                  <a:pt x="961451" y="80905"/>
                </a:lnTo>
                <a:lnTo>
                  <a:pt x="1000406" y="104337"/>
                </a:lnTo>
                <a:lnTo>
                  <a:pt x="1037520" y="130362"/>
                </a:lnTo>
                <a:lnTo>
                  <a:pt x="1072668" y="158854"/>
                </a:lnTo>
                <a:lnTo>
                  <a:pt x="1105725" y="189690"/>
                </a:lnTo>
                <a:lnTo>
                  <a:pt x="1136565" y="222743"/>
                </a:lnTo>
                <a:lnTo>
                  <a:pt x="1165063" y="257888"/>
                </a:lnTo>
                <a:lnTo>
                  <a:pt x="1191094" y="295001"/>
                </a:lnTo>
                <a:lnTo>
                  <a:pt x="1214531" y="333955"/>
                </a:lnTo>
                <a:lnTo>
                  <a:pt x="1235251" y="374626"/>
                </a:lnTo>
                <a:lnTo>
                  <a:pt x="1253126" y="416889"/>
                </a:lnTo>
                <a:lnTo>
                  <a:pt x="1268033" y="460619"/>
                </a:lnTo>
                <a:lnTo>
                  <a:pt x="1279846" y="505690"/>
                </a:lnTo>
                <a:lnTo>
                  <a:pt x="1288438" y="551977"/>
                </a:lnTo>
                <a:lnTo>
                  <a:pt x="1293686" y="599355"/>
                </a:lnTo>
                <a:lnTo>
                  <a:pt x="1295463" y="647700"/>
                </a:lnTo>
                <a:lnTo>
                  <a:pt x="1293686" y="696028"/>
                </a:lnTo>
                <a:lnTo>
                  <a:pt x="1288438" y="743393"/>
                </a:lnTo>
                <a:lnTo>
                  <a:pt x="1279846" y="789670"/>
                </a:lnTo>
                <a:lnTo>
                  <a:pt x="1268033" y="834734"/>
                </a:lnTo>
                <a:lnTo>
                  <a:pt x="1253126" y="878458"/>
                </a:lnTo>
                <a:lnTo>
                  <a:pt x="1235251" y="920718"/>
                </a:lnTo>
                <a:lnTo>
                  <a:pt x="1214531" y="961388"/>
                </a:lnTo>
                <a:lnTo>
                  <a:pt x="1191094" y="1000342"/>
                </a:lnTo>
                <a:lnTo>
                  <a:pt x="1165063" y="1037456"/>
                </a:lnTo>
                <a:lnTo>
                  <a:pt x="1136565" y="1072605"/>
                </a:lnTo>
                <a:lnTo>
                  <a:pt x="1105725" y="1105661"/>
                </a:lnTo>
                <a:lnTo>
                  <a:pt x="1072668" y="1136502"/>
                </a:lnTo>
                <a:lnTo>
                  <a:pt x="1037520" y="1165000"/>
                </a:lnTo>
                <a:lnTo>
                  <a:pt x="1000406" y="1191030"/>
                </a:lnTo>
                <a:lnTo>
                  <a:pt x="961451" y="1214468"/>
                </a:lnTo>
                <a:lnTo>
                  <a:pt x="920781" y="1235187"/>
                </a:lnTo>
                <a:lnTo>
                  <a:pt x="878521" y="1253063"/>
                </a:lnTo>
                <a:lnTo>
                  <a:pt x="834797" y="1267970"/>
                </a:lnTo>
                <a:lnTo>
                  <a:pt x="789734" y="1279782"/>
                </a:lnTo>
                <a:lnTo>
                  <a:pt x="743457" y="1288375"/>
                </a:lnTo>
                <a:lnTo>
                  <a:pt x="696091" y="1293622"/>
                </a:lnTo>
                <a:lnTo>
                  <a:pt x="647763" y="1295400"/>
                </a:lnTo>
                <a:lnTo>
                  <a:pt x="599417" y="1293622"/>
                </a:lnTo>
                <a:lnTo>
                  <a:pt x="552036" y="1288375"/>
                </a:lnTo>
                <a:lnTo>
                  <a:pt x="505746" y="1279782"/>
                </a:lnTo>
                <a:lnTo>
                  <a:pt x="460672" y="1267970"/>
                </a:lnTo>
                <a:lnTo>
                  <a:pt x="416939" y="1253063"/>
                </a:lnTo>
                <a:lnTo>
                  <a:pt x="374673" y="1235187"/>
                </a:lnTo>
                <a:lnTo>
                  <a:pt x="333998" y="1214468"/>
                </a:lnTo>
                <a:lnTo>
                  <a:pt x="295039" y="1191030"/>
                </a:lnTo>
                <a:lnTo>
                  <a:pt x="257923" y="1165000"/>
                </a:lnTo>
                <a:lnTo>
                  <a:pt x="222774" y="1136502"/>
                </a:lnTo>
                <a:lnTo>
                  <a:pt x="189717" y="1105662"/>
                </a:lnTo>
                <a:lnTo>
                  <a:pt x="158878" y="1072605"/>
                </a:lnTo>
                <a:lnTo>
                  <a:pt x="130381" y="1037456"/>
                </a:lnTo>
                <a:lnTo>
                  <a:pt x="104353" y="1000342"/>
                </a:lnTo>
                <a:lnTo>
                  <a:pt x="80917" y="961388"/>
                </a:lnTo>
                <a:lnTo>
                  <a:pt x="60201" y="920718"/>
                </a:lnTo>
                <a:lnTo>
                  <a:pt x="42328" y="878458"/>
                </a:lnTo>
                <a:lnTo>
                  <a:pt x="27423" y="834734"/>
                </a:lnTo>
                <a:lnTo>
                  <a:pt x="15613" y="789670"/>
                </a:lnTo>
                <a:lnTo>
                  <a:pt x="7022" y="743393"/>
                </a:lnTo>
                <a:lnTo>
                  <a:pt x="1776" y="696028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90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00401" y="1332825"/>
            <a:ext cx="1295273" cy="129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00401" y="13288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1776" y="599355"/>
                </a:lnTo>
                <a:lnTo>
                  <a:pt x="7021" y="551977"/>
                </a:lnTo>
                <a:lnTo>
                  <a:pt x="15611" y="505690"/>
                </a:lnTo>
                <a:lnTo>
                  <a:pt x="27419" y="460619"/>
                </a:lnTo>
                <a:lnTo>
                  <a:pt x="42321" y="416889"/>
                </a:lnTo>
                <a:lnTo>
                  <a:pt x="60191" y="374626"/>
                </a:lnTo>
                <a:lnTo>
                  <a:pt x="80905" y="333955"/>
                </a:lnTo>
                <a:lnTo>
                  <a:pt x="104337" y="295001"/>
                </a:lnTo>
                <a:lnTo>
                  <a:pt x="130362" y="257888"/>
                </a:lnTo>
                <a:lnTo>
                  <a:pt x="158854" y="222743"/>
                </a:lnTo>
                <a:lnTo>
                  <a:pt x="189690" y="189690"/>
                </a:lnTo>
                <a:lnTo>
                  <a:pt x="222743" y="158854"/>
                </a:lnTo>
                <a:lnTo>
                  <a:pt x="257888" y="130362"/>
                </a:lnTo>
                <a:lnTo>
                  <a:pt x="295001" y="104337"/>
                </a:lnTo>
                <a:lnTo>
                  <a:pt x="333955" y="80905"/>
                </a:lnTo>
                <a:lnTo>
                  <a:pt x="374626" y="60191"/>
                </a:lnTo>
                <a:lnTo>
                  <a:pt x="416889" y="42321"/>
                </a:lnTo>
                <a:lnTo>
                  <a:pt x="460619" y="27419"/>
                </a:lnTo>
                <a:lnTo>
                  <a:pt x="505690" y="15611"/>
                </a:lnTo>
                <a:lnTo>
                  <a:pt x="551977" y="7021"/>
                </a:lnTo>
                <a:lnTo>
                  <a:pt x="599355" y="1776"/>
                </a:lnTo>
                <a:lnTo>
                  <a:pt x="647700" y="0"/>
                </a:lnTo>
                <a:lnTo>
                  <a:pt x="696028" y="1776"/>
                </a:lnTo>
                <a:lnTo>
                  <a:pt x="743393" y="7021"/>
                </a:lnTo>
                <a:lnTo>
                  <a:pt x="789670" y="15611"/>
                </a:lnTo>
                <a:lnTo>
                  <a:pt x="834734" y="27419"/>
                </a:lnTo>
                <a:lnTo>
                  <a:pt x="878458" y="42321"/>
                </a:lnTo>
                <a:lnTo>
                  <a:pt x="920718" y="60191"/>
                </a:lnTo>
                <a:lnTo>
                  <a:pt x="961388" y="80905"/>
                </a:lnTo>
                <a:lnTo>
                  <a:pt x="1000342" y="104337"/>
                </a:lnTo>
                <a:lnTo>
                  <a:pt x="1037456" y="130362"/>
                </a:lnTo>
                <a:lnTo>
                  <a:pt x="1072605" y="158854"/>
                </a:lnTo>
                <a:lnTo>
                  <a:pt x="1105661" y="189690"/>
                </a:lnTo>
                <a:lnTo>
                  <a:pt x="1136502" y="222743"/>
                </a:lnTo>
                <a:lnTo>
                  <a:pt x="1165000" y="257888"/>
                </a:lnTo>
                <a:lnTo>
                  <a:pt x="1191030" y="295001"/>
                </a:lnTo>
                <a:lnTo>
                  <a:pt x="1214468" y="333955"/>
                </a:lnTo>
                <a:lnTo>
                  <a:pt x="1235187" y="374626"/>
                </a:lnTo>
                <a:lnTo>
                  <a:pt x="1253063" y="416889"/>
                </a:lnTo>
                <a:lnTo>
                  <a:pt x="1267970" y="460619"/>
                </a:lnTo>
                <a:lnTo>
                  <a:pt x="1279782" y="505690"/>
                </a:lnTo>
                <a:lnTo>
                  <a:pt x="1288375" y="551977"/>
                </a:lnTo>
                <a:lnTo>
                  <a:pt x="1293622" y="599355"/>
                </a:lnTo>
                <a:lnTo>
                  <a:pt x="1295400" y="647700"/>
                </a:lnTo>
                <a:lnTo>
                  <a:pt x="1293622" y="696028"/>
                </a:lnTo>
                <a:lnTo>
                  <a:pt x="1288375" y="743393"/>
                </a:lnTo>
                <a:lnTo>
                  <a:pt x="1279782" y="789670"/>
                </a:lnTo>
                <a:lnTo>
                  <a:pt x="1267970" y="834734"/>
                </a:lnTo>
                <a:lnTo>
                  <a:pt x="1253063" y="878458"/>
                </a:lnTo>
                <a:lnTo>
                  <a:pt x="1235187" y="920718"/>
                </a:lnTo>
                <a:lnTo>
                  <a:pt x="1214468" y="961388"/>
                </a:lnTo>
                <a:lnTo>
                  <a:pt x="1191030" y="1000342"/>
                </a:lnTo>
                <a:lnTo>
                  <a:pt x="1165000" y="1037456"/>
                </a:lnTo>
                <a:lnTo>
                  <a:pt x="1136502" y="1072605"/>
                </a:lnTo>
                <a:lnTo>
                  <a:pt x="1105662" y="1105661"/>
                </a:lnTo>
                <a:lnTo>
                  <a:pt x="1072605" y="1136502"/>
                </a:lnTo>
                <a:lnTo>
                  <a:pt x="1037456" y="1165000"/>
                </a:lnTo>
                <a:lnTo>
                  <a:pt x="1000342" y="1191030"/>
                </a:lnTo>
                <a:lnTo>
                  <a:pt x="961388" y="1214468"/>
                </a:lnTo>
                <a:lnTo>
                  <a:pt x="920718" y="1235187"/>
                </a:lnTo>
                <a:lnTo>
                  <a:pt x="878458" y="1253063"/>
                </a:lnTo>
                <a:lnTo>
                  <a:pt x="834734" y="1267970"/>
                </a:lnTo>
                <a:lnTo>
                  <a:pt x="789670" y="1279782"/>
                </a:lnTo>
                <a:lnTo>
                  <a:pt x="743393" y="1288375"/>
                </a:lnTo>
                <a:lnTo>
                  <a:pt x="696028" y="1293622"/>
                </a:lnTo>
                <a:lnTo>
                  <a:pt x="647700" y="1295400"/>
                </a:lnTo>
                <a:lnTo>
                  <a:pt x="599355" y="1293622"/>
                </a:lnTo>
                <a:lnTo>
                  <a:pt x="551977" y="1288375"/>
                </a:lnTo>
                <a:lnTo>
                  <a:pt x="505690" y="1279782"/>
                </a:lnTo>
                <a:lnTo>
                  <a:pt x="460619" y="1267970"/>
                </a:lnTo>
                <a:lnTo>
                  <a:pt x="416889" y="1253063"/>
                </a:lnTo>
                <a:lnTo>
                  <a:pt x="374626" y="1235187"/>
                </a:lnTo>
                <a:lnTo>
                  <a:pt x="333955" y="1214468"/>
                </a:lnTo>
                <a:lnTo>
                  <a:pt x="295001" y="1191030"/>
                </a:lnTo>
                <a:lnTo>
                  <a:pt x="257888" y="1165000"/>
                </a:lnTo>
                <a:lnTo>
                  <a:pt x="222743" y="1136502"/>
                </a:lnTo>
                <a:lnTo>
                  <a:pt x="189690" y="1105662"/>
                </a:lnTo>
                <a:lnTo>
                  <a:pt x="158854" y="1072605"/>
                </a:lnTo>
                <a:lnTo>
                  <a:pt x="130362" y="1037456"/>
                </a:lnTo>
                <a:lnTo>
                  <a:pt x="104337" y="1000342"/>
                </a:lnTo>
                <a:lnTo>
                  <a:pt x="80905" y="961388"/>
                </a:lnTo>
                <a:lnTo>
                  <a:pt x="60191" y="920718"/>
                </a:lnTo>
                <a:lnTo>
                  <a:pt x="42321" y="878458"/>
                </a:lnTo>
                <a:lnTo>
                  <a:pt x="27419" y="834734"/>
                </a:lnTo>
                <a:lnTo>
                  <a:pt x="15611" y="789670"/>
                </a:lnTo>
                <a:lnTo>
                  <a:pt x="7021" y="743393"/>
                </a:lnTo>
                <a:lnTo>
                  <a:pt x="1776" y="696028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90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15001" y="1347724"/>
            <a:ext cx="1295273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15001" y="134785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1776" y="599355"/>
                </a:lnTo>
                <a:lnTo>
                  <a:pt x="7021" y="551977"/>
                </a:lnTo>
                <a:lnTo>
                  <a:pt x="15611" y="505690"/>
                </a:lnTo>
                <a:lnTo>
                  <a:pt x="27419" y="460619"/>
                </a:lnTo>
                <a:lnTo>
                  <a:pt x="42321" y="416889"/>
                </a:lnTo>
                <a:lnTo>
                  <a:pt x="60191" y="374626"/>
                </a:lnTo>
                <a:lnTo>
                  <a:pt x="80905" y="333955"/>
                </a:lnTo>
                <a:lnTo>
                  <a:pt x="104337" y="295001"/>
                </a:lnTo>
                <a:lnTo>
                  <a:pt x="130362" y="257888"/>
                </a:lnTo>
                <a:lnTo>
                  <a:pt x="158854" y="222743"/>
                </a:lnTo>
                <a:lnTo>
                  <a:pt x="189690" y="189690"/>
                </a:lnTo>
                <a:lnTo>
                  <a:pt x="222743" y="158854"/>
                </a:lnTo>
                <a:lnTo>
                  <a:pt x="257888" y="130362"/>
                </a:lnTo>
                <a:lnTo>
                  <a:pt x="295001" y="104337"/>
                </a:lnTo>
                <a:lnTo>
                  <a:pt x="333955" y="80905"/>
                </a:lnTo>
                <a:lnTo>
                  <a:pt x="374626" y="60191"/>
                </a:lnTo>
                <a:lnTo>
                  <a:pt x="416889" y="42321"/>
                </a:lnTo>
                <a:lnTo>
                  <a:pt x="460619" y="27419"/>
                </a:lnTo>
                <a:lnTo>
                  <a:pt x="505690" y="15611"/>
                </a:lnTo>
                <a:lnTo>
                  <a:pt x="551977" y="7021"/>
                </a:lnTo>
                <a:lnTo>
                  <a:pt x="599355" y="1776"/>
                </a:lnTo>
                <a:lnTo>
                  <a:pt x="647700" y="0"/>
                </a:lnTo>
                <a:lnTo>
                  <a:pt x="696028" y="1776"/>
                </a:lnTo>
                <a:lnTo>
                  <a:pt x="743393" y="7021"/>
                </a:lnTo>
                <a:lnTo>
                  <a:pt x="789670" y="15611"/>
                </a:lnTo>
                <a:lnTo>
                  <a:pt x="834734" y="27419"/>
                </a:lnTo>
                <a:lnTo>
                  <a:pt x="878458" y="42321"/>
                </a:lnTo>
                <a:lnTo>
                  <a:pt x="920718" y="60191"/>
                </a:lnTo>
                <a:lnTo>
                  <a:pt x="961388" y="80905"/>
                </a:lnTo>
                <a:lnTo>
                  <a:pt x="1000342" y="104337"/>
                </a:lnTo>
                <a:lnTo>
                  <a:pt x="1037456" y="130362"/>
                </a:lnTo>
                <a:lnTo>
                  <a:pt x="1072605" y="158854"/>
                </a:lnTo>
                <a:lnTo>
                  <a:pt x="1105661" y="189690"/>
                </a:lnTo>
                <a:lnTo>
                  <a:pt x="1136502" y="222743"/>
                </a:lnTo>
                <a:lnTo>
                  <a:pt x="1165000" y="257888"/>
                </a:lnTo>
                <a:lnTo>
                  <a:pt x="1191030" y="295001"/>
                </a:lnTo>
                <a:lnTo>
                  <a:pt x="1214468" y="333955"/>
                </a:lnTo>
                <a:lnTo>
                  <a:pt x="1235187" y="374626"/>
                </a:lnTo>
                <a:lnTo>
                  <a:pt x="1253063" y="416889"/>
                </a:lnTo>
                <a:lnTo>
                  <a:pt x="1267970" y="460619"/>
                </a:lnTo>
                <a:lnTo>
                  <a:pt x="1279782" y="505690"/>
                </a:lnTo>
                <a:lnTo>
                  <a:pt x="1288375" y="551977"/>
                </a:lnTo>
                <a:lnTo>
                  <a:pt x="1293622" y="599355"/>
                </a:lnTo>
                <a:lnTo>
                  <a:pt x="1295400" y="647700"/>
                </a:lnTo>
                <a:lnTo>
                  <a:pt x="1293622" y="696028"/>
                </a:lnTo>
                <a:lnTo>
                  <a:pt x="1288375" y="743393"/>
                </a:lnTo>
                <a:lnTo>
                  <a:pt x="1279782" y="789670"/>
                </a:lnTo>
                <a:lnTo>
                  <a:pt x="1267970" y="834734"/>
                </a:lnTo>
                <a:lnTo>
                  <a:pt x="1253063" y="878458"/>
                </a:lnTo>
                <a:lnTo>
                  <a:pt x="1235187" y="920718"/>
                </a:lnTo>
                <a:lnTo>
                  <a:pt x="1214468" y="961388"/>
                </a:lnTo>
                <a:lnTo>
                  <a:pt x="1191030" y="1000342"/>
                </a:lnTo>
                <a:lnTo>
                  <a:pt x="1165000" y="1037456"/>
                </a:lnTo>
                <a:lnTo>
                  <a:pt x="1136502" y="1072605"/>
                </a:lnTo>
                <a:lnTo>
                  <a:pt x="1105662" y="1105661"/>
                </a:lnTo>
                <a:lnTo>
                  <a:pt x="1072605" y="1136502"/>
                </a:lnTo>
                <a:lnTo>
                  <a:pt x="1037456" y="1165000"/>
                </a:lnTo>
                <a:lnTo>
                  <a:pt x="1000342" y="1191030"/>
                </a:lnTo>
                <a:lnTo>
                  <a:pt x="961388" y="1214468"/>
                </a:lnTo>
                <a:lnTo>
                  <a:pt x="920718" y="1235187"/>
                </a:lnTo>
                <a:lnTo>
                  <a:pt x="878458" y="1253063"/>
                </a:lnTo>
                <a:lnTo>
                  <a:pt x="834734" y="1267970"/>
                </a:lnTo>
                <a:lnTo>
                  <a:pt x="789670" y="1279782"/>
                </a:lnTo>
                <a:lnTo>
                  <a:pt x="743393" y="1288375"/>
                </a:lnTo>
                <a:lnTo>
                  <a:pt x="696028" y="1293622"/>
                </a:lnTo>
                <a:lnTo>
                  <a:pt x="647700" y="1295400"/>
                </a:lnTo>
                <a:lnTo>
                  <a:pt x="599355" y="1293622"/>
                </a:lnTo>
                <a:lnTo>
                  <a:pt x="551977" y="1288375"/>
                </a:lnTo>
                <a:lnTo>
                  <a:pt x="505690" y="1279782"/>
                </a:lnTo>
                <a:lnTo>
                  <a:pt x="460619" y="1267970"/>
                </a:lnTo>
                <a:lnTo>
                  <a:pt x="416889" y="1253063"/>
                </a:lnTo>
                <a:lnTo>
                  <a:pt x="374626" y="1235187"/>
                </a:lnTo>
                <a:lnTo>
                  <a:pt x="333955" y="1214468"/>
                </a:lnTo>
                <a:lnTo>
                  <a:pt x="295001" y="1191030"/>
                </a:lnTo>
                <a:lnTo>
                  <a:pt x="257888" y="1165000"/>
                </a:lnTo>
                <a:lnTo>
                  <a:pt x="222743" y="1136502"/>
                </a:lnTo>
                <a:lnTo>
                  <a:pt x="189690" y="1105662"/>
                </a:lnTo>
                <a:lnTo>
                  <a:pt x="158854" y="1072605"/>
                </a:lnTo>
                <a:lnTo>
                  <a:pt x="130362" y="1037456"/>
                </a:lnTo>
                <a:lnTo>
                  <a:pt x="104337" y="1000342"/>
                </a:lnTo>
                <a:lnTo>
                  <a:pt x="80905" y="961388"/>
                </a:lnTo>
                <a:lnTo>
                  <a:pt x="60191" y="920718"/>
                </a:lnTo>
                <a:lnTo>
                  <a:pt x="42321" y="878458"/>
                </a:lnTo>
                <a:lnTo>
                  <a:pt x="27419" y="834734"/>
                </a:lnTo>
                <a:lnTo>
                  <a:pt x="15611" y="789670"/>
                </a:lnTo>
                <a:lnTo>
                  <a:pt x="7021" y="743393"/>
                </a:lnTo>
                <a:lnTo>
                  <a:pt x="1776" y="696028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90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86851" y="1351875"/>
            <a:ext cx="1295273" cy="1291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86851" y="134785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1776" y="599355"/>
                </a:lnTo>
                <a:lnTo>
                  <a:pt x="7021" y="551977"/>
                </a:lnTo>
                <a:lnTo>
                  <a:pt x="15611" y="505690"/>
                </a:lnTo>
                <a:lnTo>
                  <a:pt x="27419" y="460619"/>
                </a:lnTo>
                <a:lnTo>
                  <a:pt x="42321" y="416889"/>
                </a:lnTo>
                <a:lnTo>
                  <a:pt x="60191" y="374626"/>
                </a:lnTo>
                <a:lnTo>
                  <a:pt x="80905" y="333955"/>
                </a:lnTo>
                <a:lnTo>
                  <a:pt x="104337" y="295001"/>
                </a:lnTo>
                <a:lnTo>
                  <a:pt x="130362" y="257888"/>
                </a:lnTo>
                <a:lnTo>
                  <a:pt x="158854" y="222743"/>
                </a:lnTo>
                <a:lnTo>
                  <a:pt x="189690" y="189690"/>
                </a:lnTo>
                <a:lnTo>
                  <a:pt x="222743" y="158854"/>
                </a:lnTo>
                <a:lnTo>
                  <a:pt x="257888" y="130362"/>
                </a:lnTo>
                <a:lnTo>
                  <a:pt x="295001" y="104337"/>
                </a:lnTo>
                <a:lnTo>
                  <a:pt x="333955" y="80905"/>
                </a:lnTo>
                <a:lnTo>
                  <a:pt x="374626" y="60191"/>
                </a:lnTo>
                <a:lnTo>
                  <a:pt x="416889" y="42321"/>
                </a:lnTo>
                <a:lnTo>
                  <a:pt x="460619" y="27419"/>
                </a:lnTo>
                <a:lnTo>
                  <a:pt x="505690" y="15611"/>
                </a:lnTo>
                <a:lnTo>
                  <a:pt x="551977" y="7021"/>
                </a:lnTo>
                <a:lnTo>
                  <a:pt x="599355" y="1776"/>
                </a:lnTo>
                <a:lnTo>
                  <a:pt x="647700" y="0"/>
                </a:lnTo>
                <a:lnTo>
                  <a:pt x="696028" y="1776"/>
                </a:lnTo>
                <a:lnTo>
                  <a:pt x="743393" y="7021"/>
                </a:lnTo>
                <a:lnTo>
                  <a:pt x="789670" y="15611"/>
                </a:lnTo>
                <a:lnTo>
                  <a:pt x="834734" y="27419"/>
                </a:lnTo>
                <a:lnTo>
                  <a:pt x="878458" y="42321"/>
                </a:lnTo>
                <a:lnTo>
                  <a:pt x="920718" y="60191"/>
                </a:lnTo>
                <a:lnTo>
                  <a:pt x="961388" y="80905"/>
                </a:lnTo>
                <a:lnTo>
                  <a:pt x="1000342" y="104337"/>
                </a:lnTo>
                <a:lnTo>
                  <a:pt x="1037456" y="130362"/>
                </a:lnTo>
                <a:lnTo>
                  <a:pt x="1072605" y="158854"/>
                </a:lnTo>
                <a:lnTo>
                  <a:pt x="1105662" y="189690"/>
                </a:lnTo>
                <a:lnTo>
                  <a:pt x="1136502" y="222743"/>
                </a:lnTo>
                <a:lnTo>
                  <a:pt x="1165000" y="257888"/>
                </a:lnTo>
                <a:lnTo>
                  <a:pt x="1191030" y="295001"/>
                </a:lnTo>
                <a:lnTo>
                  <a:pt x="1214468" y="333955"/>
                </a:lnTo>
                <a:lnTo>
                  <a:pt x="1235187" y="374626"/>
                </a:lnTo>
                <a:lnTo>
                  <a:pt x="1253063" y="416889"/>
                </a:lnTo>
                <a:lnTo>
                  <a:pt x="1267970" y="460619"/>
                </a:lnTo>
                <a:lnTo>
                  <a:pt x="1279782" y="505690"/>
                </a:lnTo>
                <a:lnTo>
                  <a:pt x="1288375" y="551977"/>
                </a:lnTo>
                <a:lnTo>
                  <a:pt x="1293622" y="599355"/>
                </a:lnTo>
                <a:lnTo>
                  <a:pt x="1295400" y="647700"/>
                </a:lnTo>
                <a:lnTo>
                  <a:pt x="1293622" y="696028"/>
                </a:lnTo>
                <a:lnTo>
                  <a:pt x="1288375" y="743393"/>
                </a:lnTo>
                <a:lnTo>
                  <a:pt x="1279782" y="789670"/>
                </a:lnTo>
                <a:lnTo>
                  <a:pt x="1267970" y="834734"/>
                </a:lnTo>
                <a:lnTo>
                  <a:pt x="1253063" y="878458"/>
                </a:lnTo>
                <a:lnTo>
                  <a:pt x="1235187" y="920718"/>
                </a:lnTo>
                <a:lnTo>
                  <a:pt x="1214468" y="961388"/>
                </a:lnTo>
                <a:lnTo>
                  <a:pt x="1191030" y="1000342"/>
                </a:lnTo>
                <a:lnTo>
                  <a:pt x="1165000" y="1037456"/>
                </a:lnTo>
                <a:lnTo>
                  <a:pt x="1136502" y="1072605"/>
                </a:lnTo>
                <a:lnTo>
                  <a:pt x="1105662" y="1105661"/>
                </a:lnTo>
                <a:lnTo>
                  <a:pt x="1072605" y="1136502"/>
                </a:lnTo>
                <a:lnTo>
                  <a:pt x="1037456" y="1165000"/>
                </a:lnTo>
                <a:lnTo>
                  <a:pt x="1000342" y="1191030"/>
                </a:lnTo>
                <a:lnTo>
                  <a:pt x="961388" y="1214468"/>
                </a:lnTo>
                <a:lnTo>
                  <a:pt x="920718" y="1235187"/>
                </a:lnTo>
                <a:lnTo>
                  <a:pt x="878458" y="1253063"/>
                </a:lnTo>
                <a:lnTo>
                  <a:pt x="834734" y="1267970"/>
                </a:lnTo>
                <a:lnTo>
                  <a:pt x="789670" y="1279782"/>
                </a:lnTo>
                <a:lnTo>
                  <a:pt x="743393" y="1288375"/>
                </a:lnTo>
                <a:lnTo>
                  <a:pt x="696028" y="1293622"/>
                </a:lnTo>
                <a:lnTo>
                  <a:pt x="647700" y="1295400"/>
                </a:lnTo>
                <a:lnTo>
                  <a:pt x="599355" y="1293622"/>
                </a:lnTo>
                <a:lnTo>
                  <a:pt x="551977" y="1288375"/>
                </a:lnTo>
                <a:lnTo>
                  <a:pt x="505690" y="1279782"/>
                </a:lnTo>
                <a:lnTo>
                  <a:pt x="460619" y="1267970"/>
                </a:lnTo>
                <a:lnTo>
                  <a:pt x="416889" y="1253063"/>
                </a:lnTo>
                <a:lnTo>
                  <a:pt x="374626" y="1235187"/>
                </a:lnTo>
                <a:lnTo>
                  <a:pt x="333955" y="1214468"/>
                </a:lnTo>
                <a:lnTo>
                  <a:pt x="295001" y="1191030"/>
                </a:lnTo>
                <a:lnTo>
                  <a:pt x="257888" y="1165000"/>
                </a:lnTo>
                <a:lnTo>
                  <a:pt x="222743" y="1136502"/>
                </a:lnTo>
                <a:lnTo>
                  <a:pt x="189690" y="1105662"/>
                </a:lnTo>
                <a:lnTo>
                  <a:pt x="158854" y="1072605"/>
                </a:lnTo>
                <a:lnTo>
                  <a:pt x="130362" y="1037456"/>
                </a:lnTo>
                <a:lnTo>
                  <a:pt x="104337" y="1000342"/>
                </a:lnTo>
                <a:lnTo>
                  <a:pt x="80905" y="961388"/>
                </a:lnTo>
                <a:lnTo>
                  <a:pt x="60191" y="920718"/>
                </a:lnTo>
                <a:lnTo>
                  <a:pt x="42321" y="878458"/>
                </a:lnTo>
                <a:lnTo>
                  <a:pt x="27419" y="834734"/>
                </a:lnTo>
                <a:lnTo>
                  <a:pt x="15611" y="789670"/>
                </a:lnTo>
                <a:lnTo>
                  <a:pt x="7021" y="743393"/>
                </a:lnTo>
                <a:lnTo>
                  <a:pt x="1776" y="696028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90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44201" y="1332825"/>
            <a:ext cx="1295273" cy="1291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44201" y="13288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1776" y="599355"/>
                </a:lnTo>
                <a:lnTo>
                  <a:pt x="7021" y="551977"/>
                </a:lnTo>
                <a:lnTo>
                  <a:pt x="15611" y="505690"/>
                </a:lnTo>
                <a:lnTo>
                  <a:pt x="27419" y="460619"/>
                </a:lnTo>
                <a:lnTo>
                  <a:pt x="42321" y="416889"/>
                </a:lnTo>
                <a:lnTo>
                  <a:pt x="60191" y="374626"/>
                </a:lnTo>
                <a:lnTo>
                  <a:pt x="80905" y="333955"/>
                </a:lnTo>
                <a:lnTo>
                  <a:pt x="104337" y="295001"/>
                </a:lnTo>
                <a:lnTo>
                  <a:pt x="130362" y="257888"/>
                </a:lnTo>
                <a:lnTo>
                  <a:pt x="158854" y="222743"/>
                </a:lnTo>
                <a:lnTo>
                  <a:pt x="189690" y="189690"/>
                </a:lnTo>
                <a:lnTo>
                  <a:pt x="222743" y="158854"/>
                </a:lnTo>
                <a:lnTo>
                  <a:pt x="257888" y="130362"/>
                </a:lnTo>
                <a:lnTo>
                  <a:pt x="295001" y="104337"/>
                </a:lnTo>
                <a:lnTo>
                  <a:pt x="333955" y="80905"/>
                </a:lnTo>
                <a:lnTo>
                  <a:pt x="374626" y="60191"/>
                </a:lnTo>
                <a:lnTo>
                  <a:pt x="416889" y="42321"/>
                </a:lnTo>
                <a:lnTo>
                  <a:pt x="460619" y="27419"/>
                </a:lnTo>
                <a:lnTo>
                  <a:pt x="505690" y="15611"/>
                </a:lnTo>
                <a:lnTo>
                  <a:pt x="551977" y="7021"/>
                </a:lnTo>
                <a:lnTo>
                  <a:pt x="599355" y="1776"/>
                </a:lnTo>
                <a:lnTo>
                  <a:pt x="647700" y="0"/>
                </a:lnTo>
                <a:lnTo>
                  <a:pt x="696028" y="1776"/>
                </a:lnTo>
                <a:lnTo>
                  <a:pt x="743393" y="7021"/>
                </a:lnTo>
                <a:lnTo>
                  <a:pt x="789670" y="15611"/>
                </a:lnTo>
                <a:lnTo>
                  <a:pt x="834734" y="27419"/>
                </a:lnTo>
                <a:lnTo>
                  <a:pt x="878458" y="42321"/>
                </a:lnTo>
                <a:lnTo>
                  <a:pt x="920718" y="60191"/>
                </a:lnTo>
                <a:lnTo>
                  <a:pt x="961388" y="80905"/>
                </a:lnTo>
                <a:lnTo>
                  <a:pt x="1000342" y="104337"/>
                </a:lnTo>
                <a:lnTo>
                  <a:pt x="1037456" y="130362"/>
                </a:lnTo>
                <a:lnTo>
                  <a:pt x="1072605" y="158854"/>
                </a:lnTo>
                <a:lnTo>
                  <a:pt x="1105662" y="189690"/>
                </a:lnTo>
                <a:lnTo>
                  <a:pt x="1136502" y="222743"/>
                </a:lnTo>
                <a:lnTo>
                  <a:pt x="1165000" y="257888"/>
                </a:lnTo>
                <a:lnTo>
                  <a:pt x="1191030" y="295001"/>
                </a:lnTo>
                <a:lnTo>
                  <a:pt x="1214468" y="333955"/>
                </a:lnTo>
                <a:lnTo>
                  <a:pt x="1235187" y="374626"/>
                </a:lnTo>
                <a:lnTo>
                  <a:pt x="1253063" y="416889"/>
                </a:lnTo>
                <a:lnTo>
                  <a:pt x="1267970" y="460619"/>
                </a:lnTo>
                <a:lnTo>
                  <a:pt x="1279782" y="505690"/>
                </a:lnTo>
                <a:lnTo>
                  <a:pt x="1288375" y="551977"/>
                </a:lnTo>
                <a:lnTo>
                  <a:pt x="1293622" y="599355"/>
                </a:lnTo>
                <a:lnTo>
                  <a:pt x="1295400" y="647700"/>
                </a:lnTo>
                <a:lnTo>
                  <a:pt x="1293622" y="696028"/>
                </a:lnTo>
                <a:lnTo>
                  <a:pt x="1288375" y="743393"/>
                </a:lnTo>
                <a:lnTo>
                  <a:pt x="1279782" y="789670"/>
                </a:lnTo>
                <a:lnTo>
                  <a:pt x="1267970" y="834734"/>
                </a:lnTo>
                <a:lnTo>
                  <a:pt x="1253063" y="878458"/>
                </a:lnTo>
                <a:lnTo>
                  <a:pt x="1235187" y="920718"/>
                </a:lnTo>
                <a:lnTo>
                  <a:pt x="1214468" y="961388"/>
                </a:lnTo>
                <a:lnTo>
                  <a:pt x="1191030" y="1000342"/>
                </a:lnTo>
                <a:lnTo>
                  <a:pt x="1165000" y="1037456"/>
                </a:lnTo>
                <a:lnTo>
                  <a:pt x="1136502" y="1072605"/>
                </a:lnTo>
                <a:lnTo>
                  <a:pt x="1105662" y="1105661"/>
                </a:lnTo>
                <a:lnTo>
                  <a:pt x="1072605" y="1136502"/>
                </a:lnTo>
                <a:lnTo>
                  <a:pt x="1037456" y="1165000"/>
                </a:lnTo>
                <a:lnTo>
                  <a:pt x="1000342" y="1191030"/>
                </a:lnTo>
                <a:lnTo>
                  <a:pt x="961388" y="1214468"/>
                </a:lnTo>
                <a:lnTo>
                  <a:pt x="920718" y="1235187"/>
                </a:lnTo>
                <a:lnTo>
                  <a:pt x="878458" y="1253063"/>
                </a:lnTo>
                <a:lnTo>
                  <a:pt x="834734" y="1267970"/>
                </a:lnTo>
                <a:lnTo>
                  <a:pt x="789670" y="1279782"/>
                </a:lnTo>
                <a:lnTo>
                  <a:pt x="743393" y="1288375"/>
                </a:lnTo>
                <a:lnTo>
                  <a:pt x="696028" y="1293622"/>
                </a:lnTo>
                <a:lnTo>
                  <a:pt x="647700" y="1295400"/>
                </a:lnTo>
                <a:lnTo>
                  <a:pt x="599355" y="1293622"/>
                </a:lnTo>
                <a:lnTo>
                  <a:pt x="551977" y="1288375"/>
                </a:lnTo>
                <a:lnTo>
                  <a:pt x="505690" y="1279782"/>
                </a:lnTo>
                <a:lnTo>
                  <a:pt x="460619" y="1267970"/>
                </a:lnTo>
                <a:lnTo>
                  <a:pt x="416889" y="1253063"/>
                </a:lnTo>
                <a:lnTo>
                  <a:pt x="374626" y="1235187"/>
                </a:lnTo>
                <a:lnTo>
                  <a:pt x="333955" y="1214468"/>
                </a:lnTo>
                <a:lnTo>
                  <a:pt x="295001" y="1191030"/>
                </a:lnTo>
                <a:lnTo>
                  <a:pt x="257888" y="1165000"/>
                </a:lnTo>
                <a:lnTo>
                  <a:pt x="222743" y="1136502"/>
                </a:lnTo>
                <a:lnTo>
                  <a:pt x="189690" y="1105662"/>
                </a:lnTo>
                <a:lnTo>
                  <a:pt x="158854" y="1072605"/>
                </a:lnTo>
                <a:lnTo>
                  <a:pt x="130362" y="1037456"/>
                </a:lnTo>
                <a:lnTo>
                  <a:pt x="104337" y="1000342"/>
                </a:lnTo>
                <a:lnTo>
                  <a:pt x="80905" y="961388"/>
                </a:lnTo>
                <a:lnTo>
                  <a:pt x="60191" y="920718"/>
                </a:lnTo>
                <a:lnTo>
                  <a:pt x="42321" y="878458"/>
                </a:lnTo>
                <a:lnTo>
                  <a:pt x="27419" y="834734"/>
                </a:lnTo>
                <a:lnTo>
                  <a:pt x="15611" y="789670"/>
                </a:lnTo>
                <a:lnTo>
                  <a:pt x="7021" y="743393"/>
                </a:lnTo>
                <a:lnTo>
                  <a:pt x="1776" y="696028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90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938776" y="3500437"/>
            <a:ext cx="6677025" cy="2343150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74930" rIns="0" bIns="0" rtlCol="0" vert="horz">
            <a:spAutoFit/>
          </a:bodyPr>
          <a:lstStyle/>
          <a:p>
            <a:pPr marL="77470" marR="927735">
              <a:lnSpc>
                <a:spcPts val="1800"/>
              </a:lnSpc>
              <a:spcBef>
                <a:spcPts val="590"/>
              </a:spcBef>
            </a:pPr>
            <a:r>
              <a:rPr dirty="0" sz="1650" spc="5" b="1">
                <a:latin typeface="Arial"/>
                <a:cs typeface="Arial"/>
              </a:rPr>
              <a:t>Screening Committee: </a:t>
            </a:r>
            <a:r>
              <a:rPr dirty="0" sz="1650" spc="10">
                <a:latin typeface="Arial"/>
                <a:cs typeface="Arial"/>
              </a:rPr>
              <a:t>Michael </a:t>
            </a:r>
            <a:r>
              <a:rPr dirty="0" sz="1650">
                <a:latin typeface="Arial"/>
                <a:cs typeface="Arial"/>
              </a:rPr>
              <a:t>Reardon, </a:t>
            </a:r>
            <a:r>
              <a:rPr dirty="0" sz="1650" spc="30">
                <a:latin typeface="Arial"/>
                <a:cs typeface="Arial"/>
              </a:rPr>
              <a:t>G. </a:t>
            </a:r>
            <a:r>
              <a:rPr dirty="0" sz="1650" spc="10">
                <a:latin typeface="Arial"/>
                <a:cs typeface="Arial"/>
              </a:rPr>
              <a:t>Michael </a:t>
            </a:r>
            <a:r>
              <a:rPr dirty="0" sz="1650" spc="5">
                <a:latin typeface="Arial"/>
                <a:cs typeface="Arial"/>
              </a:rPr>
              <a:t>Deeb,  Steven </a:t>
            </a:r>
            <a:r>
              <a:rPr dirty="0" sz="1650" spc="-30">
                <a:latin typeface="Arial"/>
                <a:cs typeface="Arial"/>
              </a:rPr>
              <a:t>Yakubov, </a:t>
            </a:r>
            <a:r>
              <a:rPr dirty="0" sz="1650" spc="10">
                <a:latin typeface="Arial"/>
                <a:cs typeface="Arial"/>
              </a:rPr>
              <a:t>Robert </a:t>
            </a:r>
            <a:r>
              <a:rPr dirty="0" sz="1650" spc="-10">
                <a:latin typeface="Arial"/>
                <a:cs typeface="Arial"/>
              </a:rPr>
              <a:t>Stoler, </a:t>
            </a:r>
            <a:r>
              <a:rPr dirty="0" sz="1650">
                <a:latin typeface="Arial"/>
                <a:cs typeface="Arial"/>
              </a:rPr>
              <a:t>Thomas</a:t>
            </a:r>
            <a:r>
              <a:rPr dirty="0" sz="1650" spc="-75">
                <a:latin typeface="Arial"/>
                <a:cs typeface="Arial"/>
              </a:rPr>
              <a:t> </a:t>
            </a:r>
            <a:r>
              <a:rPr dirty="0" sz="1650" spc="10">
                <a:latin typeface="Arial"/>
                <a:cs typeface="Arial"/>
              </a:rPr>
              <a:t>Gleason</a:t>
            </a:r>
            <a:endParaRPr sz="1650">
              <a:latin typeface="Arial"/>
              <a:cs typeface="Arial"/>
            </a:endParaRPr>
          </a:p>
          <a:p>
            <a:pPr marL="77470">
              <a:lnSpc>
                <a:spcPct val="100000"/>
              </a:lnSpc>
              <a:spcBef>
                <a:spcPts val="775"/>
              </a:spcBef>
            </a:pPr>
            <a:r>
              <a:rPr dirty="0" sz="1650" spc="10" b="1">
                <a:latin typeface="Arial"/>
                <a:cs typeface="Arial"/>
              </a:rPr>
              <a:t>Echo </a:t>
            </a:r>
            <a:r>
              <a:rPr dirty="0" sz="1650" spc="15" b="1">
                <a:latin typeface="Arial"/>
                <a:cs typeface="Arial"/>
              </a:rPr>
              <a:t>Core </a:t>
            </a:r>
            <a:r>
              <a:rPr dirty="0" sz="1650" b="1">
                <a:latin typeface="Arial"/>
                <a:cs typeface="Arial"/>
              </a:rPr>
              <a:t>Laboratory: </a:t>
            </a:r>
            <a:r>
              <a:rPr dirty="0" sz="1650" spc="5">
                <a:latin typeface="Arial"/>
                <a:cs typeface="Arial"/>
              </a:rPr>
              <a:t>Mayo</a:t>
            </a:r>
            <a:r>
              <a:rPr dirty="0" sz="1650" spc="-5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Clinic</a:t>
            </a:r>
            <a:endParaRPr sz="1650">
              <a:latin typeface="Arial"/>
              <a:cs typeface="Arial"/>
            </a:endParaRPr>
          </a:p>
          <a:p>
            <a:pPr marL="77470" marR="2491740">
              <a:lnSpc>
                <a:spcPct val="140400"/>
              </a:lnSpc>
              <a:spcBef>
                <a:spcPts val="70"/>
              </a:spcBef>
            </a:pPr>
            <a:r>
              <a:rPr dirty="0" sz="1650" spc="5" b="1">
                <a:latin typeface="Arial"/>
                <a:cs typeface="Arial"/>
              </a:rPr>
              <a:t>Clinical </a:t>
            </a:r>
            <a:r>
              <a:rPr dirty="0" sz="1650" spc="-5" b="1">
                <a:latin typeface="Arial"/>
                <a:cs typeface="Arial"/>
              </a:rPr>
              <a:t>Events </a:t>
            </a:r>
            <a:r>
              <a:rPr dirty="0" sz="1650" spc="5" b="1">
                <a:latin typeface="Arial"/>
                <a:cs typeface="Arial"/>
              </a:rPr>
              <a:t>Committee: </a:t>
            </a:r>
            <a:r>
              <a:rPr dirty="0" sz="1650" spc="5">
                <a:latin typeface="Arial"/>
                <a:cs typeface="Arial"/>
              </a:rPr>
              <a:t>BAIM </a:t>
            </a:r>
            <a:r>
              <a:rPr dirty="0" sz="1650">
                <a:latin typeface="Arial"/>
                <a:cs typeface="Arial"/>
              </a:rPr>
              <a:t>Institute  </a:t>
            </a:r>
            <a:r>
              <a:rPr dirty="0" sz="1650" b="1">
                <a:latin typeface="Arial"/>
                <a:cs typeface="Arial"/>
              </a:rPr>
              <a:t>CT Core Laboratory: </a:t>
            </a:r>
            <a:r>
              <a:rPr dirty="0" sz="1650">
                <a:latin typeface="Arial"/>
                <a:cs typeface="Arial"/>
              </a:rPr>
              <a:t>St. </a:t>
            </a:r>
            <a:r>
              <a:rPr dirty="0" sz="1650" spc="-5">
                <a:latin typeface="Arial"/>
                <a:cs typeface="Arial"/>
              </a:rPr>
              <a:t>Paul’s </a:t>
            </a:r>
            <a:r>
              <a:rPr dirty="0" sz="1650">
                <a:latin typeface="Arial"/>
                <a:cs typeface="Arial"/>
              </a:rPr>
              <a:t>Hospital  </a:t>
            </a:r>
            <a:r>
              <a:rPr dirty="0" sz="1650" spc="5" b="1">
                <a:latin typeface="Arial"/>
                <a:cs typeface="Arial"/>
              </a:rPr>
              <a:t>Statistical </a:t>
            </a:r>
            <a:r>
              <a:rPr dirty="0" sz="1650" b="1">
                <a:latin typeface="Arial"/>
                <a:cs typeface="Arial"/>
              </a:rPr>
              <a:t>Analyses:</a:t>
            </a:r>
            <a:r>
              <a:rPr dirty="0" sz="1650" spc="-60" b="1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Medtronic</a:t>
            </a:r>
            <a:endParaRPr sz="1650">
              <a:latin typeface="Arial"/>
              <a:cs typeface="Arial"/>
            </a:endParaRPr>
          </a:p>
          <a:p>
            <a:pPr marL="77470">
              <a:lnSpc>
                <a:spcPct val="100000"/>
              </a:lnSpc>
              <a:spcBef>
                <a:spcPts val="875"/>
              </a:spcBef>
            </a:pPr>
            <a:r>
              <a:rPr dirty="0" sz="1650" b="1">
                <a:latin typeface="Arial"/>
                <a:cs typeface="Arial"/>
              </a:rPr>
              <a:t>Sponsor: </a:t>
            </a:r>
            <a:r>
              <a:rPr dirty="0" sz="1650">
                <a:latin typeface="Arial"/>
                <a:cs typeface="Arial"/>
              </a:rPr>
              <a:t>Medtronic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922" y="2802572"/>
            <a:ext cx="1785620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1605">
              <a:lnSpc>
                <a:spcPts val="1435"/>
              </a:lnSpc>
              <a:spcBef>
                <a:spcPts val="100"/>
              </a:spcBef>
            </a:pPr>
            <a:r>
              <a:rPr dirty="0" sz="1200" spc="-20" b="1">
                <a:solidFill>
                  <a:srgbClr val="1E1E1E"/>
                </a:solidFill>
                <a:latin typeface="Arial"/>
                <a:cs typeface="Arial"/>
              </a:rPr>
              <a:t>Michael </a:t>
            </a:r>
            <a:r>
              <a:rPr dirty="0" sz="1200" spc="-25" b="1">
                <a:solidFill>
                  <a:srgbClr val="1E1E1E"/>
                </a:solidFill>
                <a:latin typeface="Arial"/>
                <a:cs typeface="Arial"/>
              </a:rPr>
              <a:t>Reardon,</a:t>
            </a:r>
            <a:r>
              <a:rPr dirty="0" sz="1200" spc="-60" b="1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1E1E1E"/>
                </a:solidFill>
                <a:latin typeface="Arial"/>
                <a:cs typeface="Arial"/>
              </a:rPr>
              <a:t>MD</a:t>
            </a:r>
            <a:endParaRPr sz="1200">
              <a:latin typeface="Arial"/>
              <a:cs typeface="Arial"/>
            </a:endParaRPr>
          </a:p>
          <a:p>
            <a:pPr marL="12700" marR="5080" indent="213995">
              <a:lnSpc>
                <a:spcPts val="1350"/>
              </a:lnSpc>
              <a:spcBef>
                <a:spcPts val="114"/>
              </a:spcBef>
            </a:pPr>
            <a:r>
              <a:rPr dirty="0" sz="1200" spc="-20">
                <a:solidFill>
                  <a:srgbClr val="1E1E1E"/>
                </a:solidFill>
                <a:latin typeface="Arial"/>
                <a:cs typeface="Arial"/>
              </a:rPr>
              <a:t>Methodist </a:t>
            </a:r>
            <a:r>
              <a:rPr dirty="0" sz="1200" spc="-25">
                <a:solidFill>
                  <a:srgbClr val="1E1E1E"/>
                </a:solidFill>
                <a:latin typeface="Arial"/>
                <a:cs typeface="Arial"/>
              </a:rPr>
              <a:t>DeBakey  </a:t>
            </a:r>
            <a:r>
              <a:rPr dirty="0" sz="1200" spc="-15">
                <a:solidFill>
                  <a:srgbClr val="1E1E1E"/>
                </a:solidFill>
                <a:latin typeface="Arial"/>
                <a:cs typeface="Arial"/>
              </a:rPr>
              <a:t>Heart </a:t>
            </a:r>
            <a:r>
              <a:rPr dirty="0" sz="1200">
                <a:solidFill>
                  <a:srgbClr val="1E1E1E"/>
                </a:solidFill>
                <a:latin typeface="Arial"/>
                <a:cs typeface="Arial"/>
              </a:rPr>
              <a:t>and </a:t>
            </a:r>
            <a:r>
              <a:rPr dirty="0" sz="1200" spc="-20">
                <a:solidFill>
                  <a:srgbClr val="1E1E1E"/>
                </a:solidFill>
                <a:latin typeface="Arial"/>
                <a:cs typeface="Arial"/>
              </a:rPr>
              <a:t>Vascular</a:t>
            </a:r>
            <a:r>
              <a:rPr dirty="0" sz="1200" spc="-9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E1E1E"/>
                </a:solidFill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2714" y="2779712"/>
            <a:ext cx="1281430" cy="5619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 marL="12700" marR="5080" indent="5715">
              <a:lnSpc>
                <a:spcPct val="96500"/>
              </a:lnSpc>
              <a:spcBef>
                <a:spcPts val="150"/>
              </a:spcBef>
            </a:pPr>
            <a:r>
              <a:rPr dirty="0" sz="1200" spc="-15" b="1">
                <a:solidFill>
                  <a:srgbClr val="1E1E1E"/>
                </a:solidFill>
                <a:latin typeface="Arial"/>
                <a:cs typeface="Arial"/>
              </a:rPr>
              <a:t>John </a:t>
            </a:r>
            <a:r>
              <a:rPr dirty="0" sz="1200" spc="-25" b="1">
                <a:solidFill>
                  <a:srgbClr val="1E1E1E"/>
                </a:solidFill>
                <a:latin typeface="Arial"/>
                <a:cs typeface="Arial"/>
              </a:rPr>
              <a:t>Forrest, </a:t>
            </a:r>
            <a:r>
              <a:rPr dirty="0" sz="1200" spc="-15" b="1">
                <a:solidFill>
                  <a:srgbClr val="1E1E1E"/>
                </a:solidFill>
                <a:latin typeface="Arial"/>
                <a:cs typeface="Arial"/>
              </a:rPr>
              <a:t>MD  </a:t>
            </a:r>
            <a:r>
              <a:rPr dirty="0" sz="1200" spc="-10">
                <a:solidFill>
                  <a:srgbClr val="1E1E1E"/>
                </a:solidFill>
                <a:latin typeface="Arial"/>
                <a:cs typeface="Arial"/>
              </a:rPr>
              <a:t>Yale </a:t>
            </a:r>
            <a:r>
              <a:rPr dirty="0" sz="1200" spc="-20">
                <a:solidFill>
                  <a:srgbClr val="1E1E1E"/>
                </a:solidFill>
                <a:latin typeface="Arial"/>
                <a:cs typeface="Arial"/>
              </a:rPr>
              <a:t>University  School </a:t>
            </a:r>
            <a:r>
              <a:rPr dirty="0" sz="1200">
                <a:solidFill>
                  <a:srgbClr val="1E1E1E"/>
                </a:solidFill>
                <a:latin typeface="Arial"/>
                <a:cs typeface="Arial"/>
              </a:rPr>
              <a:t>of</a:t>
            </a:r>
            <a:r>
              <a:rPr dirty="0" sz="1200" spc="-13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1E1E1E"/>
                </a:solidFill>
                <a:latin typeface="Arial"/>
                <a:cs typeface="Arial"/>
              </a:rPr>
              <a:t>Medicine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14333" y="2801620"/>
            <a:ext cx="1505585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ts val="143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1E1E1E"/>
                </a:solidFill>
                <a:latin typeface="Arial"/>
                <a:cs typeface="Arial"/>
              </a:rPr>
              <a:t>G. Michael Deeb,</a:t>
            </a:r>
            <a:r>
              <a:rPr dirty="0" sz="1200" spc="-65" b="1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E1E1E"/>
                </a:solidFill>
                <a:latin typeface="Arial"/>
                <a:cs typeface="Arial"/>
              </a:rPr>
              <a:t>MD</a:t>
            </a:r>
            <a:endParaRPr sz="1200">
              <a:latin typeface="Arial"/>
              <a:cs typeface="Arial"/>
            </a:endParaRPr>
          </a:p>
          <a:p>
            <a:pPr marL="240665" marR="29845" indent="-228600">
              <a:lnSpc>
                <a:spcPts val="1350"/>
              </a:lnSpc>
              <a:spcBef>
                <a:spcPts val="110"/>
              </a:spcBef>
            </a:pPr>
            <a:r>
              <a:rPr dirty="0" sz="1200" spc="-15">
                <a:solidFill>
                  <a:srgbClr val="1E1E1E"/>
                </a:solidFill>
                <a:latin typeface="Arial"/>
                <a:cs typeface="Arial"/>
              </a:rPr>
              <a:t>University </a:t>
            </a:r>
            <a:r>
              <a:rPr dirty="0" sz="1200">
                <a:solidFill>
                  <a:srgbClr val="1E1E1E"/>
                </a:solidFill>
                <a:latin typeface="Arial"/>
                <a:cs typeface="Arial"/>
              </a:rPr>
              <a:t>of</a:t>
            </a:r>
            <a:r>
              <a:rPr dirty="0" sz="1200" spc="-14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1E1E1E"/>
                </a:solidFill>
                <a:latin typeface="Arial"/>
                <a:cs typeface="Arial"/>
              </a:rPr>
              <a:t>Michigan  </a:t>
            </a:r>
            <a:r>
              <a:rPr dirty="0" sz="1200" spc="-20">
                <a:solidFill>
                  <a:srgbClr val="1E1E1E"/>
                </a:solidFill>
                <a:latin typeface="Arial"/>
                <a:cs typeface="Arial"/>
              </a:rPr>
              <a:t>Health</a:t>
            </a:r>
            <a:r>
              <a:rPr dirty="0" sz="1200" spc="-4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E1E1E"/>
                </a:solidFill>
                <a:latin typeface="Arial"/>
                <a:cs typeface="Arial"/>
              </a:rPr>
              <a:t>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95941" y="2779712"/>
            <a:ext cx="1487170" cy="5619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 marL="12700" marR="5080">
              <a:lnSpc>
                <a:spcPct val="96500"/>
              </a:lnSpc>
              <a:spcBef>
                <a:spcPts val="150"/>
              </a:spcBef>
            </a:pPr>
            <a:r>
              <a:rPr dirty="0" sz="1200" spc="-15" b="1">
                <a:solidFill>
                  <a:srgbClr val="1E1E1E"/>
                </a:solidFill>
                <a:latin typeface="Arial"/>
                <a:cs typeface="Arial"/>
              </a:rPr>
              <a:t>Steven </a:t>
            </a:r>
            <a:r>
              <a:rPr dirty="0" sz="1200" spc="-20" b="1">
                <a:solidFill>
                  <a:srgbClr val="1E1E1E"/>
                </a:solidFill>
                <a:latin typeface="Arial"/>
                <a:cs typeface="Arial"/>
              </a:rPr>
              <a:t>Yakubov,</a:t>
            </a:r>
            <a:r>
              <a:rPr dirty="0" sz="1200" spc="-140" b="1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1E1E1E"/>
                </a:solidFill>
                <a:latin typeface="Arial"/>
                <a:cs typeface="Arial"/>
              </a:rPr>
              <a:t>MD  </a:t>
            </a:r>
            <a:r>
              <a:rPr dirty="0" sz="1200" spc="-20">
                <a:solidFill>
                  <a:srgbClr val="1E1E1E"/>
                </a:solidFill>
                <a:latin typeface="Arial"/>
                <a:cs typeface="Arial"/>
              </a:rPr>
              <a:t>OhioHealth </a:t>
            </a:r>
            <a:r>
              <a:rPr dirty="0" sz="1200" spc="-10">
                <a:solidFill>
                  <a:srgbClr val="1E1E1E"/>
                </a:solidFill>
                <a:latin typeface="Arial"/>
                <a:cs typeface="Arial"/>
              </a:rPr>
              <a:t>Riverside  </a:t>
            </a:r>
            <a:r>
              <a:rPr dirty="0" sz="1200" spc="-20">
                <a:solidFill>
                  <a:srgbClr val="1E1E1E"/>
                </a:solidFill>
                <a:latin typeface="Arial"/>
                <a:cs typeface="Arial"/>
              </a:rPr>
              <a:t>Methodist</a:t>
            </a:r>
            <a:r>
              <a:rPr dirty="0" sz="1200" spc="-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1E1E1E"/>
                </a:solidFill>
                <a:latin typeface="Arial"/>
                <a:cs typeface="Arial"/>
              </a:rPr>
              <a:t>Hospital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22139" y="2801620"/>
            <a:ext cx="1779270" cy="56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0970">
              <a:lnSpc>
                <a:spcPts val="143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1E1E1E"/>
                </a:solidFill>
                <a:latin typeface="Arial"/>
                <a:cs typeface="Arial"/>
              </a:rPr>
              <a:t>Michael Reardon,</a:t>
            </a:r>
            <a:r>
              <a:rPr dirty="0" sz="1200" spc="-70" b="1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E1E1E"/>
                </a:solidFill>
                <a:latin typeface="Arial"/>
                <a:cs typeface="Arial"/>
              </a:rPr>
              <a:t>MD</a:t>
            </a:r>
            <a:endParaRPr sz="1200">
              <a:latin typeface="Arial"/>
              <a:cs typeface="Arial"/>
            </a:endParaRPr>
          </a:p>
          <a:p>
            <a:pPr marL="12700" marR="5080" indent="213360">
              <a:lnSpc>
                <a:spcPts val="1350"/>
              </a:lnSpc>
              <a:spcBef>
                <a:spcPts val="110"/>
              </a:spcBef>
            </a:pPr>
            <a:r>
              <a:rPr dirty="0" sz="1200" spc="-20">
                <a:solidFill>
                  <a:srgbClr val="1E1E1E"/>
                </a:solidFill>
                <a:latin typeface="Arial"/>
                <a:cs typeface="Arial"/>
              </a:rPr>
              <a:t>Methodist </a:t>
            </a:r>
            <a:r>
              <a:rPr dirty="0" sz="1200" spc="-25">
                <a:solidFill>
                  <a:srgbClr val="1E1E1E"/>
                </a:solidFill>
                <a:latin typeface="Arial"/>
                <a:cs typeface="Arial"/>
              </a:rPr>
              <a:t>DeBakey  </a:t>
            </a:r>
            <a:r>
              <a:rPr dirty="0" sz="1200" spc="-15">
                <a:solidFill>
                  <a:srgbClr val="1E1E1E"/>
                </a:solidFill>
                <a:latin typeface="Arial"/>
                <a:cs typeface="Arial"/>
              </a:rPr>
              <a:t>Heart </a:t>
            </a:r>
            <a:r>
              <a:rPr dirty="0" sz="1200">
                <a:solidFill>
                  <a:srgbClr val="1E1E1E"/>
                </a:solidFill>
                <a:latin typeface="Arial"/>
                <a:cs typeface="Arial"/>
              </a:rPr>
              <a:t>and </a:t>
            </a:r>
            <a:r>
              <a:rPr dirty="0" sz="1200" spc="-25">
                <a:solidFill>
                  <a:srgbClr val="1E1E1E"/>
                </a:solidFill>
                <a:latin typeface="Arial"/>
                <a:cs typeface="Arial"/>
              </a:rPr>
              <a:t>Vascular</a:t>
            </a:r>
            <a:r>
              <a:rPr dirty="0" sz="1200" spc="-12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E1E1E"/>
                </a:solidFill>
                <a:latin typeface="Arial"/>
                <a:cs typeface="Arial"/>
              </a:rPr>
              <a:t>Center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29501" y="1323300"/>
            <a:ext cx="1295273" cy="1291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29501" y="1319275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1776" y="599355"/>
                </a:lnTo>
                <a:lnTo>
                  <a:pt x="7021" y="551977"/>
                </a:lnTo>
                <a:lnTo>
                  <a:pt x="15611" y="505690"/>
                </a:lnTo>
                <a:lnTo>
                  <a:pt x="27419" y="460619"/>
                </a:lnTo>
                <a:lnTo>
                  <a:pt x="42321" y="416889"/>
                </a:lnTo>
                <a:lnTo>
                  <a:pt x="60191" y="374626"/>
                </a:lnTo>
                <a:lnTo>
                  <a:pt x="80905" y="333955"/>
                </a:lnTo>
                <a:lnTo>
                  <a:pt x="104337" y="295001"/>
                </a:lnTo>
                <a:lnTo>
                  <a:pt x="130362" y="257888"/>
                </a:lnTo>
                <a:lnTo>
                  <a:pt x="158854" y="222743"/>
                </a:lnTo>
                <a:lnTo>
                  <a:pt x="189690" y="189690"/>
                </a:lnTo>
                <a:lnTo>
                  <a:pt x="222743" y="158854"/>
                </a:lnTo>
                <a:lnTo>
                  <a:pt x="257888" y="130362"/>
                </a:lnTo>
                <a:lnTo>
                  <a:pt x="295001" y="104337"/>
                </a:lnTo>
                <a:lnTo>
                  <a:pt x="333955" y="80905"/>
                </a:lnTo>
                <a:lnTo>
                  <a:pt x="374626" y="60191"/>
                </a:lnTo>
                <a:lnTo>
                  <a:pt x="416889" y="42321"/>
                </a:lnTo>
                <a:lnTo>
                  <a:pt x="460619" y="27419"/>
                </a:lnTo>
                <a:lnTo>
                  <a:pt x="505690" y="15611"/>
                </a:lnTo>
                <a:lnTo>
                  <a:pt x="551977" y="7021"/>
                </a:lnTo>
                <a:lnTo>
                  <a:pt x="599355" y="1776"/>
                </a:lnTo>
                <a:lnTo>
                  <a:pt x="647700" y="0"/>
                </a:lnTo>
                <a:lnTo>
                  <a:pt x="696028" y="1776"/>
                </a:lnTo>
                <a:lnTo>
                  <a:pt x="743393" y="7021"/>
                </a:lnTo>
                <a:lnTo>
                  <a:pt x="789670" y="15611"/>
                </a:lnTo>
                <a:lnTo>
                  <a:pt x="834734" y="27419"/>
                </a:lnTo>
                <a:lnTo>
                  <a:pt x="878458" y="42321"/>
                </a:lnTo>
                <a:lnTo>
                  <a:pt x="920718" y="60191"/>
                </a:lnTo>
                <a:lnTo>
                  <a:pt x="961388" y="80905"/>
                </a:lnTo>
                <a:lnTo>
                  <a:pt x="1000342" y="104337"/>
                </a:lnTo>
                <a:lnTo>
                  <a:pt x="1037456" y="130362"/>
                </a:lnTo>
                <a:lnTo>
                  <a:pt x="1072605" y="158854"/>
                </a:lnTo>
                <a:lnTo>
                  <a:pt x="1105662" y="189690"/>
                </a:lnTo>
                <a:lnTo>
                  <a:pt x="1136502" y="222743"/>
                </a:lnTo>
                <a:lnTo>
                  <a:pt x="1165000" y="257888"/>
                </a:lnTo>
                <a:lnTo>
                  <a:pt x="1191030" y="295001"/>
                </a:lnTo>
                <a:lnTo>
                  <a:pt x="1214468" y="333955"/>
                </a:lnTo>
                <a:lnTo>
                  <a:pt x="1235187" y="374626"/>
                </a:lnTo>
                <a:lnTo>
                  <a:pt x="1253063" y="416889"/>
                </a:lnTo>
                <a:lnTo>
                  <a:pt x="1267970" y="460619"/>
                </a:lnTo>
                <a:lnTo>
                  <a:pt x="1279782" y="505690"/>
                </a:lnTo>
                <a:lnTo>
                  <a:pt x="1288375" y="551977"/>
                </a:lnTo>
                <a:lnTo>
                  <a:pt x="1293622" y="599355"/>
                </a:lnTo>
                <a:lnTo>
                  <a:pt x="1295400" y="647700"/>
                </a:lnTo>
                <a:lnTo>
                  <a:pt x="1293622" y="696028"/>
                </a:lnTo>
                <a:lnTo>
                  <a:pt x="1288375" y="743393"/>
                </a:lnTo>
                <a:lnTo>
                  <a:pt x="1279782" y="789670"/>
                </a:lnTo>
                <a:lnTo>
                  <a:pt x="1267970" y="834734"/>
                </a:lnTo>
                <a:lnTo>
                  <a:pt x="1253063" y="878458"/>
                </a:lnTo>
                <a:lnTo>
                  <a:pt x="1235187" y="920718"/>
                </a:lnTo>
                <a:lnTo>
                  <a:pt x="1214468" y="961388"/>
                </a:lnTo>
                <a:lnTo>
                  <a:pt x="1191030" y="1000342"/>
                </a:lnTo>
                <a:lnTo>
                  <a:pt x="1165000" y="1037456"/>
                </a:lnTo>
                <a:lnTo>
                  <a:pt x="1136502" y="1072605"/>
                </a:lnTo>
                <a:lnTo>
                  <a:pt x="1105662" y="1105661"/>
                </a:lnTo>
                <a:lnTo>
                  <a:pt x="1072605" y="1136502"/>
                </a:lnTo>
                <a:lnTo>
                  <a:pt x="1037456" y="1165000"/>
                </a:lnTo>
                <a:lnTo>
                  <a:pt x="1000342" y="1191030"/>
                </a:lnTo>
                <a:lnTo>
                  <a:pt x="961388" y="1214468"/>
                </a:lnTo>
                <a:lnTo>
                  <a:pt x="920718" y="1235187"/>
                </a:lnTo>
                <a:lnTo>
                  <a:pt x="878458" y="1253063"/>
                </a:lnTo>
                <a:lnTo>
                  <a:pt x="834734" y="1267970"/>
                </a:lnTo>
                <a:lnTo>
                  <a:pt x="789670" y="1279782"/>
                </a:lnTo>
                <a:lnTo>
                  <a:pt x="743393" y="1288375"/>
                </a:lnTo>
                <a:lnTo>
                  <a:pt x="696028" y="1293622"/>
                </a:lnTo>
                <a:lnTo>
                  <a:pt x="647700" y="1295400"/>
                </a:lnTo>
                <a:lnTo>
                  <a:pt x="599355" y="1293622"/>
                </a:lnTo>
                <a:lnTo>
                  <a:pt x="551977" y="1288375"/>
                </a:lnTo>
                <a:lnTo>
                  <a:pt x="505690" y="1279782"/>
                </a:lnTo>
                <a:lnTo>
                  <a:pt x="460619" y="1267970"/>
                </a:lnTo>
                <a:lnTo>
                  <a:pt x="416889" y="1253063"/>
                </a:lnTo>
                <a:lnTo>
                  <a:pt x="374626" y="1235187"/>
                </a:lnTo>
                <a:lnTo>
                  <a:pt x="333955" y="1214468"/>
                </a:lnTo>
                <a:lnTo>
                  <a:pt x="295001" y="1191030"/>
                </a:lnTo>
                <a:lnTo>
                  <a:pt x="257888" y="1165000"/>
                </a:lnTo>
                <a:lnTo>
                  <a:pt x="222743" y="1136502"/>
                </a:lnTo>
                <a:lnTo>
                  <a:pt x="189690" y="1105662"/>
                </a:lnTo>
                <a:lnTo>
                  <a:pt x="158854" y="1072605"/>
                </a:lnTo>
                <a:lnTo>
                  <a:pt x="130362" y="1037456"/>
                </a:lnTo>
                <a:lnTo>
                  <a:pt x="104337" y="1000342"/>
                </a:lnTo>
                <a:lnTo>
                  <a:pt x="80905" y="961388"/>
                </a:lnTo>
                <a:lnTo>
                  <a:pt x="60191" y="920718"/>
                </a:lnTo>
                <a:lnTo>
                  <a:pt x="42321" y="878458"/>
                </a:lnTo>
                <a:lnTo>
                  <a:pt x="27419" y="834734"/>
                </a:lnTo>
                <a:lnTo>
                  <a:pt x="15611" y="789670"/>
                </a:lnTo>
                <a:lnTo>
                  <a:pt x="7021" y="743393"/>
                </a:lnTo>
                <a:lnTo>
                  <a:pt x="1776" y="696028"/>
                </a:lnTo>
                <a:lnTo>
                  <a:pt x="0" y="647700"/>
                </a:lnTo>
                <a:close/>
              </a:path>
            </a:pathLst>
          </a:custGeom>
          <a:ln w="12700">
            <a:solidFill>
              <a:srgbClr val="090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910705" y="2816225"/>
            <a:ext cx="1283970" cy="5613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 marL="12065" marR="5080" indent="8255">
              <a:lnSpc>
                <a:spcPct val="96400"/>
              </a:lnSpc>
              <a:spcBef>
                <a:spcPts val="150"/>
              </a:spcBef>
            </a:pPr>
            <a:r>
              <a:rPr dirty="0" sz="1200" spc="-10" b="1">
                <a:solidFill>
                  <a:srgbClr val="1E1E1E"/>
                </a:solidFill>
                <a:latin typeface="Arial"/>
                <a:cs typeface="Arial"/>
              </a:rPr>
              <a:t>John </a:t>
            </a:r>
            <a:r>
              <a:rPr dirty="0" sz="1200" spc="-20" b="1">
                <a:solidFill>
                  <a:srgbClr val="1E1E1E"/>
                </a:solidFill>
                <a:latin typeface="Arial"/>
                <a:cs typeface="Arial"/>
              </a:rPr>
              <a:t>Forrest, </a:t>
            </a:r>
            <a:r>
              <a:rPr dirty="0" sz="1200" spc="-15" b="1">
                <a:solidFill>
                  <a:srgbClr val="1E1E1E"/>
                </a:solidFill>
                <a:latin typeface="Arial"/>
                <a:cs typeface="Arial"/>
              </a:rPr>
              <a:t>MD  </a:t>
            </a:r>
            <a:r>
              <a:rPr dirty="0" sz="1200" spc="-10">
                <a:solidFill>
                  <a:srgbClr val="1E1E1E"/>
                </a:solidFill>
                <a:latin typeface="Arial"/>
                <a:cs typeface="Arial"/>
              </a:rPr>
              <a:t>Yale </a:t>
            </a:r>
            <a:r>
              <a:rPr dirty="0" sz="1200" spc="-20">
                <a:solidFill>
                  <a:srgbClr val="1E1E1E"/>
                </a:solidFill>
                <a:latin typeface="Arial"/>
                <a:cs typeface="Arial"/>
              </a:rPr>
              <a:t>University  School </a:t>
            </a:r>
            <a:r>
              <a:rPr dirty="0" sz="1200">
                <a:solidFill>
                  <a:srgbClr val="1E1E1E"/>
                </a:solidFill>
                <a:latin typeface="Arial"/>
                <a:cs typeface="Arial"/>
              </a:rPr>
              <a:t>of</a:t>
            </a:r>
            <a:r>
              <a:rPr dirty="0" sz="1200" spc="-10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1E1E1E"/>
                </a:solidFill>
                <a:latin typeface="Arial"/>
                <a:cs typeface="Arial"/>
              </a:rPr>
              <a:t>Medicine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8132" y="209486"/>
            <a:ext cx="3265804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Study</a:t>
            </a:r>
            <a:r>
              <a:rPr dirty="0" sz="2750" spc="-165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15" b="0">
                <a:solidFill>
                  <a:srgbClr val="090825"/>
                </a:solidFill>
                <a:latin typeface="Arial"/>
                <a:cs typeface="Arial"/>
              </a:rPr>
              <a:t>Administration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90" y="214566"/>
            <a:ext cx="1927225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25" b="0">
                <a:solidFill>
                  <a:srgbClr val="090825"/>
                </a:solidFill>
                <a:latin typeface="Arial"/>
                <a:cs typeface="Arial"/>
              </a:rPr>
              <a:t>Background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5334" y="1315656"/>
            <a:ext cx="10640695" cy="3997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8450" marR="11430" indent="-285750">
              <a:lnSpc>
                <a:spcPct val="100000"/>
              </a:lnSpc>
              <a:spcBef>
                <a:spcPts val="12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000" spc="-5">
                <a:latin typeface="Arial"/>
                <a:cs typeface="Arial"/>
              </a:rPr>
              <a:t>Transcatheter </a:t>
            </a:r>
            <a:r>
              <a:rPr dirty="0" sz="2000">
                <a:latin typeface="Arial"/>
                <a:cs typeface="Arial"/>
              </a:rPr>
              <a:t>aortic </a:t>
            </a:r>
            <a:r>
              <a:rPr dirty="0" sz="2000" spc="10">
                <a:latin typeface="Arial"/>
                <a:cs typeface="Arial"/>
              </a:rPr>
              <a:t>valve </a:t>
            </a:r>
            <a:r>
              <a:rPr dirty="0" sz="2000" spc="-5">
                <a:latin typeface="Arial"/>
                <a:cs typeface="Arial"/>
              </a:rPr>
              <a:t>replacement </a:t>
            </a:r>
            <a:r>
              <a:rPr dirty="0" sz="2000" spc="-50">
                <a:latin typeface="Arial"/>
                <a:cs typeface="Arial"/>
              </a:rPr>
              <a:t>(TAVR) </a:t>
            </a:r>
            <a:r>
              <a:rPr dirty="0" sz="2000" spc="10">
                <a:latin typeface="Arial"/>
                <a:cs typeface="Arial"/>
              </a:rPr>
              <a:t>has </a:t>
            </a:r>
            <a:r>
              <a:rPr dirty="0" sz="2000" spc="-5">
                <a:latin typeface="Arial"/>
                <a:cs typeface="Arial"/>
              </a:rPr>
              <a:t>emerged </a:t>
            </a:r>
            <a:r>
              <a:rPr dirty="0" sz="2000" spc="10">
                <a:latin typeface="Arial"/>
                <a:cs typeface="Arial"/>
              </a:rPr>
              <a:t>as </a:t>
            </a:r>
            <a:r>
              <a:rPr dirty="0" sz="2000" spc="-5">
                <a:latin typeface="Arial"/>
                <a:cs typeface="Arial"/>
              </a:rPr>
              <a:t>the </a:t>
            </a:r>
            <a:r>
              <a:rPr dirty="0" sz="2000">
                <a:latin typeface="Arial"/>
                <a:cs typeface="Arial"/>
              </a:rPr>
              <a:t>leading </a:t>
            </a:r>
            <a:r>
              <a:rPr dirty="0" sz="2000" spc="5">
                <a:latin typeface="Arial"/>
                <a:cs typeface="Arial"/>
              </a:rPr>
              <a:t>procedure </a:t>
            </a:r>
            <a:r>
              <a:rPr dirty="0" sz="2000" spc="-5">
                <a:latin typeface="Arial"/>
                <a:cs typeface="Arial"/>
              </a:rPr>
              <a:t>for  </a:t>
            </a:r>
            <a:r>
              <a:rPr dirty="0" sz="2000">
                <a:latin typeface="Arial"/>
                <a:cs typeface="Arial"/>
              </a:rPr>
              <a:t>treating </a:t>
            </a:r>
            <a:r>
              <a:rPr dirty="0" sz="2000" spc="-5">
                <a:latin typeface="Arial"/>
                <a:cs typeface="Arial"/>
              </a:rPr>
              <a:t>symptomatic </a:t>
            </a:r>
            <a:r>
              <a:rPr dirty="0" sz="2000">
                <a:latin typeface="Arial"/>
                <a:cs typeface="Arial"/>
              </a:rPr>
              <a:t>severe </a:t>
            </a:r>
            <a:r>
              <a:rPr dirty="0" sz="2000" spc="5">
                <a:latin typeface="Arial"/>
                <a:cs typeface="Arial"/>
              </a:rPr>
              <a:t>aortic </a:t>
            </a:r>
            <a:r>
              <a:rPr dirty="0" sz="2000" spc="-5">
                <a:latin typeface="Arial"/>
                <a:cs typeface="Arial"/>
              </a:rPr>
              <a:t>stenosis </a:t>
            </a:r>
            <a:r>
              <a:rPr dirty="0" sz="2000" spc="10">
                <a:latin typeface="Arial"/>
                <a:cs typeface="Arial"/>
              </a:rPr>
              <a:t>in </a:t>
            </a:r>
            <a:r>
              <a:rPr dirty="0" sz="2000" spc="-5">
                <a:latin typeface="Arial"/>
                <a:cs typeface="Arial"/>
              </a:rPr>
              <a:t>the United </a:t>
            </a:r>
            <a:r>
              <a:rPr dirty="0" sz="2000" spc="5">
                <a:latin typeface="Arial"/>
                <a:cs typeface="Arial"/>
              </a:rPr>
              <a:t>States, </a:t>
            </a:r>
            <a:r>
              <a:rPr dirty="0" sz="2000">
                <a:latin typeface="Arial"/>
                <a:cs typeface="Arial"/>
              </a:rPr>
              <a:t>irrespective </a:t>
            </a:r>
            <a:r>
              <a:rPr dirty="0" sz="2000" spc="10">
                <a:latin typeface="Arial"/>
                <a:cs typeface="Arial"/>
              </a:rPr>
              <a:t>of </a:t>
            </a:r>
            <a:r>
              <a:rPr dirty="0" sz="2000" spc="20">
                <a:latin typeface="Arial"/>
                <a:cs typeface="Arial"/>
              </a:rPr>
              <a:t>the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patient's  surgical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15">
                <a:latin typeface="Arial"/>
                <a:cs typeface="Arial"/>
              </a:rPr>
              <a:t>risk</a:t>
            </a:r>
            <a:endParaRPr sz="20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21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000">
                <a:latin typeface="Arial"/>
                <a:cs typeface="Arial"/>
              </a:rPr>
              <a:t>The </a:t>
            </a:r>
            <a:r>
              <a:rPr dirty="0" sz="2000" spc="5">
                <a:latin typeface="Arial"/>
                <a:cs typeface="Arial"/>
              </a:rPr>
              <a:t>Evolut </a:t>
            </a:r>
            <a:r>
              <a:rPr dirty="0" sz="2000" spc="15">
                <a:latin typeface="Arial"/>
                <a:cs typeface="Arial"/>
              </a:rPr>
              <a:t>Low </a:t>
            </a:r>
            <a:r>
              <a:rPr dirty="0" sz="2000" spc="10">
                <a:latin typeface="Arial"/>
                <a:cs typeface="Arial"/>
              </a:rPr>
              <a:t>Risk </a:t>
            </a:r>
            <a:r>
              <a:rPr dirty="0" sz="2000" spc="-15">
                <a:latin typeface="Arial"/>
                <a:cs typeface="Arial"/>
              </a:rPr>
              <a:t>Trial </a:t>
            </a:r>
            <a:r>
              <a:rPr dirty="0" sz="2000" spc="5">
                <a:latin typeface="Arial"/>
                <a:cs typeface="Arial"/>
              </a:rPr>
              <a:t>(NCT02701283) is </a:t>
            </a:r>
            <a:r>
              <a:rPr dirty="0" sz="2000" spc="15">
                <a:latin typeface="Arial"/>
                <a:cs typeface="Arial"/>
              </a:rPr>
              <a:t>a </a:t>
            </a:r>
            <a:r>
              <a:rPr dirty="0" sz="2000">
                <a:latin typeface="Arial"/>
                <a:cs typeface="Arial"/>
              </a:rPr>
              <a:t>multinational, </a:t>
            </a:r>
            <a:r>
              <a:rPr dirty="0" sz="2000" spc="5">
                <a:latin typeface="Arial"/>
                <a:cs typeface="Arial"/>
              </a:rPr>
              <a:t>prospective, randomized,  </a:t>
            </a:r>
            <a:r>
              <a:rPr dirty="0" sz="2000">
                <a:latin typeface="Arial"/>
                <a:cs typeface="Arial"/>
              </a:rPr>
              <a:t>interventional </a:t>
            </a:r>
            <a:r>
              <a:rPr dirty="0" sz="2000" spc="-5">
                <a:latin typeface="Arial"/>
                <a:cs typeface="Arial"/>
              </a:rPr>
              <a:t>study </a:t>
            </a:r>
            <a:r>
              <a:rPr dirty="0" sz="2000" spc="5">
                <a:latin typeface="Arial"/>
                <a:cs typeface="Arial"/>
              </a:rPr>
              <a:t>comparing </a:t>
            </a:r>
            <a:r>
              <a:rPr dirty="0" sz="2000" spc="-5">
                <a:latin typeface="Arial"/>
                <a:cs typeface="Arial"/>
              </a:rPr>
              <a:t>the </a:t>
            </a:r>
            <a:r>
              <a:rPr dirty="0" sz="2000">
                <a:latin typeface="Arial"/>
                <a:cs typeface="Arial"/>
              </a:rPr>
              <a:t>safety </a:t>
            </a:r>
            <a:r>
              <a:rPr dirty="0" sz="2000" spc="-10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efficacy </a:t>
            </a:r>
            <a:r>
              <a:rPr dirty="0" sz="2000" spc="-30">
                <a:latin typeface="Arial"/>
                <a:cs typeface="Arial"/>
              </a:rPr>
              <a:t>of </a:t>
            </a:r>
            <a:r>
              <a:rPr dirty="0" sz="2000" spc="-70">
                <a:latin typeface="Arial"/>
                <a:cs typeface="Arial"/>
              </a:rPr>
              <a:t>TAVR </a:t>
            </a:r>
            <a:r>
              <a:rPr dirty="0" sz="2000" spc="10">
                <a:latin typeface="Arial"/>
                <a:cs typeface="Arial"/>
              </a:rPr>
              <a:t>with </a:t>
            </a:r>
            <a:r>
              <a:rPr dirty="0" sz="2000" spc="5">
                <a:latin typeface="Arial"/>
                <a:cs typeface="Arial"/>
              </a:rPr>
              <a:t>Evolut </a:t>
            </a:r>
            <a:r>
              <a:rPr dirty="0" sz="2000" spc="-10">
                <a:latin typeface="Arial"/>
                <a:cs typeface="Arial"/>
              </a:rPr>
              <a:t>to </a:t>
            </a:r>
            <a:r>
              <a:rPr dirty="0" sz="2000" spc="5">
                <a:latin typeface="Arial"/>
                <a:cs typeface="Arial"/>
              </a:rPr>
              <a:t>surgery </a:t>
            </a:r>
            <a:r>
              <a:rPr dirty="0" sz="2000" spc="10">
                <a:latin typeface="Arial"/>
                <a:cs typeface="Arial"/>
              </a:rPr>
              <a:t>in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low-  </a:t>
            </a:r>
            <a:r>
              <a:rPr dirty="0" sz="2000">
                <a:latin typeface="Arial"/>
                <a:cs typeface="Arial"/>
              </a:rPr>
              <a:t>risk patients </a:t>
            </a:r>
            <a:r>
              <a:rPr dirty="0" sz="2000" spc="-10">
                <a:latin typeface="Arial"/>
                <a:cs typeface="Arial"/>
              </a:rPr>
              <a:t>with </a:t>
            </a:r>
            <a:r>
              <a:rPr dirty="0" sz="2000" spc="10">
                <a:latin typeface="Arial"/>
                <a:cs typeface="Arial"/>
              </a:rPr>
              <a:t>severe </a:t>
            </a:r>
            <a:r>
              <a:rPr dirty="0" sz="2000">
                <a:latin typeface="Arial"/>
                <a:cs typeface="Arial"/>
              </a:rPr>
              <a:t>aortic </a:t>
            </a:r>
            <a:r>
              <a:rPr dirty="0" sz="2000" spc="5">
                <a:latin typeface="Arial"/>
                <a:cs typeface="Arial"/>
              </a:rPr>
              <a:t>stenosis </a:t>
            </a:r>
            <a:r>
              <a:rPr dirty="0" sz="2000" spc="10">
                <a:latin typeface="Arial"/>
                <a:cs typeface="Arial"/>
              </a:rPr>
              <a:t>with </a:t>
            </a:r>
            <a:r>
              <a:rPr dirty="0" sz="2000" spc="15">
                <a:latin typeface="Arial"/>
                <a:cs typeface="Arial"/>
              </a:rPr>
              <a:t>a </a:t>
            </a:r>
            <a:r>
              <a:rPr dirty="0" sz="2000" spc="-5">
                <a:latin typeface="Arial"/>
                <a:cs typeface="Arial"/>
              </a:rPr>
              <a:t>10-year</a:t>
            </a:r>
            <a:r>
              <a:rPr dirty="0" sz="2000" spc="-3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follow-up</a:t>
            </a:r>
            <a:endParaRPr sz="2000">
              <a:latin typeface="Arial"/>
              <a:cs typeface="Arial"/>
            </a:endParaRPr>
          </a:p>
          <a:p>
            <a:pPr lvl="1" marL="755650" indent="-286385">
              <a:lnSpc>
                <a:spcPct val="100000"/>
              </a:lnSpc>
              <a:spcBef>
                <a:spcPts val="1210"/>
              </a:spcBef>
              <a:buChar char="•"/>
              <a:tabLst>
                <a:tab pos="755650" algn="l"/>
                <a:tab pos="756285" algn="l"/>
              </a:tabLst>
            </a:pPr>
            <a:r>
              <a:rPr dirty="0" sz="2000">
                <a:latin typeface="Arial"/>
                <a:cs typeface="Arial"/>
              </a:rPr>
              <a:t>We recruited patients </a:t>
            </a:r>
            <a:r>
              <a:rPr dirty="0" sz="2000" spc="-30">
                <a:latin typeface="Arial"/>
                <a:cs typeface="Arial"/>
              </a:rPr>
              <a:t>at </a:t>
            </a:r>
            <a:r>
              <a:rPr dirty="0" sz="2000" spc="15">
                <a:latin typeface="Arial"/>
                <a:cs typeface="Arial"/>
              </a:rPr>
              <a:t>a </a:t>
            </a:r>
            <a:r>
              <a:rPr dirty="0" sz="2000">
                <a:latin typeface="Arial"/>
                <a:cs typeface="Arial"/>
              </a:rPr>
              <a:t>predicted surgical </a:t>
            </a:r>
            <a:r>
              <a:rPr dirty="0" sz="2000" spc="-5">
                <a:latin typeface="Arial"/>
                <a:cs typeface="Arial"/>
              </a:rPr>
              <a:t>mortality </a:t>
            </a:r>
            <a:r>
              <a:rPr dirty="0" sz="2000" spc="-30">
                <a:latin typeface="Arial"/>
                <a:cs typeface="Arial"/>
              </a:rPr>
              <a:t>of </a:t>
            </a:r>
            <a:r>
              <a:rPr dirty="0" sz="2000" spc="20">
                <a:latin typeface="Arial"/>
                <a:cs typeface="Arial"/>
              </a:rPr>
              <a:t>3% </a:t>
            </a:r>
            <a:r>
              <a:rPr dirty="0" sz="2000" spc="10">
                <a:latin typeface="Arial"/>
                <a:cs typeface="Arial"/>
              </a:rPr>
              <a:t>or </a:t>
            </a:r>
            <a:r>
              <a:rPr dirty="0" sz="2000" spc="-5">
                <a:latin typeface="Arial"/>
                <a:cs typeface="Arial"/>
              </a:rPr>
              <a:t>less, </a:t>
            </a:r>
            <a:r>
              <a:rPr dirty="0" sz="2000" spc="10">
                <a:latin typeface="Arial"/>
                <a:cs typeface="Arial"/>
              </a:rPr>
              <a:t>with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anatomy</a:t>
            </a:r>
            <a:endParaRPr sz="2000">
              <a:latin typeface="Arial"/>
              <a:cs typeface="Arial"/>
            </a:endParaRPr>
          </a:p>
          <a:p>
            <a:pPr marL="75565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suitable </a:t>
            </a:r>
            <a:r>
              <a:rPr dirty="0" sz="2000" spc="20">
                <a:latin typeface="Arial"/>
                <a:cs typeface="Arial"/>
              </a:rPr>
              <a:t>for </a:t>
            </a:r>
            <a:r>
              <a:rPr dirty="0" sz="2000">
                <a:latin typeface="Arial"/>
                <a:cs typeface="Arial"/>
              </a:rPr>
              <a:t>both </a:t>
            </a:r>
            <a:r>
              <a:rPr dirty="0" sz="2000" spc="-70">
                <a:latin typeface="Arial"/>
                <a:cs typeface="Arial"/>
              </a:rPr>
              <a:t>TAVR </a:t>
            </a:r>
            <a:r>
              <a:rPr dirty="0" sz="2000" spc="15">
                <a:latin typeface="Arial"/>
                <a:cs typeface="Arial"/>
              </a:rPr>
              <a:t>and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surgery</a:t>
            </a:r>
            <a:endParaRPr sz="2000">
              <a:latin typeface="Arial"/>
              <a:cs typeface="Arial"/>
            </a:endParaRPr>
          </a:p>
          <a:p>
            <a:pPr lvl="1" marL="755650" indent="-286385">
              <a:lnSpc>
                <a:spcPct val="100000"/>
              </a:lnSpc>
              <a:spcBef>
                <a:spcPts val="1205"/>
              </a:spcBef>
              <a:buChar char="•"/>
              <a:tabLst>
                <a:tab pos="755650" algn="l"/>
                <a:tab pos="756285" algn="l"/>
              </a:tabLst>
            </a:pPr>
            <a:r>
              <a:rPr dirty="0" sz="2000" spc="5">
                <a:latin typeface="Arial"/>
                <a:cs typeface="Arial"/>
              </a:rPr>
              <a:t>Since </a:t>
            </a:r>
            <a:r>
              <a:rPr dirty="0" sz="2000" spc="10">
                <a:latin typeface="Arial"/>
                <a:cs typeface="Arial"/>
              </a:rPr>
              <a:t>these </a:t>
            </a:r>
            <a:r>
              <a:rPr dirty="0" sz="2000" spc="-15">
                <a:latin typeface="Arial"/>
                <a:cs typeface="Arial"/>
              </a:rPr>
              <a:t>are low </a:t>
            </a:r>
            <a:r>
              <a:rPr dirty="0" sz="2000">
                <a:latin typeface="Arial"/>
                <a:cs typeface="Arial"/>
              </a:rPr>
              <a:t>risk </a:t>
            </a:r>
            <a:r>
              <a:rPr dirty="0" sz="2000" spc="-5">
                <a:latin typeface="Arial"/>
                <a:cs typeface="Arial"/>
              </a:rPr>
              <a:t>patients, we </a:t>
            </a:r>
            <a:r>
              <a:rPr dirty="0" sz="2000">
                <a:latin typeface="Arial"/>
                <a:cs typeface="Arial"/>
              </a:rPr>
              <a:t>have committed </a:t>
            </a:r>
            <a:r>
              <a:rPr dirty="0" sz="2000" spc="-10">
                <a:latin typeface="Arial"/>
                <a:cs typeface="Arial"/>
              </a:rPr>
              <a:t>to </a:t>
            </a:r>
            <a:r>
              <a:rPr dirty="0" sz="2000" spc="5">
                <a:latin typeface="Arial"/>
                <a:cs typeface="Arial"/>
              </a:rPr>
              <a:t>reporting </a:t>
            </a:r>
            <a:r>
              <a:rPr dirty="0" sz="2000" spc="-15">
                <a:latin typeface="Arial"/>
                <a:cs typeface="Arial"/>
              </a:rPr>
              <a:t>our </a:t>
            </a:r>
            <a:r>
              <a:rPr dirty="0" sz="2000">
                <a:latin typeface="Arial"/>
                <a:cs typeface="Arial"/>
              </a:rPr>
              <a:t>data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frequently</a:t>
            </a:r>
            <a:endParaRPr sz="2000">
              <a:latin typeface="Arial"/>
              <a:cs typeface="Arial"/>
            </a:endParaRPr>
          </a:p>
          <a:p>
            <a:pPr marL="298450" marR="187325" indent="-285750">
              <a:lnSpc>
                <a:spcPct val="100000"/>
              </a:lnSpc>
              <a:spcBef>
                <a:spcPts val="120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2000">
                <a:latin typeface="Arial"/>
                <a:cs typeface="Arial"/>
              </a:rPr>
              <a:t>The availability </a:t>
            </a:r>
            <a:r>
              <a:rPr dirty="0" sz="2000" spc="10">
                <a:latin typeface="Arial"/>
                <a:cs typeface="Arial"/>
              </a:rPr>
              <a:t>of </a:t>
            </a:r>
            <a:r>
              <a:rPr dirty="0" sz="2000" spc="-5">
                <a:latin typeface="Arial"/>
                <a:cs typeface="Arial"/>
              </a:rPr>
              <a:t>intermediate- </a:t>
            </a:r>
            <a:r>
              <a:rPr dirty="0" sz="2000" spc="1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long-term data assessing </a:t>
            </a:r>
            <a:r>
              <a:rPr dirty="0" sz="2000" spc="-70">
                <a:latin typeface="Arial"/>
                <a:cs typeface="Arial"/>
              </a:rPr>
              <a:t>TAVR </a:t>
            </a:r>
            <a:r>
              <a:rPr dirty="0" sz="2000">
                <a:latin typeface="Arial"/>
                <a:cs typeface="Arial"/>
              </a:rPr>
              <a:t>against </a:t>
            </a:r>
            <a:r>
              <a:rPr dirty="0" sz="2000" spc="5">
                <a:latin typeface="Arial"/>
                <a:cs typeface="Arial"/>
              </a:rPr>
              <a:t>surgery </a:t>
            </a:r>
            <a:r>
              <a:rPr dirty="0" sz="2000" spc="10">
                <a:latin typeface="Arial"/>
                <a:cs typeface="Arial"/>
              </a:rPr>
              <a:t>in</a:t>
            </a:r>
            <a:r>
              <a:rPr dirty="0" sz="2000" spc="-24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low  </a:t>
            </a:r>
            <a:r>
              <a:rPr dirty="0" sz="2000">
                <a:latin typeface="Arial"/>
                <a:cs typeface="Arial"/>
              </a:rPr>
              <a:t>surgical </a:t>
            </a:r>
            <a:r>
              <a:rPr dirty="0" sz="2000" spc="15">
                <a:latin typeface="Arial"/>
                <a:cs typeface="Arial"/>
              </a:rPr>
              <a:t>risk </a:t>
            </a:r>
            <a:r>
              <a:rPr dirty="0" sz="2000" spc="5">
                <a:latin typeface="Arial"/>
                <a:cs typeface="Arial"/>
              </a:rPr>
              <a:t>aortic </a:t>
            </a:r>
            <a:r>
              <a:rPr dirty="0" sz="2000" spc="-5">
                <a:latin typeface="Arial"/>
                <a:cs typeface="Arial"/>
              </a:rPr>
              <a:t>stenosis </a:t>
            </a:r>
            <a:r>
              <a:rPr dirty="0" sz="2000">
                <a:latin typeface="Arial"/>
                <a:cs typeface="Arial"/>
              </a:rPr>
              <a:t>patients </a:t>
            </a:r>
            <a:r>
              <a:rPr dirty="0" sz="2000" spc="5">
                <a:latin typeface="Arial"/>
                <a:cs typeface="Arial"/>
              </a:rPr>
              <a:t>is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 spc="10">
                <a:latin typeface="Arial"/>
                <a:cs typeface="Arial"/>
              </a:rPr>
              <a:t>limited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417" y="201549"/>
            <a:ext cx="1506855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15">
                <a:solidFill>
                  <a:srgbClr val="090825"/>
                </a:solidFill>
                <a:latin typeface="Arial"/>
                <a:cs typeface="Arial"/>
              </a:rPr>
              <a:t>Objective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8650" y="2085975"/>
            <a:ext cx="11001375" cy="2428875"/>
          </a:xfrm>
          <a:custGeom>
            <a:avLst/>
            <a:gdLst/>
            <a:ahLst/>
            <a:cxnLst/>
            <a:rect l="l" t="t" r="r" b="b"/>
            <a:pathLst>
              <a:path w="11001375" h="2428875">
                <a:moveTo>
                  <a:pt x="0" y="404875"/>
                </a:moveTo>
                <a:lnTo>
                  <a:pt x="2723" y="357651"/>
                </a:lnTo>
                <a:lnTo>
                  <a:pt x="10691" y="312029"/>
                </a:lnTo>
                <a:lnTo>
                  <a:pt x="23600" y="268312"/>
                </a:lnTo>
                <a:lnTo>
                  <a:pt x="41145" y="226804"/>
                </a:lnTo>
                <a:lnTo>
                  <a:pt x="63024" y="187808"/>
                </a:lnTo>
                <a:lnTo>
                  <a:pt x="88933" y="151629"/>
                </a:lnTo>
                <a:lnTo>
                  <a:pt x="118567" y="118570"/>
                </a:lnTo>
                <a:lnTo>
                  <a:pt x="151623" y="88934"/>
                </a:lnTo>
                <a:lnTo>
                  <a:pt x="187797" y="63024"/>
                </a:lnTo>
                <a:lnTo>
                  <a:pt x="226786" y="41145"/>
                </a:lnTo>
                <a:lnTo>
                  <a:pt x="268286" y="23599"/>
                </a:lnTo>
                <a:lnTo>
                  <a:pt x="311993" y="10690"/>
                </a:lnTo>
                <a:lnTo>
                  <a:pt x="357602" y="2723"/>
                </a:lnTo>
                <a:lnTo>
                  <a:pt x="404812" y="0"/>
                </a:lnTo>
                <a:lnTo>
                  <a:pt x="10596499" y="0"/>
                </a:lnTo>
                <a:lnTo>
                  <a:pt x="10643723" y="2723"/>
                </a:lnTo>
                <a:lnTo>
                  <a:pt x="10689345" y="10690"/>
                </a:lnTo>
                <a:lnTo>
                  <a:pt x="10733062" y="23599"/>
                </a:lnTo>
                <a:lnTo>
                  <a:pt x="10774570" y="41145"/>
                </a:lnTo>
                <a:lnTo>
                  <a:pt x="10813566" y="63024"/>
                </a:lnTo>
                <a:lnTo>
                  <a:pt x="10849745" y="88934"/>
                </a:lnTo>
                <a:lnTo>
                  <a:pt x="10882804" y="118570"/>
                </a:lnTo>
                <a:lnTo>
                  <a:pt x="10912440" y="151629"/>
                </a:lnTo>
                <a:lnTo>
                  <a:pt x="10938350" y="187808"/>
                </a:lnTo>
                <a:lnTo>
                  <a:pt x="10960229" y="226804"/>
                </a:lnTo>
                <a:lnTo>
                  <a:pt x="10977775" y="268312"/>
                </a:lnTo>
                <a:lnTo>
                  <a:pt x="10990684" y="312029"/>
                </a:lnTo>
                <a:lnTo>
                  <a:pt x="10998651" y="357651"/>
                </a:lnTo>
                <a:lnTo>
                  <a:pt x="11001375" y="404875"/>
                </a:lnTo>
                <a:lnTo>
                  <a:pt x="11001375" y="2023999"/>
                </a:lnTo>
                <a:lnTo>
                  <a:pt x="10998651" y="2071223"/>
                </a:lnTo>
                <a:lnTo>
                  <a:pt x="10990684" y="2116845"/>
                </a:lnTo>
                <a:lnTo>
                  <a:pt x="10977775" y="2160562"/>
                </a:lnTo>
                <a:lnTo>
                  <a:pt x="10960229" y="2202070"/>
                </a:lnTo>
                <a:lnTo>
                  <a:pt x="10938350" y="2241066"/>
                </a:lnTo>
                <a:lnTo>
                  <a:pt x="10912440" y="2277245"/>
                </a:lnTo>
                <a:lnTo>
                  <a:pt x="10882804" y="2310304"/>
                </a:lnTo>
                <a:lnTo>
                  <a:pt x="10849745" y="2339940"/>
                </a:lnTo>
                <a:lnTo>
                  <a:pt x="10813566" y="2365850"/>
                </a:lnTo>
                <a:lnTo>
                  <a:pt x="10774570" y="2387729"/>
                </a:lnTo>
                <a:lnTo>
                  <a:pt x="10733062" y="2405275"/>
                </a:lnTo>
                <a:lnTo>
                  <a:pt x="10689345" y="2418184"/>
                </a:lnTo>
                <a:lnTo>
                  <a:pt x="10643723" y="2426151"/>
                </a:lnTo>
                <a:lnTo>
                  <a:pt x="10596499" y="2428875"/>
                </a:lnTo>
                <a:lnTo>
                  <a:pt x="404812" y="2428875"/>
                </a:lnTo>
                <a:lnTo>
                  <a:pt x="357602" y="2426151"/>
                </a:lnTo>
                <a:lnTo>
                  <a:pt x="311993" y="2418184"/>
                </a:lnTo>
                <a:lnTo>
                  <a:pt x="268286" y="2405275"/>
                </a:lnTo>
                <a:lnTo>
                  <a:pt x="226786" y="2387729"/>
                </a:lnTo>
                <a:lnTo>
                  <a:pt x="187797" y="2365850"/>
                </a:lnTo>
                <a:lnTo>
                  <a:pt x="151623" y="2339940"/>
                </a:lnTo>
                <a:lnTo>
                  <a:pt x="118567" y="2310304"/>
                </a:lnTo>
                <a:lnTo>
                  <a:pt x="88933" y="2277245"/>
                </a:lnTo>
                <a:lnTo>
                  <a:pt x="63024" y="2241066"/>
                </a:lnTo>
                <a:lnTo>
                  <a:pt x="41145" y="2202070"/>
                </a:lnTo>
                <a:lnTo>
                  <a:pt x="23600" y="2160562"/>
                </a:lnTo>
                <a:lnTo>
                  <a:pt x="10691" y="2116845"/>
                </a:lnTo>
                <a:lnTo>
                  <a:pt x="2723" y="2071223"/>
                </a:lnTo>
                <a:lnTo>
                  <a:pt x="0" y="2023999"/>
                </a:lnTo>
                <a:lnTo>
                  <a:pt x="0" y="404875"/>
                </a:lnTo>
                <a:close/>
              </a:path>
            </a:pathLst>
          </a:custGeom>
          <a:ln w="38100">
            <a:solidFill>
              <a:srgbClr val="0908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4235" y="2702813"/>
            <a:ext cx="10475595" cy="107124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169035" marR="5080" indent="-1156970">
              <a:lnSpc>
                <a:spcPts val="3910"/>
              </a:lnSpc>
              <a:spcBef>
                <a:spcPts val="575"/>
              </a:spcBef>
            </a:pPr>
            <a:r>
              <a:rPr dirty="0" sz="3600" spc="-20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dirty="0" sz="3600" spc="-5">
                <a:solidFill>
                  <a:srgbClr val="1E1E1E"/>
                </a:solidFill>
                <a:latin typeface="Arial"/>
                <a:cs typeface="Arial"/>
              </a:rPr>
              <a:t>evaluate </a:t>
            </a:r>
            <a:r>
              <a:rPr dirty="0" sz="3600" spc="-10">
                <a:solidFill>
                  <a:srgbClr val="1E1E1E"/>
                </a:solidFill>
                <a:latin typeface="Arial"/>
                <a:cs typeface="Arial"/>
              </a:rPr>
              <a:t>5-year </a:t>
            </a:r>
            <a:r>
              <a:rPr dirty="0" sz="3600" spc="-5">
                <a:solidFill>
                  <a:srgbClr val="1E1E1E"/>
                </a:solidFill>
                <a:latin typeface="Arial"/>
                <a:cs typeface="Arial"/>
              </a:rPr>
              <a:t>outcomes </a:t>
            </a:r>
            <a:r>
              <a:rPr dirty="0" sz="3600" spc="5">
                <a:solidFill>
                  <a:srgbClr val="1E1E1E"/>
                </a:solidFill>
                <a:latin typeface="Arial"/>
                <a:cs typeface="Arial"/>
              </a:rPr>
              <a:t>with </a:t>
            </a:r>
            <a:r>
              <a:rPr dirty="0" sz="3600" spc="-5">
                <a:solidFill>
                  <a:srgbClr val="1E1E1E"/>
                </a:solidFill>
                <a:latin typeface="Arial"/>
                <a:cs typeface="Arial"/>
              </a:rPr>
              <a:t>Evolut </a:t>
            </a:r>
            <a:r>
              <a:rPr dirty="0" sz="3600">
                <a:solidFill>
                  <a:srgbClr val="1E1E1E"/>
                </a:solidFill>
                <a:latin typeface="Arial"/>
                <a:cs typeface="Arial"/>
              </a:rPr>
              <a:t>vs </a:t>
            </a:r>
            <a:r>
              <a:rPr dirty="0" sz="3600" spc="-5">
                <a:solidFill>
                  <a:srgbClr val="1E1E1E"/>
                </a:solidFill>
                <a:latin typeface="Arial"/>
                <a:cs typeface="Arial"/>
              </a:rPr>
              <a:t>surgery  </a:t>
            </a:r>
            <a:r>
              <a:rPr dirty="0" sz="3600" spc="10">
                <a:solidFill>
                  <a:srgbClr val="1E1E1E"/>
                </a:solidFill>
                <a:latin typeface="Arial"/>
                <a:cs typeface="Arial"/>
              </a:rPr>
              <a:t>in </a:t>
            </a:r>
            <a:r>
              <a:rPr dirty="0" sz="3600" spc="-5">
                <a:solidFill>
                  <a:srgbClr val="1E1E1E"/>
                </a:solidFill>
                <a:latin typeface="Arial"/>
                <a:cs typeface="Arial"/>
              </a:rPr>
              <a:t>patients from the Evolut </a:t>
            </a:r>
            <a:r>
              <a:rPr dirty="0" sz="3600" spc="-15">
                <a:solidFill>
                  <a:srgbClr val="1E1E1E"/>
                </a:solidFill>
                <a:latin typeface="Arial"/>
                <a:cs typeface="Arial"/>
              </a:rPr>
              <a:t>Low </a:t>
            </a:r>
            <a:r>
              <a:rPr dirty="0" sz="3600" spc="10">
                <a:solidFill>
                  <a:srgbClr val="1E1E1E"/>
                </a:solidFill>
                <a:latin typeface="Arial"/>
                <a:cs typeface="Arial"/>
              </a:rPr>
              <a:t>Risk</a:t>
            </a:r>
            <a:r>
              <a:rPr dirty="0" sz="3600" spc="-9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E1E1E"/>
                </a:solidFill>
                <a:latin typeface="Arial"/>
                <a:cs typeface="Arial"/>
              </a:rPr>
              <a:t>trial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5926" y="2515552"/>
            <a:ext cx="5619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Abbott</a:t>
            </a:r>
            <a:r>
              <a:rPr dirty="0" sz="900" spc="-10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130E4A"/>
                </a:solidFill>
                <a:latin typeface="Arial"/>
                <a:cs typeface="Arial"/>
              </a:rPr>
              <a:t>NW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9250" y="1162050"/>
            <a:ext cx="7877175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19210" y="4301108"/>
            <a:ext cx="15836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Medical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Univ. </a:t>
            </a:r>
            <a:r>
              <a:rPr dirty="0" sz="900" spc="10">
                <a:solidFill>
                  <a:srgbClr val="130E4A"/>
                </a:solidFill>
                <a:latin typeface="Arial"/>
                <a:cs typeface="Arial"/>
              </a:rPr>
              <a:t>of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South</a:t>
            </a:r>
            <a:r>
              <a:rPr dirty="0" sz="900" spc="-14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Carolina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2941" y="1996694"/>
            <a:ext cx="9366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Univ.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Vermont</a:t>
            </a:r>
            <a:r>
              <a:rPr dirty="0" sz="900" spc="-15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MC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7384" y="3068320"/>
            <a:ext cx="920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Mercy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Medical</a:t>
            </a:r>
            <a:r>
              <a:rPr dirty="0" sz="900" spc="-14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Ctr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2193" y="5525134"/>
            <a:ext cx="6572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Morton</a:t>
            </a:r>
            <a:r>
              <a:rPr dirty="0" sz="900" spc="-13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Plant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7765" y="4529137"/>
            <a:ext cx="12160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Baylor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Heart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&amp;</a:t>
            </a:r>
            <a:r>
              <a:rPr dirty="0" sz="900" spc="-15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Vascular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5296" y="3131565"/>
            <a:ext cx="355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5">
                <a:solidFill>
                  <a:srgbClr val="130E4A"/>
                </a:solidFill>
                <a:latin typeface="Arial"/>
                <a:cs typeface="Arial"/>
              </a:rPr>
              <a:t>L</a:t>
            </a:r>
            <a:r>
              <a:rPr dirty="0" sz="900" spc="-60">
                <a:solidFill>
                  <a:srgbClr val="130E4A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y</a:t>
            </a:r>
            <a:r>
              <a:rPr dirty="0" sz="900" spc="-60">
                <a:solidFill>
                  <a:srgbClr val="130E4A"/>
                </a:solidFill>
                <a:latin typeface="Arial"/>
                <a:cs typeface="Arial"/>
              </a:rPr>
              <a:t>o</a:t>
            </a:r>
            <a:r>
              <a:rPr dirty="0" sz="900" spc="15">
                <a:solidFill>
                  <a:srgbClr val="130E4A"/>
                </a:solidFill>
                <a:latin typeface="Arial"/>
                <a:cs typeface="Arial"/>
              </a:rPr>
              <a:t>l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2501" y="2822892"/>
            <a:ext cx="85090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St.</a:t>
            </a:r>
            <a:r>
              <a:rPr dirty="0" sz="900" spc="-9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Lukes/Aurora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7625" y="3416300"/>
            <a:ext cx="13169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Univ. </a:t>
            </a:r>
            <a:r>
              <a:rPr dirty="0" sz="900" spc="-30">
                <a:solidFill>
                  <a:srgbClr val="130E4A"/>
                </a:solidFill>
                <a:latin typeface="Arial"/>
                <a:cs typeface="Arial"/>
              </a:rPr>
              <a:t>of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Colorado</a:t>
            </a:r>
            <a:r>
              <a:rPr dirty="0" sz="900" spc="-12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67169" y="4225925"/>
            <a:ext cx="12122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Piedmont Heart</a:t>
            </a:r>
            <a:r>
              <a:rPr dirty="0" sz="900" spc="-5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Institute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53579" y="2030412"/>
            <a:ext cx="289560" cy="29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20">
                <a:solidFill>
                  <a:srgbClr val="130E4A"/>
                </a:solidFill>
                <a:latin typeface="Arial"/>
                <a:cs typeface="Arial"/>
              </a:rPr>
              <a:t>C</a:t>
            </a:r>
            <a:r>
              <a:rPr dirty="0" sz="900" spc="-55">
                <a:solidFill>
                  <a:srgbClr val="130E4A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se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MC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618" y="1154048"/>
            <a:ext cx="527685" cy="29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Univ.</a:t>
            </a:r>
            <a:r>
              <a:rPr dirty="0" sz="900" spc="-7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130E4A"/>
                </a:solidFill>
                <a:latin typeface="Arial"/>
                <a:cs typeface="Arial"/>
              </a:rPr>
              <a:t>of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Pittsburgh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49058" y="3015615"/>
            <a:ext cx="504825" cy="4298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>
              <a:lnSpc>
                <a:spcPct val="97400"/>
              </a:lnSpc>
              <a:spcBef>
                <a:spcPts val="125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Riverside 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M</a:t>
            </a:r>
            <a:r>
              <a:rPr dirty="0" sz="900" spc="-55">
                <a:solidFill>
                  <a:srgbClr val="130E4A"/>
                </a:solidFill>
                <a:latin typeface="Arial"/>
                <a:cs typeface="Arial"/>
              </a:rPr>
              <a:t>e</a:t>
            </a:r>
            <a:r>
              <a:rPr dirty="0" sz="900" spc="-30">
                <a:solidFill>
                  <a:srgbClr val="130E4A"/>
                </a:solidFill>
                <a:latin typeface="Arial"/>
                <a:cs typeface="Arial"/>
              </a:rPr>
              <a:t>t</a:t>
            </a:r>
            <a:r>
              <a:rPr dirty="0" sz="900" spc="20">
                <a:solidFill>
                  <a:srgbClr val="130E4A"/>
                </a:solidFill>
                <a:latin typeface="Arial"/>
                <a:cs typeface="Arial"/>
              </a:rPr>
              <a:t>h</a:t>
            </a:r>
            <a:r>
              <a:rPr dirty="0" sz="900" spc="-55">
                <a:solidFill>
                  <a:srgbClr val="130E4A"/>
                </a:solidFill>
                <a:latin typeface="Arial"/>
                <a:cs typeface="Arial"/>
              </a:rPr>
              <a:t>o</a:t>
            </a:r>
            <a:r>
              <a:rPr dirty="0" sz="900" spc="20">
                <a:solidFill>
                  <a:srgbClr val="130E4A"/>
                </a:solidFill>
                <a:latin typeface="Arial"/>
                <a:cs typeface="Arial"/>
              </a:rPr>
              <a:t>d</a:t>
            </a:r>
            <a:r>
              <a:rPr dirty="0" sz="900" spc="20">
                <a:solidFill>
                  <a:srgbClr val="130E4A"/>
                </a:solidFill>
                <a:latin typeface="Arial"/>
                <a:cs typeface="Arial"/>
              </a:rPr>
              <a:t>i</a:t>
            </a:r>
            <a:r>
              <a:rPr dirty="0" sz="900" spc="-80">
                <a:solidFill>
                  <a:srgbClr val="130E4A"/>
                </a:solidFill>
                <a:latin typeface="Arial"/>
                <a:cs typeface="Arial"/>
              </a:rPr>
              <a:t>s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t 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&amp;</a:t>
            </a:r>
            <a:r>
              <a:rPr dirty="0" sz="900" spc="-4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OSU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3740" y="3578542"/>
            <a:ext cx="8064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Univ. </a:t>
            </a:r>
            <a:r>
              <a:rPr dirty="0" sz="900" spc="-30">
                <a:solidFill>
                  <a:srgbClr val="130E4A"/>
                </a:solidFill>
                <a:latin typeface="Arial"/>
                <a:cs typeface="Arial"/>
              </a:rPr>
              <a:t>of</a:t>
            </a:r>
            <a:r>
              <a:rPr dirty="0" sz="900" spc="-9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Kansas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17370" y="3195065"/>
            <a:ext cx="546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El</a:t>
            </a:r>
            <a:r>
              <a:rPr dirty="0" sz="900" spc="-5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Camino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07150" y="1049273"/>
            <a:ext cx="908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Univ. </a:t>
            </a:r>
            <a:r>
              <a:rPr dirty="0" sz="900" spc="-30">
                <a:solidFill>
                  <a:srgbClr val="130E4A"/>
                </a:solidFill>
                <a:latin typeface="Arial"/>
                <a:cs typeface="Arial"/>
              </a:rPr>
              <a:t>of</a:t>
            </a:r>
            <a:r>
              <a:rPr dirty="0" sz="900" spc="12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Michigan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6915" y="4140834"/>
            <a:ext cx="965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Integris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Baptist</a:t>
            </a:r>
            <a:r>
              <a:rPr dirty="0" sz="900" spc="-8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MC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6014" y="1309306"/>
            <a:ext cx="6508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Swedish</a:t>
            </a:r>
            <a:r>
              <a:rPr dirty="0" sz="900" spc="-6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130E4A"/>
                </a:solidFill>
                <a:latin typeface="Arial"/>
                <a:cs typeface="Arial"/>
              </a:rPr>
              <a:t>MC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9305" y="3398345"/>
            <a:ext cx="1370965" cy="61976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820419">
              <a:lnSpc>
                <a:spcPct val="100000"/>
              </a:lnSpc>
              <a:spcBef>
                <a:spcPts val="505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St.</a:t>
            </a:r>
            <a:r>
              <a:rPr dirty="0" sz="900" spc="-11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Vincent</a:t>
            </a:r>
            <a:endParaRPr sz="900">
              <a:latin typeface="Arial"/>
              <a:cs typeface="Arial"/>
            </a:endParaRPr>
          </a:p>
          <a:p>
            <a:pPr marL="478155">
              <a:lnSpc>
                <a:spcPct val="100000"/>
              </a:lnSpc>
              <a:spcBef>
                <a:spcPts val="409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Jewish</a:t>
            </a:r>
            <a:r>
              <a:rPr dirty="0" sz="900" spc="-2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Mercy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r>
              <a:rPr dirty="0" sz="900" spc="16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baseline="6172" sz="1350" spc="-15">
                <a:solidFill>
                  <a:srgbClr val="130E4A"/>
                </a:solidFill>
                <a:latin typeface="Arial"/>
                <a:cs typeface="Arial"/>
              </a:rPr>
              <a:t>Vanderbilt</a:t>
            </a:r>
            <a:endParaRPr baseline="6172"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3729" y="1832609"/>
            <a:ext cx="622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Sanford</a:t>
            </a:r>
            <a:r>
              <a:rPr dirty="0" sz="900" spc="-5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MC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87365" y="5103241"/>
            <a:ext cx="18643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Methodist</a:t>
            </a:r>
            <a:r>
              <a:rPr dirty="0" sz="900" spc="1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130E4A"/>
                </a:solidFill>
                <a:latin typeface="Arial"/>
                <a:cs typeface="Arial"/>
              </a:rPr>
              <a:t>DeBakey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&amp;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Baylor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College </a:t>
            </a:r>
            <a:r>
              <a:rPr dirty="0" sz="900" spc="10">
                <a:solidFill>
                  <a:srgbClr val="130E4A"/>
                </a:solidFill>
                <a:latin typeface="Arial"/>
                <a:cs typeface="Arial"/>
              </a:rPr>
              <a:t>of</a:t>
            </a:r>
            <a:r>
              <a:rPr dirty="0" sz="900" spc="-17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Medicine</a:t>
            </a:r>
            <a:endParaRPr sz="900">
              <a:latin typeface="Arial"/>
              <a:cs typeface="Arial"/>
            </a:endParaRPr>
          </a:p>
          <a:p>
            <a:pPr marL="1254760">
              <a:lnSpc>
                <a:spcPts val="1065"/>
              </a:lnSpc>
              <a:spcBef>
                <a:spcPts val="535"/>
              </a:spcBef>
            </a:pPr>
            <a:r>
              <a:rPr dirty="0" sz="900" spc="10">
                <a:solidFill>
                  <a:srgbClr val="130E4A"/>
                </a:solidFill>
                <a:latin typeface="Arial"/>
                <a:cs typeface="Arial"/>
              </a:rPr>
              <a:t>CV</a:t>
            </a:r>
            <a:r>
              <a:rPr dirty="0" sz="900" spc="-12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Institute</a:t>
            </a:r>
            <a:endParaRPr sz="900">
              <a:latin typeface="Arial"/>
              <a:cs typeface="Arial"/>
            </a:endParaRPr>
          </a:p>
          <a:p>
            <a:pPr marL="1254760">
              <a:lnSpc>
                <a:spcPts val="1065"/>
              </a:lnSpc>
            </a:pPr>
            <a:r>
              <a:rPr dirty="0" sz="900" spc="10">
                <a:solidFill>
                  <a:srgbClr val="130E4A"/>
                </a:solidFill>
                <a:latin typeface="Arial"/>
                <a:cs typeface="Arial"/>
              </a:rPr>
              <a:t>of</a:t>
            </a:r>
            <a:r>
              <a:rPr dirty="0" sz="900" spc="-10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the</a:t>
            </a:r>
            <a:r>
              <a:rPr dirty="0" sz="900" spc="-12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South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29864" y="3047301"/>
            <a:ext cx="6699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Univ. </a:t>
            </a:r>
            <a:r>
              <a:rPr dirty="0" sz="900" spc="-30">
                <a:solidFill>
                  <a:srgbClr val="130E4A"/>
                </a:solidFill>
                <a:latin typeface="Arial"/>
                <a:cs typeface="Arial"/>
              </a:rPr>
              <a:t>of</a:t>
            </a:r>
            <a:r>
              <a:rPr dirty="0" sz="900" spc="-9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Utah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19401" y="1758632"/>
            <a:ext cx="15614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Oregon Health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&amp;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Science</a:t>
            </a:r>
            <a:r>
              <a:rPr dirty="0" sz="900" spc="-3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Univ.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02881" y="3592131"/>
            <a:ext cx="536575" cy="297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Good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Samaritan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99069" y="5190108"/>
            <a:ext cx="15544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Tallahassee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Research</a:t>
            </a:r>
            <a:r>
              <a:rPr dirty="0" sz="900" spc="-10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Institute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84551" y="4195191"/>
            <a:ext cx="784225" cy="29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Abrazo</a:t>
            </a:r>
            <a:r>
              <a:rPr dirty="0" sz="900" spc="-114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Arizona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Heart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62851" y="5762307"/>
            <a:ext cx="749300" cy="29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Lee</a:t>
            </a:r>
            <a:r>
              <a:rPr dirty="0" sz="900" spc="-3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Memorial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Health</a:t>
            </a:r>
            <a:r>
              <a:rPr dirty="0" sz="900" spc="-5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System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31783" y="5695060"/>
            <a:ext cx="1139190" cy="42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890">
              <a:lnSpc>
                <a:spcPct val="1458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Delray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Medical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Center 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Univ. </a:t>
            </a:r>
            <a:r>
              <a:rPr dirty="0" sz="900" spc="-25">
                <a:solidFill>
                  <a:srgbClr val="130E4A"/>
                </a:solidFill>
                <a:latin typeface="Arial"/>
                <a:cs typeface="Arial"/>
              </a:rPr>
              <a:t>of</a:t>
            </a:r>
            <a:r>
              <a:rPr dirty="0" sz="900" spc="-4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130E4A"/>
                </a:solidFill>
                <a:latin typeface="Arial"/>
                <a:cs typeface="Arial"/>
              </a:rPr>
              <a:t>Miami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92440" y="2294509"/>
            <a:ext cx="660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Baystate</a:t>
            </a:r>
            <a:r>
              <a:rPr dirty="0" sz="900" spc="-5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130E4A"/>
                </a:solidFill>
                <a:latin typeface="Arial"/>
                <a:cs typeface="Arial"/>
              </a:rPr>
              <a:t>MC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18484" y="5247640"/>
            <a:ext cx="9359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Methodist</a:t>
            </a:r>
            <a:r>
              <a:rPr dirty="0" sz="900" spc="-2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78354" y="3950970"/>
            <a:ext cx="101409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Los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Robles</a:t>
            </a:r>
            <a:r>
              <a:rPr dirty="0" sz="900" spc="-7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67752" y="3995356"/>
            <a:ext cx="871855" cy="45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705" marR="5080" indent="-40640">
              <a:lnSpc>
                <a:spcPct val="1572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Keck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Hospital 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Scripps</a:t>
            </a:r>
            <a:r>
              <a:rPr dirty="0" sz="900" spc="-9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10884" y="1518284"/>
            <a:ext cx="850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Spectrum</a:t>
            </a:r>
            <a:r>
              <a:rPr dirty="0" sz="900" spc="-7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Health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7837" y="2988373"/>
            <a:ext cx="11842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Mercy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General</a:t>
            </a:r>
            <a:r>
              <a:rPr dirty="0" sz="900" spc="-8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66100" y="2615184"/>
            <a:ext cx="635000" cy="29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St.</a:t>
            </a:r>
            <a:r>
              <a:rPr dirty="0" sz="900" spc="-10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Joseph’s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86218" y="1536607"/>
            <a:ext cx="1379855" cy="3670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65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St. John</a:t>
            </a:r>
            <a:r>
              <a:rPr dirty="0" sz="900" spc="-6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r>
              <a:rPr dirty="0" baseline="-18518" sz="1350" spc="-15">
                <a:solidFill>
                  <a:srgbClr val="130E4A"/>
                </a:solidFill>
                <a:latin typeface="Arial"/>
                <a:cs typeface="Arial"/>
              </a:rPr>
              <a:t>Strong</a:t>
            </a:r>
            <a:endParaRPr baseline="-18518" sz="1350">
              <a:latin typeface="Arial"/>
              <a:cs typeface="Arial"/>
            </a:endParaRPr>
          </a:p>
          <a:p>
            <a:pPr marL="887094">
              <a:lnSpc>
                <a:spcPct val="100000"/>
              </a:lnSpc>
              <a:spcBef>
                <a:spcPts val="260"/>
              </a:spcBef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Memorial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92769" y="3139503"/>
            <a:ext cx="3230245" cy="923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8320">
              <a:lnSpc>
                <a:spcPts val="1045"/>
              </a:lnSpc>
              <a:spcBef>
                <a:spcPts val="100"/>
              </a:spcBef>
            </a:pP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U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Pittsburg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Pinnacle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Health</a:t>
            </a:r>
            <a:endParaRPr sz="900">
              <a:latin typeface="Arial"/>
              <a:cs typeface="Arial"/>
            </a:endParaRPr>
          </a:p>
          <a:p>
            <a:pPr marL="523875">
              <a:lnSpc>
                <a:spcPts val="950"/>
              </a:lnSpc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Lehigh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Valley</a:t>
            </a:r>
            <a:r>
              <a:rPr dirty="0" sz="900" spc="-10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  <a:p>
            <a:pPr marL="558800" marR="5080" indent="-110489">
              <a:lnSpc>
                <a:spcPts val="880"/>
              </a:lnSpc>
              <a:spcBef>
                <a:spcPts val="100"/>
              </a:spcBef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Johns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Hopkins,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MedStar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Union,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&amp;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Univ. </a:t>
            </a:r>
            <a:r>
              <a:rPr dirty="0" sz="900" spc="10">
                <a:solidFill>
                  <a:srgbClr val="130E4A"/>
                </a:solidFill>
                <a:latin typeface="Arial"/>
                <a:cs typeface="Arial"/>
              </a:rPr>
              <a:t>of</a:t>
            </a:r>
            <a:r>
              <a:rPr dirty="0" sz="900" spc="-18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Maryland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MC 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Winchester</a:t>
            </a:r>
            <a:r>
              <a:rPr dirty="0" sz="900" spc="-3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40">
                <a:solidFill>
                  <a:srgbClr val="130E4A"/>
                </a:solidFill>
                <a:latin typeface="Arial"/>
                <a:cs typeface="Arial"/>
              </a:rPr>
              <a:t>MC</a:t>
            </a:r>
            <a:endParaRPr sz="900">
              <a:latin typeface="Arial"/>
              <a:cs typeface="Arial"/>
            </a:endParaRPr>
          </a:p>
          <a:p>
            <a:pPr marL="356870" marR="671830" indent="262890">
              <a:lnSpc>
                <a:spcPts val="980"/>
              </a:lnSpc>
              <a:spcBef>
                <a:spcPts val="114"/>
              </a:spcBef>
            </a:pP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Bon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Secours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Heart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&amp;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Vascular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Institute  Duke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Univ.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900" spc="-25">
                <a:solidFill>
                  <a:srgbClr val="130E4A"/>
                </a:solidFill>
                <a:latin typeface="Arial"/>
                <a:cs typeface="Arial"/>
              </a:rPr>
              <a:t>Wake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Forest Baptist</a:t>
            </a:r>
            <a:r>
              <a:rPr dirty="0" sz="900" spc="-8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MC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5789" y="2890837"/>
            <a:ext cx="1230630" cy="27749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 indent="188595">
              <a:lnSpc>
                <a:spcPts val="900"/>
              </a:lnSpc>
              <a:spcBef>
                <a:spcPts val="280"/>
              </a:spcBef>
            </a:pP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The Mount </a:t>
            </a:r>
            <a:r>
              <a:rPr dirty="0" sz="900" spc="-20">
                <a:solidFill>
                  <a:srgbClr val="130E4A"/>
                </a:solidFill>
                <a:latin typeface="Arial"/>
                <a:cs typeface="Arial"/>
              </a:rPr>
              <a:t>Sinai</a:t>
            </a:r>
            <a:r>
              <a:rPr dirty="0" sz="900" spc="-18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MC 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Geisinger</a:t>
            </a:r>
            <a:r>
              <a:rPr dirty="0" sz="900" spc="-3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30E4A"/>
                </a:solidFill>
                <a:latin typeface="Arial"/>
                <a:cs typeface="Arial"/>
              </a:rPr>
              <a:t>MC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79230" y="2225611"/>
            <a:ext cx="1443990" cy="705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0">
              <a:lnSpc>
                <a:spcPts val="1075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Mass</a:t>
            </a:r>
            <a:r>
              <a:rPr dirty="0" sz="900" spc="-3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General</a:t>
            </a:r>
            <a:endParaRPr sz="900">
              <a:latin typeface="Arial"/>
              <a:cs typeface="Arial"/>
            </a:endParaRPr>
          </a:p>
          <a:p>
            <a:pPr marL="199390">
              <a:lnSpc>
                <a:spcPts val="1075"/>
              </a:lnSpc>
            </a:pP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Beth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Israel</a:t>
            </a:r>
            <a:r>
              <a:rPr dirty="0" sz="900" spc="-9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Deaconess</a:t>
            </a:r>
            <a:endParaRPr sz="900">
              <a:latin typeface="Arial"/>
              <a:cs typeface="Arial"/>
            </a:endParaRPr>
          </a:p>
          <a:p>
            <a:pPr marL="110489" marR="5080" indent="53340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Yale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New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Haven</a:t>
            </a:r>
            <a:r>
              <a:rPr dirty="0" sz="900" spc="-18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Hospital  </a:t>
            </a:r>
            <a:r>
              <a:rPr dirty="0" sz="900" spc="-15">
                <a:solidFill>
                  <a:srgbClr val="130E4A"/>
                </a:solidFill>
                <a:latin typeface="Arial"/>
                <a:cs typeface="Arial"/>
              </a:rPr>
              <a:t>North </a:t>
            </a:r>
            <a:r>
              <a:rPr dirty="0" sz="900" spc="-25">
                <a:solidFill>
                  <a:srgbClr val="130E4A"/>
                </a:solidFill>
                <a:latin typeface="Arial"/>
                <a:cs typeface="Arial"/>
              </a:rPr>
              <a:t>Shore </a:t>
            </a:r>
            <a:r>
              <a:rPr dirty="0" sz="900" spc="-5">
                <a:solidFill>
                  <a:srgbClr val="130E4A"/>
                </a:solidFill>
                <a:latin typeface="Arial"/>
                <a:cs typeface="Arial"/>
              </a:rPr>
              <a:t>Univ.</a:t>
            </a:r>
            <a:r>
              <a:rPr dirty="0" sz="900" spc="-70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5"/>
              </a:lnSpc>
            </a:pP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St. Francis</a:t>
            </a:r>
            <a:r>
              <a:rPr dirty="0" sz="900" spc="-85">
                <a:solidFill>
                  <a:srgbClr val="130E4A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01625" y="213105"/>
            <a:ext cx="380809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25" b="0">
                <a:solidFill>
                  <a:srgbClr val="090825"/>
                </a:solidFill>
                <a:latin typeface="Arial"/>
                <a:cs typeface="Arial"/>
              </a:rPr>
              <a:t>US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Study </a:t>
            </a:r>
            <a:r>
              <a:rPr dirty="0" sz="2750" spc="10" b="0">
                <a:solidFill>
                  <a:srgbClr val="090825"/>
                </a:solidFill>
                <a:latin typeface="Arial"/>
                <a:cs typeface="Arial"/>
              </a:rPr>
              <a:t>Sites </a:t>
            </a:r>
            <a:r>
              <a:rPr dirty="0" sz="2750" spc="35" b="0">
                <a:solidFill>
                  <a:srgbClr val="090825"/>
                </a:solidFill>
                <a:latin typeface="Arial"/>
                <a:cs typeface="Arial"/>
              </a:rPr>
              <a:t>(N </a:t>
            </a:r>
            <a:r>
              <a:rPr dirty="0" sz="2750" spc="15" b="0">
                <a:solidFill>
                  <a:srgbClr val="090825"/>
                </a:solidFill>
                <a:latin typeface="Arial"/>
                <a:cs typeface="Arial"/>
              </a:rPr>
              <a:t>=</a:t>
            </a:r>
            <a:r>
              <a:rPr dirty="0" sz="2750" spc="-95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30" b="0">
                <a:solidFill>
                  <a:srgbClr val="090825"/>
                </a:solidFill>
                <a:latin typeface="Arial"/>
                <a:cs typeface="Arial"/>
              </a:rPr>
              <a:t>61)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8926" y="15288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8762" y="0"/>
                </a:moveTo>
                <a:lnTo>
                  <a:pt x="1397" y="1397"/>
                </a:lnTo>
                <a:lnTo>
                  <a:pt x="0" y="10922"/>
                </a:lnTo>
                <a:lnTo>
                  <a:pt x="4318" y="16001"/>
                </a:lnTo>
                <a:lnTo>
                  <a:pt x="10160" y="19050"/>
                </a:lnTo>
                <a:lnTo>
                  <a:pt x="19050" y="11684"/>
                </a:lnTo>
                <a:lnTo>
                  <a:pt x="14604" y="4318"/>
                </a:lnTo>
                <a:lnTo>
                  <a:pt x="876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38926" y="15288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397" y="1397"/>
                </a:moveTo>
                <a:lnTo>
                  <a:pt x="0" y="10922"/>
                </a:lnTo>
                <a:lnTo>
                  <a:pt x="4318" y="16001"/>
                </a:lnTo>
                <a:lnTo>
                  <a:pt x="10160" y="19050"/>
                </a:lnTo>
                <a:lnTo>
                  <a:pt x="19050" y="11684"/>
                </a:lnTo>
                <a:lnTo>
                  <a:pt x="14604" y="4318"/>
                </a:lnTo>
                <a:lnTo>
                  <a:pt x="8762" y="0"/>
                </a:lnTo>
                <a:lnTo>
                  <a:pt x="1397" y="1397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24575" y="1495425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0"/>
                </a:moveTo>
                <a:lnTo>
                  <a:pt x="2539" y="10922"/>
                </a:lnTo>
                <a:lnTo>
                  <a:pt x="7747" y="19050"/>
                </a:lnTo>
                <a:lnTo>
                  <a:pt x="9525" y="8127"/>
                </a:lnTo>
                <a:lnTo>
                  <a:pt x="9525" y="2032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4525" y="3286125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81175" y="3248025"/>
            <a:ext cx="80962" cy="61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43075" y="3314700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2954" y="0"/>
                </a:moveTo>
                <a:lnTo>
                  <a:pt x="5080" y="888"/>
                </a:lnTo>
                <a:lnTo>
                  <a:pt x="762" y="6858"/>
                </a:lnTo>
                <a:lnTo>
                  <a:pt x="1397" y="14986"/>
                </a:lnTo>
                <a:lnTo>
                  <a:pt x="0" y="18669"/>
                </a:lnTo>
                <a:lnTo>
                  <a:pt x="4063" y="23622"/>
                </a:lnTo>
                <a:lnTo>
                  <a:pt x="8762" y="28575"/>
                </a:lnTo>
                <a:lnTo>
                  <a:pt x="14350" y="24257"/>
                </a:lnTo>
                <a:lnTo>
                  <a:pt x="17018" y="19303"/>
                </a:lnTo>
                <a:lnTo>
                  <a:pt x="19050" y="13715"/>
                </a:lnTo>
                <a:lnTo>
                  <a:pt x="16382" y="13080"/>
                </a:lnTo>
                <a:lnTo>
                  <a:pt x="12954" y="7492"/>
                </a:lnTo>
                <a:lnTo>
                  <a:pt x="1295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04975" y="3371850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9050" y="0"/>
                </a:moveTo>
                <a:lnTo>
                  <a:pt x="7619" y="2286"/>
                </a:lnTo>
                <a:lnTo>
                  <a:pt x="0" y="2666"/>
                </a:lnTo>
                <a:lnTo>
                  <a:pt x="0" y="9525"/>
                </a:lnTo>
                <a:lnTo>
                  <a:pt x="9525" y="7238"/>
                </a:lnTo>
                <a:lnTo>
                  <a:pt x="1905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57375" y="3257550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017" y="0"/>
                </a:moveTo>
                <a:lnTo>
                  <a:pt x="2412" y="5207"/>
                </a:lnTo>
                <a:lnTo>
                  <a:pt x="0" y="15748"/>
                </a:lnTo>
                <a:lnTo>
                  <a:pt x="2412" y="19050"/>
                </a:lnTo>
                <a:lnTo>
                  <a:pt x="9525" y="13842"/>
                </a:lnTo>
                <a:lnTo>
                  <a:pt x="901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62125" y="3295586"/>
            <a:ext cx="33337" cy="33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81175" y="327660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5968" y="0"/>
                </a:moveTo>
                <a:lnTo>
                  <a:pt x="0" y="2412"/>
                </a:lnTo>
                <a:lnTo>
                  <a:pt x="2920" y="8254"/>
                </a:lnTo>
                <a:lnTo>
                  <a:pt x="2920" y="14859"/>
                </a:lnTo>
                <a:lnTo>
                  <a:pt x="12445" y="19050"/>
                </a:lnTo>
                <a:lnTo>
                  <a:pt x="17780" y="19050"/>
                </a:lnTo>
                <a:lnTo>
                  <a:pt x="19050" y="16637"/>
                </a:lnTo>
                <a:lnTo>
                  <a:pt x="9525" y="8254"/>
                </a:lnTo>
                <a:lnTo>
                  <a:pt x="59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62725" y="2638425"/>
            <a:ext cx="1219200" cy="1838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77000" y="424815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9016" y="2286"/>
                </a:moveTo>
                <a:lnTo>
                  <a:pt x="4063" y="3301"/>
                </a:lnTo>
                <a:lnTo>
                  <a:pt x="2539" y="9525"/>
                </a:lnTo>
                <a:lnTo>
                  <a:pt x="4952" y="16763"/>
                </a:lnTo>
                <a:lnTo>
                  <a:pt x="508" y="17399"/>
                </a:lnTo>
                <a:lnTo>
                  <a:pt x="0" y="17399"/>
                </a:lnTo>
                <a:lnTo>
                  <a:pt x="508" y="24637"/>
                </a:lnTo>
                <a:lnTo>
                  <a:pt x="7492" y="27431"/>
                </a:lnTo>
                <a:lnTo>
                  <a:pt x="13588" y="28575"/>
                </a:lnTo>
                <a:lnTo>
                  <a:pt x="22098" y="21843"/>
                </a:lnTo>
                <a:lnTo>
                  <a:pt x="28067" y="20700"/>
                </a:lnTo>
                <a:lnTo>
                  <a:pt x="28575" y="16256"/>
                </a:lnTo>
                <a:lnTo>
                  <a:pt x="24511" y="11811"/>
                </a:lnTo>
                <a:lnTo>
                  <a:pt x="23907" y="7238"/>
                </a:lnTo>
                <a:lnTo>
                  <a:pt x="11049" y="7238"/>
                </a:lnTo>
                <a:lnTo>
                  <a:pt x="9016" y="2286"/>
                </a:lnTo>
                <a:close/>
              </a:path>
              <a:path w="28575" h="28575">
                <a:moveTo>
                  <a:pt x="20065" y="0"/>
                </a:moveTo>
                <a:lnTo>
                  <a:pt x="11049" y="7238"/>
                </a:lnTo>
                <a:lnTo>
                  <a:pt x="23907" y="7238"/>
                </a:lnTo>
                <a:lnTo>
                  <a:pt x="23622" y="5080"/>
                </a:lnTo>
                <a:lnTo>
                  <a:pt x="2006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53200" y="4295775"/>
            <a:ext cx="104775" cy="138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15100" y="4210050"/>
            <a:ext cx="19050" cy="38100"/>
          </a:xfrm>
          <a:custGeom>
            <a:avLst/>
            <a:gdLst/>
            <a:ahLst/>
            <a:cxnLst/>
            <a:rect l="l" t="t" r="r" b="b"/>
            <a:pathLst>
              <a:path w="19050" h="38100">
                <a:moveTo>
                  <a:pt x="13334" y="0"/>
                </a:moveTo>
                <a:lnTo>
                  <a:pt x="9525" y="8381"/>
                </a:lnTo>
                <a:lnTo>
                  <a:pt x="6730" y="15748"/>
                </a:lnTo>
                <a:lnTo>
                  <a:pt x="0" y="18542"/>
                </a:lnTo>
                <a:lnTo>
                  <a:pt x="5206" y="24637"/>
                </a:lnTo>
                <a:lnTo>
                  <a:pt x="3809" y="30225"/>
                </a:lnTo>
                <a:lnTo>
                  <a:pt x="4825" y="38100"/>
                </a:lnTo>
                <a:lnTo>
                  <a:pt x="9525" y="34162"/>
                </a:lnTo>
                <a:lnTo>
                  <a:pt x="10032" y="28067"/>
                </a:lnTo>
                <a:lnTo>
                  <a:pt x="12319" y="21843"/>
                </a:lnTo>
                <a:lnTo>
                  <a:pt x="19050" y="18542"/>
                </a:lnTo>
                <a:lnTo>
                  <a:pt x="17652" y="13462"/>
                </a:lnTo>
                <a:lnTo>
                  <a:pt x="12826" y="13462"/>
                </a:lnTo>
                <a:lnTo>
                  <a:pt x="1333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588250" y="3428047"/>
            <a:ext cx="105473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Sendai </a:t>
            </a:r>
            <a:r>
              <a:rPr dirty="0" sz="900" spc="-20">
                <a:solidFill>
                  <a:srgbClr val="130E4A"/>
                </a:solidFill>
                <a:latin typeface="Calibri"/>
                <a:cs typeface="Calibri"/>
              </a:rPr>
              <a:t>Kousei</a:t>
            </a:r>
            <a:r>
              <a:rPr dirty="0" sz="900" spc="35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2190" y="3942143"/>
            <a:ext cx="470534" cy="429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7300"/>
              </a:lnSpc>
              <a:spcBef>
                <a:spcPts val="130"/>
              </a:spcBef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Kokura  </a:t>
            </a:r>
            <a:r>
              <a:rPr dirty="0" sz="900" spc="-20">
                <a:solidFill>
                  <a:srgbClr val="130E4A"/>
                </a:solidFill>
                <a:latin typeface="Calibri"/>
                <a:cs typeface="Calibri"/>
              </a:rPr>
              <a:t>M</a:t>
            </a:r>
            <a:r>
              <a:rPr dirty="0" sz="900">
                <a:solidFill>
                  <a:srgbClr val="130E4A"/>
                </a:solidFill>
                <a:latin typeface="Calibri"/>
                <a:cs typeface="Calibri"/>
              </a:rPr>
              <a:t>e</a:t>
            </a:r>
            <a:r>
              <a:rPr dirty="0" sz="900" spc="-45">
                <a:solidFill>
                  <a:srgbClr val="130E4A"/>
                </a:solidFill>
                <a:latin typeface="Calibri"/>
                <a:cs typeface="Calibri"/>
              </a:rPr>
              <a:t>m</a:t>
            </a:r>
            <a:r>
              <a:rPr dirty="0" sz="900" spc="-25">
                <a:solidFill>
                  <a:srgbClr val="130E4A"/>
                </a:solidFill>
                <a:latin typeface="Calibri"/>
                <a:cs typeface="Calibri"/>
              </a:rPr>
              <a:t>o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r</a:t>
            </a:r>
            <a:r>
              <a:rPr dirty="0" sz="900" spc="15">
                <a:solidFill>
                  <a:srgbClr val="130E4A"/>
                </a:solidFill>
                <a:latin typeface="Calibri"/>
                <a:cs typeface="Calibri"/>
              </a:rPr>
              <a:t>ia</a:t>
            </a:r>
            <a:r>
              <a:rPr dirty="0" sz="900">
                <a:solidFill>
                  <a:srgbClr val="130E4A"/>
                </a:solidFill>
                <a:latin typeface="Calibri"/>
                <a:cs typeface="Calibri"/>
              </a:rPr>
              <a:t>l 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3151" y="4230941"/>
            <a:ext cx="1175385" cy="4305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7400"/>
              </a:lnSpc>
              <a:spcBef>
                <a:spcPts val="130"/>
              </a:spcBef>
            </a:pP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Osaka University Hospital  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National Cerebral </a:t>
            </a:r>
            <a:r>
              <a:rPr dirty="0" sz="900" spc="-5">
                <a:solidFill>
                  <a:srgbClr val="130E4A"/>
                </a:solidFill>
                <a:latin typeface="Calibri"/>
                <a:cs typeface="Calibri"/>
              </a:rPr>
              <a:t>and  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Cardiovascular </a:t>
            </a:r>
            <a:r>
              <a:rPr dirty="0" sz="900" spc="-25">
                <a:solidFill>
                  <a:srgbClr val="130E4A"/>
                </a:solidFill>
                <a:latin typeface="Calibri"/>
                <a:cs typeface="Calibri"/>
              </a:rPr>
              <a:t>Center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5451" y="2828671"/>
            <a:ext cx="1298575" cy="295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Sapporo Higashi</a:t>
            </a:r>
            <a:r>
              <a:rPr dirty="0" sz="900" spc="-7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Tokushukai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65"/>
              </a:lnSpc>
            </a:pP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85329" y="3682428"/>
            <a:ext cx="1633855" cy="4260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5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Sakakibara Heart</a:t>
            </a:r>
            <a:r>
              <a:rPr dirty="0" sz="900" spc="-2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Institute</a:t>
            </a:r>
            <a:endParaRPr sz="900">
              <a:latin typeface="Calibri"/>
              <a:cs typeface="Calibri"/>
            </a:endParaRPr>
          </a:p>
          <a:p>
            <a:pPr marL="23495">
              <a:lnSpc>
                <a:spcPts val="1035"/>
              </a:lnSpc>
            </a:pPr>
            <a:r>
              <a:rPr dirty="0" sz="900" spc="-5">
                <a:solidFill>
                  <a:srgbClr val="130E4A"/>
                </a:solidFill>
                <a:latin typeface="Calibri"/>
                <a:cs typeface="Calibri"/>
              </a:rPr>
              <a:t>Shonan</a:t>
            </a:r>
            <a:r>
              <a:rPr dirty="0" sz="900" spc="-95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130E4A"/>
                </a:solidFill>
                <a:latin typeface="Calibri"/>
                <a:cs typeface="Calibri"/>
              </a:rPr>
              <a:t>Kamakura</a:t>
            </a:r>
            <a:r>
              <a:rPr dirty="0" sz="900" spc="-6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General</a:t>
            </a:r>
            <a:r>
              <a:rPr dirty="0" sz="900" spc="-55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  <a:p>
            <a:pPr marL="23495">
              <a:lnSpc>
                <a:spcPts val="1065"/>
              </a:lnSpc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Teikyo </a:t>
            </a:r>
            <a:r>
              <a:rPr dirty="0" sz="900" spc="-20">
                <a:solidFill>
                  <a:srgbClr val="130E4A"/>
                </a:solidFill>
                <a:latin typeface="Calibri"/>
                <a:cs typeface="Calibri"/>
              </a:rPr>
              <a:t>University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67500" y="4076700"/>
            <a:ext cx="57150" cy="66675"/>
          </a:xfrm>
          <a:custGeom>
            <a:avLst/>
            <a:gdLst/>
            <a:ahLst/>
            <a:cxnLst/>
            <a:rect l="l" t="t" r="r" b="b"/>
            <a:pathLst>
              <a:path w="57150" h="66675">
                <a:moveTo>
                  <a:pt x="28575" y="0"/>
                </a:moveTo>
                <a:lnTo>
                  <a:pt x="17466" y="2627"/>
                </a:lnTo>
                <a:lnTo>
                  <a:pt x="8381" y="9779"/>
                </a:lnTo>
                <a:lnTo>
                  <a:pt x="2250" y="20359"/>
                </a:lnTo>
                <a:lnTo>
                  <a:pt x="0" y="33274"/>
                </a:lnTo>
                <a:lnTo>
                  <a:pt x="2250" y="46261"/>
                </a:lnTo>
                <a:lnTo>
                  <a:pt x="8381" y="56880"/>
                </a:lnTo>
                <a:lnTo>
                  <a:pt x="17466" y="64045"/>
                </a:lnTo>
                <a:lnTo>
                  <a:pt x="28575" y="66675"/>
                </a:lnTo>
                <a:lnTo>
                  <a:pt x="39683" y="64045"/>
                </a:lnTo>
                <a:lnTo>
                  <a:pt x="48768" y="56880"/>
                </a:lnTo>
                <a:lnTo>
                  <a:pt x="54899" y="46261"/>
                </a:lnTo>
                <a:lnTo>
                  <a:pt x="57150" y="33274"/>
                </a:lnTo>
                <a:lnTo>
                  <a:pt x="54899" y="20359"/>
                </a:lnTo>
                <a:lnTo>
                  <a:pt x="48768" y="9779"/>
                </a:lnTo>
                <a:lnTo>
                  <a:pt x="39683" y="2627"/>
                </a:lnTo>
                <a:lnTo>
                  <a:pt x="28575" y="0"/>
                </a:lnTo>
                <a:close/>
              </a:path>
            </a:pathLst>
          </a:custGeom>
          <a:solidFill>
            <a:srgbClr val="0F0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91350" y="4019550"/>
            <a:ext cx="85725" cy="104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29500" y="3724275"/>
            <a:ext cx="95250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77125" y="3467100"/>
            <a:ext cx="66675" cy="57150"/>
          </a:xfrm>
          <a:custGeom>
            <a:avLst/>
            <a:gdLst/>
            <a:ahLst/>
            <a:cxnLst/>
            <a:rect l="l" t="t" r="r" b="b"/>
            <a:pathLst>
              <a:path w="66675" h="57150">
                <a:moveTo>
                  <a:pt x="33400" y="0"/>
                </a:moveTo>
                <a:lnTo>
                  <a:pt x="20413" y="2250"/>
                </a:lnTo>
                <a:lnTo>
                  <a:pt x="9794" y="8382"/>
                </a:lnTo>
                <a:lnTo>
                  <a:pt x="2629" y="17466"/>
                </a:lnTo>
                <a:lnTo>
                  <a:pt x="0" y="28575"/>
                </a:lnTo>
                <a:lnTo>
                  <a:pt x="2629" y="39683"/>
                </a:lnTo>
                <a:lnTo>
                  <a:pt x="9794" y="48767"/>
                </a:lnTo>
                <a:lnTo>
                  <a:pt x="20413" y="54899"/>
                </a:lnTo>
                <a:lnTo>
                  <a:pt x="33400" y="57150"/>
                </a:lnTo>
                <a:lnTo>
                  <a:pt x="46315" y="54899"/>
                </a:lnTo>
                <a:lnTo>
                  <a:pt x="56896" y="48767"/>
                </a:lnTo>
                <a:lnTo>
                  <a:pt x="64047" y="39683"/>
                </a:lnTo>
                <a:lnTo>
                  <a:pt x="66675" y="28575"/>
                </a:lnTo>
                <a:lnTo>
                  <a:pt x="64047" y="17466"/>
                </a:lnTo>
                <a:lnTo>
                  <a:pt x="56896" y="8382"/>
                </a:lnTo>
                <a:lnTo>
                  <a:pt x="46315" y="2250"/>
                </a:lnTo>
                <a:lnTo>
                  <a:pt x="33400" y="0"/>
                </a:lnTo>
                <a:close/>
              </a:path>
            </a:pathLst>
          </a:custGeom>
          <a:solidFill>
            <a:srgbClr val="0F0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81875" y="2876550"/>
            <a:ext cx="57150" cy="66675"/>
          </a:xfrm>
          <a:custGeom>
            <a:avLst/>
            <a:gdLst/>
            <a:ahLst/>
            <a:cxnLst/>
            <a:rect l="l" t="t" r="r" b="b"/>
            <a:pathLst>
              <a:path w="57150" h="66675">
                <a:moveTo>
                  <a:pt x="28575" y="0"/>
                </a:moveTo>
                <a:lnTo>
                  <a:pt x="17466" y="2627"/>
                </a:lnTo>
                <a:lnTo>
                  <a:pt x="8381" y="9779"/>
                </a:lnTo>
                <a:lnTo>
                  <a:pt x="2250" y="20359"/>
                </a:lnTo>
                <a:lnTo>
                  <a:pt x="0" y="33274"/>
                </a:lnTo>
                <a:lnTo>
                  <a:pt x="2250" y="46261"/>
                </a:lnTo>
                <a:lnTo>
                  <a:pt x="8381" y="56880"/>
                </a:lnTo>
                <a:lnTo>
                  <a:pt x="17466" y="64045"/>
                </a:lnTo>
                <a:lnTo>
                  <a:pt x="28575" y="66675"/>
                </a:lnTo>
                <a:lnTo>
                  <a:pt x="39683" y="64045"/>
                </a:lnTo>
                <a:lnTo>
                  <a:pt x="48768" y="56880"/>
                </a:lnTo>
                <a:lnTo>
                  <a:pt x="54899" y="46261"/>
                </a:lnTo>
                <a:lnTo>
                  <a:pt x="57150" y="33274"/>
                </a:lnTo>
                <a:lnTo>
                  <a:pt x="54899" y="20359"/>
                </a:lnTo>
                <a:lnTo>
                  <a:pt x="48768" y="9779"/>
                </a:lnTo>
                <a:lnTo>
                  <a:pt x="39683" y="2627"/>
                </a:lnTo>
                <a:lnTo>
                  <a:pt x="28575" y="0"/>
                </a:lnTo>
                <a:close/>
              </a:path>
            </a:pathLst>
          </a:custGeom>
          <a:solidFill>
            <a:srgbClr val="0F0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81575" y="1504950"/>
            <a:ext cx="1647825" cy="1866900"/>
          </a:xfrm>
          <a:custGeom>
            <a:avLst/>
            <a:gdLst/>
            <a:ahLst/>
            <a:cxnLst/>
            <a:rect l="l" t="t" r="r" b="b"/>
            <a:pathLst>
              <a:path w="1647825" h="1866900">
                <a:moveTo>
                  <a:pt x="1224026" y="1587500"/>
                </a:moveTo>
                <a:lnTo>
                  <a:pt x="1072007" y="1587500"/>
                </a:lnTo>
                <a:lnTo>
                  <a:pt x="1084326" y="1600200"/>
                </a:lnTo>
                <a:lnTo>
                  <a:pt x="1068832" y="1612900"/>
                </a:lnTo>
                <a:lnTo>
                  <a:pt x="1074292" y="1638300"/>
                </a:lnTo>
                <a:lnTo>
                  <a:pt x="1060830" y="1638300"/>
                </a:lnTo>
                <a:lnTo>
                  <a:pt x="1062609" y="1651000"/>
                </a:lnTo>
                <a:lnTo>
                  <a:pt x="1045337" y="1663700"/>
                </a:lnTo>
                <a:lnTo>
                  <a:pt x="1041400" y="1676400"/>
                </a:lnTo>
                <a:lnTo>
                  <a:pt x="1050036" y="1689100"/>
                </a:lnTo>
                <a:lnTo>
                  <a:pt x="1047623" y="1701800"/>
                </a:lnTo>
                <a:lnTo>
                  <a:pt x="1030477" y="1727200"/>
                </a:lnTo>
                <a:lnTo>
                  <a:pt x="1041019" y="1739900"/>
                </a:lnTo>
                <a:lnTo>
                  <a:pt x="1036447" y="1752600"/>
                </a:lnTo>
                <a:lnTo>
                  <a:pt x="1021079" y="1765300"/>
                </a:lnTo>
                <a:lnTo>
                  <a:pt x="992377" y="1790700"/>
                </a:lnTo>
                <a:lnTo>
                  <a:pt x="991235" y="1803400"/>
                </a:lnTo>
                <a:lnTo>
                  <a:pt x="1003173" y="1816100"/>
                </a:lnTo>
                <a:lnTo>
                  <a:pt x="997585" y="1841500"/>
                </a:lnTo>
                <a:lnTo>
                  <a:pt x="1011047" y="1841500"/>
                </a:lnTo>
                <a:lnTo>
                  <a:pt x="1022223" y="1854200"/>
                </a:lnTo>
                <a:lnTo>
                  <a:pt x="1077595" y="1854200"/>
                </a:lnTo>
                <a:lnTo>
                  <a:pt x="1161796" y="1866900"/>
                </a:lnTo>
                <a:lnTo>
                  <a:pt x="1163320" y="1828800"/>
                </a:lnTo>
                <a:lnTo>
                  <a:pt x="1165733" y="1803400"/>
                </a:lnTo>
                <a:lnTo>
                  <a:pt x="1188720" y="1803400"/>
                </a:lnTo>
                <a:lnTo>
                  <a:pt x="1179829" y="1778000"/>
                </a:lnTo>
                <a:lnTo>
                  <a:pt x="1187323" y="1765300"/>
                </a:lnTo>
                <a:lnTo>
                  <a:pt x="1158366" y="1739900"/>
                </a:lnTo>
                <a:lnTo>
                  <a:pt x="1162050" y="1714500"/>
                </a:lnTo>
                <a:lnTo>
                  <a:pt x="1107694" y="1714500"/>
                </a:lnTo>
                <a:lnTo>
                  <a:pt x="1098803" y="1689100"/>
                </a:lnTo>
                <a:lnTo>
                  <a:pt x="1097534" y="1663700"/>
                </a:lnTo>
                <a:lnTo>
                  <a:pt x="1132395" y="1663700"/>
                </a:lnTo>
                <a:lnTo>
                  <a:pt x="1172210" y="1625600"/>
                </a:lnTo>
                <a:lnTo>
                  <a:pt x="1224026" y="1587500"/>
                </a:lnTo>
                <a:close/>
              </a:path>
              <a:path w="1647825" h="1866900">
                <a:moveTo>
                  <a:pt x="1132395" y="1663700"/>
                </a:moveTo>
                <a:lnTo>
                  <a:pt x="1111377" y="1663700"/>
                </a:lnTo>
                <a:lnTo>
                  <a:pt x="1119124" y="1676400"/>
                </a:lnTo>
                <a:lnTo>
                  <a:pt x="1132395" y="1663700"/>
                </a:lnTo>
                <a:close/>
              </a:path>
              <a:path w="1647825" h="1866900">
                <a:moveTo>
                  <a:pt x="1213865" y="1562100"/>
                </a:moveTo>
                <a:lnTo>
                  <a:pt x="1197355" y="1574800"/>
                </a:lnTo>
                <a:lnTo>
                  <a:pt x="1038098" y="1574800"/>
                </a:lnTo>
                <a:lnTo>
                  <a:pt x="1053211" y="1600200"/>
                </a:lnTo>
                <a:lnTo>
                  <a:pt x="1072007" y="1587500"/>
                </a:lnTo>
                <a:lnTo>
                  <a:pt x="1224026" y="1587500"/>
                </a:lnTo>
                <a:lnTo>
                  <a:pt x="1225296" y="1574800"/>
                </a:lnTo>
                <a:lnTo>
                  <a:pt x="1213865" y="1562100"/>
                </a:lnTo>
                <a:close/>
              </a:path>
              <a:path w="1647825" h="1866900">
                <a:moveTo>
                  <a:pt x="1181862" y="1549400"/>
                </a:moveTo>
                <a:lnTo>
                  <a:pt x="975487" y="1549400"/>
                </a:lnTo>
                <a:lnTo>
                  <a:pt x="1006475" y="1587500"/>
                </a:lnTo>
                <a:lnTo>
                  <a:pt x="1038098" y="1574800"/>
                </a:lnTo>
                <a:lnTo>
                  <a:pt x="1178560" y="1574800"/>
                </a:lnTo>
                <a:lnTo>
                  <a:pt x="1181862" y="1549400"/>
                </a:lnTo>
                <a:close/>
              </a:path>
              <a:path w="1647825" h="1866900">
                <a:moveTo>
                  <a:pt x="1213078" y="1498600"/>
                </a:moveTo>
                <a:lnTo>
                  <a:pt x="932941" y="1498600"/>
                </a:lnTo>
                <a:lnTo>
                  <a:pt x="949833" y="1524000"/>
                </a:lnTo>
                <a:lnTo>
                  <a:pt x="956055" y="1549400"/>
                </a:lnTo>
                <a:lnTo>
                  <a:pt x="970914" y="1562100"/>
                </a:lnTo>
                <a:lnTo>
                  <a:pt x="975233" y="1549400"/>
                </a:lnTo>
                <a:lnTo>
                  <a:pt x="1181862" y="1549400"/>
                </a:lnTo>
                <a:lnTo>
                  <a:pt x="1183513" y="1536700"/>
                </a:lnTo>
                <a:lnTo>
                  <a:pt x="1204976" y="1511300"/>
                </a:lnTo>
                <a:lnTo>
                  <a:pt x="1213078" y="1498600"/>
                </a:lnTo>
                <a:close/>
              </a:path>
              <a:path w="1647825" h="1866900">
                <a:moveTo>
                  <a:pt x="377951" y="1498600"/>
                </a:moveTo>
                <a:lnTo>
                  <a:pt x="138811" y="1498600"/>
                </a:lnTo>
                <a:lnTo>
                  <a:pt x="162178" y="1511300"/>
                </a:lnTo>
                <a:lnTo>
                  <a:pt x="186944" y="1511300"/>
                </a:lnTo>
                <a:lnTo>
                  <a:pt x="193421" y="1524000"/>
                </a:lnTo>
                <a:lnTo>
                  <a:pt x="184785" y="1536700"/>
                </a:lnTo>
                <a:lnTo>
                  <a:pt x="199389" y="1549400"/>
                </a:lnTo>
                <a:lnTo>
                  <a:pt x="263271" y="1549400"/>
                </a:lnTo>
                <a:lnTo>
                  <a:pt x="285496" y="1536700"/>
                </a:lnTo>
                <a:lnTo>
                  <a:pt x="314451" y="1536700"/>
                </a:lnTo>
                <a:lnTo>
                  <a:pt x="353313" y="1511300"/>
                </a:lnTo>
                <a:lnTo>
                  <a:pt x="377951" y="1498600"/>
                </a:lnTo>
                <a:close/>
              </a:path>
              <a:path w="1647825" h="1866900">
                <a:moveTo>
                  <a:pt x="117348" y="1409700"/>
                </a:moveTo>
                <a:lnTo>
                  <a:pt x="85089" y="1409700"/>
                </a:lnTo>
                <a:lnTo>
                  <a:pt x="35940" y="1422400"/>
                </a:lnTo>
                <a:lnTo>
                  <a:pt x="0" y="1435100"/>
                </a:lnTo>
                <a:lnTo>
                  <a:pt x="15112" y="1460500"/>
                </a:lnTo>
                <a:lnTo>
                  <a:pt x="7620" y="1485900"/>
                </a:lnTo>
                <a:lnTo>
                  <a:pt x="17399" y="1511300"/>
                </a:lnTo>
                <a:lnTo>
                  <a:pt x="31876" y="1536700"/>
                </a:lnTo>
                <a:lnTo>
                  <a:pt x="66928" y="1536700"/>
                </a:lnTo>
                <a:lnTo>
                  <a:pt x="82296" y="1511300"/>
                </a:lnTo>
                <a:lnTo>
                  <a:pt x="83312" y="1498600"/>
                </a:lnTo>
                <a:lnTo>
                  <a:pt x="116077" y="1485900"/>
                </a:lnTo>
                <a:lnTo>
                  <a:pt x="434975" y="1485900"/>
                </a:lnTo>
                <a:lnTo>
                  <a:pt x="457581" y="1460500"/>
                </a:lnTo>
                <a:lnTo>
                  <a:pt x="228726" y="1460500"/>
                </a:lnTo>
                <a:lnTo>
                  <a:pt x="198627" y="1447800"/>
                </a:lnTo>
                <a:lnTo>
                  <a:pt x="156972" y="1422400"/>
                </a:lnTo>
                <a:lnTo>
                  <a:pt x="117348" y="1409700"/>
                </a:lnTo>
                <a:close/>
              </a:path>
              <a:path w="1647825" h="1866900">
                <a:moveTo>
                  <a:pt x="1241780" y="1371600"/>
                </a:moveTo>
                <a:lnTo>
                  <a:pt x="731901" y="1371600"/>
                </a:lnTo>
                <a:lnTo>
                  <a:pt x="751077" y="1397000"/>
                </a:lnTo>
                <a:lnTo>
                  <a:pt x="753363" y="1409700"/>
                </a:lnTo>
                <a:lnTo>
                  <a:pt x="745871" y="1435100"/>
                </a:lnTo>
                <a:lnTo>
                  <a:pt x="769620" y="1447800"/>
                </a:lnTo>
                <a:lnTo>
                  <a:pt x="769713" y="1460500"/>
                </a:lnTo>
                <a:lnTo>
                  <a:pt x="769852" y="1473200"/>
                </a:lnTo>
                <a:lnTo>
                  <a:pt x="769874" y="1485900"/>
                </a:lnTo>
                <a:lnTo>
                  <a:pt x="810133" y="1485900"/>
                </a:lnTo>
                <a:lnTo>
                  <a:pt x="818007" y="1524000"/>
                </a:lnTo>
                <a:lnTo>
                  <a:pt x="897636" y="1524000"/>
                </a:lnTo>
                <a:lnTo>
                  <a:pt x="932941" y="1498600"/>
                </a:lnTo>
                <a:lnTo>
                  <a:pt x="1213078" y="1498600"/>
                </a:lnTo>
                <a:lnTo>
                  <a:pt x="1245489" y="1447800"/>
                </a:lnTo>
                <a:lnTo>
                  <a:pt x="1236599" y="1422400"/>
                </a:lnTo>
                <a:lnTo>
                  <a:pt x="1241780" y="1371600"/>
                </a:lnTo>
                <a:close/>
              </a:path>
              <a:path w="1647825" h="1866900">
                <a:moveTo>
                  <a:pt x="435101" y="1485900"/>
                </a:moveTo>
                <a:lnTo>
                  <a:pt x="116077" y="1485900"/>
                </a:lnTo>
                <a:lnTo>
                  <a:pt x="128904" y="1498600"/>
                </a:lnTo>
                <a:lnTo>
                  <a:pt x="411988" y="1498600"/>
                </a:lnTo>
                <a:lnTo>
                  <a:pt x="435101" y="1485900"/>
                </a:lnTo>
                <a:close/>
              </a:path>
              <a:path w="1647825" h="1866900">
                <a:moveTo>
                  <a:pt x="321310" y="1422400"/>
                </a:moveTo>
                <a:lnTo>
                  <a:pt x="306197" y="1435100"/>
                </a:lnTo>
                <a:lnTo>
                  <a:pt x="283463" y="1447800"/>
                </a:lnTo>
                <a:lnTo>
                  <a:pt x="258952" y="1460500"/>
                </a:lnTo>
                <a:lnTo>
                  <a:pt x="404367" y="1460500"/>
                </a:lnTo>
                <a:lnTo>
                  <a:pt x="387476" y="1447800"/>
                </a:lnTo>
                <a:lnTo>
                  <a:pt x="353313" y="1447800"/>
                </a:lnTo>
                <a:lnTo>
                  <a:pt x="338200" y="1435100"/>
                </a:lnTo>
                <a:lnTo>
                  <a:pt x="321310" y="1422400"/>
                </a:lnTo>
                <a:close/>
              </a:path>
              <a:path w="1647825" h="1866900">
                <a:moveTo>
                  <a:pt x="390778" y="1384300"/>
                </a:moveTo>
                <a:lnTo>
                  <a:pt x="298576" y="1384300"/>
                </a:lnTo>
                <a:lnTo>
                  <a:pt x="340105" y="1409700"/>
                </a:lnTo>
                <a:lnTo>
                  <a:pt x="353949" y="1422400"/>
                </a:lnTo>
                <a:lnTo>
                  <a:pt x="401065" y="1422400"/>
                </a:lnTo>
                <a:lnTo>
                  <a:pt x="427100" y="1435100"/>
                </a:lnTo>
                <a:lnTo>
                  <a:pt x="427100" y="1460500"/>
                </a:lnTo>
                <a:lnTo>
                  <a:pt x="457581" y="1460500"/>
                </a:lnTo>
                <a:lnTo>
                  <a:pt x="468884" y="1447800"/>
                </a:lnTo>
                <a:lnTo>
                  <a:pt x="456438" y="1409700"/>
                </a:lnTo>
                <a:lnTo>
                  <a:pt x="456946" y="1397000"/>
                </a:lnTo>
                <a:lnTo>
                  <a:pt x="396113" y="1397000"/>
                </a:lnTo>
                <a:lnTo>
                  <a:pt x="390778" y="1384300"/>
                </a:lnTo>
                <a:close/>
              </a:path>
              <a:path w="1647825" h="1866900">
                <a:moveTo>
                  <a:pt x="1243076" y="1358900"/>
                </a:moveTo>
                <a:lnTo>
                  <a:pt x="629158" y="1358900"/>
                </a:lnTo>
                <a:lnTo>
                  <a:pt x="647191" y="1371600"/>
                </a:lnTo>
                <a:lnTo>
                  <a:pt x="637413" y="1409700"/>
                </a:lnTo>
                <a:lnTo>
                  <a:pt x="613028" y="1409700"/>
                </a:lnTo>
                <a:lnTo>
                  <a:pt x="624586" y="1422400"/>
                </a:lnTo>
                <a:lnTo>
                  <a:pt x="669925" y="1422400"/>
                </a:lnTo>
                <a:lnTo>
                  <a:pt x="686435" y="1435100"/>
                </a:lnTo>
                <a:lnTo>
                  <a:pt x="724408" y="1397000"/>
                </a:lnTo>
                <a:lnTo>
                  <a:pt x="718185" y="1384300"/>
                </a:lnTo>
                <a:lnTo>
                  <a:pt x="731901" y="1371600"/>
                </a:lnTo>
                <a:lnTo>
                  <a:pt x="1241780" y="1371600"/>
                </a:lnTo>
                <a:lnTo>
                  <a:pt x="1243076" y="1358900"/>
                </a:lnTo>
                <a:close/>
              </a:path>
              <a:path w="1647825" h="1866900">
                <a:moveTo>
                  <a:pt x="298576" y="1384300"/>
                </a:moveTo>
                <a:lnTo>
                  <a:pt x="182499" y="1384300"/>
                </a:lnTo>
                <a:lnTo>
                  <a:pt x="214249" y="1409700"/>
                </a:lnTo>
                <a:lnTo>
                  <a:pt x="229108" y="1422400"/>
                </a:lnTo>
                <a:lnTo>
                  <a:pt x="251840" y="1422400"/>
                </a:lnTo>
                <a:lnTo>
                  <a:pt x="267842" y="1409700"/>
                </a:lnTo>
                <a:lnTo>
                  <a:pt x="284479" y="1397000"/>
                </a:lnTo>
                <a:lnTo>
                  <a:pt x="298576" y="1384300"/>
                </a:lnTo>
                <a:close/>
              </a:path>
              <a:path w="1647825" h="1866900">
                <a:moveTo>
                  <a:pt x="599524" y="1371600"/>
                </a:moveTo>
                <a:lnTo>
                  <a:pt x="519684" y="1371600"/>
                </a:lnTo>
                <a:lnTo>
                  <a:pt x="513207" y="1397000"/>
                </a:lnTo>
                <a:lnTo>
                  <a:pt x="516763" y="1409700"/>
                </a:lnTo>
                <a:lnTo>
                  <a:pt x="573786" y="1409700"/>
                </a:lnTo>
                <a:lnTo>
                  <a:pt x="572515" y="1397000"/>
                </a:lnTo>
                <a:lnTo>
                  <a:pt x="599524" y="1371600"/>
                </a:lnTo>
                <a:close/>
              </a:path>
              <a:path w="1647825" h="1866900">
                <a:moveTo>
                  <a:pt x="410972" y="1257300"/>
                </a:moveTo>
                <a:lnTo>
                  <a:pt x="383666" y="1282700"/>
                </a:lnTo>
                <a:lnTo>
                  <a:pt x="340105" y="1282700"/>
                </a:lnTo>
                <a:lnTo>
                  <a:pt x="330835" y="1308100"/>
                </a:lnTo>
                <a:lnTo>
                  <a:pt x="364744" y="1333500"/>
                </a:lnTo>
                <a:lnTo>
                  <a:pt x="387476" y="1346200"/>
                </a:lnTo>
                <a:lnTo>
                  <a:pt x="411988" y="1346200"/>
                </a:lnTo>
                <a:lnTo>
                  <a:pt x="429005" y="1358900"/>
                </a:lnTo>
                <a:lnTo>
                  <a:pt x="438403" y="1384300"/>
                </a:lnTo>
                <a:lnTo>
                  <a:pt x="425196" y="1397000"/>
                </a:lnTo>
                <a:lnTo>
                  <a:pt x="456946" y="1397000"/>
                </a:lnTo>
                <a:lnTo>
                  <a:pt x="457453" y="1384300"/>
                </a:lnTo>
                <a:lnTo>
                  <a:pt x="485394" y="1371600"/>
                </a:lnTo>
                <a:lnTo>
                  <a:pt x="599524" y="1371600"/>
                </a:lnTo>
                <a:lnTo>
                  <a:pt x="613028" y="1358900"/>
                </a:lnTo>
                <a:lnTo>
                  <a:pt x="1243076" y="1358900"/>
                </a:lnTo>
                <a:lnTo>
                  <a:pt x="1204976" y="1295400"/>
                </a:lnTo>
                <a:lnTo>
                  <a:pt x="1188720" y="1282700"/>
                </a:lnTo>
                <a:lnTo>
                  <a:pt x="1193038" y="1270000"/>
                </a:lnTo>
                <a:lnTo>
                  <a:pt x="432688" y="1270000"/>
                </a:lnTo>
                <a:lnTo>
                  <a:pt x="410972" y="1257300"/>
                </a:lnTo>
                <a:close/>
              </a:path>
              <a:path w="1647825" h="1866900">
                <a:moveTo>
                  <a:pt x="251840" y="1282700"/>
                </a:moveTo>
                <a:lnTo>
                  <a:pt x="138811" y="1282700"/>
                </a:lnTo>
                <a:lnTo>
                  <a:pt x="120903" y="1295400"/>
                </a:lnTo>
                <a:lnTo>
                  <a:pt x="105155" y="1295400"/>
                </a:lnTo>
                <a:lnTo>
                  <a:pt x="88264" y="1308100"/>
                </a:lnTo>
                <a:lnTo>
                  <a:pt x="81152" y="1320800"/>
                </a:lnTo>
                <a:lnTo>
                  <a:pt x="81152" y="1333500"/>
                </a:lnTo>
                <a:lnTo>
                  <a:pt x="91059" y="1346200"/>
                </a:lnTo>
                <a:lnTo>
                  <a:pt x="100202" y="1358900"/>
                </a:lnTo>
                <a:lnTo>
                  <a:pt x="110109" y="1371600"/>
                </a:lnTo>
                <a:lnTo>
                  <a:pt x="121920" y="1384300"/>
                </a:lnTo>
                <a:lnTo>
                  <a:pt x="368046" y="1384300"/>
                </a:lnTo>
                <a:lnTo>
                  <a:pt x="355980" y="1371600"/>
                </a:lnTo>
                <a:lnTo>
                  <a:pt x="340105" y="1358900"/>
                </a:lnTo>
                <a:lnTo>
                  <a:pt x="319277" y="1346200"/>
                </a:lnTo>
                <a:lnTo>
                  <a:pt x="302513" y="1333500"/>
                </a:lnTo>
                <a:lnTo>
                  <a:pt x="286638" y="1320800"/>
                </a:lnTo>
                <a:lnTo>
                  <a:pt x="269621" y="1320800"/>
                </a:lnTo>
                <a:lnTo>
                  <a:pt x="267842" y="1295400"/>
                </a:lnTo>
                <a:lnTo>
                  <a:pt x="251840" y="1282700"/>
                </a:lnTo>
                <a:close/>
              </a:path>
              <a:path w="1647825" h="1866900">
                <a:moveTo>
                  <a:pt x="818007" y="800100"/>
                </a:moveTo>
                <a:lnTo>
                  <a:pt x="498221" y="800100"/>
                </a:lnTo>
                <a:lnTo>
                  <a:pt x="471677" y="850900"/>
                </a:lnTo>
                <a:lnTo>
                  <a:pt x="421132" y="927100"/>
                </a:lnTo>
                <a:lnTo>
                  <a:pt x="342773" y="1016000"/>
                </a:lnTo>
                <a:lnTo>
                  <a:pt x="336423" y="1054100"/>
                </a:lnTo>
                <a:lnTo>
                  <a:pt x="345948" y="1079500"/>
                </a:lnTo>
                <a:lnTo>
                  <a:pt x="357250" y="1104900"/>
                </a:lnTo>
                <a:lnTo>
                  <a:pt x="370459" y="1130300"/>
                </a:lnTo>
                <a:lnTo>
                  <a:pt x="391160" y="1143000"/>
                </a:lnTo>
                <a:lnTo>
                  <a:pt x="404367" y="1155700"/>
                </a:lnTo>
                <a:lnTo>
                  <a:pt x="421513" y="1168400"/>
                </a:lnTo>
                <a:lnTo>
                  <a:pt x="440309" y="1181100"/>
                </a:lnTo>
                <a:lnTo>
                  <a:pt x="455422" y="1193800"/>
                </a:lnTo>
                <a:lnTo>
                  <a:pt x="468629" y="1206500"/>
                </a:lnTo>
                <a:lnTo>
                  <a:pt x="485521" y="1219200"/>
                </a:lnTo>
                <a:lnTo>
                  <a:pt x="491363" y="1219200"/>
                </a:lnTo>
                <a:lnTo>
                  <a:pt x="470535" y="1257300"/>
                </a:lnTo>
                <a:lnTo>
                  <a:pt x="451738" y="1257300"/>
                </a:lnTo>
                <a:lnTo>
                  <a:pt x="432688" y="1270000"/>
                </a:lnTo>
                <a:lnTo>
                  <a:pt x="1193038" y="1270000"/>
                </a:lnTo>
                <a:lnTo>
                  <a:pt x="1197355" y="1257300"/>
                </a:lnTo>
                <a:lnTo>
                  <a:pt x="1167002" y="1231900"/>
                </a:lnTo>
                <a:lnTo>
                  <a:pt x="1159467" y="1206500"/>
                </a:lnTo>
                <a:lnTo>
                  <a:pt x="1119124" y="1206500"/>
                </a:lnTo>
                <a:lnTo>
                  <a:pt x="1119251" y="1193800"/>
                </a:lnTo>
                <a:lnTo>
                  <a:pt x="1150747" y="1181100"/>
                </a:lnTo>
                <a:lnTo>
                  <a:pt x="1128014" y="1130300"/>
                </a:lnTo>
                <a:lnTo>
                  <a:pt x="1149858" y="1130300"/>
                </a:lnTo>
                <a:lnTo>
                  <a:pt x="1172845" y="1117600"/>
                </a:lnTo>
                <a:lnTo>
                  <a:pt x="1219327" y="1117600"/>
                </a:lnTo>
                <a:lnTo>
                  <a:pt x="1192022" y="1092200"/>
                </a:lnTo>
                <a:lnTo>
                  <a:pt x="1393253" y="1092200"/>
                </a:lnTo>
                <a:lnTo>
                  <a:pt x="1436242" y="1066800"/>
                </a:lnTo>
                <a:lnTo>
                  <a:pt x="1474089" y="1066800"/>
                </a:lnTo>
                <a:lnTo>
                  <a:pt x="1480439" y="1054100"/>
                </a:lnTo>
                <a:lnTo>
                  <a:pt x="1503172" y="1028700"/>
                </a:lnTo>
                <a:lnTo>
                  <a:pt x="1479169" y="1003300"/>
                </a:lnTo>
                <a:lnTo>
                  <a:pt x="1441196" y="990600"/>
                </a:lnTo>
                <a:lnTo>
                  <a:pt x="1439545" y="965200"/>
                </a:lnTo>
                <a:lnTo>
                  <a:pt x="1466341" y="939800"/>
                </a:lnTo>
                <a:lnTo>
                  <a:pt x="1466469" y="939800"/>
                </a:lnTo>
                <a:lnTo>
                  <a:pt x="1479041" y="927100"/>
                </a:lnTo>
                <a:lnTo>
                  <a:pt x="1512062" y="927100"/>
                </a:lnTo>
                <a:lnTo>
                  <a:pt x="1519047" y="914400"/>
                </a:lnTo>
                <a:lnTo>
                  <a:pt x="1557527" y="863600"/>
                </a:lnTo>
                <a:lnTo>
                  <a:pt x="1594739" y="850900"/>
                </a:lnTo>
                <a:lnTo>
                  <a:pt x="1591468" y="838200"/>
                </a:lnTo>
                <a:lnTo>
                  <a:pt x="889635" y="838200"/>
                </a:lnTo>
                <a:lnTo>
                  <a:pt x="868679" y="825500"/>
                </a:lnTo>
                <a:lnTo>
                  <a:pt x="868299" y="825500"/>
                </a:lnTo>
                <a:lnTo>
                  <a:pt x="844676" y="812800"/>
                </a:lnTo>
                <a:lnTo>
                  <a:pt x="818007" y="800100"/>
                </a:lnTo>
                <a:close/>
              </a:path>
              <a:path w="1647825" h="1866900">
                <a:moveTo>
                  <a:pt x="1155700" y="1193800"/>
                </a:moveTo>
                <a:lnTo>
                  <a:pt x="1119124" y="1206500"/>
                </a:lnTo>
                <a:lnTo>
                  <a:pt x="1159467" y="1206500"/>
                </a:lnTo>
                <a:lnTo>
                  <a:pt x="1155700" y="1193800"/>
                </a:lnTo>
                <a:close/>
              </a:path>
              <a:path w="1647825" h="1866900">
                <a:moveTo>
                  <a:pt x="1393253" y="1092200"/>
                </a:moveTo>
                <a:lnTo>
                  <a:pt x="1217802" y="1092200"/>
                </a:lnTo>
                <a:lnTo>
                  <a:pt x="1244091" y="1104900"/>
                </a:lnTo>
                <a:lnTo>
                  <a:pt x="1317371" y="1130300"/>
                </a:lnTo>
                <a:lnTo>
                  <a:pt x="1312417" y="1104900"/>
                </a:lnTo>
                <a:lnTo>
                  <a:pt x="1371758" y="1104900"/>
                </a:lnTo>
                <a:lnTo>
                  <a:pt x="1393253" y="1092200"/>
                </a:lnTo>
                <a:close/>
              </a:path>
              <a:path w="1647825" h="1866900">
                <a:moveTo>
                  <a:pt x="1371758" y="1104900"/>
                </a:moveTo>
                <a:lnTo>
                  <a:pt x="1312417" y="1104900"/>
                </a:lnTo>
                <a:lnTo>
                  <a:pt x="1350264" y="1117600"/>
                </a:lnTo>
                <a:lnTo>
                  <a:pt x="1371758" y="1104900"/>
                </a:lnTo>
                <a:close/>
              </a:path>
              <a:path w="1647825" h="1866900">
                <a:moveTo>
                  <a:pt x="1474089" y="1066800"/>
                </a:moveTo>
                <a:lnTo>
                  <a:pt x="1436242" y="1066800"/>
                </a:lnTo>
                <a:lnTo>
                  <a:pt x="1461389" y="1092200"/>
                </a:lnTo>
                <a:lnTo>
                  <a:pt x="1474089" y="1066800"/>
                </a:lnTo>
                <a:close/>
              </a:path>
              <a:path w="1647825" h="1866900">
                <a:moveTo>
                  <a:pt x="1442085" y="584200"/>
                </a:moveTo>
                <a:lnTo>
                  <a:pt x="1130427" y="584200"/>
                </a:lnTo>
                <a:lnTo>
                  <a:pt x="1119124" y="596900"/>
                </a:lnTo>
                <a:lnTo>
                  <a:pt x="1148841" y="622300"/>
                </a:lnTo>
                <a:lnTo>
                  <a:pt x="1150747" y="647700"/>
                </a:lnTo>
                <a:lnTo>
                  <a:pt x="1146810" y="685800"/>
                </a:lnTo>
                <a:lnTo>
                  <a:pt x="1144904" y="685800"/>
                </a:lnTo>
                <a:lnTo>
                  <a:pt x="1141222" y="698500"/>
                </a:lnTo>
                <a:lnTo>
                  <a:pt x="1124203" y="711200"/>
                </a:lnTo>
                <a:lnTo>
                  <a:pt x="1097788" y="736600"/>
                </a:lnTo>
                <a:lnTo>
                  <a:pt x="1069466" y="749300"/>
                </a:lnTo>
                <a:lnTo>
                  <a:pt x="1041019" y="787400"/>
                </a:lnTo>
                <a:lnTo>
                  <a:pt x="1001267" y="825500"/>
                </a:lnTo>
                <a:lnTo>
                  <a:pt x="972947" y="838200"/>
                </a:lnTo>
                <a:lnTo>
                  <a:pt x="1591468" y="838200"/>
                </a:lnTo>
                <a:lnTo>
                  <a:pt x="1581657" y="800100"/>
                </a:lnTo>
                <a:lnTo>
                  <a:pt x="1600453" y="762000"/>
                </a:lnTo>
                <a:lnTo>
                  <a:pt x="1593469" y="736600"/>
                </a:lnTo>
                <a:lnTo>
                  <a:pt x="1572005" y="723900"/>
                </a:lnTo>
                <a:lnTo>
                  <a:pt x="1567814" y="711200"/>
                </a:lnTo>
                <a:lnTo>
                  <a:pt x="1539748" y="711200"/>
                </a:lnTo>
                <a:lnTo>
                  <a:pt x="1459611" y="685800"/>
                </a:lnTo>
                <a:lnTo>
                  <a:pt x="1438275" y="673100"/>
                </a:lnTo>
                <a:lnTo>
                  <a:pt x="1432052" y="635000"/>
                </a:lnTo>
                <a:lnTo>
                  <a:pt x="1468501" y="635000"/>
                </a:lnTo>
                <a:lnTo>
                  <a:pt x="1445767" y="609600"/>
                </a:lnTo>
                <a:lnTo>
                  <a:pt x="1442085" y="584200"/>
                </a:lnTo>
                <a:close/>
              </a:path>
              <a:path w="1647825" h="1866900">
                <a:moveTo>
                  <a:pt x="802259" y="495300"/>
                </a:moveTo>
                <a:lnTo>
                  <a:pt x="781430" y="508000"/>
                </a:lnTo>
                <a:lnTo>
                  <a:pt x="560451" y="508000"/>
                </a:lnTo>
                <a:lnTo>
                  <a:pt x="559815" y="584200"/>
                </a:lnTo>
                <a:lnTo>
                  <a:pt x="535813" y="698500"/>
                </a:lnTo>
                <a:lnTo>
                  <a:pt x="498475" y="800100"/>
                </a:lnTo>
                <a:lnTo>
                  <a:pt x="772922" y="800100"/>
                </a:lnTo>
                <a:lnTo>
                  <a:pt x="745363" y="787400"/>
                </a:lnTo>
                <a:lnTo>
                  <a:pt x="727075" y="774700"/>
                </a:lnTo>
                <a:lnTo>
                  <a:pt x="728979" y="762000"/>
                </a:lnTo>
                <a:lnTo>
                  <a:pt x="732154" y="749300"/>
                </a:lnTo>
                <a:lnTo>
                  <a:pt x="754888" y="723900"/>
                </a:lnTo>
                <a:lnTo>
                  <a:pt x="732154" y="698500"/>
                </a:lnTo>
                <a:lnTo>
                  <a:pt x="745998" y="698500"/>
                </a:lnTo>
                <a:lnTo>
                  <a:pt x="751077" y="660400"/>
                </a:lnTo>
                <a:lnTo>
                  <a:pt x="741679" y="647700"/>
                </a:lnTo>
                <a:lnTo>
                  <a:pt x="732154" y="622300"/>
                </a:lnTo>
                <a:lnTo>
                  <a:pt x="726439" y="609600"/>
                </a:lnTo>
                <a:lnTo>
                  <a:pt x="727075" y="584200"/>
                </a:lnTo>
                <a:lnTo>
                  <a:pt x="797178" y="584200"/>
                </a:lnTo>
                <a:lnTo>
                  <a:pt x="819276" y="571500"/>
                </a:lnTo>
                <a:lnTo>
                  <a:pt x="818007" y="546100"/>
                </a:lnTo>
                <a:lnTo>
                  <a:pt x="833247" y="546100"/>
                </a:lnTo>
                <a:lnTo>
                  <a:pt x="843914" y="533400"/>
                </a:lnTo>
                <a:lnTo>
                  <a:pt x="832612" y="508000"/>
                </a:lnTo>
                <a:lnTo>
                  <a:pt x="802259" y="495300"/>
                </a:lnTo>
                <a:close/>
              </a:path>
              <a:path w="1647825" h="1866900">
                <a:moveTo>
                  <a:pt x="1559432" y="685800"/>
                </a:moveTo>
                <a:lnTo>
                  <a:pt x="1539748" y="711200"/>
                </a:lnTo>
                <a:lnTo>
                  <a:pt x="1567814" y="711200"/>
                </a:lnTo>
                <a:lnTo>
                  <a:pt x="1559432" y="685800"/>
                </a:lnTo>
                <a:close/>
              </a:path>
              <a:path w="1647825" h="1866900">
                <a:moveTo>
                  <a:pt x="797178" y="584200"/>
                </a:moveTo>
                <a:lnTo>
                  <a:pt x="755523" y="584200"/>
                </a:lnTo>
                <a:lnTo>
                  <a:pt x="773811" y="596900"/>
                </a:lnTo>
                <a:lnTo>
                  <a:pt x="797178" y="584200"/>
                </a:lnTo>
                <a:close/>
              </a:path>
              <a:path w="1647825" h="1866900">
                <a:moveTo>
                  <a:pt x="1593215" y="431800"/>
                </a:moveTo>
                <a:lnTo>
                  <a:pt x="1011554" y="431800"/>
                </a:lnTo>
                <a:lnTo>
                  <a:pt x="1017270" y="444500"/>
                </a:lnTo>
                <a:lnTo>
                  <a:pt x="1016635" y="444500"/>
                </a:lnTo>
                <a:lnTo>
                  <a:pt x="1007872" y="457200"/>
                </a:lnTo>
                <a:lnTo>
                  <a:pt x="987933" y="457200"/>
                </a:lnTo>
                <a:lnTo>
                  <a:pt x="977519" y="482600"/>
                </a:lnTo>
                <a:lnTo>
                  <a:pt x="964184" y="495300"/>
                </a:lnTo>
                <a:lnTo>
                  <a:pt x="965326" y="520700"/>
                </a:lnTo>
                <a:lnTo>
                  <a:pt x="963040" y="546100"/>
                </a:lnTo>
                <a:lnTo>
                  <a:pt x="963295" y="546100"/>
                </a:lnTo>
                <a:lnTo>
                  <a:pt x="963549" y="558800"/>
                </a:lnTo>
                <a:lnTo>
                  <a:pt x="980566" y="584200"/>
                </a:lnTo>
                <a:lnTo>
                  <a:pt x="989711" y="596900"/>
                </a:lnTo>
                <a:lnTo>
                  <a:pt x="1062101" y="596900"/>
                </a:lnTo>
                <a:lnTo>
                  <a:pt x="1085088" y="584200"/>
                </a:lnTo>
                <a:lnTo>
                  <a:pt x="1120902" y="584200"/>
                </a:lnTo>
                <a:lnTo>
                  <a:pt x="1130680" y="571500"/>
                </a:lnTo>
                <a:lnTo>
                  <a:pt x="1581911" y="571500"/>
                </a:lnTo>
                <a:lnTo>
                  <a:pt x="1591159" y="457200"/>
                </a:lnTo>
                <a:lnTo>
                  <a:pt x="1007872" y="457200"/>
                </a:lnTo>
                <a:lnTo>
                  <a:pt x="997585" y="444500"/>
                </a:lnTo>
                <a:lnTo>
                  <a:pt x="1592187" y="444500"/>
                </a:lnTo>
                <a:lnTo>
                  <a:pt x="1593215" y="431800"/>
                </a:lnTo>
                <a:close/>
              </a:path>
              <a:path w="1647825" h="1866900">
                <a:moveTo>
                  <a:pt x="1469516" y="571500"/>
                </a:moveTo>
                <a:lnTo>
                  <a:pt x="1143889" y="571500"/>
                </a:lnTo>
                <a:lnTo>
                  <a:pt x="1149477" y="584200"/>
                </a:lnTo>
                <a:lnTo>
                  <a:pt x="1441703" y="584200"/>
                </a:lnTo>
                <a:lnTo>
                  <a:pt x="1469516" y="571500"/>
                </a:lnTo>
                <a:close/>
              </a:path>
              <a:path w="1647825" h="1866900">
                <a:moveTo>
                  <a:pt x="638048" y="355600"/>
                </a:moveTo>
                <a:lnTo>
                  <a:pt x="602741" y="355600"/>
                </a:lnTo>
                <a:lnTo>
                  <a:pt x="595757" y="381000"/>
                </a:lnTo>
                <a:lnTo>
                  <a:pt x="599566" y="393700"/>
                </a:lnTo>
                <a:lnTo>
                  <a:pt x="588772" y="444500"/>
                </a:lnTo>
                <a:lnTo>
                  <a:pt x="564134" y="508000"/>
                </a:lnTo>
                <a:lnTo>
                  <a:pt x="781430" y="508000"/>
                </a:lnTo>
                <a:lnTo>
                  <a:pt x="762508" y="482600"/>
                </a:lnTo>
                <a:lnTo>
                  <a:pt x="768730" y="431800"/>
                </a:lnTo>
                <a:lnTo>
                  <a:pt x="756640" y="406400"/>
                </a:lnTo>
                <a:lnTo>
                  <a:pt x="675386" y="406400"/>
                </a:lnTo>
                <a:lnTo>
                  <a:pt x="649477" y="393700"/>
                </a:lnTo>
                <a:lnTo>
                  <a:pt x="635508" y="381000"/>
                </a:lnTo>
                <a:lnTo>
                  <a:pt x="638048" y="355600"/>
                </a:lnTo>
                <a:close/>
              </a:path>
              <a:path w="1647825" h="1866900">
                <a:moveTo>
                  <a:pt x="969263" y="431800"/>
                </a:moveTo>
                <a:lnTo>
                  <a:pt x="912367" y="431800"/>
                </a:lnTo>
                <a:lnTo>
                  <a:pt x="948436" y="444500"/>
                </a:lnTo>
                <a:lnTo>
                  <a:pt x="969263" y="431800"/>
                </a:lnTo>
                <a:close/>
              </a:path>
              <a:path w="1647825" h="1866900">
                <a:moveTo>
                  <a:pt x="1011554" y="431800"/>
                </a:moveTo>
                <a:lnTo>
                  <a:pt x="988187" y="431800"/>
                </a:lnTo>
                <a:lnTo>
                  <a:pt x="999616" y="444500"/>
                </a:lnTo>
                <a:lnTo>
                  <a:pt x="1011554" y="431800"/>
                </a:lnTo>
                <a:close/>
              </a:path>
              <a:path w="1647825" h="1866900">
                <a:moveTo>
                  <a:pt x="1458976" y="0"/>
                </a:moveTo>
                <a:lnTo>
                  <a:pt x="1428750" y="12700"/>
                </a:lnTo>
                <a:lnTo>
                  <a:pt x="1386966" y="12700"/>
                </a:lnTo>
                <a:lnTo>
                  <a:pt x="1361694" y="38100"/>
                </a:lnTo>
                <a:lnTo>
                  <a:pt x="1322451" y="38100"/>
                </a:lnTo>
                <a:lnTo>
                  <a:pt x="1263141" y="50800"/>
                </a:lnTo>
                <a:lnTo>
                  <a:pt x="1155573" y="50800"/>
                </a:lnTo>
                <a:lnTo>
                  <a:pt x="1089914" y="76200"/>
                </a:lnTo>
                <a:lnTo>
                  <a:pt x="1028573" y="101600"/>
                </a:lnTo>
                <a:lnTo>
                  <a:pt x="955928" y="127000"/>
                </a:lnTo>
                <a:lnTo>
                  <a:pt x="937640" y="152400"/>
                </a:lnTo>
                <a:lnTo>
                  <a:pt x="895985" y="190500"/>
                </a:lnTo>
                <a:lnTo>
                  <a:pt x="886460" y="215900"/>
                </a:lnTo>
                <a:lnTo>
                  <a:pt x="887729" y="254000"/>
                </a:lnTo>
                <a:lnTo>
                  <a:pt x="869441" y="266700"/>
                </a:lnTo>
                <a:lnTo>
                  <a:pt x="867537" y="279400"/>
                </a:lnTo>
                <a:lnTo>
                  <a:pt x="883920" y="330200"/>
                </a:lnTo>
                <a:lnTo>
                  <a:pt x="888364" y="393700"/>
                </a:lnTo>
                <a:lnTo>
                  <a:pt x="860551" y="419100"/>
                </a:lnTo>
                <a:lnTo>
                  <a:pt x="893445" y="431800"/>
                </a:lnTo>
                <a:lnTo>
                  <a:pt x="1593469" y="431800"/>
                </a:lnTo>
                <a:lnTo>
                  <a:pt x="1604899" y="406400"/>
                </a:lnTo>
                <a:lnTo>
                  <a:pt x="1645920" y="330200"/>
                </a:lnTo>
                <a:lnTo>
                  <a:pt x="1640840" y="254000"/>
                </a:lnTo>
                <a:lnTo>
                  <a:pt x="1626997" y="228600"/>
                </a:lnTo>
                <a:lnTo>
                  <a:pt x="1640840" y="190500"/>
                </a:lnTo>
                <a:lnTo>
                  <a:pt x="1647825" y="177800"/>
                </a:lnTo>
                <a:lnTo>
                  <a:pt x="1640204" y="152400"/>
                </a:lnTo>
                <a:lnTo>
                  <a:pt x="1600453" y="152400"/>
                </a:lnTo>
                <a:lnTo>
                  <a:pt x="1583435" y="139700"/>
                </a:lnTo>
                <a:lnTo>
                  <a:pt x="1581530" y="114300"/>
                </a:lnTo>
                <a:lnTo>
                  <a:pt x="1551813" y="101600"/>
                </a:lnTo>
                <a:lnTo>
                  <a:pt x="1524634" y="101600"/>
                </a:lnTo>
                <a:lnTo>
                  <a:pt x="1513966" y="88900"/>
                </a:lnTo>
                <a:lnTo>
                  <a:pt x="1506347" y="76200"/>
                </a:lnTo>
                <a:lnTo>
                  <a:pt x="1502537" y="50800"/>
                </a:lnTo>
                <a:lnTo>
                  <a:pt x="1496949" y="38100"/>
                </a:lnTo>
                <a:lnTo>
                  <a:pt x="1496314" y="25400"/>
                </a:lnTo>
                <a:lnTo>
                  <a:pt x="1458976" y="0"/>
                </a:lnTo>
                <a:close/>
              </a:path>
              <a:path w="1647825" h="1866900">
                <a:moveTo>
                  <a:pt x="738504" y="368300"/>
                </a:moveTo>
                <a:lnTo>
                  <a:pt x="710057" y="381000"/>
                </a:lnTo>
                <a:lnTo>
                  <a:pt x="696213" y="393700"/>
                </a:lnTo>
                <a:lnTo>
                  <a:pt x="675386" y="406400"/>
                </a:lnTo>
                <a:lnTo>
                  <a:pt x="756640" y="406400"/>
                </a:lnTo>
                <a:lnTo>
                  <a:pt x="738504" y="368300"/>
                </a:lnTo>
                <a:close/>
              </a:path>
              <a:path w="1647825" h="1866900">
                <a:moveTo>
                  <a:pt x="1235328" y="38100"/>
                </a:moveTo>
                <a:lnTo>
                  <a:pt x="1208277" y="50800"/>
                </a:lnTo>
                <a:lnTo>
                  <a:pt x="1263141" y="50800"/>
                </a:lnTo>
                <a:lnTo>
                  <a:pt x="1235328" y="381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72125" y="1514475"/>
            <a:ext cx="361950" cy="333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72075" y="2619375"/>
            <a:ext cx="257175" cy="142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19775" y="2114550"/>
            <a:ext cx="285750" cy="200025"/>
          </a:xfrm>
          <a:custGeom>
            <a:avLst/>
            <a:gdLst/>
            <a:ahLst/>
            <a:cxnLst/>
            <a:rect l="l" t="t" r="r" b="b"/>
            <a:pathLst>
              <a:path w="285750" h="200025">
                <a:moveTo>
                  <a:pt x="215137" y="0"/>
                </a:moveTo>
                <a:lnTo>
                  <a:pt x="180975" y="3937"/>
                </a:lnTo>
                <a:lnTo>
                  <a:pt x="154304" y="19050"/>
                </a:lnTo>
                <a:lnTo>
                  <a:pt x="131445" y="41528"/>
                </a:lnTo>
                <a:lnTo>
                  <a:pt x="87629" y="60451"/>
                </a:lnTo>
                <a:lnTo>
                  <a:pt x="59182" y="83185"/>
                </a:lnTo>
                <a:lnTo>
                  <a:pt x="11429" y="118872"/>
                </a:lnTo>
                <a:lnTo>
                  <a:pt x="0" y="137922"/>
                </a:lnTo>
                <a:lnTo>
                  <a:pt x="11429" y="152908"/>
                </a:lnTo>
                <a:lnTo>
                  <a:pt x="40004" y="164337"/>
                </a:lnTo>
                <a:lnTo>
                  <a:pt x="59182" y="173609"/>
                </a:lnTo>
                <a:lnTo>
                  <a:pt x="85851" y="184912"/>
                </a:lnTo>
                <a:lnTo>
                  <a:pt x="106679" y="198120"/>
                </a:lnTo>
                <a:lnTo>
                  <a:pt x="142875" y="200025"/>
                </a:lnTo>
                <a:lnTo>
                  <a:pt x="182245" y="149860"/>
                </a:lnTo>
                <a:lnTo>
                  <a:pt x="224282" y="113919"/>
                </a:lnTo>
                <a:lnTo>
                  <a:pt x="257048" y="92455"/>
                </a:lnTo>
                <a:lnTo>
                  <a:pt x="285750" y="67945"/>
                </a:lnTo>
                <a:lnTo>
                  <a:pt x="281813" y="26415"/>
                </a:lnTo>
                <a:lnTo>
                  <a:pt x="259220" y="5969"/>
                </a:lnTo>
                <a:lnTo>
                  <a:pt x="232790" y="5969"/>
                </a:lnTo>
                <a:lnTo>
                  <a:pt x="215137" y="0"/>
                </a:lnTo>
                <a:close/>
              </a:path>
              <a:path w="285750" h="200025">
                <a:moveTo>
                  <a:pt x="259079" y="5841"/>
                </a:moveTo>
                <a:lnTo>
                  <a:pt x="232790" y="5969"/>
                </a:lnTo>
                <a:lnTo>
                  <a:pt x="259220" y="5969"/>
                </a:lnTo>
                <a:lnTo>
                  <a:pt x="259079" y="584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953125" y="1504950"/>
            <a:ext cx="142875" cy="38100"/>
          </a:xfrm>
          <a:custGeom>
            <a:avLst/>
            <a:gdLst/>
            <a:ahLst/>
            <a:cxnLst/>
            <a:rect l="l" t="t" r="r" b="b"/>
            <a:pathLst>
              <a:path w="142875" h="38100">
                <a:moveTo>
                  <a:pt x="1904" y="3301"/>
                </a:moveTo>
                <a:lnTo>
                  <a:pt x="0" y="27432"/>
                </a:lnTo>
                <a:lnTo>
                  <a:pt x="11937" y="38100"/>
                </a:lnTo>
                <a:lnTo>
                  <a:pt x="30099" y="35433"/>
                </a:lnTo>
                <a:lnTo>
                  <a:pt x="51435" y="23367"/>
                </a:lnTo>
                <a:lnTo>
                  <a:pt x="93276" y="23367"/>
                </a:lnTo>
                <a:lnTo>
                  <a:pt x="110431" y="14097"/>
                </a:lnTo>
                <a:lnTo>
                  <a:pt x="55117" y="14097"/>
                </a:lnTo>
                <a:lnTo>
                  <a:pt x="1904" y="3301"/>
                </a:lnTo>
                <a:close/>
              </a:path>
              <a:path w="142875" h="38100">
                <a:moveTo>
                  <a:pt x="93276" y="23367"/>
                </a:moveTo>
                <a:lnTo>
                  <a:pt x="51435" y="23367"/>
                </a:lnTo>
                <a:lnTo>
                  <a:pt x="84582" y="28066"/>
                </a:lnTo>
                <a:lnTo>
                  <a:pt x="93276" y="23367"/>
                </a:lnTo>
                <a:close/>
              </a:path>
              <a:path w="142875" h="38100">
                <a:moveTo>
                  <a:pt x="124713" y="0"/>
                </a:moveTo>
                <a:lnTo>
                  <a:pt x="55117" y="14097"/>
                </a:lnTo>
                <a:lnTo>
                  <a:pt x="110431" y="14097"/>
                </a:lnTo>
                <a:lnTo>
                  <a:pt x="119125" y="9398"/>
                </a:lnTo>
                <a:lnTo>
                  <a:pt x="140723" y="9398"/>
                </a:lnTo>
                <a:lnTo>
                  <a:pt x="142875" y="3301"/>
                </a:lnTo>
                <a:lnTo>
                  <a:pt x="124713" y="0"/>
                </a:lnTo>
                <a:close/>
              </a:path>
              <a:path w="142875" h="38100">
                <a:moveTo>
                  <a:pt x="140723" y="9398"/>
                </a:moveTo>
                <a:lnTo>
                  <a:pt x="119125" y="9398"/>
                </a:lnTo>
                <a:lnTo>
                  <a:pt x="139064" y="14097"/>
                </a:lnTo>
                <a:lnTo>
                  <a:pt x="140723" y="939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62675" y="1476375"/>
            <a:ext cx="95250" cy="38100"/>
          </a:xfrm>
          <a:custGeom>
            <a:avLst/>
            <a:gdLst/>
            <a:ahLst/>
            <a:cxnLst/>
            <a:rect l="l" t="t" r="r" b="b"/>
            <a:pathLst>
              <a:path w="95250" h="38100">
                <a:moveTo>
                  <a:pt x="80137" y="0"/>
                </a:moveTo>
                <a:lnTo>
                  <a:pt x="61213" y="9525"/>
                </a:lnTo>
                <a:lnTo>
                  <a:pt x="10033" y="11175"/>
                </a:lnTo>
                <a:lnTo>
                  <a:pt x="0" y="31876"/>
                </a:lnTo>
                <a:lnTo>
                  <a:pt x="5714" y="38100"/>
                </a:lnTo>
                <a:lnTo>
                  <a:pt x="25273" y="25273"/>
                </a:lnTo>
                <a:lnTo>
                  <a:pt x="54328" y="25273"/>
                </a:lnTo>
                <a:lnTo>
                  <a:pt x="68707" y="14604"/>
                </a:lnTo>
                <a:lnTo>
                  <a:pt x="95250" y="6223"/>
                </a:lnTo>
                <a:lnTo>
                  <a:pt x="80137" y="0"/>
                </a:lnTo>
                <a:close/>
              </a:path>
              <a:path w="95250" h="38100">
                <a:moveTo>
                  <a:pt x="54328" y="25273"/>
                </a:moveTo>
                <a:lnTo>
                  <a:pt x="25273" y="25273"/>
                </a:lnTo>
                <a:lnTo>
                  <a:pt x="52959" y="26288"/>
                </a:lnTo>
                <a:lnTo>
                  <a:pt x="54328" y="2527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86500" y="143827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274" y="17652"/>
                </a:moveTo>
                <a:lnTo>
                  <a:pt x="17525" y="17652"/>
                </a:lnTo>
                <a:lnTo>
                  <a:pt x="26288" y="28575"/>
                </a:lnTo>
                <a:lnTo>
                  <a:pt x="28274" y="17652"/>
                </a:lnTo>
                <a:close/>
              </a:path>
              <a:path w="28575" h="28575">
                <a:moveTo>
                  <a:pt x="0" y="0"/>
                </a:moveTo>
                <a:lnTo>
                  <a:pt x="4699" y="19303"/>
                </a:lnTo>
                <a:lnTo>
                  <a:pt x="17525" y="17652"/>
                </a:lnTo>
                <a:lnTo>
                  <a:pt x="28274" y="17652"/>
                </a:lnTo>
                <a:lnTo>
                  <a:pt x="28575" y="16001"/>
                </a:lnTo>
                <a:lnTo>
                  <a:pt x="17525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43650" y="1447800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15239" y="0"/>
                </a:moveTo>
                <a:lnTo>
                  <a:pt x="0" y="2412"/>
                </a:lnTo>
                <a:lnTo>
                  <a:pt x="9525" y="9525"/>
                </a:lnTo>
                <a:lnTo>
                  <a:pt x="14604" y="6350"/>
                </a:lnTo>
                <a:lnTo>
                  <a:pt x="28575" y="2159"/>
                </a:lnTo>
                <a:lnTo>
                  <a:pt x="152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879340" y="2517775"/>
            <a:ext cx="4038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solidFill>
                  <a:srgbClr val="130E4A"/>
                </a:solidFill>
                <a:latin typeface="Calibri"/>
                <a:cs typeface="Calibri"/>
              </a:rPr>
              <a:t>E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r</a:t>
            </a:r>
            <a:r>
              <a:rPr dirty="0" sz="900" spc="-60">
                <a:solidFill>
                  <a:srgbClr val="130E4A"/>
                </a:solidFill>
                <a:latin typeface="Calibri"/>
                <a:cs typeface="Calibri"/>
              </a:rPr>
              <a:t>a</a:t>
            </a:r>
            <a:r>
              <a:rPr dirty="0" sz="900" spc="20">
                <a:solidFill>
                  <a:srgbClr val="130E4A"/>
                </a:solidFill>
                <a:latin typeface="Calibri"/>
                <a:cs typeface="Calibri"/>
              </a:rPr>
              <a:t>s</a:t>
            </a:r>
            <a:r>
              <a:rPr dirty="0" sz="900" spc="-45">
                <a:solidFill>
                  <a:srgbClr val="130E4A"/>
                </a:solidFill>
                <a:latin typeface="Calibri"/>
                <a:cs typeface="Calibri"/>
              </a:rPr>
              <a:t>m</a:t>
            </a:r>
            <a:r>
              <a:rPr dirty="0" sz="900" spc="-25">
                <a:solidFill>
                  <a:srgbClr val="130E4A"/>
                </a:solidFill>
                <a:latin typeface="Calibri"/>
                <a:cs typeface="Calibri"/>
              </a:rPr>
              <a:t>u</a:t>
            </a:r>
            <a:r>
              <a:rPr dirty="0" sz="900">
                <a:solidFill>
                  <a:srgbClr val="130E4A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0909" y="2768219"/>
            <a:ext cx="861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Catherina</a:t>
            </a:r>
            <a:r>
              <a:rPr dirty="0" sz="900" spc="-8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65190" y="2362834"/>
            <a:ext cx="972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St. 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Antonius</a:t>
            </a:r>
            <a:r>
              <a:rPr dirty="0" sz="900" spc="-4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19725" y="2552700"/>
            <a:ext cx="57150" cy="66675"/>
          </a:xfrm>
          <a:custGeom>
            <a:avLst/>
            <a:gdLst/>
            <a:ahLst/>
            <a:cxnLst/>
            <a:rect l="l" t="t" r="r" b="b"/>
            <a:pathLst>
              <a:path w="57150" h="66675">
                <a:moveTo>
                  <a:pt x="28575" y="0"/>
                </a:moveTo>
                <a:lnTo>
                  <a:pt x="17466" y="2627"/>
                </a:lnTo>
                <a:lnTo>
                  <a:pt x="8381" y="9779"/>
                </a:lnTo>
                <a:lnTo>
                  <a:pt x="2250" y="20359"/>
                </a:lnTo>
                <a:lnTo>
                  <a:pt x="0" y="33274"/>
                </a:lnTo>
                <a:lnTo>
                  <a:pt x="2250" y="46261"/>
                </a:lnTo>
                <a:lnTo>
                  <a:pt x="8382" y="56880"/>
                </a:lnTo>
                <a:lnTo>
                  <a:pt x="17466" y="64045"/>
                </a:lnTo>
                <a:lnTo>
                  <a:pt x="28575" y="66675"/>
                </a:lnTo>
                <a:lnTo>
                  <a:pt x="39683" y="64045"/>
                </a:lnTo>
                <a:lnTo>
                  <a:pt x="48767" y="56880"/>
                </a:lnTo>
                <a:lnTo>
                  <a:pt x="54899" y="46261"/>
                </a:lnTo>
                <a:lnTo>
                  <a:pt x="57150" y="33274"/>
                </a:lnTo>
                <a:lnTo>
                  <a:pt x="54899" y="20359"/>
                </a:lnTo>
                <a:lnTo>
                  <a:pt x="48767" y="9779"/>
                </a:lnTo>
                <a:lnTo>
                  <a:pt x="39683" y="2627"/>
                </a:lnTo>
                <a:lnTo>
                  <a:pt x="28575" y="0"/>
                </a:lnTo>
                <a:close/>
              </a:path>
            </a:pathLst>
          </a:custGeom>
          <a:solidFill>
            <a:srgbClr val="0F0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848350" y="2400300"/>
            <a:ext cx="66675" cy="57150"/>
          </a:xfrm>
          <a:custGeom>
            <a:avLst/>
            <a:gdLst/>
            <a:ahLst/>
            <a:cxnLst/>
            <a:rect l="l" t="t" r="r" b="b"/>
            <a:pathLst>
              <a:path w="66675" h="57150">
                <a:moveTo>
                  <a:pt x="33400" y="0"/>
                </a:moveTo>
                <a:lnTo>
                  <a:pt x="20413" y="2250"/>
                </a:lnTo>
                <a:lnTo>
                  <a:pt x="9794" y="8382"/>
                </a:lnTo>
                <a:lnTo>
                  <a:pt x="2629" y="17466"/>
                </a:lnTo>
                <a:lnTo>
                  <a:pt x="0" y="28575"/>
                </a:lnTo>
                <a:lnTo>
                  <a:pt x="2629" y="39683"/>
                </a:lnTo>
                <a:lnTo>
                  <a:pt x="9794" y="48767"/>
                </a:lnTo>
                <a:lnTo>
                  <a:pt x="20413" y="54899"/>
                </a:lnTo>
                <a:lnTo>
                  <a:pt x="33400" y="57150"/>
                </a:lnTo>
                <a:lnTo>
                  <a:pt x="46315" y="54899"/>
                </a:lnTo>
                <a:lnTo>
                  <a:pt x="56895" y="48767"/>
                </a:lnTo>
                <a:lnTo>
                  <a:pt x="64047" y="39683"/>
                </a:lnTo>
                <a:lnTo>
                  <a:pt x="66675" y="28575"/>
                </a:lnTo>
                <a:lnTo>
                  <a:pt x="64047" y="17466"/>
                </a:lnTo>
                <a:lnTo>
                  <a:pt x="56896" y="8382"/>
                </a:lnTo>
                <a:lnTo>
                  <a:pt x="46315" y="2250"/>
                </a:lnTo>
                <a:lnTo>
                  <a:pt x="33400" y="0"/>
                </a:lnTo>
                <a:close/>
              </a:path>
            </a:pathLst>
          </a:custGeom>
          <a:solidFill>
            <a:srgbClr val="0F0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905500" y="2800350"/>
            <a:ext cx="66675" cy="57150"/>
          </a:xfrm>
          <a:custGeom>
            <a:avLst/>
            <a:gdLst/>
            <a:ahLst/>
            <a:cxnLst/>
            <a:rect l="l" t="t" r="r" b="b"/>
            <a:pathLst>
              <a:path w="66675" h="57150">
                <a:moveTo>
                  <a:pt x="33400" y="0"/>
                </a:moveTo>
                <a:lnTo>
                  <a:pt x="20413" y="2250"/>
                </a:lnTo>
                <a:lnTo>
                  <a:pt x="9794" y="8382"/>
                </a:lnTo>
                <a:lnTo>
                  <a:pt x="2629" y="17466"/>
                </a:lnTo>
                <a:lnTo>
                  <a:pt x="0" y="28575"/>
                </a:lnTo>
                <a:lnTo>
                  <a:pt x="2629" y="39683"/>
                </a:lnTo>
                <a:lnTo>
                  <a:pt x="9794" y="48767"/>
                </a:lnTo>
                <a:lnTo>
                  <a:pt x="20413" y="54899"/>
                </a:lnTo>
                <a:lnTo>
                  <a:pt x="33400" y="57150"/>
                </a:lnTo>
                <a:lnTo>
                  <a:pt x="46315" y="54899"/>
                </a:lnTo>
                <a:lnTo>
                  <a:pt x="56895" y="48767"/>
                </a:lnTo>
                <a:lnTo>
                  <a:pt x="64047" y="39683"/>
                </a:lnTo>
                <a:lnTo>
                  <a:pt x="66675" y="28575"/>
                </a:lnTo>
                <a:lnTo>
                  <a:pt x="64047" y="17466"/>
                </a:lnTo>
                <a:lnTo>
                  <a:pt x="56896" y="8382"/>
                </a:lnTo>
                <a:lnTo>
                  <a:pt x="46315" y="2250"/>
                </a:lnTo>
                <a:lnTo>
                  <a:pt x="33400" y="0"/>
                </a:lnTo>
                <a:close/>
              </a:path>
            </a:pathLst>
          </a:custGeom>
          <a:solidFill>
            <a:srgbClr val="0F0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95300" y="2543175"/>
            <a:ext cx="1190625" cy="1162050"/>
          </a:xfrm>
          <a:custGeom>
            <a:avLst/>
            <a:gdLst/>
            <a:ahLst/>
            <a:cxnLst/>
            <a:rect l="l" t="t" r="r" b="b"/>
            <a:pathLst>
              <a:path w="1190625" h="1162050">
                <a:moveTo>
                  <a:pt x="793369" y="921003"/>
                </a:moveTo>
                <a:lnTo>
                  <a:pt x="797052" y="969263"/>
                </a:lnTo>
                <a:lnTo>
                  <a:pt x="783590" y="1008761"/>
                </a:lnTo>
                <a:lnTo>
                  <a:pt x="786003" y="1061974"/>
                </a:lnTo>
                <a:lnTo>
                  <a:pt x="752589" y="1096010"/>
                </a:lnTo>
                <a:lnTo>
                  <a:pt x="726528" y="1133094"/>
                </a:lnTo>
                <a:lnTo>
                  <a:pt x="711276" y="1159764"/>
                </a:lnTo>
                <a:lnTo>
                  <a:pt x="752843" y="1162050"/>
                </a:lnTo>
                <a:lnTo>
                  <a:pt x="816737" y="1121283"/>
                </a:lnTo>
                <a:lnTo>
                  <a:pt x="964311" y="1069086"/>
                </a:lnTo>
                <a:lnTo>
                  <a:pt x="957453" y="1049782"/>
                </a:lnTo>
                <a:lnTo>
                  <a:pt x="894207" y="1047114"/>
                </a:lnTo>
                <a:lnTo>
                  <a:pt x="927481" y="1002664"/>
                </a:lnTo>
                <a:lnTo>
                  <a:pt x="1008634" y="976629"/>
                </a:lnTo>
                <a:lnTo>
                  <a:pt x="1064421" y="976629"/>
                </a:lnTo>
                <a:lnTo>
                  <a:pt x="1077468" y="956817"/>
                </a:lnTo>
                <a:lnTo>
                  <a:pt x="1078757" y="955675"/>
                </a:lnTo>
                <a:lnTo>
                  <a:pt x="880744" y="955675"/>
                </a:lnTo>
                <a:lnTo>
                  <a:pt x="831596" y="943228"/>
                </a:lnTo>
                <a:lnTo>
                  <a:pt x="793369" y="921003"/>
                </a:lnTo>
                <a:close/>
              </a:path>
              <a:path w="1190625" h="1162050">
                <a:moveTo>
                  <a:pt x="1064421" y="976629"/>
                </a:moveTo>
                <a:lnTo>
                  <a:pt x="1008634" y="976629"/>
                </a:lnTo>
                <a:lnTo>
                  <a:pt x="1060323" y="982852"/>
                </a:lnTo>
                <a:lnTo>
                  <a:pt x="1064421" y="976629"/>
                </a:lnTo>
                <a:close/>
              </a:path>
              <a:path w="1190625" h="1162050">
                <a:moveTo>
                  <a:pt x="1068007" y="838200"/>
                </a:moveTo>
                <a:lnTo>
                  <a:pt x="745464" y="838200"/>
                </a:lnTo>
                <a:lnTo>
                  <a:pt x="811911" y="856741"/>
                </a:lnTo>
                <a:lnTo>
                  <a:pt x="853694" y="871601"/>
                </a:lnTo>
                <a:lnTo>
                  <a:pt x="890524" y="930910"/>
                </a:lnTo>
                <a:lnTo>
                  <a:pt x="870838" y="942086"/>
                </a:lnTo>
                <a:lnTo>
                  <a:pt x="880744" y="955675"/>
                </a:lnTo>
                <a:lnTo>
                  <a:pt x="1078757" y="955675"/>
                </a:lnTo>
                <a:lnTo>
                  <a:pt x="1190625" y="856488"/>
                </a:lnTo>
                <a:lnTo>
                  <a:pt x="1182012" y="841883"/>
                </a:lnTo>
                <a:lnTo>
                  <a:pt x="1075055" y="841883"/>
                </a:lnTo>
                <a:lnTo>
                  <a:pt x="1068007" y="838200"/>
                </a:lnTo>
                <a:close/>
              </a:path>
              <a:path w="1190625" h="1162050">
                <a:moveTo>
                  <a:pt x="874316" y="708405"/>
                </a:moveTo>
                <a:lnTo>
                  <a:pt x="571830" y="708405"/>
                </a:lnTo>
                <a:lnTo>
                  <a:pt x="564451" y="735584"/>
                </a:lnTo>
                <a:lnTo>
                  <a:pt x="591502" y="752983"/>
                </a:lnTo>
                <a:lnTo>
                  <a:pt x="586587" y="778890"/>
                </a:lnTo>
                <a:lnTo>
                  <a:pt x="605269" y="793750"/>
                </a:lnTo>
                <a:lnTo>
                  <a:pt x="601827" y="831088"/>
                </a:lnTo>
                <a:lnTo>
                  <a:pt x="619048" y="841501"/>
                </a:lnTo>
                <a:lnTo>
                  <a:pt x="632079" y="867410"/>
                </a:lnTo>
                <a:lnTo>
                  <a:pt x="679056" y="845692"/>
                </a:lnTo>
                <a:lnTo>
                  <a:pt x="745464" y="838200"/>
                </a:lnTo>
                <a:lnTo>
                  <a:pt x="1068007" y="838200"/>
                </a:lnTo>
                <a:lnTo>
                  <a:pt x="1016000" y="811022"/>
                </a:lnTo>
                <a:lnTo>
                  <a:pt x="929894" y="796163"/>
                </a:lnTo>
                <a:lnTo>
                  <a:pt x="878332" y="734440"/>
                </a:lnTo>
                <a:lnTo>
                  <a:pt x="874316" y="708405"/>
                </a:lnTo>
                <a:close/>
              </a:path>
              <a:path w="1190625" h="1162050">
                <a:moveTo>
                  <a:pt x="1165987" y="814704"/>
                </a:moveTo>
                <a:lnTo>
                  <a:pt x="1075055" y="841883"/>
                </a:lnTo>
                <a:lnTo>
                  <a:pt x="1182012" y="841883"/>
                </a:lnTo>
                <a:lnTo>
                  <a:pt x="1165987" y="814704"/>
                </a:lnTo>
                <a:close/>
              </a:path>
              <a:path w="1190625" h="1162050">
                <a:moveTo>
                  <a:pt x="320954" y="0"/>
                </a:moveTo>
                <a:lnTo>
                  <a:pt x="22136" y="326263"/>
                </a:lnTo>
                <a:lnTo>
                  <a:pt x="0" y="628141"/>
                </a:lnTo>
                <a:lnTo>
                  <a:pt x="74269" y="671576"/>
                </a:lnTo>
                <a:lnTo>
                  <a:pt x="134035" y="674877"/>
                </a:lnTo>
                <a:lnTo>
                  <a:pt x="184454" y="713359"/>
                </a:lnTo>
                <a:lnTo>
                  <a:pt x="219633" y="711708"/>
                </a:lnTo>
                <a:lnTo>
                  <a:pt x="248399" y="700786"/>
                </a:lnTo>
                <a:lnTo>
                  <a:pt x="321749" y="700786"/>
                </a:lnTo>
                <a:lnTo>
                  <a:pt x="340639" y="678814"/>
                </a:lnTo>
                <a:lnTo>
                  <a:pt x="379984" y="668909"/>
                </a:lnTo>
                <a:lnTo>
                  <a:pt x="368922" y="650366"/>
                </a:lnTo>
                <a:lnTo>
                  <a:pt x="395973" y="639190"/>
                </a:lnTo>
                <a:lnTo>
                  <a:pt x="863641" y="639190"/>
                </a:lnTo>
                <a:lnTo>
                  <a:pt x="842644" y="503047"/>
                </a:lnTo>
                <a:lnTo>
                  <a:pt x="837691" y="443738"/>
                </a:lnTo>
                <a:lnTo>
                  <a:pt x="802005" y="410337"/>
                </a:lnTo>
                <a:lnTo>
                  <a:pt x="779907" y="407924"/>
                </a:lnTo>
                <a:lnTo>
                  <a:pt x="760222" y="370839"/>
                </a:lnTo>
                <a:lnTo>
                  <a:pt x="715949" y="337438"/>
                </a:lnTo>
                <a:lnTo>
                  <a:pt x="669213" y="285496"/>
                </a:lnTo>
                <a:lnTo>
                  <a:pt x="679056" y="266953"/>
                </a:lnTo>
                <a:lnTo>
                  <a:pt x="669213" y="247141"/>
                </a:lnTo>
                <a:lnTo>
                  <a:pt x="675373" y="224916"/>
                </a:lnTo>
                <a:lnTo>
                  <a:pt x="653237" y="187833"/>
                </a:lnTo>
                <a:lnTo>
                  <a:pt x="658152" y="143383"/>
                </a:lnTo>
                <a:lnTo>
                  <a:pt x="650773" y="118617"/>
                </a:lnTo>
                <a:lnTo>
                  <a:pt x="626447" y="113664"/>
                </a:lnTo>
                <a:lnTo>
                  <a:pt x="520179" y="113664"/>
                </a:lnTo>
                <a:lnTo>
                  <a:pt x="457453" y="81534"/>
                </a:lnTo>
                <a:lnTo>
                  <a:pt x="391058" y="55625"/>
                </a:lnTo>
                <a:lnTo>
                  <a:pt x="373837" y="28448"/>
                </a:lnTo>
                <a:lnTo>
                  <a:pt x="320954" y="0"/>
                </a:lnTo>
                <a:close/>
              </a:path>
              <a:path w="1190625" h="1162050">
                <a:moveTo>
                  <a:pt x="863641" y="639190"/>
                </a:moveTo>
                <a:lnTo>
                  <a:pt x="395973" y="639190"/>
                </a:lnTo>
                <a:lnTo>
                  <a:pt x="439013" y="649097"/>
                </a:lnTo>
                <a:lnTo>
                  <a:pt x="483285" y="650366"/>
                </a:lnTo>
                <a:lnTo>
                  <a:pt x="494347" y="682498"/>
                </a:lnTo>
                <a:lnTo>
                  <a:pt x="517715" y="713359"/>
                </a:lnTo>
                <a:lnTo>
                  <a:pt x="571830" y="708405"/>
                </a:lnTo>
                <a:lnTo>
                  <a:pt x="874316" y="708405"/>
                </a:lnTo>
                <a:lnTo>
                  <a:pt x="863641" y="639190"/>
                </a:lnTo>
                <a:close/>
              </a:path>
              <a:path w="1190625" h="1162050">
                <a:moveTo>
                  <a:pt x="321749" y="700786"/>
                </a:moveTo>
                <a:lnTo>
                  <a:pt x="248399" y="700786"/>
                </a:lnTo>
                <a:lnTo>
                  <a:pt x="314325" y="709422"/>
                </a:lnTo>
                <a:lnTo>
                  <a:pt x="321749" y="700786"/>
                </a:lnTo>
                <a:close/>
              </a:path>
              <a:path w="1190625" h="1162050">
                <a:moveTo>
                  <a:pt x="590270" y="106299"/>
                </a:moveTo>
                <a:lnTo>
                  <a:pt x="520179" y="113664"/>
                </a:lnTo>
                <a:lnTo>
                  <a:pt x="626447" y="113664"/>
                </a:lnTo>
                <a:lnTo>
                  <a:pt x="590270" y="1062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28725" y="2038350"/>
            <a:ext cx="1133475" cy="1362075"/>
          </a:xfrm>
          <a:custGeom>
            <a:avLst/>
            <a:gdLst/>
            <a:ahLst/>
            <a:cxnLst/>
            <a:rect l="l" t="t" r="r" b="b"/>
            <a:pathLst>
              <a:path w="1133475" h="1362075">
                <a:moveTo>
                  <a:pt x="630526" y="1319911"/>
                </a:moveTo>
                <a:lnTo>
                  <a:pt x="435610" y="1319911"/>
                </a:lnTo>
                <a:lnTo>
                  <a:pt x="460629" y="1362075"/>
                </a:lnTo>
                <a:lnTo>
                  <a:pt x="536448" y="1355725"/>
                </a:lnTo>
                <a:lnTo>
                  <a:pt x="623824" y="1329054"/>
                </a:lnTo>
                <a:lnTo>
                  <a:pt x="630526" y="1319911"/>
                </a:lnTo>
                <a:close/>
              </a:path>
              <a:path w="1133475" h="1362075">
                <a:moveTo>
                  <a:pt x="107061" y="888873"/>
                </a:moveTo>
                <a:lnTo>
                  <a:pt x="94741" y="899922"/>
                </a:lnTo>
                <a:lnTo>
                  <a:pt x="89788" y="933958"/>
                </a:lnTo>
                <a:lnTo>
                  <a:pt x="107061" y="949960"/>
                </a:lnTo>
                <a:lnTo>
                  <a:pt x="112268" y="1009014"/>
                </a:lnTo>
                <a:lnTo>
                  <a:pt x="148081" y="1240154"/>
                </a:lnTo>
                <a:lnTo>
                  <a:pt x="199390" y="1301750"/>
                </a:lnTo>
                <a:lnTo>
                  <a:pt x="286258" y="1316227"/>
                </a:lnTo>
                <a:lnTo>
                  <a:pt x="344550" y="1346835"/>
                </a:lnTo>
                <a:lnTo>
                  <a:pt x="435610" y="1319911"/>
                </a:lnTo>
                <a:lnTo>
                  <a:pt x="630526" y="1319911"/>
                </a:lnTo>
                <a:lnTo>
                  <a:pt x="664972" y="1272921"/>
                </a:lnTo>
                <a:lnTo>
                  <a:pt x="675513" y="1185545"/>
                </a:lnTo>
                <a:lnTo>
                  <a:pt x="681410" y="1165860"/>
                </a:lnTo>
                <a:lnTo>
                  <a:pt x="614172" y="1165860"/>
                </a:lnTo>
                <a:lnTo>
                  <a:pt x="658494" y="1056259"/>
                </a:lnTo>
                <a:lnTo>
                  <a:pt x="665861" y="1019301"/>
                </a:lnTo>
                <a:lnTo>
                  <a:pt x="688086" y="992251"/>
                </a:lnTo>
                <a:lnTo>
                  <a:pt x="691769" y="970152"/>
                </a:lnTo>
                <a:lnTo>
                  <a:pt x="745870" y="929513"/>
                </a:lnTo>
                <a:lnTo>
                  <a:pt x="745870" y="908558"/>
                </a:lnTo>
                <a:lnTo>
                  <a:pt x="126746" y="908558"/>
                </a:lnTo>
                <a:lnTo>
                  <a:pt x="107061" y="888873"/>
                </a:lnTo>
                <a:close/>
              </a:path>
              <a:path w="1133475" h="1362075">
                <a:moveTo>
                  <a:pt x="878713" y="904875"/>
                </a:moveTo>
                <a:lnTo>
                  <a:pt x="771779" y="944245"/>
                </a:lnTo>
                <a:lnTo>
                  <a:pt x="713867" y="1003300"/>
                </a:lnTo>
                <a:lnTo>
                  <a:pt x="675767" y="1058672"/>
                </a:lnTo>
                <a:lnTo>
                  <a:pt x="665861" y="1093215"/>
                </a:lnTo>
                <a:lnTo>
                  <a:pt x="632713" y="1163320"/>
                </a:lnTo>
                <a:lnTo>
                  <a:pt x="614172" y="1165860"/>
                </a:lnTo>
                <a:lnTo>
                  <a:pt x="681410" y="1165860"/>
                </a:lnTo>
                <a:lnTo>
                  <a:pt x="695451" y="1118997"/>
                </a:lnTo>
                <a:lnTo>
                  <a:pt x="716407" y="1088263"/>
                </a:lnTo>
                <a:lnTo>
                  <a:pt x="695451" y="1077214"/>
                </a:lnTo>
                <a:lnTo>
                  <a:pt x="701548" y="1058672"/>
                </a:lnTo>
                <a:lnTo>
                  <a:pt x="731138" y="1052576"/>
                </a:lnTo>
                <a:lnTo>
                  <a:pt x="758189" y="1026667"/>
                </a:lnTo>
                <a:lnTo>
                  <a:pt x="787438" y="1026667"/>
                </a:lnTo>
                <a:lnTo>
                  <a:pt x="815975" y="1000887"/>
                </a:lnTo>
                <a:lnTo>
                  <a:pt x="886206" y="986154"/>
                </a:lnTo>
                <a:lnTo>
                  <a:pt x="913257" y="952880"/>
                </a:lnTo>
                <a:lnTo>
                  <a:pt x="905891" y="915924"/>
                </a:lnTo>
                <a:lnTo>
                  <a:pt x="878713" y="904875"/>
                </a:lnTo>
                <a:close/>
              </a:path>
              <a:path w="1133475" h="1362075">
                <a:moveTo>
                  <a:pt x="787438" y="1026667"/>
                </a:moveTo>
                <a:lnTo>
                  <a:pt x="758189" y="1026667"/>
                </a:lnTo>
                <a:lnTo>
                  <a:pt x="779144" y="1034161"/>
                </a:lnTo>
                <a:lnTo>
                  <a:pt x="787438" y="1026667"/>
                </a:lnTo>
                <a:close/>
              </a:path>
              <a:path w="1133475" h="1362075">
                <a:moveTo>
                  <a:pt x="70103" y="624204"/>
                </a:moveTo>
                <a:lnTo>
                  <a:pt x="45465" y="638937"/>
                </a:lnTo>
                <a:lnTo>
                  <a:pt x="64008" y="679576"/>
                </a:lnTo>
                <a:lnTo>
                  <a:pt x="92328" y="690626"/>
                </a:lnTo>
                <a:lnTo>
                  <a:pt x="125475" y="816228"/>
                </a:lnTo>
                <a:lnTo>
                  <a:pt x="134112" y="834644"/>
                </a:lnTo>
                <a:lnTo>
                  <a:pt x="129159" y="860551"/>
                </a:lnTo>
                <a:lnTo>
                  <a:pt x="137794" y="890015"/>
                </a:lnTo>
                <a:lnTo>
                  <a:pt x="126746" y="908558"/>
                </a:lnTo>
                <a:lnTo>
                  <a:pt x="745870" y="908558"/>
                </a:lnTo>
                <a:lnTo>
                  <a:pt x="745870" y="893826"/>
                </a:lnTo>
                <a:lnTo>
                  <a:pt x="750824" y="859282"/>
                </a:lnTo>
                <a:lnTo>
                  <a:pt x="813562" y="826008"/>
                </a:lnTo>
                <a:lnTo>
                  <a:pt x="982091" y="774319"/>
                </a:lnTo>
                <a:lnTo>
                  <a:pt x="1053464" y="738632"/>
                </a:lnTo>
                <a:lnTo>
                  <a:pt x="1060234" y="715263"/>
                </a:lnTo>
                <a:lnTo>
                  <a:pt x="805180" y="715263"/>
                </a:lnTo>
                <a:lnTo>
                  <a:pt x="776605" y="707898"/>
                </a:lnTo>
                <a:lnTo>
                  <a:pt x="772667" y="700532"/>
                </a:lnTo>
                <a:lnTo>
                  <a:pt x="754507" y="700532"/>
                </a:lnTo>
                <a:lnTo>
                  <a:pt x="707008" y="679576"/>
                </a:lnTo>
                <a:lnTo>
                  <a:pt x="705947" y="660400"/>
                </a:lnTo>
                <a:lnTo>
                  <a:pt x="677037" y="660400"/>
                </a:lnTo>
                <a:lnTo>
                  <a:pt x="654812" y="646302"/>
                </a:lnTo>
                <a:lnTo>
                  <a:pt x="656039" y="627888"/>
                </a:lnTo>
                <a:lnTo>
                  <a:pt x="88646" y="627888"/>
                </a:lnTo>
                <a:lnTo>
                  <a:pt x="70103" y="624204"/>
                </a:lnTo>
                <a:close/>
              </a:path>
              <a:path w="1133475" h="1362075">
                <a:moveTo>
                  <a:pt x="808608" y="642620"/>
                </a:moveTo>
                <a:lnTo>
                  <a:pt x="815720" y="685673"/>
                </a:lnTo>
                <a:lnTo>
                  <a:pt x="805180" y="715263"/>
                </a:lnTo>
                <a:lnTo>
                  <a:pt x="1060234" y="715263"/>
                </a:lnTo>
                <a:lnTo>
                  <a:pt x="1072007" y="674624"/>
                </a:lnTo>
                <a:lnTo>
                  <a:pt x="1072911" y="668782"/>
                </a:lnTo>
                <a:lnTo>
                  <a:pt x="852424" y="668782"/>
                </a:lnTo>
                <a:lnTo>
                  <a:pt x="808608" y="642620"/>
                </a:lnTo>
                <a:close/>
              </a:path>
              <a:path w="1133475" h="1362075">
                <a:moveTo>
                  <a:pt x="761873" y="680338"/>
                </a:moveTo>
                <a:lnTo>
                  <a:pt x="754507" y="700532"/>
                </a:lnTo>
                <a:lnTo>
                  <a:pt x="772667" y="700532"/>
                </a:lnTo>
                <a:lnTo>
                  <a:pt x="761873" y="680338"/>
                </a:lnTo>
                <a:close/>
              </a:path>
              <a:path w="1133475" h="1362075">
                <a:moveTo>
                  <a:pt x="1115060" y="546608"/>
                </a:moveTo>
                <a:lnTo>
                  <a:pt x="945261" y="626617"/>
                </a:lnTo>
                <a:lnTo>
                  <a:pt x="852424" y="668782"/>
                </a:lnTo>
                <a:lnTo>
                  <a:pt x="1072911" y="668782"/>
                </a:lnTo>
                <a:lnTo>
                  <a:pt x="1078102" y="635253"/>
                </a:lnTo>
                <a:lnTo>
                  <a:pt x="1133475" y="579882"/>
                </a:lnTo>
                <a:lnTo>
                  <a:pt x="1115060" y="546608"/>
                </a:lnTo>
                <a:close/>
              </a:path>
              <a:path w="1133475" h="1362075">
                <a:moveTo>
                  <a:pt x="704976" y="642874"/>
                </a:moveTo>
                <a:lnTo>
                  <a:pt x="677037" y="660400"/>
                </a:lnTo>
                <a:lnTo>
                  <a:pt x="705947" y="660400"/>
                </a:lnTo>
                <a:lnTo>
                  <a:pt x="704976" y="642874"/>
                </a:lnTo>
                <a:close/>
              </a:path>
              <a:path w="1133475" h="1362075">
                <a:moveTo>
                  <a:pt x="374275" y="155066"/>
                </a:moveTo>
                <a:lnTo>
                  <a:pt x="51688" y="155066"/>
                </a:lnTo>
                <a:lnTo>
                  <a:pt x="73787" y="212978"/>
                </a:lnTo>
                <a:lnTo>
                  <a:pt x="62737" y="265938"/>
                </a:lnTo>
                <a:lnTo>
                  <a:pt x="41783" y="299212"/>
                </a:lnTo>
                <a:lnTo>
                  <a:pt x="45465" y="324992"/>
                </a:lnTo>
                <a:lnTo>
                  <a:pt x="123062" y="372999"/>
                </a:lnTo>
                <a:lnTo>
                  <a:pt x="155066" y="439547"/>
                </a:lnTo>
                <a:lnTo>
                  <a:pt x="167386" y="494919"/>
                </a:lnTo>
                <a:lnTo>
                  <a:pt x="151384" y="550290"/>
                </a:lnTo>
                <a:lnTo>
                  <a:pt x="88646" y="627888"/>
                </a:lnTo>
                <a:lnTo>
                  <a:pt x="656039" y="627888"/>
                </a:lnTo>
                <a:lnTo>
                  <a:pt x="657351" y="608202"/>
                </a:lnTo>
                <a:lnTo>
                  <a:pt x="618363" y="579882"/>
                </a:lnTo>
                <a:lnTo>
                  <a:pt x="606551" y="543178"/>
                </a:lnTo>
                <a:lnTo>
                  <a:pt x="621664" y="504698"/>
                </a:lnTo>
                <a:lnTo>
                  <a:pt x="625856" y="474979"/>
                </a:lnTo>
                <a:lnTo>
                  <a:pt x="718798" y="474979"/>
                </a:lnTo>
                <a:lnTo>
                  <a:pt x="762381" y="454533"/>
                </a:lnTo>
                <a:lnTo>
                  <a:pt x="715137" y="368046"/>
                </a:lnTo>
                <a:lnTo>
                  <a:pt x="667131" y="266700"/>
                </a:lnTo>
                <a:lnTo>
                  <a:pt x="664350" y="262254"/>
                </a:lnTo>
                <a:lnTo>
                  <a:pt x="502031" y="262254"/>
                </a:lnTo>
                <a:lnTo>
                  <a:pt x="487150" y="251078"/>
                </a:lnTo>
                <a:lnTo>
                  <a:pt x="406019" y="251078"/>
                </a:lnTo>
                <a:lnTo>
                  <a:pt x="383921" y="242570"/>
                </a:lnTo>
                <a:lnTo>
                  <a:pt x="402336" y="195707"/>
                </a:lnTo>
                <a:lnTo>
                  <a:pt x="374275" y="155066"/>
                </a:lnTo>
                <a:close/>
              </a:path>
              <a:path w="1133475" h="1362075">
                <a:moveTo>
                  <a:pt x="718798" y="474979"/>
                </a:moveTo>
                <a:lnTo>
                  <a:pt x="625856" y="474979"/>
                </a:lnTo>
                <a:lnTo>
                  <a:pt x="684149" y="491236"/>
                </a:lnTo>
                <a:lnTo>
                  <a:pt x="718798" y="474979"/>
                </a:lnTo>
                <a:close/>
              </a:path>
              <a:path w="1133475" h="1362075">
                <a:moveTo>
                  <a:pt x="573658" y="69469"/>
                </a:moveTo>
                <a:lnTo>
                  <a:pt x="547497" y="94741"/>
                </a:lnTo>
                <a:lnTo>
                  <a:pt x="540131" y="125602"/>
                </a:lnTo>
                <a:lnTo>
                  <a:pt x="554863" y="140335"/>
                </a:lnTo>
                <a:lnTo>
                  <a:pt x="561086" y="177291"/>
                </a:lnTo>
                <a:lnTo>
                  <a:pt x="532764" y="203073"/>
                </a:lnTo>
                <a:lnTo>
                  <a:pt x="502031" y="262254"/>
                </a:lnTo>
                <a:lnTo>
                  <a:pt x="664350" y="262254"/>
                </a:lnTo>
                <a:lnTo>
                  <a:pt x="636143" y="217170"/>
                </a:lnTo>
                <a:lnTo>
                  <a:pt x="638722" y="162560"/>
                </a:lnTo>
                <a:lnTo>
                  <a:pt x="595757" y="162560"/>
                </a:lnTo>
                <a:lnTo>
                  <a:pt x="595502" y="121158"/>
                </a:lnTo>
                <a:lnTo>
                  <a:pt x="573658" y="69469"/>
                </a:lnTo>
                <a:close/>
              </a:path>
              <a:path w="1133475" h="1362075">
                <a:moveTo>
                  <a:pt x="450342" y="221614"/>
                </a:moveTo>
                <a:lnTo>
                  <a:pt x="425704" y="225298"/>
                </a:lnTo>
                <a:lnTo>
                  <a:pt x="406019" y="251078"/>
                </a:lnTo>
                <a:lnTo>
                  <a:pt x="487150" y="251078"/>
                </a:lnTo>
                <a:lnTo>
                  <a:pt x="472439" y="240029"/>
                </a:lnTo>
                <a:lnTo>
                  <a:pt x="450342" y="221614"/>
                </a:lnTo>
                <a:close/>
              </a:path>
              <a:path w="1133475" h="1362075">
                <a:moveTo>
                  <a:pt x="38138" y="6096"/>
                </a:moveTo>
                <a:lnTo>
                  <a:pt x="0" y="20954"/>
                </a:lnTo>
                <a:lnTo>
                  <a:pt x="4927" y="54228"/>
                </a:lnTo>
                <a:lnTo>
                  <a:pt x="41783" y="118237"/>
                </a:lnTo>
                <a:lnTo>
                  <a:pt x="12306" y="162560"/>
                </a:lnTo>
                <a:lnTo>
                  <a:pt x="51688" y="155066"/>
                </a:lnTo>
                <a:lnTo>
                  <a:pt x="374275" y="155066"/>
                </a:lnTo>
                <a:lnTo>
                  <a:pt x="369188" y="147700"/>
                </a:lnTo>
                <a:lnTo>
                  <a:pt x="366649" y="83692"/>
                </a:lnTo>
                <a:lnTo>
                  <a:pt x="365328" y="81279"/>
                </a:lnTo>
                <a:lnTo>
                  <a:pt x="340868" y="81279"/>
                </a:lnTo>
                <a:lnTo>
                  <a:pt x="265811" y="72644"/>
                </a:lnTo>
                <a:lnTo>
                  <a:pt x="266953" y="51688"/>
                </a:lnTo>
                <a:lnTo>
                  <a:pt x="243586" y="44323"/>
                </a:lnTo>
                <a:lnTo>
                  <a:pt x="226426" y="33274"/>
                </a:lnTo>
                <a:lnTo>
                  <a:pt x="93472" y="33274"/>
                </a:lnTo>
                <a:lnTo>
                  <a:pt x="38138" y="6096"/>
                </a:lnTo>
                <a:close/>
              </a:path>
              <a:path w="1133475" h="1362075">
                <a:moveTo>
                  <a:pt x="639063" y="155321"/>
                </a:moveTo>
                <a:lnTo>
                  <a:pt x="595757" y="162560"/>
                </a:lnTo>
                <a:lnTo>
                  <a:pt x="638722" y="162560"/>
                </a:lnTo>
                <a:lnTo>
                  <a:pt x="639063" y="155321"/>
                </a:lnTo>
                <a:close/>
              </a:path>
              <a:path w="1133475" h="1362075">
                <a:moveTo>
                  <a:pt x="359283" y="70230"/>
                </a:moveTo>
                <a:lnTo>
                  <a:pt x="340868" y="81279"/>
                </a:lnTo>
                <a:lnTo>
                  <a:pt x="365328" y="81279"/>
                </a:lnTo>
                <a:lnTo>
                  <a:pt x="359283" y="70230"/>
                </a:lnTo>
                <a:close/>
              </a:path>
              <a:path w="1133475" h="1362075">
                <a:moveTo>
                  <a:pt x="174752" y="0"/>
                </a:moveTo>
                <a:lnTo>
                  <a:pt x="141478" y="32003"/>
                </a:lnTo>
                <a:lnTo>
                  <a:pt x="93472" y="33274"/>
                </a:lnTo>
                <a:lnTo>
                  <a:pt x="226426" y="33274"/>
                </a:lnTo>
                <a:lnTo>
                  <a:pt x="1747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369949" y="3682365"/>
            <a:ext cx="1362075" cy="4298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7300"/>
              </a:lnSpc>
              <a:spcBef>
                <a:spcPts val="130"/>
              </a:spcBef>
            </a:pP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Toronto 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General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Hospital,  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Sunnybrook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Health </a:t>
            </a:r>
            <a:r>
              <a:rPr dirty="0" sz="900">
                <a:solidFill>
                  <a:srgbClr val="130E4A"/>
                </a:solidFill>
                <a:latin typeface="Calibri"/>
                <a:cs typeface="Calibri"/>
              </a:rPr>
              <a:t>&amp;</a:t>
            </a:r>
            <a:r>
              <a:rPr dirty="0" sz="900" spc="-6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Calibri"/>
                <a:cs typeface="Calibri"/>
              </a:rPr>
              <a:t>London 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Health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 Sciences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88235" y="3107436"/>
            <a:ext cx="1129665" cy="47307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254"/>
              </a:spcBef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IUCPQ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65"/>
              </a:lnSpc>
              <a:spcBef>
                <a:spcPts val="155"/>
              </a:spcBef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McGill University</a:t>
            </a:r>
            <a:r>
              <a:rPr dirty="0" sz="900" spc="-55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30E4A"/>
                </a:solidFill>
                <a:latin typeface="Calibri"/>
                <a:cs typeface="Calibri"/>
              </a:rPr>
              <a:t>&amp;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65"/>
              </a:lnSpc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Montreal Heart</a:t>
            </a:r>
            <a:r>
              <a:rPr dirty="0" sz="900" spc="-125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Institute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838325" y="3152775"/>
            <a:ext cx="66675" cy="666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762125" y="3314700"/>
            <a:ext cx="114300" cy="857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400175" y="3533775"/>
            <a:ext cx="114300" cy="952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44225" y="5695156"/>
            <a:ext cx="43656" cy="349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72800" y="567690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604" y="0"/>
                </a:moveTo>
                <a:lnTo>
                  <a:pt x="9017" y="2857"/>
                </a:lnTo>
                <a:lnTo>
                  <a:pt x="0" y="9042"/>
                </a:lnTo>
                <a:lnTo>
                  <a:pt x="5588" y="11430"/>
                </a:lnTo>
                <a:lnTo>
                  <a:pt x="6730" y="19050"/>
                </a:lnTo>
                <a:lnTo>
                  <a:pt x="10414" y="11899"/>
                </a:lnTo>
                <a:lnTo>
                  <a:pt x="19050" y="10947"/>
                </a:lnTo>
                <a:lnTo>
                  <a:pt x="17906" y="6184"/>
                </a:lnTo>
                <a:lnTo>
                  <a:pt x="14604" y="0"/>
                </a:lnTo>
                <a:close/>
              </a:path>
            </a:pathLst>
          </a:custGeom>
          <a:solidFill>
            <a:srgbClr val="130E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049000" y="5772150"/>
            <a:ext cx="38100" cy="47625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4064" y="25565"/>
                </a:moveTo>
                <a:lnTo>
                  <a:pt x="5079" y="32562"/>
                </a:lnTo>
                <a:lnTo>
                  <a:pt x="0" y="42367"/>
                </a:lnTo>
                <a:lnTo>
                  <a:pt x="5079" y="47625"/>
                </a:lnTo>
                <a:lnTo>
                  <a:pt x="7747" y="39217"/>
                </a:lnTo>
                <a:lnTo>
                  <a:pt x="19939" y="35712"/>
                </a:lnTo>
                <a:lnTo>
                  <a:pt x="38100" y="28359"/>
                </a:lnTo>
                <a:lnTo>
                  <a:pt x="38100" y="27317"/>
                </a:lnTo>
                <a:lnTo>
                  <a:pt x="9144" y="27317"/>
                </a:lnTo>
                <a:lnTo>
                  <a:pt x="4064" y="25565"/>
                </a:lnTo>
                <a:close/>
              </a:path>
              <a:path w="38100" h="47625">
                <a:moveTo>
                  <a:pt x="18160" y="0"/>
                </a:moveTo>
                <a:lnTo>
                  <a:pt x="10159" y="0"/>
                </a:lnTo>
                <a:lnTo>
                  <a:pt x="6730" y="8407"/>
                </a:lnTo>
                <a:lnTo>
                  <a:pt x="12826" y="13652"/>
                </a:lnTo>
                <a:lnTo>
                  <a:pt x="10159" y="19964"/>
                </a:lnTo>
                <a:lnTo>
                  <a:pt x="9144" y="27317"/>
                </a:lnTo>
                <a:lnTo>
                  <a:pt x="38100" y="27317"/>
                </a:lnTo>
                <a:lnTo>
                  <a:pt x="38100" y="22059"/>
                </a:lnTo>
                <a:lnTo>
                  <a:pt x="29972" y="22059"/>
                </a:lnTo>
                <a:lnTo>
                  <a:pt x="21208" y="16814"/>
                </a:lnTo>
                <a:lnTo>
                  <a:pt x="25907" y="14008"/>
                </a:lnTo>
                <a:lnTo>
                  <a:pt x="33400" y="13652"/>
                </a:lnTo>
                <a:lnTo>
                  <a:pt x="27940" y="5257"/>
                </a:lnTo>
                <a:lnTo>
                  <a:pt x="181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506200" y="4857686"/>
            <a:ext cx="43656" cy="530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534775" y="4848225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5842" y="0"/>
                </a:moveTo>
                <a:lnTo>
                  <a:pt x="2285" y="3175"/>
                </a:lnTo>
                <a:lnTo>
                  <a:pt x="0" y="11937"/>
                </a:lnTo>
                <a:lnTo>
                  <a:pt x="5079" y="17399"/>
                </a:lnTo>
                <a:lnTo>
                  <a:pt x="16764" y="28575"/>
                </a:lnTo>
                <a:lnTo>
                  <a:pt x="19050" y="23749"/>
                </a:lnTo>
                <a:lnTo>
                  <a:pt x="13970" y="16637"/>
                </a:lnTo>
                <a:lnTo>
                  <a:pt x="16764" y="11937"/>
                </a:lnTo>
                <a:lnTo>
                  <a:pt x="5842" y="0"/>
                </a:lnTo>
                <a:close/>
              </a:path>
            </a:pathLst>
          </a:custGeom>
          <a:solidFill>
            <a:srgbClr val="130E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982325" y="5219700"/>
            <a:ext cx="485775" cy="542925"/>
          </a:xfrm>
          <a:custGeom>
            <a:avLst/>
            <a:gdLst/>
            <a:ahLst/>
            <a:cxnLst/>
            <a:rect l="l" t="t" r="r" b="b"/>
            <a:pathLst>
              <a:path w="485775" h="542925">
                <a:moveTo>
                  <a:pt x="184911" y="533844"/>
                </a:moveTo>
                <a:lnTo>
                  <a:pt x="133984" y="533844"/>
                </a:lnTo>
                <a:lnTo>
                  <a:pt x="143509" y="536422"/>
                </a:lnTo>
                <a:lnTo>
                  <a:pt x="146939" y="542709"/>
                </a:lnTo>
                <a:lnTo>
                  <a:pt x="158242" y="542925"/>
                </a:lnTo>
                <a:lnTo>
                  <a:pt x="170306" y="542632"/>
                </a:lnTo>
                <a:lnTo>
                  <a:pt x="177800" y="538937"/>
                </a:lnTo>
                <a:lnTo>
                  <a:pt x="184911" y="533844"/>
                </a:lnTo>
                <a:close/>
              </a:path>
              <a:path w="485775" h="542925">
                <a:moveTo>
                  <a:pt x="203406" y="519442"/>
                </a:moveTo>
                <a:lnTo>
                  <a:pt x="105282" y="519442"/>
                </a:lnTo>
                <a:lnTo>
                  <a:pt x="113029" y="528523"/>
                </a:lnTo>
                <a:lnTo>
                  <a:pt x="110744" y="535546"/>
                </a:lnTo>
                <a:lnTo>
                  <a:pt x="114173" y="540931"/>
                </a:lnTo>
                <a:lnTo>
                  <a:pt x="118364" y="532066"/>
                </a:lnTo>
                <a:lnTo>
                  <a:pt x="198456" y="532066"/>
                </a:lnTo>
                <a:lnTo>
                  <a:pt x="194818" y="528459"/>
                </a:lnTo>
                <a:lnTo>
                  <a:pt x="195452" y="523875"/>
                </a:lnTo>
                <a:lnTo>
                  <a:pt x="204216" y="523354"/>
                </a:lnTo>
                <a:lnTo>
                  <a:pt x="203406" y="519442"/>
                </a:lnTo>
                <a:close/>
              </a:path>
              <a:path w="485775" h="542925">
                <a:moveTo>
                  <a:pt x="198456" y="532066"/>
                </a:moveTo>
                <a:lnTo>
                  <a:pt x="118364" y="532066"/>
                </a:lnTo>
                <a:lnTo>
                  <a:pt x="122427" y="538492"/>
                </a:lnTo>
                <a:lnTo>
                  <a:pt x="127507" y="538200"/>
                </a:lnTo>
                <a:lnTo>
                  <a:pt x="133984" y="533844"/>
                </a:lnTo>
                <a:lnTo>
                  <a:pt x="196582" y="533844"/>
                </a:lnTo>
                <a:lnTo>
                  <a:pt x="199135" y="532739"/>
                </a:lnTo>
                <a:lnTo>
                  <a:pt x="198456" y="532066"/>
                </a:lnTo>
                <a:close/>
              </a:path>
              <a:path w="485775" h="542925">
                <a:moveTo>
                  <a:pt x="196582" y="533844"/>
                </a:moveTo>
                <a:lnTo>
                  <a:pt x="184911" y="533844"/>
                </a:lnTo>
                <a:lnTo>
                  <a:pt x="192150" y="535762"/>
                </a:lnTo>
                <a:lnTo>
                  <a:pt x="196582" y="533844"/>
                </a:lnTo>
                <a:close/>
              </a:path>
              <a:path w="485775" h="542925">
                <a:moveTo>
                  <a:pt x="215469" y="507631"/>
                </a:moveTo>
                <a:lnTo>
                  <a:pt x="61975" y="507631"/>
                </a:lnTo>
                <a:lnTo>
                  <a:pt x="75692" y="509854"/>
                </a:lnTo>
                <a:lnTo>
                  <a:pt x="84200" y="523875"/>
                </a:lnTo>
                <a:lnTo>
                  <a:pt x="95630" y="521588"/>
                </a:lnTo>
                <a:lnTo>
                  <a:pt x="105282" y="519442"/>
                </a:lnTo>
                <a:lnTo>
                  <a:pt x="203406" y="519442"/>
                </a:lnTo>
                <a:lnTo>
                  <a:pt x="203073" y="517829"/>
                </a:lnTo>
                <a:lnTo>
                  <a:pt x="215469" y="507631"/>
                </a:lnTo>
                <a:close/>
              </a:path>
              <a:path w="485775" h="542925">
                <a:moveTo>
                  <a:pt x="233219" y="481939"/>
                </a:moveTo>
                <a:lnTo>
                  <a:pt x="17906" y="481939"/>
                </a:lnTo>
                <a:lnTo>
                  <a:pt x="15113" y="493750"/>
                </a:lnTo>
                <a:lnTo>
                  <a:pt x="14604" y="498627"/>
                </a:lnTo>
                <a:lnTo>
                  <a:pt x="21590" y="500989"/>
                </a:lnTo>
                <a:lnTo>
                  <a:pt x="13589" y="505421"/>
                </a:lnTo>
                <a:lnTo>
                  <a:pt x="15875" y="511619"/>
                </a:lnTo>
                <a:lnTo>
                  <a:pt x="33147" y="514134"/>
                </a:lnTo>
                <a:lnTo>
                  <a:pt x="56896" y="514286"/>
                </a:lnTo>
                <a:lnTo>
                  <a:pt x="61975" y="507631"/>
                </a:lnTo>
                <a:lnTo>
                  <a:pt x="215469" y="507631"/>
                </a:lnTo>
                <a:lnTo>
                  <a:pt x="216534" y="506755"/>
                </a:lnTo>
                <a:lnTo>
                  <a:pt x="229616" y="498335"/>
                </a:lnTo>
                <a:lnTo>
                  <a:pt x="228473" y="489254"/>
                </a:lnTo>
                <a:lnTo>
                  <a:pt x="233219" y="481939"/>
                </a:lnTo>
                <a:close/>
              </a:path>
              <a:path w="485775" h="542925">
                <a:moveTo>
                  <a:pt x="19557" y="474192"/>
                </a:moveTo>
                <a:lnTo>
                  <a:pt x="9398" y="478624"/>
                </a:lnTo>
                <a:lnTo>
                  <a:pt x="1143" y="481723"/>
                </a:lnTo>
                <a:lnTo>
                  <a:pt x="0" y="485787"/>
                </a:lnTo>
                <a:lnTo>
                  <a:pt x="4825" y="494347"/>
                </a:lnTo>
                <a:lnTo>
                  <a:pt x="17906" y="481939"/>
                </a:lnTo>
                <a:lnTo>
                  <a:pt x="233219" y="481939"/>
                </a:lnTo>
                <a:lnTo>
                  <a:pt x="234315" y="480250"/>
                </a:lnTo>
                <a:lnTo>
                  <a:pt x="242316" y="477951"/>
                </a:lnTo>
                <a:lnTo>
                  <a:pt x="248969" y="476631"/>
                </a:lnTo>
                <a:lnTo>
                  <a:pt x="27050" y="476631"/>
                </a:lnTo>
                <a:lnTo>
                  <a:pt x="19557" y="474192"/>
                </a:lnTo>
                <a:close/>
              </a:path>
              <a:path w="485775" h="542925">
                <a:moveTo>
                  <a:pt x="257144" y="449834"/>
                </a:moveTo>
                <a:lnTo>
                  <a:pt x="30479" y="449834"/>
                </a:lnTo>
                <a:lnTo>
                  <a:pt x="33400" y="455142"/>
                </a:lnTo>
                <a:lnTo>
                  <a:pt x="25019" y="456107"/>
                </a:lnTo>
                <a:lnTo>
                  <a:pt x="19176" y="460756"/>
                </a:lnTo>
                <a:lnTo>
                  <a:pt x="20700" y="467398"/>
                </a:lnTo>
                <a:lnTo>
                  <a:pt x="30099" y="468871"/>
                </a:lnTo>
                <a:lnTo>
                  <a:pt x="27050" y="476631"/>
                </a:lnTo>
                <a:lnTo>
                  <a:pt x="248969" y="476631"/>
                </a:lnTo>
                <a:lnTo>
                  <a:pt x="250825" y="476262"/>
                </a:lnTo>
                <a:lnTo>
                  <a:pt x="253110" y="473748"/>
                </a:lnTo>
                <a:lnTo>
                  <a:pt x="258064" y="473748"/>
                </a:lnTo>
                <a:lnTo>
                  <a:pt x="258005" y="468871"/>
                </a:lnTo>
                <a:lnTo>
                  <a:pt x="257048" y="463854"/>
                </a:lnTo>
                <a:lnTo>
                  <a:pt x="251586" y="459651"/>
                </a:lnTo>
                <a:lnTo>
                  <a:pt x="254253" y="451231"/>
                </a:lnTo>
                <a:lnTo>
                  <a:pt x="257144" y="449834"/>
                </a:lnTo>
                <a:close/>
              </a:path>
              <a:path w="485775" h="542925">
                <a:moveTo>
                  <a:pt x="258064" y="473748"/>
                </a:moveTo>
                <a:lnTo>
                  <a:pt x="253110" y="473748"/>
                </a:lnTo>
                <a:lnTo>
                  <a:pt x="258064" y="474040"/>
                </a:lnTo>
                <a:lnTo>
                  <a:pt x="258064" y="473748"/>
                </a:lnTo>
                <a:close/>
              </a:path>
              <a:path w="485775" h="542925">
                <a:moveTo>
                  <a:pt x="264995" y="426643"/>
                </a:moveTo>
                <a:lnTo>
                  <a:pt x="41401" y="426643"/>
                </a:lnTo>
                <a:lnTo>
                  <a:pt x="44703" y="431965"/>
                </a:lnTo>
                <a:lnTo>
                  <a:pt x="37827" y="431965"/>
                </a:lnTo>
                <a:lnTo>
                  <a:pt x="36702" y="436613"/>
                </a:lnTo>
                <a:lnTo>
                  <a:pt x="42545" y="445173"/>
                </a:lnTo>
                <a:lnTo>
                  <a:pt x="39116" y="447471"/>
                </a:lnTo>
                <a:lnTo>
                  <a:pt x="18883" y="447471"/>
                </a:lnTo>
                <a:lnTo>
                  <a:pt x="16001" y="453009"/>
                </a:lnTo>
                <a:lnTo>
                  <a:pt x="22859" y="454329"/>
                </a:lnTo>
                <a:lnTo>
                  <a:pt x="30479" y="449834"/>
                </a:lnTo>
                <a:lnTo>
                  <a:pt x="257144" y="449834"/>
                </a:lnTo>
                <a:lnTo>
                  <a:pt x="260350" y="448284"/>
                </a:lnTo>
                <a:lnTo>
                  <a:pt x="261620" y="441185"/>
                </a:lnTo>
                <a:lnTo>
                  <a:pt x="266577" y="431965"/>
                </a:lnTo>
                <a:lnTo>
                  <a:pt x="44703" y="431965"/>
                </a:lnTo>
                <a:lnTo>
                  <a:pt x="37846" y="431888"/>
                </a:lnTo>
                <a:lnTo>
                  <a:pt x="266618" y="431888"/>
                </a:lnTo>
                <a:lnTo>
                  <a:pt x="267334" y="430555"/>
                </a:lnTo>
                <a:lnTo>
                  <a:pt x="264995" y="426643"/>
                </a:lnTo>
                <a:close/>
              </a:path>
              <a:path w="485775" h="542925">
                <a:moveTo>
                  <a:pt x="18923" y="447395"/>
                </a:moveTo>
                <a:close/>
              </a:path>
              <a:path w="485775" h="542925">
                <a:moveTo>
                  <a:pt x="26924" y="436765"/>
                </a:moveTo>
                <a:lnTo>
                  <a:pt x="21717" y="438975"/>
                </a:lnTo>
                <a:lnTo>
                  <a:pt x="27050" y="444068"/>
                </a:lnTo>
                <a:lnTo>
                  <a:pt x="18923" y="447471"/>
                </a:lnTo>
                <a:lnTo>
                  <a:pt x="39116" y="447471"/>
                </a:lnTo>
                <a:lnTo>
                  <a:pt x="34035" y="444728"/>
                </a:lnTo>
                <a:lnTo>
                  <a:pt x="26924" y="436765"/>
                </a:lnTo>
                <a:close/>
              </a:path>
              <a:path w="485775" h="542925">
                <a:moveTo>
                  <a:pt x="31496" y="413359"/>
                </a:moveTo>
                <a:lnTo>
                  <a:pt x="29464" y="421995"/>
                </a:lnTo>
                <a:lnTo>
                  <a:pt x="31369" y="428561"/>
                </a:lnTo>
                <a:lnTo>
                  <a:pt x="41401" y="426643"/>
                </a:lnTo>
                <a:lnTo>
                  <a:pt x="264995" y="426643"/>
                </a:lnTo>
                <a:lnTo>
                  <a:pt x="264159" y="425246"/>
                </a:lnTo>
                <a:lnTo>
                  <a:pt x="268160" y="417715"/>
                </a:lnTo>
                <a:lnTo>
                  <a:pt x="37083" y="417715"/>
                </a:lnTo>
                <a:lnTo>
                  <a:pt x="31496" y="413359"/>
                </a:lnTo>
                <a:close/>
              </a:path>
              <a:path w="485775" h="542925">
                <a:moveTo>
                  <a:pt x="39243" y="407746"/>
                </a:moveTo>
                <a:lnTo>
                  <a:pt x="42418" y="417715"/>
                </a:lnTo>
                <a:lnTo>
                  <a:pt x="268160" y="417715"/>
                </a:lnTo>
                <a:lnTo>
                  <a:pt x="270001" y="414248"/>
                </a:lnTo>
                <a:lnTo>
                  <a:pt x="269290" y="409079"/>
                </a:lnTo>
                <a:lnTo>
                  <a:pt x="55245" y="409079"/>
                </a:lnTo>
                <a:lnTo>
                  <a:pt x="39243" y="407746"/>
                </a:lnTo>
                <a:close/>
              </a:path>
              <a:path w="485775" h="542925">
                <a:moveTo>
                  <a:pt x="57150" y="383603"/>
                </a:moveTo>
                <a:lnTo>
                  <a:pt x="50546" y="385381"/>
                </a:lnTo>
                <a:lnTo>
                  <a:pt x="57657" y="403097"/>
                </a:lnTo>
                <a:lnTo>
                  <a:pt x="55245" y="409079"/>
                </a:lnTo>
                <a:lnTo>
                  <a:pt x="269290" y="409079"/>
                </a:lnTo>
                <a:lnTo>
                  <a:pt x="268477" y="403174"/>
                </a:lnTo>
                <a:lnTo>
                  <a:pt x="279400" y="398513"/>
                </a:lnTo>
                <a:lnTo>
                  <a:pt x="282575" y="392023"/>
                </a:lnTo>
                <a:lnTo>
                  <a:pt x="60832" y="392023"/>
                </a:lnTo>
                <a:lnTo>
                  <a:pt x="57150" y="383603"/>
                </a:lnTo>
                <a:close/>
              </a:path>
              <a:path w="485775" h="542925">
                <a:moveTo>
                  <a:pt x="73405" y="369277"/>
                </a:moveTo>
                <a:lnTo>
                  <a:pt x="63500" y="376300"/>
                </a:lnTo>
                <a:lnTo>
                  <a:pt x="66801" y="384340"/>
                </a:lnTo>
                <a:lnTo>
                  <a:pt x="60832" y="392023"/>
                </a:lnTo>
                <a:lnTo>
                  <a:pt x="282575" y="392023"/>
                </a:lnTo>
                <a:lnTo>
                  <a:pt x="284860" y="379539"/>
                </a:lnTo>
                <a:lnTo>
                  <a:pt x="284300" y="374751"/>
                </a:lnTo>
                <a:lnTo>
                  <a:pt x="82169" y="374751"/>
                </a:lnTo>
                <a:lnTo>
                  <a:pt x="73405" y="369277"/>
                </a:lnTo>
                <a:close/>
              </a:path>
              <a:path w="485775" h="542925">
                <a:moveTo>
                  <a:pt x="120015" y="314197"/>
                </a:moveTo>
                <a:lnTo>
                  <a:pt x="105791" y="320675"/>
                </a:lnTo>
                <a:lnTo>
                  <a:pt x="96774" y="335534"/>
                </a:lnTo>
                <a:lnTo>
                  <a:pt x="90550" y="342138"/>
                </a:lnTo>
                <a:lnTo>
                  <a:pt x="85217" y="352425"/>
                </a:lnTo>
                <a:lnTo>
                  <a:pt x="76580" y="363219"/>
                </a:lnTo>
                <a:lnTo>
                  <a:pt x="85090" y="370840"/>
                </a:lnTo>
                <a:lnTo>
                  <a:pt x="82169" y="374751"/>
                </a:lnTo>
                <a:lnTo>
                  <a:pt x="284300" y="374751"/>
                </a:lnTo>
                <a:lnTo>
                  <a:pt x="283336" y="366522"/>
                </a:lnTo>
                <a:lnTo>
                  <a:pt x="285750" y="347853"/>
                </a:lnTo>
                <a:lnTo>
                  <a:pt x="291338" y="334391"/>
                </a:lnTo>
                <a:lnTo>
                  <a:pt x="320792" y="315213"/>
                </a:lnTo>
                <a:lnTo>
                  <a:pt x="130175" y="315213"/>
                </a:lnTo>
                <a:lnTo>
                  <a:pt x="120015" y="314197"/>
                </a:lnTo>
                <a:close/>
              </a:path>
              <a:path w="485775" h="542925">
                <a:moveTo>
                  <a:pt x="363600" y="8762"/>
                </a:moveTo>
                <a:lnTo>
                  <a:pt x="347218" y="26162"/>
                </a:lnTo>
                <a:lnTo>
                  <a:pt x="341629" y="30987"/>
                </a:lnTo>
                <a:lnTo>
                  <a:pt x="338327" y="36703"/>
                </a:lnTo>
                <a:lnTo>
                  <a:pt x="337311" y="45212"/>
                </a:lnTo>
                <a:lnTo>
                  <a:pt x="337439" y="74168"/>
                </a:lnTo>
                <a:lnTo>
                  <a:pt x="323215" y="98171"/>
                </a:lnTo>
                <a:lnTo>
                  <a:pt x="311150" y="109600"/>
                </a:lnTo>
                <a:lnTo>
                  <a:pt x="294640" y="114172"/>
                </a:lnTo>
                <a:lnTo>
                  <a:pt x="296925" y="124968"/>
                </a:lnTo>
                <a:lnTo>
                  <a:pt x="272033" y="187706"/>
                </a:lnTo>
                <a:lnTo>
                  <a:pt x="248284" y="219328"/>
                </a:lnTo>
                <a:lnTo>
                  <a:pt x="224027" y="236600"/>
                </a:lnTo>
                <a:lnTo>
                  <a:pt x="212090" y="248158"/>
                </a:lnTo>
                <a:lnTo>
                  <a:pt x="207518" y="257683"/>
                </a:lnTo>
                <a:lnTo>
                  <a:pt x="198754" y="258953"/>
                </a:lnTo>
                <a:lnTo>
                  <a:pt x="179450" y="278638"/>
                </a:lnTo>
                <a:lnTo>
                  <a:pt x="164973" y="284480"/>
                </a:lnTo>
                <a:lnTo>
                  <a:pt x="153543" y="291972"/>
                </a:lnTo>
                <a:lnTo>
                  <a:pt x="150622" y="300736"/>
                </a:lnTo>
                <a:lnTo>
                  <a:pt x="130175" y="315213"/>
                </a:lnTo>
                <a:lnTo>
                  <a:pt x="320792" y="315213"/>
                </a:lnTo>
                <a:lnTo>
                  <a:pt x="321182" y="314959"/>
                </a:lnTo>
                <a:lnTo>
                  <a:pt x="342646" y="303275"/>
                </a:lnTo>
                <a:lnTo>
                  <a:pt x="342010" y="296799"/>
                </a:lnTo>
                <a:lnTo>
                  <a:pt x="346075" y="294259"/>
                </a:lnTo>
                <a:lnTo>
                  <a:pt x="357965" y="294259"/>
                </a:lnTo>
                <a:lnTo>
                  <a:pt x="362584" y="292100"/>
                </a:lnTo>
                <a:lnTo>
                  <a:pt x="401983" y="292100"/>
                </a:lnTo>
                <a:lnTo>
                  <a:pt x="400176" y="280924"/>
                </a:lnTo>
                <a:lnTo>
                  <a:pt x="385699" y="280924"/>
                </a:lnTo>
                <a:lnTo>
                  <a:pt x="380110" y="276606"/>
                </a:lnTo>
                <a:lnTo>
                  <a:pt x="386079" y="244856"/>
                </a:lnTo>
                <a:lnTo>
                  <a:pt x="382143" y="235458"/>
                </a:lnTo>
                <a:lnTo>
                  <a:pt x="392049" y="234569"/>
                </a:lnTo>
                <a:lnTo>
                  <a:pt x="400050" y="228091"/>
                </a:lnTo>
                <a:lnTo>
                  <a:pt x="409194" y="222503"/>
                </a:lnTo>
                <a:lnTo>
                  <a:pt x="431926" y="177419"/>
                </a:lnTo>
                <a:lnTo>
                  <a:pt x="436245" y="172719"/>
                </a:lnTo>
                <a:lnTo>
                  <a:pt x="442304" y="172719"/>
                </a:lnTo>
                <a:lnTo>
                  <a:pt x="446150" y="161290"/>
                </a:lnTo>
                <a:lnTo>
                  <a:pt x="451993" y="160655"/>
                </a:lnTo>
                <a:lnTo>
                  <a:pt x="456946" y="143763"/>
                </a:lnTo>
                <a:lnTo>
                  <a:pt x="467486" y="130809"/>
                </a:lnTo>
                <a:lnTo>
                  <a:pt x="480186" y="105283"/>
                </a:lnTo>
                <a:lnTo>
                  <a:pt x="472567" y="100456"/>
                </a:lnTo>
                <a:lnTo>
                  <a:pt x="468375" y="93853"/>
                </a:lnTo>
                <a:lnTo>
                  <a:pt x="466978" y="82677"/>
                </a:lnTo>
                <a:lnTo>
                  <a:pt x="472567" y="77088"/>
                </a:lnTo>
                <a:lnTo>
                  <a:pt x="479425" y="73913"/>
                </a:lnTo>
                <a:lnTo>
                  <a:pt x="479425" y="71628"/>
                </a:lnTo>
                <a:lnTo>
                  <a:pt x="453263" y="71628"/>
                </a:lnTo>
                <a:lnTo>
                  <a:pt x="451772" y="70865"/>
                </a:lnTo>
                <a:lnTo>
                  <a:pt x="405510" y="70865"/>
                </a:lnTo>
                <a:lnTo>
                  <a:pt x="401447" y="62103"/>
                </a:lnTo>
                <a:lnTo>
                  <a:pt x="398525" y="51434"/>
                </a:lnTo>
                <a:lnTo>
                  <a:pt x="399160" y="31496"/>
                </a:lnTo>
                <a:lnTo>
                  <a:pt x="399541" y="29590"/>
                </a:lnTo>
                <a:lnTo>
                  <a:pt x="388239" y="29590"/>
                </a:lnTo>
                <a:lnTo>
                  <a:pt x="378078" y="25146"/>
                </a:lnTo>
                <a:lnTo>
                  <a:pt x="374903" y="17271"/>
                </a:lnTo>
                <a:lnTo>
                  <a:pt x="378396" y="13081"/>
                </a:lnTo>
                <a:lnTo>
                  <a:pt x="366902" y="13081"/>
                </a:lnTo>
                <a:lnTo>
                  <a:pt x="363600" y="8762"/>
                </a:lnTo>
                <a:close/>
              </a:path>
              <a:path w="485775" h="542925">
                <a:moveTo>
                  <a:pt x="401658" y="294640"/>
                </a:moveTo>
                <a:lnTo>
                  <a:pt x="392429" y="294640"/>
                </a:lnTo>
                <a:lnTo>
                  <a:pt x="398906" y="300355"/>
                </a:lnTo>
                <a:lnTo>
                  <a:pt x="401658" y="294640"/>
                </a:lnTo>
                <a:close/>
              </a:path>
              <a:path w="485775" h="542925">
                <a:moveTo>
                  <a:pt x="402126" y="292988"/>
                </a:moveTo>
                <a:lnTo>
                  <a:pt x="377063" y="292988"/>
                </a:lnTo>
                <a:lnTo>
                  <a:pt x="384936" y="297941"/>
                </a:lnTo>
                <a:lnTo>
                  <a:pt x="392429" y="294640"/>
                </a:lnTo>
                <a:lnTo>
                  <a:pt x="401658" y="294640"/>
                </a:lnTo>
                <a:lnTo>
                  <a:pt x="402208" y="293497"/>
                </a:lnTo>
                <a:lnTo>
                  <a:pt x="402126" y="292988"/>
                </a:lnTo>
                <a:close/>
              </a:path>
              <a:path w="485775" h="542925">
                <a:moveTo>
                  <a:pt x="357965" y="294259"/>
                </a:moveTo>
                <a:lnTo>
                  <a:pt x="346075" y="294259"/>
                </a:lnTo>
                <a:lnTo>
                  <a:pt x="350900" y="297561"/>
                </a:lnTo>
                <a:lnTo>
                  <a:pt x="357965" y="294259"/>
                </a:lnTo>
                <a:close/>
              </a:path>
              <a:path w="485775" h="542925">
                <a:moveTo>
                  <a:pt x="401983" y="292100"/>
                </a:moveTo>
                <a:lnTo>
                  <a:pt x="362584" y="292100"/>
                </a:lnTo>
                <a:lnTo>
                  <a:pt x="367665" y="296799"/>
                </a:lnTo>
                <a:lnTo>
                  <a:pt x="377063" y="292988"/>
                </a:lnTo>
                <a:lnTo>
                  <a:pt x="402126" y="292988"/>
                </a:lnTo>
                <a:lnTo>
                  <a:pt x="401983" y="292100"/>
                </a:lnTo>
                <a:close/>
              </a:path>
              <a:path w="485775" h="542925">
                <a:moveTo>
                  <a:pt x="391414" y="279019"/>
                </a:moveTo>
                <a:lnTo>
                  <a:pt x="385699" y="280924"/>
                </a:lnTo>
                <a:lnTo>
                  <a:pt x="400176" y="280924"/>
                </a:lnTo>
                <a:lnTo>
                  <a:pt x="391414" y="279019"/>
                </a:lnTo>
                <a:close/>
              </a:path>
              <a:path w="485775" h="542925">
                <a:moveTo>
                  <a:pt x="442304" y="172719"/>
                </a:moveTo>
                <a:lnTo>
                  <a:pt x="436245" y="172719"/>
                </a:lnTo>
                <a:lnTo>
                  <a:pt x="441705" y="174497"/>
                </a:lnTo>
                <a:lnTo>
                  <a:pt x="442304" y="172719"/>
                </a:lnTo>
                <a:close/>
              </a:path>
              <a:path w="485775" h="542925">
                <a:moveTo>
                  <a:pt x="479298" y="49911"/>
                </a:moveTo>
                <a:lnTo>
                  <a:pt x="460628" y="52069"/>
                </a:lnTo>
                <a:lnTo>
                  <a:pt x="466978" y="59436"/>
                </a:lnTo>
                <a:lnTo>
                  <a:pt x="459613" y="68706"/>
                </a:lnTo>
                <a:lnTo>
                  <a:pt x="453263" y="71628"/>
                </a:lnTo>
                <a:lnTo>
                  <a:pt x="479425" y="71628"/>
                </a:lnTo>
                <a:lnTo>
                  <a:pt x="479425" y="67183"/>
                </a:lnTo>
                <a:lnTo>
                  <a:pt x="485775" y="62737"/>
                </a:lnTo>
                <a:lnTo>
                  <a:pt x="478281" y="59562"/>
                </a:lnTo>
                <a:lnTo>
                  <a:pt x="479298" y="49911"/>
                </a:lnTo>
                <a:close/>
              </a:path>
              <a:path w="485775" h="542925">
                <a:moveTo>
                  <a:pt x="431926" y="51181"/>
                </a:moveTo>
                <a:lnTo>
                  <a:pt x="405510" y="70865"/>
                </a:lnTo>
                <a:lnTo>
                  <a:pt x="451772" y="70865"/>
                </a:lnTo>
                <a:lnTo>
                  <a:pt x="447548" y="68706"/>
                </a:lnTo>
                <a:lnTo>
                  <a:pt x="448818" y="60959"/>
                </a:lnTo>
                <a:lnTo>
                  <a:pt x="447548" y="52831"/>
                </a:lnTo>
                <a:lnTo>
                  <a:pt x="431926" y="51181"/>
                </a:lnTo>
                <a:close/>
              </a:path>
              <a:path w="485775" h="542925">
                <a:moveTo>
                  <a:pt x="400176" y="26415"/>
                </a:moveTo>
                <a:lnTo>
                  <a:pt x="388239" y="29590"/>
                </a:lnTo>
                <a:lnTo>
                  <a:pt x="399541" y="29590"/>
                </a:lnTo>
                <a:lnTo>
                  <a:pt x="400176" y="26415"/>
                </a:lnTo>
                <a:close/>
              </a:path>
              <a:path w="485775" h="542925">
                <a:moveTo>
                  <a:pt x="396621" y="0"/>
                </a:moveTo>
                <a:lnTo>
                  <a:pt x="382143" y="1016"/>
                </a:lnTo>
                <a:lnTo>
                  <a:pt x="370077" y="5333"/>
                </a:lnTo>
                <a:lnTo>
                  <a:pt x="366902" y="13081"/>
                </a:lnTo>
                <a:lnTo>
                  <a:pt x="378396" y="13081"/>
                </a:lnTo>
                <a:lnTo>
                  <a:pt x="381253" y="9651"/>
                </a:lnTo>
                <a:lnTo>
                  <a:pt x="395477" y="6223"/>
                </a:lnTo>
                <a:lnTo>
                  <a:pt x="3966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353800" y="4705350"/>
            <a:ext cx="400050" cy="619125"/>
          </a:xfrm>
          <a:custGeom>
            <a:avLst/>
            <a:gdLst/>
            <a:ahLst/>
            <a:cxnLst/>
            <a:rect l="l" t="t" r="r" b="b"/>
            <a:pathLst>
              <a:path w="400050" h="619125">
                <a:moveTo>
                  <a:pt x="294796" y="305435"/>
                </a:moveTo>
                <a:lnTo>
                  <a:pt x="152907" y="305435"/>
                </a:lnTo>
                <a:lnTo>
                  <a:pt x="143128" y="313563"/>
                </a:lnTo>
                <a:lnTo>
                  <a:pt x="154050" y="317373"/>
                </a:lnTo>
                <a:lnTo>
                  <a:pt x="152019" y="320167"/>
                </a:lnTo>
                <a:lnTo>
                  <a:pt x="140895" y="320167"/>
                </a:lnTo>
                <a:lnTo>
                  <a:pt x="139192" y="334644"/>
                </a:lnTo>
                <a:lnTo>
                  <a:pt x="132460" y="345694"/>
                </a:lnTo>
                <a:lnTo>
                  <a:pt x="133350" y="369062"/>
                </a:lnTo>
                <a:lnTo>
                  <a:pt x="123825" y="381888"/>
                </a:lnTo>
                <a:lnTo>
                  <a:pt x="114807" y="388874"/>
                </a:lnTo>
                <a:lnTo>
                  <a:pt x="96266" y="391922"/>
                </a:lnTo>
                <a:lnTo>
                  <a:pt x="84074" y="400050"/>
                </a:lnTo>
                <a:lnTo>
                  <a:pt x="71881" y="411480"/>
                </a:lnTo>
                <a:lnTo>
                  <a:pt x="75310" y="433450"/>
                </a:lnTo>
                <a:lnTo>
                  <a:pt x="88519" y="437133"/>
                </a:lnTo>
                <a:lnTo>
                  <a:pt x="106172" y="445643"/>
                </a:lnTo>
                <a:lnTo>
                  <a:pt x="125095" y="464185"/>
                </a:lnTo>
                <a:lnTo>
                  <a:pt x="142748" y="465708"/>
                </a:lnTo>
                <a:lnTo>
                  <a:pt x="154431" y="470788"/>
                </a:lnTo>
                <a:lnTo>
                  <a:pt x="164210" y="488442"/>
                </a:lnTo>
                <a:lnTo>
                  <a:pt x="170560" y="506475"/>
                </a:lnTo>
                <a:lnTo>
                  <a:pt x="162941" y="539369"/>
                </a:lnTo>
                <a:lnTo>
                  <a:pt x="145669" y="570357"/>
                </a:lnTo>
                <a:lnTo>
                  <a:pt x="131572" y="583311"/>
                </a:lnTo>
                <a:lnTo>
                  <a:pt x="144779" y="597408"/>
                </a:lnTo>
                <a:lnTo>
                  <a:pt x="157733" y="597408"/>
                </a:lnTo>
                <a:lnTo>
                  <a:pt x="164210" y="598932"/>
                </a:lnTo>
                <a:lnTo>
                  <a:pt x="166370" y="619125"/>
                </a:lnTo>
                <a:lnTo>
                  <a:pt x="186944" y="608965"/>
                </a:lnTo>
                <a:lnTo>
                  <a:pt x="201422" y="597788"/>
                </a:lnTo>
                <a:lnTo>
                  <a:pt x="212344" y="593090"/>
                </a:lnTo>
                <a:lnTo>
                  <a:pt x="227329" y="569722"/>
                </a:lnTo>
                <a:lnTo>
                  <a:pt x="239775" y="543941"/>
                </a:lnTo>
                <a:lnTo>
                  <a:pt x="248539" y="532003"/>
                </a:lnTo>
                <a:lnTo>
                  <a:pt x="251586" y="523113"/>
                </a:lnTo>
                <a:lnTo>
                  <a:pt x="262322" y="523113"/>
                </a:lnTo>
                <a:lnTo>
                  <a:pt x="271399" y="502538"/>
                </a:lnTo>
                <a:lnTo>
                  <a:pt x="283336" y="492379"/>
                </a:lnTo>
                <a:lnTo>
                  <a:pt x="282194" y="479679"/>
                </a:lnTo>
                <a:lnTo>
                  <a:pt x="294767" y="450469"/>
                </a:lnTo>
                <a:lnTo>
                  <a:pt x="289941" y="445135"/>
                </a:lnTo>
                <a:lnTo>
                  <a:pt x="284479" y="434339"/>
                </a:lnTo>
                <a:lnTo>
                  <a:pt x="287147" y="425450"/>
                </a:lnTo>
                <a:lnTo>
                  <a:pt x="294385" y="415798"/>
                </a:lnTo>
                <a:lnTo>
                  <a:pt x="306450" y="407162"/>
                </a:lnTo>
                <a:lnTo>
                  <a:pt x="323215" y="406019"/>
                </a:lnTo>
                <a:lnTo>
                  <a:pt x="356027" y="406019"/>
                </a:lnTo>
                <a:lnTo>
                  <a:pt x="355092" y="404241"/>
                </a:lnTo>
                <a:lnTo>
                  <a:pt x="352298" y="394462"/>
                </a:lnTo>
                <a:lnTo>
                  <a:pt x="354965" y="381254"/>
                </a:lnTo>
                <a:lnTo>
                  <a:pt x="357124" y="375793"/>
                </a:lnTo>
                <a:lnTo>
                  <a:pt x="373379" y="369188"/>
                </a:lnTo>
                <a:lnTo>
                  <a:pt x="381253" y="361061"/>
                </a:lnTo>
                <a:lnTo>
                  <a:pt x="383031" y="338836"/>
                </a:lnTo>
                <a:lnTo>
                  <a:pt x="386002" y="320167"/>
                </a:lnTo>
                <a:lnTo>
                  <a:pt x="152019" y="320167"/>
                </a:lnTo>
                <a:lnTo>
                  <a:pt x="140970" y="319531"/>
                </a:lnTo>
                <a:lnTo>
                  <a:pt x="386103" y="319531"/>
                </a:lnTo>
                <a:lnTo>
                  <a:pt x="386588" y="316483"/>
                </a:lnTo>
                <a:lnTo>
                  <a:pt x="387641" y="313689"/>
                </a:lnTo>
                <a:lnTo>
                  <a:pt x="303529" y="313689"/>
                </a:lnTo>
                <a:lnTo>
                  <a:pt x="301117" y="308229"/>
                </a:lnTo>
                <a:lnTo>
                  <a:pt x="294796" y="305435"/>
                </a:lnTo>
                <a:close/>
              </a:path>
              <a:path w="400050" h="619125">
                <a:moveTo>
                  <a:pt x="262322" y="523113"/>
                </a:moveTo>
                <a:lnTo>
                  <a:pt x="251586" y="523113"/>
                </a:lnTo>
                <a:lnTo>
                  <a:pt x="261874" y="524129"/>
                </a:lnTo>
                <a:lnTo>
                  <a:pt x="262322" y="523113"/>
                </a:lnTo>
                <a:close/>
              </a:path>
              <a:path w="400050" h="619125">
                <a:moveTo>
                  <a:pt x="356027" y="406019"/>
                </a:moveTo>
                <a:lnTo>
                  <a:pt x="323215" y="406019"/>
                </a:lnTo>
                <a:lnTo>
                  <a:pt x="338963" y="406145"/>
                </a:lnTo>
                <a:lnTo>
                  <a:pt x="347979" y="406654"/>
                </a:lnTo>
                <a:lnTo>
                  <a:pt x="340741" y="414781"/>
                </a:lnTo>
                <a:lnTo>
                  <a:pt x="350139" y="416560"/>
                </a:lnTo>
                <a:lnTo>
                  <a:pt x="358901" y="411480"/>
                </a:lnTo>
                <a:lnTo>
                  <a:pt x="356027" y="406019"/>
                </a:lnTo>
                <a:close/>
              </a:path>
              <a:path w="400050" h="619125">
                <a:moveTo>
                  <a:pt x="311784" y="311276"/>
                </a:moveTo>
                <a:lnTo>
                  <a:pt x="303529" y="313689"/>
                </a:lnTo>
                <a:lnTo>
                  <a:pt x="387641" y="313689"/>
                </a:lnTo>
                <a:lnTo>
                  <a:pt x="388407" y="311657"/>
                </a:lnTo>
                <a:lnTo>
                  <a:pt x="325374" y="311657"/>
                </a:lnTo>
                <a:lnTo>
                  <a:pt x="311784" y="311276"/>
                </a:lnTo>
                <a:close/>
              </a:path>
              <a:path w="400050" h="619125">
                <a:moveTo>
                  <a:pt x="363474" y="278256"/>
                </a:moveTo>
                <a:lnTo>
                  <a:pt x="355726" y="285495"/>
                </a:lnTo>
                <a:lnTo>
                  <a:pt x="340232" y="291338"/>
                </a:lnTo>
                <a:lnTo>
                  <a:pt x="325374" y="311657"/>
                </a:lnTo>
                <a:lnTo>
                  <a:pt x="388407" y="311657"/>
                </a:lnTo>
                <a:lnTo>
                  <a:pt x="392810" y="299974"/>
                </a:lnTo>
                <a:lnTo>
                  <a:pt x="400050" y="297306"/>
                </a:lnTo>
                <a:lnTo>
                  <a:pt x="396494" y="288544"/>
                </a:lnTo>
                <a:lnTo>
                  <a:pt x="390017" y="286131"/>
                </a:lnTo>
                <a:lnTo>
                  <a:pt x="385224" y="281050"/>
                </a:lnTo>
                <a:lnTo>
                  <a:pt x="367919" y="281050"/>
                </a:lnTo>
                <a:lnTo>
                  <a:pt x="363474" y="278256"/>
                </a:lnTo>
                <a:close/>
              </a:path>
              <a:path w="400050" h="619125">
                <a:moveTo>
                  <a:pt x="137032" y="229616"/>
                </a:moveTo>
                <a:lnTo>
                  <a:pt x="131572" y="231775"/>
                </a:lnTo>
                <a:lnTo>
                  <a:pt x="142621" y="255777"/>
                </a:lnTo>
                <a:lnTo>
                  <a:pt x="148971" y="287908"/>
                </a:lnTo>
                <a:lnTo>
                  <a:pt x="156972" y="289813"/>
                </a:lnTo>
                <a:lnTo>
                  <a:pt x="143509" y="295275"/>
                </a:lnTo>
                <a:lnTo>
                  <a:pt x="144272" y="306450"/>
                </a:lnTo>
                <a:lnTo>
                  <a:pt x="152907" y="305435"/>
                </a:lnTo>
                <a:lnTo>
                  <a:pt x="294796" y="305435"/>
                </a:lnTo>
                <a:lnTo>
                  <a:pt x="259460" y="289813"/>
                </a:lnTo>
                <a:lnTo>
                  <a:pt x="245491" y="282067"/>
                </a:lnTo>
                <a:lnTo>
                  <a:pt x="233425" y="278892"/>
                </a:lnTo>
                <a:lnTo>
                  <a:pt x="222376" y="263017"/>
                </a:lnTo>
                <a:lnTo>
                  <a:pt x="227456" y="257556"/>
                </a:lnTo>
                <a:lnTo>
                  <a:pt x="227583" y="249047"/>
                </a:lnTo>
                <a:lnTo>
                  <a:pt x="222250" y="244348"/>
                </a:lnTo>
                <a:lnTo>
                  <a:pt x="222175" y="243077"/>
                </a:lnTo>
                <a:lnTo>
                  <a:pt x="200405" y="243077"/>
                </a:lnTo>
                <a:lnTo>
                  <a:pt x="185927" y="242188"/>
                </a:lnTo>
                <a:lnTo>
                  <a:pt x="183787" y="236727"/>
                </a:lnTo>
                <a:lnTo>
                  <a:pt x="141731" y="236727"/>
                </a:lnTo>
                <a:lnTo>
                  <a:pt x="137032" y="229616"/>
                </a:lnTo>
                <a:close/>
              </a:path>
              <a:path w="400050" h="619125">
                <a:moveTo>
                  <a:pt x="383667" y="279400"/>
                </a:moveTo>
                <a:lnTo>
                  <a:pt x="374650" y="279400"/>
                </a:lnTo>
                <a:lnTo>
                  <a:pt x="367919" y="281050"/>
                </a:lnTo>
                <a:lnTo>
                  <a:pt x="385224" y="281050"/>
                </a:lnTo>
                <a:lnTo>
                  <a:pt x="383667" y="279400"/>
                </a:lnTo>
                <a:close/>
              </a:path>
              <a:path w="400050" h="619125">
                <a:moveTo>
                  <a:pt x="185800" y="179324"/>
                </a:moveTo>
                <a:lnTo>
                  <a:pt x="190391" y="199136"/>
                </a:lnTo>
                <a:lnTo>
                  <a:pt x="190509" y="204216"/>
                </a:lnTo>
                <a:lnTo>
                  <a:pt x="190246" y="213360"/>
                </a:lnTo>
                <a:lnTo>
                  <a:pt x="196215" y="220472"/>
                </a:lnTo>
                <a:lnTo>
                  <a:pt x="195072" y="235712"/>
                </a:lnTo>
                <a:lnTo>
                  <a:pt x="200405" y="243077"/>
                </a:lnTo>
                <a:lnTo>
                  <a:pt x="222175" y="243077"/>
                </a:lnTo>
                <a:lnTo>
                  <a:pt x="221360" y="229107"/>
                </a:lnTo>
                <a:lnTo>
                  <a:pt x="223520" y="217043"/>
                </a:lnTo>
                <a:lnTo>
                  <a:pt x="220137" y="214375"/>
                </a:lnTo>
                <a:lnTo>
                  <a:pt x="210184" y="214375"/>
                </a:lnTo>
                <a:lnTo>
                  <a:pt x="209423" y="212851"/>
                </a:lnTo>
                <a:lnTo>
                  <a:pt x="220218" y="202311"/>
                </a:lnTo>
                <a:lnTo>
                  <a:pt x="198627" y="184023"/>
                </a:lnTo>
                <a:lnTo>
                  <a:pt x="185800" y="179324"/>
                </a:lnTo>
                <a:close/>
              </a:path>
              <a:path w="400050" h="619125">
                <a:moveTo>
                  <a:pt x="172369" y="217169"/>
                </a:moveTo>
                <a:lnTo>
                  <a:pt x="141350" y="217169"/>
                </a:lnTo>
                <a:lnTo>
                  <a:pt x="149859" y="231775"/>
                </a:lnTo>
                <a:lnTo>
                  <a:pt x="141731" y="236727"/>
                </a:lnTo>
                <a:lnTo>
                  <a:pt x="183787" y="236727"/>
                </a:lnTo>
                <a:lnTo>
                  <a:pt x="182245" y="232791"/>
                </a:lnTo>
                <a:lnTo>
                  <a:pt x="179450" y="219329"/>
                </a:lnTo>
                <a:lnTo>
                  <a:pt x="172369" y="217169"/>
                </a:lnTo>
                <a:close/>
              </a:path>
              <a:path w="400050" h="619125">
                <a:moveTo>
                  <a:pt x="112775" y="173989"/>
                </a:moveTo>
                <a:lnTo>
                  <a:pt x="105791" y="179197"/>
                </a:lnTo>
                <a:lnTo>
                  <a:pt x="119379" y="199136"/>
                </a:lnTo>
                <a:lnTo>
                  <a:pt x="128016" y="223647"/>
                </a:lnTo>
                <a:lnTo>
                  <a:pt x="135508" y="223012"/>
                </a:lnTo>
                <a:lnTo>
                  <a:pt x="141350" y="217169"/>
                </a:lnTo>
                <a:lnTo>
                  <a:pt x="172369" y="217169"/>
                </a:lnTo>
                <a:lnTo>
                  <a:pt x="169453" y="216281"/>
                </a:lnTo>
                <a:lnTo>
                  <a:pt x="160654" y="216281"/>
                </a:lnTo>
                <a:lnTo>
                  <a:pt x="153543" y="212089"/>
                </a:lnTo>
                <a:lnTo>
                  <a:pt x="155701" y="204216"/>
                </a:lnTo>
                <a:lnTo>
                  <a:pt x="160654" y="198119"/>
                </a:lnTo>
                <a:lnTo>
                  <a:pt x="158941" y="191007"/>
                </a:lnTo>
                <a:lnTo>
                  <a:pt x="152019" y="191007"/>
                </a:lnTo>
                <a:lnTo>
                  <a:pt x="150706" y="189356"/>
                </a:lnTo>
                <a:lnTo>
                  <a:pt x="121666" y="189356"/>
                </a:lnTo>
                <a:lnTo>
                  <a:pt x="117221" y="180212"/>
                </a:lnTo>
                <a:lnTo>
                  <a:pt x="112775" y="173989"/>
                </a:lnTo>
                <a:close/>
              </a:path>
              <a:path w="400050" h="619125">
                <a:moveTo>
                  <a:pt x="169036" y="216154"/>
                </a:moveTo>
                <a:lnTo>
                  <a:pt x="160654" y="216281"/>
                </a:lnTo>
                <a:lnTo>
                  <a:pt x="169453" y="216281"/>
                </a:lnTo>
                <a:lnTo>
                  <a:pt x="169036" y="216154"/>
                </a:lnTo>
                <a:close/>
              </a:path>
              <a:path w="400050" h="619125">
                <a:moveTo>
                  <a:pt x="216916" y="211836"/>
                </a:moveTo>
                <a:lnTo>
                  <a:pt x="210184" y="214375"/>
                </a:lnTo>
                <a:lnTo>
                  <a:pt x="220137" y="214375"/>
                </a:lnTo>
                <a:lnTo>
                  <a:pt x="216916" y="211836"/>
                </a:lnTo>
                <a:close/>
              </a:path>
              <a:path w="400050" h="619125">
                <a:moveTo>
                  <a:pt x="158115" y="187579"/>
                </a:moveTo>
                <a:lnTo>
                  <a:pt x="152019" y="191007"/>
                </a:lnTo>
                <a:lnTo>
                  <a:pt x="158941" y="191007"/>
                </a:lnTo>
                <a:lnTo>
                  <a:pt x="158115" y="187579"/>
                </a:lnTo>
                <a:close/>
              </a:path>
              <a:path w="400050" h="619125">
                <a:moveTo>
                  <a:pt x="140899" y="150494"/>
                </a:moveTo>
                <a:lnTo>
                  <a:pt x="110744" y="150494"/>
                </a:lnTo>
                <a:lnTo>
                  <a:pt x="119506" y="151130"/>
                </a:lnTo>
                <a:lnTo>
                  <a:pt x="117221" y="158750"/>
                </a:lnTo>
                <a:lnTo>
                  <a:pt x="123444" y="162306"/>
                </a:lnTo>
                <a:lnTo>
                  <a:pt x="121284" y="170687"/>
                </a:lnTo>
                <a:lnTo>
                  <a:pt x="124586" y="173989"/>
                </a:lnTo>
                <a:lnTo>
                  <a:pt x="124968" y="186817"/>
                </a:lnTo>
                <a:lnTo>
                  <a:pt x="121666" y="189356"/>
                </a:lnTo>
                <a:lnTo>
                  <a:pt x="150706" y="189356"/>
                </a:lnTo>
                <a:lnTo>
                  <a:pt x="148081" y="186055"/>
                </a:lnTo>
                <a:lnTo>
                  <a:pt x="145669" y="176402"/>
                </a:lnTo>
                <a:lnTo>
                  <a:pt x="152273" y="175006"/>
                </a:lnTo>
                <a:lnTo>
                  <a:pt x="155701" y="168529"/>
                </a:lnTo>
                <a:lnTo>
                  <a:pt x="149371" y="160527"/>
                </a:lnTo>
                <a:lnTo>
                  <a:pt x="140899" y="150494"/>
                </a:lnTo>
                <a:close/>
              </a:path>
              <a:path w="400050" h="619125">
                <a:moveTo>
                  <a:pt x="103427" y="73532"/>
                </a:moveTo>
                <a:lnTo>
                  <a:pt x="62102" y="73532"/>
                </a:lnTo>
                <a:lnTo>
                  <a:pt x="70866" y="79629"/>
                </a:lnTo>
                <a:lnTo>
                  <a:pt x="60832" y="86232"/>
                </a:lnTo>
                <a:lnTo>
                  <a:pt x="52324" y="97027"/>
                </a:lnTo>
                <a:lnTo>
                  <a:pt x="68199" y="122300"/>
                </a:lnTo>
                <a:lnTo>
                  <a:pt x="91058" y="150113"/>
                </a:lnTo>
                <a:lnTo>
                  <a:pt x="96393" y="160527"/>
                </a:lnTo>
                <a:lnTo>
                  <a:pt x="99695" y="172085"/>
                </a:lnTo>
                <a:lnTo>
                  <a:pt x="106425" y="164211"/>
                </a:lnTo>
                <a:lnTo>
                  <a:pt x="95250" y="147955"/>
                </a:lnTo>
                <a:lnTo>
                  <a:pt x="139367" y="147955"/>
                </a:lnTo>
                <a:lnTo>
                  <a:pt x="137159" y="141858"/>
                </a:lnTo>
                <a:lnTo>
                  <a:pt x="130428" y="137541"/>
                </a:lnTo>
                <a:lnTo>
                  <a:pt x="124968" y="122174"/>
                </a:lnTo>
                <a:lnTo>
                  <a:pt x="118364" y="121919"/>
                </a:lnTo>
                <a:lnTo>
                  <a:pt x="118491" y="115824"/>
                </a:lnTo>
                <a:lnTo>
                  <a:pt x="133857" y="115824"/>
                </a:lnTo>
                <a:lnTo>
                  <a:pt x="133603" y="115443"/>
                </a:lnTo>
                <a:lnTo>
                  <a:pt x="133857" y="104520"/>
                </a:lnTo>
                <a:lnTo>
                  <a:pt x="128179" y="87122"/>
                </a:lnTo>
                <a:lnTo>
                  <a:pt x="122681" y="87122"/>
                </a:lnTo>
                <a:lnTo>
                  <a:pt x="120757" y="82804"/>
                </a:lnTo>
                <a:lnTo>
                  <a:pt x="106045" y="82804"/>
                </a:lnTo>
                <a:lnTo>
                  <a:pt x="103427" y="73532"/>
                </a:lnTo>
                <a:close/>
              </a:path>
              <a:path w="400050" h="619125">
                <a:moveTo>
                  <a:pt x="139367" y="147955"/>
                </a:moveTo>
                <a:lnTo>
                  <a:pt x="95250" y="147955"/>
                </a:lnTo>
                <a:lnTo>
                  <a:pt x="111632" y="158750"/>
                </a:lnTo>
                <a:lnTo>
                  <a:pt x="110744" y="150494"/>
                </a:lnTo>
                <a:lnTo>
                  <a:pt x="140899" y="150494"/>
                </a:lnTo>
                <a:lnTo>
                  <a:pt x="139826" y="149225"/>
                </a:lnTo>
                <a:lnTo>
                  <a:pt x="139367" y="147955"/>
                </a:lnTo>
                <a:close/>
              </a:path>
              <a:path w="400050" h="619125">
                <a:moveTo>
                  <a:pt x="133857" y="115824"/>
                </a:moveTo>
                <a:lnTo>
                  <a:pt x="118491" y="115824"/>
                </a:lnTo>
                <a:lnTo>
                  <a:pt x="130555" y="120904"/>
                </a:lnTo>
                <a:lnTo>
                  <a:pt x="134493" y="126618"/>
                </a:lnTo>
                <a:lnTo>
                  <a:pt x="137922" y="121919"/>
                </a:lnTo>
                <a:lnTo>
                  <a:pt x="133857" y="115824"/>
                </a:lnTo>
                <a:close/>
              </a:path>
              <a:path w="400050" h="619125">
                <a:moveTo>
                  <a:pt x="103319" y="73151"/>
                </a:moveTo>
                <a:lnTo>
                  <a:pt x="38100" y="73151"/>
                </a:lnTo>
                <a:lnTo>
                  <a:pt x="36956" y="81152"/>
                </a:lnTo>
                <a:lnTo>
                  <a:pt x="42672" y="81787"/>
                </a:lnTo>
                <a:lnTo>
                  <a:pt x="48005" y="90805"/>
                </a:lnTo>
                <a:lnTo>
                  <a:pt x="59181" y="79629"/>
                </a:lnTo>
                <a:lnTo>
                  <a:pt x="62102" y="73532"/>
                </a:lnTo>
                <a:lnTo>
                  <a:pt x="103427" y="73532"/>
                </a:lnTo>
                <a:lnTo>
                  <a:pt x="103319" y="73151"/>
                </a:lnTo>
                <a:close/>
              </a:path>
              <a:path w="400050" h="619125">
                <a:moveTo>
                  <a:pt x="127889" y="86232"/>
                </a:moveTo>
                <a:lnTo>
                  <a:pt x="122681" y="87122"/>
                </a:lnTo>
                <a:lnTo>
                  <a:pt x="128179" y="87122"/>
                </a:lnTo>
                <a:lnTo>
                  <a:pt x="127889" y="86232"/>
                </a:lnTo>
                <a:close/>
              </a:path>
              <a:path w="400050" h="619125">
                <a:moveTo>
                  <a:pt x="116204" y="66039"/>
                </a:moveTo>
                <a:lnTo>
                  <a:pt x="113792" y="70993"/>
                </a:lnTo>
                <a:lnTo>
                  <a:pt x="108076" y="73532"/>
                </a:lnTo>
                <a:lnTo>
                  <a:pt x="106045" y="82804"/>
                </a:lnTo>
                <a:lnTo>
                  <a:pt x="120757" y="82804"/>
                </a:lnTo>
                <a:lnTo>
                  <a:pt x="117982" y="76581"/>
                </a:lnTo>
                <a:lnTo>
                  <a:pt x="120650" y="68199"/>
                </a:lnTo>
                <a:lnTo>
                  <a:pt x="116204" y="66039"/>
                </a:lnTo>
                <a:close/>
              </a:path>
              <a:path w="400050" h="619125">
                <a:moveTo>
                  <a:pt x="4572" y="1905"/>
                </a:moveTo>
                <a:lnTo>
                  <a:pt x="0" y="3810"/>
                </a:lnTo>
                <a:lnTo>
                  <a:pt x="2285" y="8127"/>
                </a:lnTo>
                <a:lnTo>
                  <a:pt x="10032" y="10794"/>
                </a:lnTo>
                <a:lnTo>
                  <a:pt x="20193" y="28701"/>
                </a:lnTo>
                <a:lnTo>
                  <a:pt x="28067" y="40512"/>
                </a:lnTo>
                <a:lnTo>
                  <a:pt x="34798" y="49783"/>
                </a:lnTo>
                <a:lnTo>
                  <a:pt x="35941" y="61087"/>
                </a:lnTo>
                <a:lnTo>
                  <a:pt x="30352" y="62611"/>
                </a:lnTo>
                <a:lnTo>
                  <a:pt x="31496" y="74168"/>
                </a:lnTo>
                <a:lnTo>
                  <a:pt x="38100" y="73151"/>
                </a:lnTo>
                <a:lnTo>
                  <a:pt x="103319" y="73151"/>
                </a:lnTo>
                <a:lnTo>
                  <a:pt x="102997" y="72008"/>
                </a:lnTo>
                <a:lnTo>
                  <a:pt x="97663" y="70357"/>
                </a:lnTo>
                <a:lnTo>
                  <a:pt x="97154" y="66675"/>
                </a:lnTo>
                <a:lnTo>
                  <a:pt x="105918" y="62356"/>
                </a:lnTo>
                <a:lnTo>
                  <a:pt x="98226" y="59943"/>
                </a:lnTo>
                <a:lnTo>
                  <a:pt x="77470" y="59943"/>
                </a:lnTo>
                <a:lnTo>
                  <a:pt x="76834" y="51562"/>
                </a:lnTo>
                <a:lnTo>
                  <a:pt x="76666" y="51435"/>
                </a:lnTo>
                <a:lnTo>
                  <a:pt x="63626" y="51435"/>
                </a:lnTo>
                <a:lnTo>
                  <a:pt x="57784" y="49275"/>
                </a:lnTo>
                <a:lnTo>
                  <a:pt x="48386" y="49275"/>
                </a:lnTo>
                <a:lnTo>
                  <a:pt x="41782" y="48513"/>
                </a:lnTo>
                <a:lnTo>
                  <a:pt x="42545" y="40005"/>
                </a:lnTo>
                <a:lnTo>
                  <a:pt x="32893" y="33400"/>
                </a:lnTo>
                <a:lnTo>
                  <a:pt x="37465" y="29082"/>
                </a:lnTo>
                <a:lnTo>
                  <a:pt x="30606" y="22860"/>
                </a:lnTo>
                <a:lnTo>
                  <a:pt x="27558" y="15748"/>
                </a:lnTo>
                <a:lnTo>
                  <a:pt x="22098" y="11937"/>
                </a:lnTo>
                <a:lnTo>
                  <a:pt x="21717" y="8636"/>
                </a:lnTo>
                <a:lnTo>
                  <a:pt x="28575" y="8508"/>
                </a:lnTo>
                <a:lnTo>
                  <a:pt x="28330" y="3048"/>
                </a:lnTo>
                <a:lnTo>
                  <a:pt x="13843" y="3048"/>
                </a:lnTo>
                <a:lnTo>
                  <a:pt x="4572" y="1905"/>
                </a:lnTo>
                <a:close/>
              </a:path>
              <a:path w="400050" h="619125">
                <a:moveTo>
                  <a:pt x="87122" y="52577"/>
                </a:moveTo>
                <a:lnTo>
                  <a:pt x="77470" y="59943"/>
                </a:lnTo>
                <a:lnTo>
                  <a:pt x="98226" y="59943"/>
                </a:lnTo>
                <a:lnTo>
                  <a:pt x="92964" y="58293"/>
                </a:lnTo>
                <a:lnTo>
                  <a:pt x="87122" y="52577"/>
                </a:lnTo>
                <a:close/>
              </a:path>
              <a:path w="400050" h="619125">
                <a:moveTo>
                  <a:pt x="71120" y="47243"/>
                </a:moveTo>
                <a:lnTo>
                  <a:pt x="63626" y="51435"/>
                </a:lnTo>
                <a:lnTo>
                  <a:pt x="76666" y="51435"/>
                </a:lnTo>
                <a:lnTo>
                  <a:pt x="71120" y="47243"/>
                </a:lnTo>
                <a:close/>
              </a:path>
              <a:path w="400050" h="619125">
                <a:moveTo>
                  <a:pt x="51307" y="34670"/>
                </a:moveTo>
                <a:lnTo>
                  <a:pt x="48386" y="42418"/>
                </a:lnTo>
                <a:lnTo>
                  <a:pt x="48386" y="49275"/>
                </a:lnTo>
                <a:lnTo>
                  <a:pt x="57784" y="49275"/>
                </a:lnTo>
                <a:lnTo>
                  <a:pt x="55499" y="44323"/>
                </a:lnTo>
                <a:lnTo>
                  <a:pt x="59308" y="35051"/>
                </a:lnTo>
                <a:lnTo>
                  <a:pt x="51307" y="34670"/>
                </a:lnTo>
                <a:close/>
              </a:path>
              <a:path w="400050" h="619125">
                <a:moveTo>
                  <a:pt x="18288" y="635"/>
                </a:moveTo>
                <a:lnTo>
                  <a:pt x="13843" y="3048"/>
                </a:lnTo>
                <a:lnTo>
                  <a:pt x="28330" y="3048"/>
                </a:lnTo>
                <a:lnTo>
                  <a:pt x="28279" y="1905"/>
                </a:lnTo>
                <a:lnTo>
                  <a:pt x="25400" y="1905"/>
                </a:lnTo>
                <a:lnTo>
                  <a:pt x="18288" y="635"/>
                </a:lnTo>
                <a:close/>
              </a:path>
              <a:path w="400050" h="619125">
                <a:moveTo>
                  <a:pt x="28194" y="0"/>
                </a:moveTo>
                <a:lnTo>
                  <a:pt x="25400" y="1905"/>
                </a:lnTo>
                <a:lnTo>
                  <a:pt x="28279" y="1905"/>
                </a:lnTo>
                <a:lnTo>
                  <a:pt x="2819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0930635" y="4848161"/>
            <a:ext cx="80391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Waikato</a:t>
            </a:r>
            <a:r>
              <a:rPr dirty="0" sz="900" spc="-10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458575" y="4895850"/>
            <a:ext cx="57150" cy="66675"/>
          </a:xfrm>
          <a:custGeom>
            <a:avLst/>
            <a:gdLst/>
            <a:ahLst/>
            <a:cxnLst/>
            <a:rect l="l" t="t" r="r" b="b"/>
            <a:pathLst>
              <a:path w="57150" h="66675">
                <a:moveTo>
                  <a:pt x="28575" y="0"/>
                </a:moveTo>
                <a:lnTo>
                  <a:pt x="17466" y="2627"/>
                </a:lnTo>
                <a:lnTo>
                  <a:pt x="8381" y="9779"/>
                </a:lnTo>
                <a:lnTo>
                  <a:pt x="2250" y="20359"/>
                </a:lnTo>
                <a:lnTo>
                  <a:pt x="0" y="33274"/>
                </a:lnTo>
                <a:lnTo>
                  <a:pt x="2250" y="46261"/>
                </a:lnTo>
                <a:lnTo>
                  <a:pt x="8381" y="56880"/>
                </a:lnTo>
                <a:lnTo>
                  <a:pt x="17466" y="64045"/>
                </a:lnTo>
                <a:lnTo>
                  <a:pt x="28575" y="66675"/>
                </a:lnTo>
                <a:lnTo>
                  <a:pt x="39683" y="64045"/>
                </a:lnTo>
                <a:lnTo>
                  <a:pt x="48768" y="56880"/>
                </a:lnTo>
                <a:lnTo>
                  <a:pt x="54899" y="46261"/>
                </a:lnTo>
                <a:lnTo>
                  <a:pt x="57150" y="33274"/>
                </a:lnTo>
                <a:lnTo>
                  <a:pt x="54899" y="20359"/>
                </a:lnTo>
                <a:lnTo>
                  <a:pt x="48768" y="9779"/>
                </a:lnTo>
                <a:lnTo>
                  <a:pt x="39683" y="2627"/>
                </a:lnTo>
                <a:lnTo>
                  <a:pt x="28575" y="0"/>
                </a:lnTo>
                <a:close/>
              </a:path>
            </a:pathLst>
          </a:custGeom>
          <a:solidFill>
            <a:srgbClr val="0F0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029575" y="4130675"/>
            <a:ext cx="1924050" cy="18605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9345294" y="5735002"/>
            <a:ext cx="889635" cy="29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The Alfred</a:t>
            </a:r>
            <a:r>
              <a:rPr dirty="0" sz="900" spc="-10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65"/>
              </a:lnSpc>
            </a:pPr>
            <a:r>
              <a:rPr dirty="0" sz="900">
                <a:solidFill>
                  <a:srgbClr val="130E4A"/>
                </a:solidFill>
                <a:latin typeface="Calibri"/>
                <a:cs typeface="Calibri"/>
              </a:rPr>
              <a:t>&amp;</a:t>
            </a:r>
            <a:r>
              <a:rPr dirty="0" sz="900" spc="-5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30E4A"/>
                </a:solidFill>
                <a:latin typeface="Calibri"/>
                <a:cs typeface="Calibri"/>
              </a:rPr>
              <a:t>MonashHeart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63000" y="5185924"/>
            <a:ext cx="2089150" cy="38735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900" spc="-5">
                <a:solidFill>
                  <a:srgbClr val="130E4A"/>
                </a:solidFill>
                <a:latin typeface="Calibri"/>
                <a:cs typeface="Calibri"/>
              </a:rPr>
              <a:t>Royal </a:t>
            </a:r>
            <a:r>
              <a:rPr dirty="0" sz="900" spc="-20">
                <a:solidFill>
                  <a:srgbClr val="130E4A"/>
                </a:solidFill>
                <a:latin typeface="Calibri"/>
                <a:cs typeface="Calibri"/>
              </a:rPr>
              <a:t>North</a:t>
            </a:r>
            <a:r>
              <a:rPr dirty="0" sz="900" spc="-45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130E4A"/>
                </a:solidFill>
                <a:latin typeface="Calibri"/>
                <a:cs typeface="Calibri"/>
              </a:rPr>
              <a:t>Shore</a:t>
            </a:r>
            <a:endParaRPr sz="900">
              <a:latin typeface="Calibri"/>
              <a:cs typeface="Calibri"/>
            </a:endParaRPr>
          </a:p>
          <a:p>
            <a:pPr marL="1116965">
              <a:lnSpc>
                <a:spcPct val="100000"/>
              </a:lnSpc>
              <a:spcBef>
                <a:spcPts val="340"/>
              </a:spcBef>
            </a:pP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St. Vincent’s</a:t>
            </a:r>
            <a:r>
              <a:rPr dirty="0" sz="900" spc="-6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45883" y="5507354"/>
            <a:ext cx="103251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Fiona </a:t>
            </a:r>
            <a:r>
              <a:rPr dirty="0" sz="900" spc="-20">
                <a:solidFill>
                  <a:srgbClr val="130E4A"/>
                </a:solidFill>
                <a:latin typeface="Calibri"/>
                <a:cs typeface="Calibri"/>
              </a:rPr>
              <a:t>Stanley</a:t>
            </a:r>
            <a:r>
              <a:rPr dirty="0" sz="900" spc="1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924175" y="1365250"/>
            <a:ext cx="1731772" cy="1854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3768725" y="2917825"/>
            <a:ext cx="7607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Clinique</a:t>
            </a:r>
            <a:r>
              <a:rPr dirty="0" sz="900" spc="-85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Pasteur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57065" y="1528127"/>
            <a:ext cx="878205" cy="423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2729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CHRU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de</a:t>
            </a:r>
            <a:r>
              <a:rPr dirty="0" sz="900" spc="-45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30E4A"/>
                </a:solidFill>
                <a:latin typeface="Calibri"/>
                <a:cs typeface="Calibri"/>
              </a:rPr>
              <a:t>Lille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130E4A"/>
                </a:solidFill>
                <a:latin typeface="Calibri"/>
                <a:cs typeface="Calibri"/>
              </a:rPr>
              <a:t>Jacques</a:t>
            </a:r>
            <a:r>
              <a:rPr dirty="0" sz="900" spc="-40">
                <a:solidFill>
                  <a:srgbClr val="130E4A"/>
                </a:solidFill>
                <a:latin typeface="Calibri"/>
                <a:cs typeface="Calibri"/>
              </a:rPr>
              <a:t> </a:t>
            </a:r>
            <a:r>
              <a:rPr dirty="0" sz="900" spc="-15">
                <a:solidFill>
                  <a:srgbClr val="130E4A"/>
                </a:solidFill>
                <a:latin typeface="Calibri"/>
                <a:cs typeface="Calibri"/>
              </a:rPr>
              <a:t>Cartier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292417" y="212153"/>
            <a:ext cx="998728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15" b="0">
                <a:solidFill>
                  <a:srgbClr val="090825"/>
                </a:solidFill>
                <a:latin typeface="Arial"/>
                <a:cs typeface="Arial"/>
              </a:rPr>
              <a:t>International: </a:t>
            </a:r>
            <a:r>
              <a:rPr dirty="0" sz="2450" spc="10" b="0">
                <a:solidFill>
                  <a:srgbClr val="090825"/>
                </a:solidFill>
                <a:latin typeface="Arial"/>
                <a:cs typeface="Arial"/>
              </a:rPr>
              <a:t>Canada, </a:t>
            </a:r>
            <a:r>
              <a:rPr dirty="0" sz="2450" spc="20" b="0">
                <a:solidFill>
                  <a:srgbClr val="090825"/>
                </a:solidFill>
                <a:latin typeface="Arial"/>
                <a:cs typeface="Arial"/>
              </a:rPr>
              <a:t>Europe, Japan, </a:t>
            </a:r>
            <a:r>
              <a:rPr dirty="0" sz="2450" spc="10" b="0">
                <a:solidFill>
                  <a:srgbClr val="090825"/>
                </a:solidFill>
                <a:latin typeface="Arial"/>
                <a:cs typeface="Arial"/>
              </a:rPr>
              <a:t>Australia, </a:t>
            </a:r>
            <a:r>
              <a:rPr dirty="0" sz="2450" spc="5" b="0">
                <a:solidFill>
                  <a:srgbClr val="090825"/>
                </a:solidFill>
                <a:latin typeface="Arial"/>
                <a:cs typeface="Arial"/>
              </a:rPr>
              <a:t>New </a:t>
            </a:r>
            <a:r>
              <a:rPr dirty="0" sz="2450" spc="10" b="0">
                <a:solidFill>
                  <a:srgbClr val="090825"/>
                </a:solidFill>
                <a:latin typeface="Arial"/>
                <a:cs typeface="Arial"/>
              </a:rPr>
              <a:t>Zealand (N </a:t>
            </a:r>
            <a:r>
              <a:rPr dirty="0" sz="2450" spc="15" b="0">
                <a:solidFill>
                  <a:srgbClr val="090825"/>
                </a:solidFill>
                <a:latin typeface="Arial"/>
                <a:cs typeface="Arial"/>
              </a:rPr>
              <a:t>=</a:t>
            </a:r>
            <a:r>
              <a:rPr dirty="0" sz="2450" spc="270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450" spc="15" b="0">
                <a:solidFill>
                  <a:srgbClr val="090825"/>
                </a:solidFill>
                <a:latin typeface="Arial"/>
                <a:cs typeface="Arial"/>
              </a:rPr>
              <a:t>25)</a:t>
            </a:r>
            <a:endParaRPr sz="245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448550" y="4286250"/>
            <a:ext cx="66675" cy="666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2700"/>
            <a:ext cx="12192000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95891" y="73445"/>
            <a:ext cx="922662" cy="996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19225" y="657225"/>
            <a:ext cx="9782175" cy="5667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417" y="207073"/>
            <a:ext cx="198247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" b="0">
                <a:solidFill>
                  <a:srgbClr val="090825"/>
                </a:solidFill>
                <a:latin typeface="Arial"/>
                <a:cs typeface="Arial"/>
              </a:rPr>
              <a:t>Patient</a:t>
            </a:r>
            <a:r>
              <a:rPr dirty="0" sz="2750" spc="-25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Flow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0958" y="6459220"/>
            <a:ext cx="87191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*Evolut </a:t>
            </a:r>
            <a:r>
              <a:rPr dirty="0" sz="1200" spc="15">
                <a:latin typeface="Arial"/>
                <a:cs typeface="Arial"/>
              </a:rPr>
              <a:t>R: </a:t>
            </a:r>
            <a:r>
              <a:rPr dirty="0" sz="1200" spc="-25">
                <a:latin typeface="Arial"/>
                <a:cs typeface="Arial"/>
              </a:rPr>
              <a:t>73%; </a:t>
            </a:r>
            <a:r>
              <a:rPr dirty="0" sz="1200" spc="-5">
                <a:latin typeface="Arial"/>
                <a:cs typeface="Arial"/>
              </a:rPr>
              <a:t>Evolut Pro: </a:t>
            </a:r>
            <a:r>
              <a:rPr dirty="0" sz="1200" spc="-10">
                <a:latin typeface="Arial"/>
                <a:cs typeface="Arial"/>
              </a:rPr>
              <a:t>23.4%; </a:t>
            </a:r>
            <a:r>
              <a:rPr dirty="0" sz="1200" spc="-20">
                <a:latin typeface="Arial"/>
                <a:cs typeface="Arial"/>
              </a:rPr>
              <a:t>CoreValve: </a:t>
            </a:r>
            <a:r>
              <a:rPr dirty="0" sz="1200" spc="5">
                <a:latin typeface="Arial"/>
                <a:cs typeface="Arial"/>
              </a:rPr>
              <a:t>3.6%. </a:t>
            </a:r>
            <a:r>
              <a:rPr dirty="0" baseline="24305" sz="1200" spc="-7">
                <a:latin typeface="Arial"/>
                <a:cs typeface="Arial"/>
              </a:rPr>
              <a:t>†</a:t>
            </a:r>
            <a:r>
              <a:rPr dirty="0" sz="1200" spc="-5">
                <a:latin typeface="Arial"/>
                <a:cs typeface="Arial"/>
              </a:rPr>
              <a:t>Edwards: </a:t>
            </a:r>
            <a:r>
              <a:rPr dirty="0" sz="1200" spc="-10">
                <a:latin typeface="Arial"/>
                <a:cs typeface="Arial"/>
              </a:rPr>
              <a:t>56.9%; </a:t>
            </a:r>
            <a:r>
              <a:rPr dirty="0" sz="1200" spc="-5">
                <a:latin typeface="Arial"/>
                <a:cs typeface="Arial"/>
              </a:rPr>
              <a:t>Abbott: </a:t>
            </a:r>
            <a:r>
              <a:rPr dirty="0" sz="1200" spc="5">
                <a:latin typeface="Arial"/>
                <a:cs typeface="Arial"/>
              </a:rPr>
              <a:t>18.7%; </a:t>
            </a:r>
            <a:r>
              <a:rPr dirty="0" sz="1200" spc="-10">
                <a:latin typeface="Arial"/>
                <a:cs typeface="Arial"/>
              </a:rPr>
              <a:t>%; </a:t>
            </a:r>
            <a:r>
              <a:rPr dirty="0" sz="1200" spc="-5">
                <a:latin typeface="Arial"/>
                <a:cs typeface="Arial"/>
              </a:rPr>
              <a:t>LivaNova: 13.7% </a:t>
            </a:r>
            <a:r>
              <a:rPr dirty="0" sz="1200">
                <a:latin typeface="Arial"/>
                <a:cs typeface="Arial"/>
              </a:rPr>
              <a:t>; </a:t>
            </a:r>
            <a:r>
              <a:rPr dirty="0" sz="1200" spc="-5">
                <a:latin typeface="Arial"/>
                <a:cs typeface="Arial"/>
              </a:rPr>
              <a:t>Medtronic: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10.8%.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25" y="205486"/>
            <a:ext cx="3848100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Baseline</a:t>
            </a:r>
            <a:r>
              <a:rPr dirty="0" sz="2750" spc="-10" b="0">
                <a:solidFill>
                  <a:srgbClr val="090825"/>
                </a:solidFill>
                <a:latin typeface="Arial"/>
                <a:cs typeface="Arial"/>
              </a:rPr>
              <a:t> </a:t>
            </a:r>
            <a:r>
              <a:rPr dirty="0" sz="2750" spc="20" b="0">
                <a:solidFill>
                  <a:srgbClr val="090825"/>
                </a:solidFill>
                <a:latin typeface="Arial"/>
                <a:cs typeface="Arial"/>
              </a:rPr>
              <a:t>Characteristics</a:t>
            </a:r>
            <a:endParaRPr sz="27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9214" y="1225778"/>
          <a:ext cx="10820400" cy="4437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7840"/>
                <a:gridCol w="1986279"/>
                <a:gridCol w="1986279"/>
              </a:tblGrid>
              <a:tr h="260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30E4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Evolut</a:t>
                      </a:r>
                      <a:r>
                        <a:rPr dirty="0" sz="15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(N=730)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solidFill>
                      <a:srgbClr val="0F0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Surgery </a:t>
                      </a: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(N=684)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solidFill>
                      <a:srgbClr val="EC002A"/>
                    </a:solidFill>
                  </a:tcPr>
                </a:tc>
              </a:tr>
              <a:tr h="26062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1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550" spc="7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3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yr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2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74.1 </a:t>
                      </a:r>
                      <a:r>
                        <a:rPr dirty="0" sz="1550" spc="7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50" spc="-5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5.8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6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 spc="2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73.7 </a:t>
                      </a:r>
                      <a:r>
                        <a:rPr dirty="0" sz="1550" spc="7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50" spc="-5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5.9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260578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550" spc="1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550" spc="3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&lt;70</a:t>
                      </a:r>
                      <a:r>
                        <a:rPr dirty="0" sz="1550" spc="-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yr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21.4%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24.0%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</a:tr>
              <a:tr h="260629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550" spc="1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550" spc="3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&lt;65</a:t>
                      </a:r>
                      <a:r>
                        <a:rPr dirty="0" sz="1550" spc="-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yr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5.8%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7.0%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26070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550" spc="2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1550" spc="3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sex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36.4%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34.1%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080"/>
                </a:tc>
              </a:tr>
              <a:tr h="26062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50" spc="2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STS-PROM</a:t>
                      </a:r>
                      <a:r>
                        <a:rPr dirty="0" sz="1550" spc="4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score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68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2.0% </a:t>
                      </a:r>
                      <a:r>
                        <a:rPr dirty="0" sz="1550" spc="7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50" spc="-5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0.7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6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1.9% </a:t>
                      </a:r>
                      <a:r>
                        <a:rPr dirty="0" sz="1550" spc="7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50" spc="-5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0.7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260578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550" spc="2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NYHA </a:t>
                      </a: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functional</a:t>
                      </a:r>
                      <a:r>
                        <a:rPr dirty="0" sz="1550" spc="-8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60629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24.8%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27.8%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260705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IV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0.1%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 marR="336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0.4%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</a:tr>
              <a:tr h="26062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Hypertension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84.8%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82.6%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260578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Chronic </a:t>
                      </a: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lung disease,</a:t>
                      </a:r>
                      <a:r>
                        <a:rPr dirty="0" sz="1550" spc="4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COPD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15.1%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18.0%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</a:tr>
              <a:tr h="26062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Previous coronary </a:t>
                      </a:r>
                      <a:r>
                        <a:rPr dirty="0" sz="1550" spc="2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artery </a:t>
                      </a:r>
                      <a:r>
                        <a:rPr dirty="0" sz="1550" spc="1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bypass</a:t>
                      </a:r>
                      <a:r>
                        <a:rPr dirty="0" sz="1550" spc="8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graft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68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2.5%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6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2.0%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260578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percutaneous </a:t>
                      </a: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coronary</a:t>
                      </a:r>
                      <a:r>
                        <a:rPr dirty="0" sz="1550" spc="8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550" spc="3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14.1%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12.9%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</a:tr>
              <a:tr h="26062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1550" spc="2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550" spc="4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infarction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6.7%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4.8%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26070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Atrial </a:t>
                      </a: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fibrillation/atrial</a:t>
                      </a:r>
                      <a:r>
                        <a:rPr dirty="0" sz="1550" spc="2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flutter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50" spc="3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15.4%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14.4%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</a:tr>
              <a:tr h="26062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Pre-existing </a:t>
                      </a:r>
                      <a:r>
                        <a:rPr dirty="0" sz="1550" spc="2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permanent </a:t>
                      </a: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pacemaker </a:t>
                      </a: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50" spc="-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defibrillator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3.3%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solidFill>
                      <a:srgbClr val="3B3B3B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4.0%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solidFill>
                      <a:srgbClr val="3B3B3B">
                        <a:alpha val="19999"/>
                      </a:srgbClr>
                    </a:solidFill>
                  </a:tcPr>
                </a:tc>
              </a:tr>
              <a:tr h="260616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Left </a:t>
                      </a:r>
                      <a:r>
                        <a:rPr dirty="0" sz="1550" spc="20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ventricular ejection</a:t>
                      </a:r>
                      <a:r>
                        <a:rPr dirty="0" sz="1550" spc="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15" b="1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fraction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8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61.7% </a:t>
                      </a:r>
                      <a:r>
                        <a:rPr dirty="0" sz="1550" spc="6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50" spc="-5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7.9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550" spc="2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61.9% </a:t>
                      </a:r>
                      <a:r>
                        <a:rPr dirty="0" sz="1550" spc="6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50" spc="-55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2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7.7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B w="1270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98487" y="5906452"/>
            <a:ext cx="10547985" cy="40005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40"/>
              </a:spcBef>
            </a:pPr>
            <a:r>
              <a:rPr dirty="0" sz="1200" spc="-5">
                <a:solidFill>
                  <a:srgbClr val="3B3B3B"/>
                </a:solidFill>
                <a:latin typeface="Arial"/>
                <a:cs typeface="Arial"/>
              </a:rPr>
              <a:t>Continuous variables reported </a:t>
            </a:r>
            <a:r>
              <a:rPr dirty="0" sz="1200">
                <a:solidFill>
                  <a:srgbClr val="3B3B3B"/>
                </a:solidFill>
                <a:latin typeface="Arial"/>
                <a:cs typeface="Arial"/>
              </a:rPr>
              <a:t>as </a:t>
            </a:r>
            <a:r>
              <a:rPr dirty="0" sz="1200" spc="-5">
                <a:solidFill>
                  <a:srgbClr val="3B3B3B"/>
                </a:solidFill>
                <a:latin typeface="Arial"/>
                <a:cs typeface="Arial"/>
              </a:rPr>
              <a:t>mean </a:t>
            </a:r>
            <a:r>
              <a:rPr dirty="0" sz="1200">
                <a:solidFill>
                  <a:srgbClr val="3B3B3B"/>
                </a:solidFill>
                <a:latin typeface="Garamond"/>
                <a:cs typeface="Garamond"/>
              </a:rPr>
              <a:t>± </a:t>
            </a:r>
            <a:r>
              <a:rPr dirty="0" sz="1200" spc="-10">
                <a:solidFill>
                  <a:srgbClr val="3B3B3B"/>
                </a:solidFill>
                <a:latin typeface="Arial"/>
                <a:cs typeface="Arial"/>
              </a:rPr>
              <a:t>standard </a:t>
            </a:r>
            <a:r>
              <a:rPr dirty="0" sz="1200" spc="-15">
                <a:solidFill>
                  <a:srgbClr val="3B3B3B"/>
                </a:solidFill>
                <a:latin typeface="Arial"/>
                <a:cs typeface="Arial"/>
              </a:rPr>
              <a:t>deviation </a:t>
            </a:r>
            <a:r>
              <a:rPr dirty="0" sz="1200" spc="-25">
                <a:solidFill>
                  <a:srgbClr val="3B3B3B"/>
                </a:solidFill>
                <a:latin typeface="Arial"/>
                <a:cs typeface="Arial"/>
              </a:rPr>
              <a:t>and </a:t>
            </a:r>
            <a:r>
              <a:rPr dirty="0" sz="1200" spc="-10">
                <a:solidFill>
                  <a:srgbClr val="3B3B3B"/>
                </a:solidFill>
                <a:latin typeface="Arial"/>
                <a:cs typeface="Arial"/>
              </a:rPr>
              <a:t>categorical </a:t>
            </a:r>
            <a:r>
              <a:rPr dirty="0" sz="1200" spc="-5">
                <a:solidFill>
                  <a:srgbClr val="3B3B3B"/>
                </a:solidFill>
                <a:latin typeface="Arial"/>
                <a:cs typeface="Arial"/>
              </a:rPr>
              <a:t>variables </a:t>
            </a:r>
            <a:r>
              <a:rPr dirty="0" sz="1200">
                <a:solidFill>
                  <a:srgbClr val="3B3B3B"/>
                </a:solidFill>
                <a:latin typeface="Arial"/>
                <a:cs typeface="Arial"/>
              </a:rPr>
              <a:t>were </a:t>
            </a:r>
            <a:r>
              <a:rPr dirty="0" sz="1200" spc="-10">
                <a:solidFill>
                  <a:srgbClr val="3B3B3B"/>
                </a:solidFill>
                <a:latin typeface="Arial"/>
                <a:cs typeface="Arial"/>
              </a:rPr>
              <a:t>presented </a:t>
            </a:r>
            <a:r>
              <a:rPr dirty="0" sz="1200">
                <a:solidFill>
                  <a:srgbClr val="3B3B3B"/>
                </a:solidFill>
                <a:latin typeface="Arial"/>
                <a:cs typeface="Arial"/>
              </a:rPr>
              <a:t>as </a:t>
            </a:r>
            <a:r>
              <a:rPr dirty="0" sz="1200" spc="-5">
                <a:solidFill>
                  <a:srgbClr val="3B3B3B"/>
                </a:solidFill>
                <a:latin typeface="Arial"/>
                <a:cs typeface="Arial"/>
              </a:rPr>
              <a:t>percentages. There </a:t>
            </a:r>
            <a:r>
              <a:rPr dirty="0" sz="1200" spc="-20">
                <a:solidFill>
                  <a:srgbClr val="3B3B3B"/>
                </a:solidFill>
                <a:latin typeface="Arial"/>
                <a:cs typeface="Arial"/>
              </a:rPr>
              <a:t>were </a:t>
            </a:r>
            <a:r>
              <a:rPr dirty="0" sz="1200" spc="-35">
                <a:solidFill>
                  <a:srgbClr val="3B3B3B"/>
                </a:solidFill>
                <a:latin typeface="Arial"/>
                <a:cs typeface="Arial"/>
              </a:rPr>
              <a:t>no </a:t>
            </a:r>
            <a:r>
              <a:rPr dirty="0" sz="1200" spc="-10">
                <a:solidFill>
                  <a:srgbClr val="3B3B3B"/>
                </a:solidFill>
                <a:latin typeface="Arial"/>
                <a:cs typeface="Arial"/>
              </a:rPr>
              <a:t>significant differences  (P&lt;0.05) </a:t>
            </a:r>
            <a:r>
              <a:rPr dirty="0" sz="1200" spc="15">
                <a:solidFill>
                  <a:srgbClr val="3B3B3B"/>
                </a:solidFill>
                <a:latin typeface="Arial"/>
                <a:cs typeface="Arial"/>
              </a:rPr>
              <a:t>in </a:t>
            </a:r>
            <a:r>
              <a:rPr dirty="0" sz="1200" spc="-10">
                <a:solidFill>
                  <a:srgbClr val="3B3B3B"/>
                </a:solidFill>
                <a:latin typeface="Arial"/>
                <a:cs typeface="Arial"/>
              </a:rPr>
              <a:t>baseline </a:t>
            </a:r>
            <a:r>
              <a:rPr dirty="0" sz="1200" spc="-5">
                <a:solidFill>
                  <a:srgbClr val="3B3B3B"/>
                </a:solidFill>
                <a:latin typeface="Arial"/>
                <a:cs typeface="Arial"/>
              </a:rPr>
              <a:t>characteristics </a:t>
            </a:r>
            <a:r>
              <a:rPr dirty="0" sz="1200">
                <a:solidFill>
                  <a:srgbClr val="3B3B3B"/>
                </a:solidFill>
                <a:latin typeface="Arial"/>
                <a:cs typeface="Arial"/>
              </a:rPr>
              <a:t>between </a:t>
            </a:r>
            <a:r>
              <a:rPr dirty="0" sz="1200" spc="-10">
                <a:solidFill>
                  <a:srgbClr val="3B3B3B"/>
                </a:solidFill>
                <a:latin typeface="Arial"/>
                <a:cs typeface="Arial"/>
              </a:rPr>
              <a:t>trial</a:t>
            </a:r>
            <a:r>
              <a:rPr dirty="0" sz="1200" spc="-45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3B3B3B"/>
                </a:solidFill>
                <a:latin typeface="Arial"/>
                <a:cs typeface="Arial"/>
              </a:rPr>
              <a:t>groups.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2025-03-29T23:03:56Z</dcterms:created>
  <dcterms:modified xsi:type="dcterms:W3CDTF">2025-03-29T23:03:56Z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2025-03-29T00:00:00Z</vt:filetime>
  </property>
  <property fmtid="{D5CDD505-2E9C-101B-9397-08002B2CF9AE}" pid="3" name="LastSaved">
    <vt:filetime>2025-03-29T00:00:00Z</vt:filetime>
  </property>
</Properties>
</file>