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F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F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F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03346" y="67314"/>
            <a:ext cx="6147435" cy="713740"/>
          </a:xfrm>
          <a:custGeom>
            <a:avLst/>
            <a:gdLst/>
            <a:ahLst/>
            <a:cxnLst/>
            <a:rect l="l" t="t" r="r" b="b"/>
            <a:pathLst>
              <a:path w="6147435" h="713740">
                <a:moveTo>
                  <a:pt x="0" y="713270"/>
                </a:moveTo>
                <a:lnTo>
                  <a:pt x="6146968" y="713270"/>
                </a:lnTo>
                <a:lnTo>
                  <a:pt x="6146968" y="0"/>
                </a:lnTo>
                <a:lnTo>
                  <a:pt x="0" y="0"/>
                </a:lnTo>
                <a:lnTo>
                  <a:pt x="0" y="713270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97074" y="147827"/>
            <a:ext cx="7797850" cy="995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6FF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0408" y="1659781"/>
            <a:ext cx="11169015" cy="2447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rwan.donal@chu-rennes.fr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jpg"/><Relationship Id="rId6" Type="http://schemas.openxmlformats.org/officeDocument/2006/relationships/image" Target="../media/image6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6.jpg"/><Relationship Id="rId4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878" y="4393184"/>
            <a:ext cx="10799445" cy="243078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2100" spc="5">
                <a:latin typeface="Calibri"/>
                <a:cs typeface="Calibri"/>
              </a:rPr>
              <a:t>Pr Erwan </a:t>
            </a:r>
            <a:r>
              <a:rPr dirty="0" sz="2100" spc="15">
                <a:latin typeface="Calibri"/>
                <a:cs typeface="Calibri"/>
              </a:rPr>
              <a:t>DONAL, </a:t>
            </a:r>
            <a:r>
              <a:rPr dirty="0" sz="2100" spc="10">
                <a:latin typeface="Calibri"/>
                <a:cs typeface="Calibri"/>
              </a:rPr>
              <a:t>CHU Rennes, </a:t>
            </a:r>
            <a:r>
              <a:rPr dirty="0" sz="2100">
                <a:latin typeface="Calibri"/>
                <a:cs typeface="Calibri"/>
              </a:rPr>
              <a:t>Fr </a:t>
            </a:r>
            <a:r>
              <a:rPr dirty="0" sz="2100" spc="5" b="1" i="1">
                <a:latin typeface="Calibri"/>
                <a:cs typeface="Calibri"/>
              </a:rPr>
              <a:t>on </a:t>
            </a:r>
            <a:r>
              <a:rPr dirty="0" sz="2100" spc="10" b="1" i="1">
                <a:latin typeface="Calibri"/>
                <a:cs typeface="Calibri"/>
              </a:rPr>
              <a:t>behalf </a:t>
            </a:r>
            <a:r>
              <a:rPr dirty="0" sz="2100" spc="5" b="1" i="1">
                <a:latin typeface="Calibri"/>
                <a:cs typeface="Calibri"/>
              </a:rPr>
              <a:t>of the </a:t>
            </a:r>
            <a:r>
              <a:rPr dirty="0" sz="2100" spc="-10" b="1" i="1">
                <a:latin typeface="Calibri"/>
                <a:cs typeface="Calibri"/>
              </a:rPr>
              <a:t>Tri-Fr</a:t>
            </a:r>
            <a:r>
              <a:rPr dirty="0" sz="2100" spc="185" b="1" i="1">
                <a:latin typeface="Calibri"/>
                <a:cs typeface="Calibri"/>
              </a:rPr>
              <a:t> </a:t>
            </a:r>
            <a:r>
              <a:rPr dirty="0" sz="2100" b="1" i="1">
                <a:latin typeface="Calibri"/>
                <a:cs typeface="Calibri"/>
              </a:rPr>
              <a:t>investigators</a:t>
            </a:r>
            <a:endParaRPr sz="2100">
              <a:latin typeface="Calibri"/>
              <a:cs typeface="Calibri"/>
            </a:endParaRPr>
          </a:p>
          <a:p>
            <a:pPr marL="12700" marR="7679690">
              <a:lnSpc>
                <a:spcPct val="119000"/>
              </a:lnSpc>
              <a:spcBef>
                <a:spcPts val="120"/>
              </a:spcBef>
            </a:pP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er</a:t>
            </a:r>
            <a:r>
              <a:rPr dirty="0" u="sng" sz="210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w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dirty="0" u="sng" sz="2100" spc="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n</a:t>
            </a:r>
            <a:r>
              <a:rPr dirty="0" u="sng" sz="2100" spc="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.</a:t>
            </a:r>
            <a:r>
              <a:rPr dirty="0" u="sng" sz="2100" spc="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d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o</a:t>
            </a:r>
            <a:r>
              <a:rPr dirty="0" u="sng" sz="2100" spc="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n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a</a:t>
            </a:r>
            <a:r>
              <a:rPr dirty="0" u="sng" sz="2100" spc="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l</a:t>
            </a:r>
            <a:r>
              <a:rPr dirty="0" u="sng" sz="2100" spc="3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@</a:t>
            </a:r>
            <a:r>
              <a:rPr dirty="0" u="sng" sz="2100" spc="1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c</a:t>
            </a:r>
            <a:r>
              <a:rPr dirty="0" u="sng" sz="2100" spc="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h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u</a:t>
            </a:r>
            <a:r>
              <a:rPr dirty="0" u="sng" sz="2100" spc="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-</a:t>
            </a:r>
            <a:r>
              <a:rPr dirty="0" u="sng" sz="2100" spc="-2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r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e</a:t>
            </a:r>
            <a:r>
              <a:rPr dirty="0" u="sng" sz="2100" spc="2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nn</a:t>
            </a:r>
            <a:r>
              <a:rPr dirty="0" u="sng" sz="2100" spc="1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es</a:t>
            </a:r>
            <a:r>
              <a:rPr dirty="0" u="sng" sz="2100" spc="-3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.</a:t>
            </a:r>
            <a:r>
              <a:rPr dirty="0" u="sng" sz="2100" spc="5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f</a:t>
            </a:r>
            <a:r>
              <a:rPr dirty="0" u="sng" sz="210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  <a:cs typeface="Calibri"/>
                <a:hlinkClick r:id="rId2"/>
              </a:rPr>
              <a:t>r </a:t>
            </a:r>
            <a:r>
              <a:rPr dirty="0" sz="2100">
                <a:solidFill>
                  <a:srgbClr val="0070C0"/>
                </a:solidFill>
                <a:latin typeface="Calibri"/>
                <a:cs typeface="Calibri"/>
              </a:rPr>
              <a:t> </a:t>
            </a:r>
            <a:r>
              <a:rPr dirty="0" sz="2100" spc="10">
                <a:latin typeface="Calibri"/>
                <a:cs typeface="Calibri"/>
              </a:rPr>
              <a:t>@DonalErwan</a:t>
            </a:r>
            <a:endParaRPr sz="2100">
              <a:latin typeface="Calibri"/>
              <a:cs typeface="Calibri"/>
            </a:endParaRPr>
          </a:p>
          <a:p>
            <a:pPr marL="2581910">
              <a:lnSpc>
                <a:spcPct val="100000"/>
              </a:lnSpc>
              <a:spcBef>
                <a:spcPts val="265"/>
              </a:spcBef>
            </a:pPr>
            <a:r>
              <a:rPr dirty="0" sz="2100" spc="5" b="1" i="1">
                <a:latin typeface="Calibri"/>
                <a:cs typeface="Calibri"/>
              </a:rPr>
              <a:t>Academic </a:t>
            </a:r>
            <a:r>
              <a:rPr dirty="0" sz="2100" b="1" i="1">
                <a:latin typeface="Calibri"/>
                <a:cs typeface="Calibri"/>
              </a:rPr>
              <a:t>study </a:t>
            </a:r>
            <a:r>
              <a:rPr dirty="0" sz="2100" spc="5" b="1" i="1">
                <a:latin typeface="Calibri"/>
                <a:cs typeface="Calibri"/>
              </a:rPr>
              <a:t>Granted </a:t>
            </a:r>
            <a:r>
              <a:rPr dirty="0" sz="2100" b="1" i="1">
                <a:latin typeface="Calibri"/>
                <a:cs typeface="Calibri"/>
              </a:rPr>
              <a:t>by</a:t>
            </a:r>
            <a:r>
              <a:rPr dirty="0" sz="2100" spc="80" b="1" i="1">
                <a:latin typeface="Calibri"/>
                <a:cs typeface="Calibri"/>
              </a:rPr>
              <a:t> </a:t>
            </a:r>
            <a:r>
              <a:rPr dirty="0" sz="2100" spc="5" b="1">
                <a:solidFill>
                  <a:srgbClr val="AE1022"/>
                </a:solidFill>
                <a:latin typeface="Calibri"/>
                <a:cs typeface="Calibri"/>
              </a:rPr>
              <a:t>PHRC-N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5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</a:pPr>
            <a:r>
              <a:rPr dirty="0" sz="2100" spc="5">
                <a:solidFill>
                  <a:srgbClr val="AE1022"/>
                </a:solidFill>
                <a:latin typeface="Calibri"/>
                <a:cs typeface="Calibri"/>
              </a:rPr>
              <a:t>31 august</a:t>
            </a:r>
            <a:r>
              <a:rPr dirty="0" sz="2100" spc="-40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2100" spc="10">
                <a:solidFill>
                  <a:srgbClr val="AE1022"/>
                </a:solidFill>
                <a:latin typeface="Calibri"/>
                <a:cs typeface="Calibri"/>
              </a:rPr>
              <a:t>2024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2512" y="1479803"/>
            <a:ext cx="9583420" cy="2073910"/>
          </a:xfrm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 indent="-635">
              <a:lnSpc>
                <a:spcPct val="100299"/>
              </a:lnSpc>
              <a:spcBef>
                <a:spcPts val="85"/>
              </a:spcBef>
            </a:pPr>
            <a:r>
              <a:rPr dirty="0" spc="-5">
                <a:solidFill>
                  <a:srgbClr val="AE1022"/>
                </a:solidFill>
              </a:rPr>
              <a:t>Multicentric </a:t>
            </a:r>
            <a:r>
              <a:rPr dirty="0" spc="-20">
                <a:solidFill>
                  <a:srgbClr val="AE1022"/>
                </a:solidFill>
              </a:rPr>
              <a:t>randomized </a:t>
            </a:r>
            <a:r>
              <a:rPr dirty="0" spc="-15">
                <a:solidFill>
                  <a:srgbClr val="AE1022"/>
                </a:solidFill>
              </a:rPr>
              <a:t>evaluation </a:t>
            </a:r>
            <a:r>
              <a:rPr dirty="0">
                <a:solidFill>
                  <a:srgbClr val="AE1022"/>
                </a:solidFill>
              </a:rPr>
              <a:t>of a </a:t>
            </a:r>
            <a:r>
              <a:rPr dirty="0" spc="-25">
                <a:solidFill>
                  <a:srgbClr val="AE1022"/>
                </a:solidFill>
              </a:rPr>
              <a:t>Tricuspid </a:t>
            </a:r>
            <a:r>
              <a:rPr dirty="0" spc="-20">
                <a:solidFill>
                  <a:srgbClr val="AE1022"/>
                </a:solidFill>
              </a:rPr>
              <a:t>valve  </a:t>
            </a:r>
            <a:r>
              <a:rPr dirty="0" spc="-15">
                <a:solidFill>
                  <a:srgbClr val="AE1022"/>
                </a:solidFill>
              </a:rPr>
              <a:t>Percutaneous </a:t>
            </a:r>
            <a:r>
              <a:rPr dirty="0" spc="-10">
                <a:solidFill>
                  <a:srgbClr val="AE1022"/>
                </a:solidFill>
              </a:rPr>
              <a:t>Repair </a:t>
            </a:r>
            <a:r>
              <a:rPr dirty="0" spc="-30">
                <a:solidFill>
                  <a:srgbClr val="AE1022"/>
                </a:solidFill>
              </a:rPr>
              <a:t>System (T-TEER) </a:t>
            </a:r>
            <a:r>
              <a:rPr dirty="0">
                <a:solidFill>
                  <a:srgbClr val="AE1022"/>
                </a:solidFill>
              </a:rPr>
              <a:t>in </a:t>
            </a:r>
            <a:r>
              <a:rPr dirty="0" spc="-5">
                <a:solidFill>
                  <a:srgbClr val="AE1022"/>
                </a:solidFill>
              </a:rPr>
              <a:t>the </a:t>
            </a:r>
            <a:r>
              <a:rPr dirty="0" spc="-15">
                <a:solidFill>
                  <a:srgbClr val="AE1022"/>
                </a:solidFill>
              </a:rPr>
              <a:t>treatment </a:t>
            </a:r>
            <a:r>
              <a:rPr dirty="0">
                <a:solidFill>
                  <a:srgbClr val="AE1022"/>
                </a:solidFill>
              </a:rPr>
              <a:t>of  </a:t>
            </a:r>
            <a:r>
              <a:rPr dirty="0" spc="-20">
                <a:solidFill>
                  <a:srgbClr val="AE1022"/>
                </a:solidFill>
              </a:rPr>
              <a:t>severe </a:t>
            </a:r>
            <a:r>
              <a:rPr dirty="0" spc="-25">
                <a:solidFill>
                  <a:srgbClr val="AE1022"/>
                </a:solidFill>
              </a:rPr>
              <a:t>Tricuspid</a:t>
            </a:r>
            <a:r>
              <a:rPr dirty="0" spc="10">
                <a:solidFill>
                  <a:srgbClr val="AE1022"/>
                </a:solidFill>
              </a:rPr>
              <a:t> </a:t>
            </a:r>
            <a:r>
              <a:rPr dirty="0" spc="-15">
                <a:solidFill>
                  <a:srgbClr val="AE1022"/>
                </a:solidFill>
              </a:rPr>
              <a:t>Regurgitation</a:t>
            </a:r>
          </a:p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dirty="0" spc="-5">
                <a:solidFill>
                  <a:srgbClr val="AE1022"/>
                </a:solidFill>
              </a:rPr>
              <a:t>TRI.Fr</a:t>
            </a:r>
          </a:p>
        </p:txBody>
      </p:sp>
      <p:sp>
        <p:nvSpPr>
          <p:cNvPr id="4" name="object 4"/>
          <p:cNvSpPr/>
          <p:nvPr/>
        </p:nvSpPr>
        <p:spPr>
          <a:xfrm>
            <a:off x="11027664" y="6172200"/>
            <a:ext cx="938783" cy="68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040916" y="5053968"/>
            <a:ext cx="911735" cy="11287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84297" y="5254711"/>
            <a:ext cx="2194256" cy="90353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56108" y="5279172"/>
            <a:ext cx="1416912" cy="8124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0"/>
            <a:ext cx="2495538" cy="102873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0"/>
            <a:ext cx="12191999" cy="246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621857" y="6407403"/>
            <a:ext cx="901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552682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38585" y="400812"/>
            <a:ext cx="701484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i="1">
                <a:solidFill>
                  <a:srgbClr val="002060"/>
                </a:solidFill>
                <a:latin typeface="Calibri"/>
                <a:cs typeface="Calibri"/>
              </a:rPr>
              <a:t>Disclosure </a:t>
            </a:r>
            <a:r>
              <a:rPr dirty="0" spc="-15" i="1">
                <a:solidFill>
                  <a:srgbClr val="002060"/>
                </a:solidFill>
                <a:latin typeface="Calibri"/>
                <a:cs typeface="Calibri"/>
              </a:rPr>
              <a:t>Statement </a:t>
            </a:r>
            <a:r>
              <a:rPr dirty="0" spc="-5" i="1">
                <a:solidFill>
                  <a:srgbClr val="002060"/>
                </a:solidFill>
                <a:latin typeface="Calibri"/>
                <a:cs typeface="Calibri"/>
              </a:rPr>
              <a:t>of Financial</a:t>
            </a:r>
            <a:r>
              <a:rPr dirty="0" spc="5" i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pc="-15" i="1">
                <a:solidFill>
                  <a:srgbClr val="002060"/>
                </a:solidFill>
                <a:latin typeface="Calibri"/>
                <a:cs typeface="Calibri"/>
              </a:rPr>
              <a:t>Interest</a:t>
            </a:r>
          </a:p>
        </p:txBody>
      </p:sp>
      <p:sp>
        <p:nvSpPr>
          <p:cNvPr id="5" name="object 5"/>
          <p:cNvSpPr/>
          <p:nvPr/>
        </p:nvSpPr>
        <p:spPr>
          <a:xfrm>
            <a:off x="479539" y="2286001"/>
            <a:ext cx="295275" cy="292100"/>
          </a:xfrm>
          <a:custGeom>
            <a:avLst/>
            <a:gdLst/>
            <a:ahLst/>
            <a:cxnLst/>
            <a:rect l="l" t="t" r="r" b="b"/>
            <a:pathLst>
              <a:path w="295275" h="292100">
                <a:moveTo>
                  <a:pt x="0" y="0"/>
                </a:moveTo>
                <a:lnTo>
                  <a:pt x="295160" y="0"/>
                </a:lnTo>
                <a:lnTo>
                  <a:pt x="29516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7141" y="2073275"/>
            <a:ext cx="717551" cy="717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66841" y="1366011"/>
            <a:ext cx="10856595" cy="18313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75" b="1">
                <a:solidFill>
                  <a:srgbClr val="0066FF"/>
                </a:solidFill>
                <a:latin typeface="Calibri"/>
                <a:cs typeface="Calibri"/>
              </a:rPr>
              <a:t>Speaker’s name: Erwan</a:t>
            </a:r>
            <a:r>
              <a:rPr dirty="0" sz="2800" spc="450" b="1">
                <a:solidFill>
                  <a:srgbClr val="0066FF"/>
                </a:solidFill>
                <a:latin typeface="Calibri"/>
                <a:cs typeface="Calibri"/>
              </a:rPr>
              <a:t> </a:t>
            </a:r>
            <a:r>
              <a:rPr dirty="0" sz="2800" spc="95" b="1">
                <a:solidFill>
                  <a:srgbClr val="0066FF"/>
                </a:solidFill>
                <a:latin typeface="Calibri"/>
                <a:cs typeface="Calibri"/>
              </a:rPr>
              <a:t>DONAL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>
              <a:latin typeface="Calibri"/>
              <a:cs typeface="Calibri"/>
            </a:endParaRPr>
          </a:p>
          <a:p>
            <a:pPr marL="551180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solidFill>
                  <a:srgbClr val="002060"/>
                </a:solidFill>
                <a:latin typeface="Calibri"/>
                <a:cs typeface="Calibri"/>
              </a:rPr>
              <a:t>I </a:t>
            </a:r>
            <a:r>
              <a:rPr dirty="0" sz="2000" spc="60" b="1">
                <a:solidFill>
                  <a:srgbClr val="002060"/>
                </a:solidFill>
                <a:latin typeface="Calibri"/>
                <a:cs typeface="Calibri"/>
              </a:rPr>
              <a:t>have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potential conflict </a:t>
            </a:r>
            <a:r>
              <a:rPr dirty="0" sz="2000" spc="50" b="1">
                <a:solidFill>
                  <a:srgbClr val="002060"/>
                </a:solidFill>
                <a:latin typeface="Calibri"/>
                <a:cs typeface="Calibri"/>
              </a:rPr>
              <a:t>of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interest </a:t>
            </a:r>
            <a:r>
              <a:rPr dirty="0" sz="2000" spc="35" b="1">
                <a:solidFill>
                  <a:srgbClr val="002060"/>
                </a:solidFill>
                <a:latin typeface="Calibri"/>
                <a:cs typeface="Calibri"/>
              </a:rPr>
              <a:t>to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declare</a:t>
            </a:r>
            <a:r>
              <a:rPr dirty="0" sz="2000" spc="240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002060"/>
                </a:solid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551180" marR="5080">
              <a:lnSpc>
                <a:spcPct val="100000"/>
              </a:lnSpc>
            </a:pPr>
            <a:r>
              <a:rPr dirty="0" sz="2000" spc="45" b="1">
                <a:solidFill>
                  <a:srgbClr val="002060"/>
                </a:solidFill>
                <a:latin typeface="Calibri"/>
                <a:cs typeface="Calibri"/>
              </a:rPr>
              <a:t>Pr </a:t>
            </a:r>
            <a:r>
              <a:rPr dirty="0" sz="2000" b="1">
                <a:solidFill>
                  <a:srgbClr val="002060"/>
                </a:solidFill>
                <a:latin typeface="Calibri"/>
                <a:cs typeface="Calibri"/>
              </a:rPr>
              <a:t>E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DONAL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receive research facilities </a:t>
            </a:r>
            <a:r>
              <a:rPr dirty="0" sz="2000" spc="65" b="1">
                <a:solidFill>
                  <a:srgbClr val="002060"/>
                </a:solidFill>
                <a:latin typeface="Calibri"/>
                <a:cs typeface="Calibri"/>
              </a:rPr>
              <a:t>from </a:t>
            </a:r>
            <a:r>
              <a:rPr dirty="0" sz="2000" spc="50" b="1">
                <a:solidFill>
                  <a:srgbClr val="002060"/>
                </a:solidFill>
                <a:latin typeface="Calibri"/>
                <a:cs typeface="Calibri"/>
              </a:rPr>
              <a:t>GE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Healthcare </a:t>
            </a:r>
            <a:r>
              <a:rPr dirty="0" sz="2000" spc="65" b="1">
                <a:solidFill>
                  <a:srgbClr val="002060"/>
                </a:solidFill>
                <a:latin typeface="Calibri"/>
                <a:cs typeface="Calibri"/>
              </a:rPr>
              <a:t>and from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Abbott </a:t>
            </a:r>
            <a:r>
              <a:rPr dirty="0" sz="2000" b="1">
                <a:solidFill>
                  <a:srgbClr val="002060"/>
                </a:solidFill>
                <a:latin typeface="Calibri"/>
                <a:cs typeface="Calibri"/>
              </a:rPr>
              <a:t>+ </a:t>
            </a:r>
            <a:r>
              <a:rPr dirty="0" sz="2000" spc="95" b="1">
                <a:solidFill>
                  <a:srgbClr val="002060"/>
                </a:solidFill>
                <a:latin typeface="Calibri"/>
                <a:cs typeface="Calibri"/>
              </a:rPr>
              <a:t>occasional  </a:t>
            </a:r>
            <a:r>
              <a:rPr dirty="0" sz="2000" spc="85" b="1">
                <a:solidFill>
                  <a:srgbClr val="002060"/>
                </a:solidFill>
                <a:latin typeface="Calibri"/>
                <a:cs typeface="Calibri"/>
              </a:rPr>
              <a:t>consulting </a:t>
            </a:r>
            <a:r>
              <a:rPr dirty="0" sz="2000" spc="65" b="1">
                <a:solidFill>
                  <a:srgbClr val="002060"/>
                </a:solidFill>
                <a:latin typeface="Calibri"/>
                <a:cs typeface="Calibri"/>
              </a:rPr>
              <a:t>fees from </a:t>
            </a:r>
            <a:r>
              <a:rPr dirty="0" sz="2000" spc="60" b="1">
                <a:solidFill>
                  <a:srgbClr val="002060"/>
                </a:solidFill>
                <a:latin typeface="Calibri"/>
                <a:cs typeface="Calibri"/>
              </a:rPr>
              <a:t>Pfizer,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Astra-Zeneca, Alnylam,</a:t>
            </a:r>
            <a:r>
              <a:rPr dirty="0" sz="2000" spc="275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85" b="1">
                <a:solidFill>
                  <a:srgbClr val="002060"/>
                </a:solidFill>
                <a:latin typeface="Calibri"/>
                <a:cs typeface="Calibri"/>
              </a:rPr>
              <a:t>Bristol-Myer-Squibb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5838" y="4390644"/>
            <a:ext cx="1080833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45" b="1">
                <a:solidFill>
                  <a:srgbClr val="002060"/>
                </a:solidFill>
                <a:latin typeface="Calibri"/>
                <a:cs typeface="Calibri"/>
              </a:rPr>
              <a:t>Pr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Erwan DONAL </a:t>
            </a:r>
            <a:r>
              <a:rPr dirty="0" sz="2000" spc="45" b="1">
                <a:solidFill>
                  <a:srgbClr val="002060"/>
                </a:solidFill>
                <a:latin typeface="Calibri"/>
                <a:cs typeface="Calibri"/>
              </a:rPr>
              <a:t>is in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charge </a:t>
            </a:r>
            <a:r>
              <a:rPr dirty="0" sz="2000" spc="45" b="1">
                <a:solidFill>
                  <a:srgbClr val="002060"/>
                </a:solidFill>
                <a:latin typeface="Calibri"/>
                <a:cs typeface="Calibri"/>
              </a:rPr>
              <a:t>of </a:t>
            </a:r>
            <a:r>
              <a:rPr dirty="0" sz="2000" spc="65" b="1">
                <a:solidFill>
                  <a:srgbClr val="002060"/>
                </a:solidFill>
                <a:latin typeface="Calibri"/>
                <a:cs typeface="Calibri"/>
              </a:rPr>
              <a:t>The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Rennes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accredited </a:t>
            </a:r>
            <a:r>
              <a:rPr dirty="0" u="sng" sz="2000" spc="80" b="1" i="1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  <a:latin typeface="Calibri"/>
                <a:cs typeface="Calibri"/>
              </a:rPr>
              <a:t>Imaging CoreLab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working </a:t>
            </a:r>
            <a:r>
              <a:rPr dirty="0" sz="2000" spc="55" b="1">
                <a:solidFill>
                  <a:srgbClr val="002060"/>
                </a:solidFill>
                <a:latin typeface="Calibri"/>
                <a:cs typeface="Calibri"/>
              </a:rPr>
              <a:t>for </a:t>
            </a:r>
            <a:r>
              <a:rPr dirty="0" sz="2000" spc="75" b="1">
                <a:solidFill>
                  <a:srgbClr val="002060"/>
                </a:solidFill>
                <a:latin typeface="Calibri"/>
                <a:cs typeface="Calibri"/>
              </a:rPr>
              <a:t>Abbott, 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academic studies, Novostia, Alnylam,</a:t>
            </a:r>
            <a:r>
              <a:rPr dirty="0" sz="2000" spc="525" b="1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dirty="0" sz="2000" spc="80" b="1">
                <a:solidFill>
                  <a:srgbClr val="002060"/>
                </a:solidFill>
                <a:latin typeface="Calibri"/>
                <a:cs typeface="Calibri"/>
              </a:rPr>
              <a:t>Genscare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39839" y="4465598"/>
            <a:ext cx="717551" cy="717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1033" y="4662962"/>
            <a:ext cx="295275" cy="292100"/>
          </a:xfrm>
          <a:custGeom>
            <a:avLst/>
            <a:gdLst/>
            <a:ahLst/>
            <a:cxnLst/>
            <a:rect l="l" t="t" r="r" b="b"/>
            <a:pathLst>
              <a:path w="295275" h="292100">
                <a:moveTo>
                  <a:pt x="0" y="0"/>
                </a:moveTo>
                <a:lnTo>
                  <a:pt x="295160" y="0"/>
                </a:lnTo>
                <a:lnTo>
                  <a:pt x="295160" y="292100"/>
                </a:lnTo>
                <a:lnTo>
                  <a:pt x="0" y="2921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0"/>
            <a:ext cx="2067770" cy="8523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47565" y="0"/>
            <a:ext cx="2808605" cy="680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300" spc="75"/>
              <a:t>B</a:t>
            </a:r>
            <a:r>
              <a:rPr dirty="0" sz="4300" spc="90"/>
              <a:t>ac</a:t>
            </a:r>
            <a:r>
              <a:rPr dirty="0" sz="4300" spc="85"/>
              <a:t>kg</a:t>
            </a:r>
            <a:r>
              <a:rPr dirty="0" sz="4300" spc="30"/>
              <a:t>r</a:t>
            </a:r>
            <a:r>
              <a:rPr dirty="0" sz="4300" spc="85"/>
              <a:t>o</a:t>
            </a:r>
            <a:r>
              <a:rPr dirty="0" sz="4300" spc="80"/>
              <a:t>un</a:t>
            </a:r>
            <a:r>
              <a:rPr dirty="0" sz="4300"/>
              <a:t>d</a:t>
            </a:r>
            <a:endParaRPr sz="4300"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1549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</a:pPr>
            <a:r>
              <a:rPr dirty="0" sz="240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75920" y="6453336"/>
            <a:ext cx="1800225" cy="369570"/>
          </a:xfrm>
          <a:custGeom>
            <a:avLst/>
            <a:gdLst/>
            <a:ahLst/>
            <a:cxnLst/>
            <a:rect l="l" t="t" r="r" b="b"/>
            <a:pathLst>
              <a:path w="1800225" h="369570">
                <a:moveTo>
                  <a:pt x="0" y="0"/>
                </a:moveTo>
                <a:lnTo>
                  <a:pt x="1800199" y="0"/>
                </a:lnTo>
                <a:lnTo>
                  <a:pt x="1800199" y="369331"/>
                </a:lnTo>
                <a:lnTo>
                  <a:pt x="0" y="36933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870483" y="6524752"/>
            <a:ext cx="6334125" cy="31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00" spc="-20">
                <a:latin typeface="Calibri"/>
                <a:cs typeface="Calibri"/>
              </a:rPr>
              <a:t>Heitzinger et </a:t>
            </a:r>
            <a:r>
              <a:rPr dirty="0" sz="1900" spc="-10">
                <a:latin typeface="Calibri"/>
                <a:cs typeface="Calibri"/>
              </a:rPr>
              <a:t>al. </a:t>
            </a:r>
            <a:r>
              <a:rPr dirty="0" sz="1800" spc="-5">
                <a:latin typeface="Calibri"/>
                <a:cs typeface="Calibri"/>
              </a:rPr>
              <a:t>European </a:t>
            </a:r>
            <a:r>
              <a:rPr dirty="0" sz="1800">
                <a:latin typeface="Calibri"/>
                <a:cs typeface="Calibri"/>
              </a:rPr>
              <a:t>Journal of </a:t>
            </a:r>
            <a:r>
              <a:rPr dirty="0" sz="1800" spc="-5">
                <a:latin typeface="Calibri"/>
                <a:cs typeface="Calibri"/>
              </a:rPr>
              <a:t>Heart </a:t>
            </a:r>
            <a:r>
              <a:rPr dirty="0" sz="1800" spc="-15">
                <a:latin typeface="Calibri"/>
                <a:cs typeface="Calibri"/>
              </a:rPr>
              <a:t>Failure </a:t>
            </a:r>
            <a:r>
              <a:rPr dirty="0" sz="1800">
                <a:latin typeface="Calibri"/>
                <a:cs typeface="Calibri"/>
              </a:rPr>
              <a:t>(2024) </a:t>
            </a:r>
            <a:r>
              <a:rPr dirty="0" sz="1800" b="1">
                <a:latin typeface="Calibri"/>
                <a:cs typeface="Calibri"/>
              </a:rPr>
              <a:t>26</a:t>
            </a:r>
            <a:r>
              <a:rPr dirty="0" sz="1800">
                <a:latin typeface="Calibri"/>
                <a:cs typeface="Calibri"/>
              </a:rPr>
              <a:t>,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18–33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33232" y="1782571"/>
            <a:ext cx="2830195" cy="38690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86995" indent="-28575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8450" algn="l"/>
              </a:tabLst>
            </a:pPr>
            <a:r>
              <a:rPr dirty="0" sz="1800" spc="-10">
                <a:latin typeface="Calibri"/>
                <a:cs typeface="Calibri"/>
              </a:rPr>
              <a:t>Right-sided </a:t>
            </a:r>
            <a:r>
              <a:rPr dirty="0" sz="1800">
                <a:latin typeface="Calibri"/>
                <a:cs typeface="Calibri"/>
              </a:rPr>
              <a:t>HF </a:t>
            </a:r>
            <a:r>
              <a:rPr dirty="0" sz="1800" spc="-5">
                <a:latin typeface="Calibri"/>
                <a:cs typeface="Calibri"/>
              </a:rPr>
              <a:t>and TR </a:t>
            </a:r>
            <a:r>
              <a:rPr dirty="0" sz="1800" spc="-15">
                <a:latin typeface="Calibri"/>
                <a:cs typeface="Calibri"/>
              </a:rPr>
              <a:t>are </a:t>
            </a:r>
            <a:r>
              <a:rPr dirty="0" sz="1800" spc="-15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C00000"/>
                </a:solidFill>
                <a:latin typeface="Calibri"/>
                <a:cs typeface="Calibri"/>
              </a:rPr>
              <a:t>commun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0">
                <a:latin typeface="Calibri"/>
                <a:cs typeface="Calibri"/>
              </a:rPr>
              <a:t>strongly  associated </a:t>
            </a:r>
            <a:r>
              <a:rPr dirty="0" sz="1800" spc="-5">
                <a:latin typeface="Calibri"/>
                <a:cs typeface="Calibri"/>
              </a:rPr>
              <a:t>with </a:t>
            </a:r>
            <a:r>
              <a:rPr dirty="0" sz="1800">
                <a:latin typeface="Calibri"/>
                <a:cs typeface="Calibri"/>
              </a:rPr>
              <a:t>poor  </a:t>
            </a:r>
            <a:r>
              <a:rPr dirty="0" sz="1800" spc="-5">
                <a:latin typeface="Calibri"/>
                <a:cs typeface="Calibri"/>
              </a:rPr>
              <a:t>quality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15">
                <a:latin typeface="Calibri"/>
                <a:cs typeface="Calibri"/>
              </a:rPr>
              <a:t>life </a:t>
            </a:r>
            <a:r>
              <a:rPr dirty="0" sz="1800" spc="-5">
                <a:latin typeface="Calibri"/>
                <a:cs typeface="Calibri"/>
              </a:rPr>
              <a:t>and an  increased risk </a:t>
            </a:r>
            <a:r>
              <a:rPr dirty="0" sz="1800">
                <a:latin typeface="Calibri"/>
                <a:cs typeface="Calibri"/>
              </a:rPr>
              <a:t>of </a:t>
            </a:r>
            <a:r>
              <a:rPr dirty="0" sz="1800" spc="-5">
                <a:latin typeface="Calibri"/>
                <a:cs typeface="Calibri"/>
              </a:rPr>
              <a:t>HF-  </a:t>
            </a:r>
            <a:r>
              <a:rPr dirty="0" sz="1800" spc="-10">
                <a:latin typeface="Calibri"/>
                <a:cs typeface="Calibri"/>
              </a:rPr>
              <a:t>hospitalizations </a:t>
            </a:r>
            <a:r>
              <a:rPr dirty="0" sz="1800" spc="-5">
                <a:latin typeface="Calibri"/>
                <a:cs typeface="Calibri"/>
              </a:rPr>
              <a:t>and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death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"/>
            </a:pPr>
            <a:endParaRPr sz="1700">
              <a:latin typeface="Calibri"/>
              <a:cs typeface="Calibri"/>
            </a:endParaRPr>
          </a:p>
          <a:p>
            <a:pPr marL="298450" marR="5080" indent="-285750">
              <a:lnSpc>
                <a:spcPct val="100400"/>
              </a:lnSpc>
              <a:buFont typeface="Wingdings"/>
              <a:buChar char=""/>
              <a:tabLst>
                <a:tab pos="298450" algn="l"/>
              </a:tabLst>
            </a:pPr>
            <a:r>
              <a:rPr dirty="0" sz="1800" spc="-15">
                <a:latin typeface="Calibri"/>
                <a:cs typeface="Calibri"/>
              </a:rPr>
              <a:t>Patients </a:t>
            </a:r>
            <a:r>
              <a:rPr dirty="0" sz="1800">
                <a:latin typeface="Calibri"/>
                <a:cs typeface="Calibri"/>
              </a:rPr>
              <a:t>who </a:t>
            </a:r>
            <a:r>
              <a:rPr dirty="0" sz="1800" spc="-5">
                <a:latin typeface="Calibri"/>
                <a:cs typeface="Calibri"/>
              </a:rPr>
              <a:t>might benefit  </a:t>
            </a:r>
            <a:r>
              <a:rPr dirty="0" sz="1800" spc="-10">
                <a:latin typeface="Calibri"/>
                <a:cs typeface="Calibri"/>
              </a:rPr>
              <a:t>from </a:t>
            </a:r>
            <a:r>
              <a:rPr dirty="0" sz="1800" spc="-5">
                <a:latin typeface="Calibri"/>
                <a:cs typeface="Calibri"/>
              </a:rPr>
              <a:t>tricuspid </a:t>
            </a:r>
            <a:r>
              <a:rPr dirty="0" sz="1800" spc="-10">
                <a:latin typeface="Calibri"/>
                <a:cs typeface="Calibri"/>
              </a:rPr>
              <a:t>valve  interventions are </a:t>
            </a:r>
            <a:r>
              <a:rPr dirty="0" sz="1800" spc="-15">
                <a:latin typeface="Calibri"/>
                <a:cs typeface="Calibri"/>
              </a:rPr>
              <a:t>yet  </a:t>
            </a:r>
            <a:r>
              <a:rPr dirty="0" sz="1800" spc="-5">
                <a:latin typeface="Calibri"/>
                <a:cs typeface="Calibri"/>
              </a:rPr>
              <a:t>unknown, </a:t>
            </a:r>
            <a:r>
              <a:rPr dirty="0" sz="1800">
                <a:latin typeface="Calibri"/>
                <a:cs typeface="Calibri"/>
              </a:rPr>
              <a:t>as </a:t>
            </a:r>
            <a:r>
              <a:rPr dirty="0" sz="1800" spc="-5">
                <a:latin typeface="Calibri"/>
                <a:cs typeface="Calibri"/>
              </a:rPr>
              <a:t>is the ideal  time </a:t>
            </a:r>
            <a:r>
              <a:rPr dirty="0" sz="1800" spc="-15">
                <a:latin typeface="Calibri"/>
                <a:cs typeface="Calibri"/>
              </a:rPr>
              <a:t>for </a:t>
            </a:r>
            <a:r>
              <a:rPr dirty="0" sz="1800" spc="-5">
                <a:latin typeface="Calibri"/>
                <a:cs typeface="Calibri"/>
              </a:rPr>
              <a:t>these </a:t>
            </a:r>
            <a:r>
              <a:rPr dirty="0" sz="1800" spc="-10">
                <a:latin typeface="Calibri"/>
                <a:cs typeface="Calibri"/>
              </a:rPr>
              <a:t>treatments  </a:t>
            </a:r>
            <a:r>
              <a:rPr dirty="0" sz="1800" spc="-5">
                <a:latin typeface="Calibri"/>
                <a:cs typeface="Calibri"/>
              </a:rPr>
              <a:t>given </a:t>
            </a:r>
            <a:r>
              <a:rPr dirty="0" sz="1800">
                <a:latin typeface="Calibri"/>
                <a:cs typeface="Calibri"/>
              </a:rPr>
              <a:t>the paucity of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clinical  evidence.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056" y="1362455"/>
            <a:ext cx="5193792" cy="5184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3353" y="1556792"/>
            <a:ext cx="4605014" cy="45972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46903" y="1438655"/>
            <a:ext cx="4407408" cy="37398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40562" y="1632870"/>
            <a:ext cx="3819919" cy="31534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7369" y="1628800"/>
            <a:ext cx="156210" cy="288290"/>
          </a:xfrm>
          <a:custGeom>
            <a:avLst/>
            <a:gdLst/>
            <a:ahLst/>
            <a:cxnLst/>
            <a:rect l="l" t="t" r="r" b="b"/>
            <a:pathLst>
              <a:path w="156209" h="288289">
                <a:moveTo>
                  <a:pt x="0" y="0"/>
                </a:moveTo>
                <a:lnTo>
                  <a:pt x="155664" y="0"/>
                </a:lnTo>
                <a:lnTo>
                  <a:pt x="155664" y="288030"/>
                </a:lnTo>
                <a:lnTo>
                  <a:pt x="0" y="2880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07369" y="1628800"/>
            <a:ext cx="156210" cy="288290"/>
          </a:xfrm>
          <a:custGeom>
            <a:avLst/>
            <a:gdLst/>
            <a:ahLst/>
            <a:cxnLst/>
            <a:rect l="l" t="t" r="r" b="b"/>
            <a:pathLst>
              <a:path w="156209" h="288289">
                <a:moveTo>
                  <a:pt x="0" y="0"/>
                </a:moveTo>
                <a:lnTo>
                  <a:pt x="155665" y="0"/>
                </a:lnTo>
                <a:lnTo>
                  <a:pt x="155665" y="288032"/>
                </a:lnTo>
                <a:lnTo>
                  <a:pt x="0" y="288032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046403" y="3462044"/>
            <a:ext cx="258445" cy="604520"/>
          </a:xfrm>
          <a:prstGeom prst="rect">
            <a:avLst/>
          </a:prstGeom>
        </p:spPr>
        <p:txBody>
          <a:bodyPr wrap="square" lIns="0" tIns="317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00" spc="-15">
                <a:latin typeface="Calibri"/>
                <a:cs typeface="Calibri"/>
              </a:rPr>
              <a:t>su</a:t>
            </a:r>
            <a:r>
              <a:rPr dirty="0" sz="1500">
                <a:latin typeface="Calibri"/>
                <a:cs typeface="Calibri"/>
              </a:rPr>
              <a:t>r</a:t>
            </a:r>
            <a:r>
              <a:rPr dirty="0" sz="1500" spc="-20">
                <a:latin typeface="Calibri"/>
                <a:cs typeface="Calibri"/>
              </a:rPr>
              <a:t>v</a:t>
            </a:r>
            <a:r>
              <a:rPr dirty="0" sz="1500" spc="-10">
                <a:latin typeface="Calibri"/>
                <a:cs typeface="Calibri"/>
              </a:rPr>
              <a:t>i</a:t>
            </a:r>
            <a:r>
              <a:rPr dirty="0" sz="1500" spc="-40">
                <a:latin typeface="Calibri"/>
                <a:cs typeface="Calibri"/>
              </a:rPr>
              <a:t>v</a:t>
            </a:r>
            <a:r>
              <a:rPr dirty="0" sz="1500" spc="-20">
                <a:latin typeface="Calibri"/>
                <a:cs typeface="Calibri"/>
              </a:rPr>
              <a:t>a</a:t>
            </a:r>
            <a:r>
              <a:rPr dirty="0" sz="1500">
                <a:latin typeface="Calibri"/>
                <a:cs typeface="Calibri"/>
              </a:rPr>
              <a:t>l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0"/>
            <a:ext cx="2067770" cy="8523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549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</a:pPr>
            <a:r>
              <a:rPr dirty="0" sz="2400">
                <a:latin typeface="Calibri"/>
                <a:cs typeface="Calibri"/>
              </a:rPr>
              <a:t>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3353" y="4389107"/>
            <a:ext cx="3099435" cy="1231900"/>
          </a:xfrm>
          <a:custGeom>
            <a:avLst/>
            <a:gdLst/>
            <a:ahLst/>
            <a:cxnLst/>
            <a:rect l="l" t="t" r="r" b="b"/>
            <a:pathLst>
              <a:path w="3099435" h="1231900">
                <a:moveTo>
                  <a:pt x="0" y="1231318"/>
                </a:moveTo>
                <a:lnTo>
                  <a:pt x="3098916" y="1231318"/>
                </a:lnTo>
                <a:lnTo>
                  <a:pt x="3098916" y="0"/>
                </a:lnTo>
                <a:lnTo>
                  <a:pt x="0" y="0"/>
                </a:lnTo>
                <a:lnTo>
                  <a:pt x="0" y="1231318"/>
                </a:lnTo>
                <a:close/>
              </a:path>
            </a:pathLst>
          </a:custGeom>
          <a:solidFill>
            <a:srgbClr val="005694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62270" y="4389107"/>
            <a:ext cx="8566785" cy="1231900"/>
          </a:xfrm>
          <a:custGeom>
            <a:avLst/>
            <a:gdLst/>
            <a:ahLst/>
            <a:cxnLst/>
            <a:rect l="l" t="t" r="r" b="b"/>
            <a:pathLst>
              <a:path w="8566785" h="1231900">
                <a:moveTo>
                  <a:pt x="0" y="1231318"/>
                </a:moveTo>
                <a:lnTo>
                  <a:pt x="8566378" y="1231318"/>
                </a:lnTo>
                <a:lnTo>
                  <a:pt x="8566378" y="0"/>
                </a:lnTo>
                <a:lnTo>
                  <a:pt x="0" y="0"/>
                </a:lnTo>
                <a:lnTo>
                  <a:pt x="0" y="1231318"/>
                </a:lnTo>
                <a:close/>
              </a:path>
            </a:pathLst>
          </a:custGeom>
          <a:solidFill>
            <a:srgbClr val="005694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3353" y="4389108"/>
            <a:ext cx="11665585" cy="0"/>
          </a:xfrm>
          <a:custGeom>
            <a:avLst/>
            <a:gdLst/>
            <a:ahLst/>
            <a:cxnLst/>
            <a:rect l="l" t="t" r="r" b="b"/>
            <a:pathLst>
              <a:path w="11665585" h="0">
                <a:moveTo>
                  <a:pt x="0" y="0"/>
                </a:moveTo>
                <a:lnTo>
                  <a:pt x="11665296" y="0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3353" y="2852936"/>
            <a:ext cx="11665585" cy="0"/>
          </a:xfrm>
          <a:custGeom>
            <a:avLst/>
            <a:gdLst/>
            <a:ahLst/>
            <a:cxnLst/>
            <a:rect l="l" t="t" r="r" b="b"/>
            <a:pathLst>
              <a:path w="11665585" h="0">
                <a:moveTo>
                  <a:pt x="0" y="0"/>
                </a:moveTo>
                <a:lnTo>
                  <a:pt x="11665296" y="0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353" y="5620427"/>
            <a:ext cx="11665585" cy="0"/>
          </a:xfrm>
          <a:custGeom>
            <a:avLst/>
            <a:gdLst/>
            <a:ahLst/>
            <a:cxnLst/>
            <a:rect l="l" t="t" r="r" b="b"/>
            <a:pathLst>
              <a:path w="11665585" h="0">
                <a:moveTo>
                  <a:pt x="0" y="0"/>
                </a:moveTo>
                <a:lnTo>
                  <a:pt x="11665296" y="0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7013" y="2815844"/>
            <a:ext cx="14033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latin typeface="Calibri"/>
                <a:cs typeface="Calibri"/>
              </a:rPr>
              <a:t>P</a:t>
            </a:r>
            <a:r>
              <a:rPr dirty="0" sz="2400" spc="-5" b="1">
                <a:latin typeface="Calibri"/>
                <a:cs typeface="Calibri"/>
              </a:rPr>
              <a:t>opul</a:t>
            </a:r>
            <a:r>
              <a:rPr dirty="0" sz="2400" spc="-25" b="1">
                <a:latin typeface="Calibri"/>
                <a:cs typeface="Calibri"/>
              </a:rPr>
              <a:t>a</a:t>
            </a:r>
            <a:r>
              <a:rPr dirty="0" sz="2400" spc="5" b="1">
                <a:latin typeface="Calibri"/>
                <a:cs typeface="Calibri"/>
              </a:rPr>
              <a:t>t</a:t>
            </a:r>
            <a:r>
              <a:rPr dirty="0" sz="2400" spc="-5" b="1">
                <a:latin typeface="Calibri"/>
                <a:cs typeface="Calibri"/>
              </a:rPr>
              <a:t>io</a:t>
            </a:r>
            <a:r>
              <a:rPr dirty="0" sz="2400" b="1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9713" y="4352035"/>
            <a:ext cx="15855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latin typeface="Calibri"/>
                <a:cs typeface="Calibri"/>
              </a:rPr>
              <a:t>Intervention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35930" y="2736595"/>
            <a:ext cx="8362315" cy="23723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339090">
              <a:lnSpc>
                <a:spcPct val="121200"/>
              </a:lnSpc>
              <a:spcBef>
                <a:spcPts val="110"/>
              </a:spcBef>
            </a:pPr>
            <a:r>
              <a:rPr dirty="0" sz="2400" spc="-10" b="1">
                <a:latin typeface="Calibri"/>
                <a:cs typeface="Calibri"/>
              </a:rPr>
              <a:t>Symptomatic </a:t>
            </a:r>
            <a:r>
              <a:rPr dirty="0" sz="2400" spc="-5" b="1">
                <a:latin typeface="Calibri"/>
                <a:cs typeface="Calibri"/>
              </a:rPr>
              <a:t>(NYHA functional class II </a:t>
            </a:r>
            <a:r>
              <a:rPr dirty="0" sz="2400" spc="-10" b="1">
                <a:latin typeface="Calibri"/>
                <a:cs typeface="Calibri"/>
              </a:rPr>
              <a:t>to </a:t>
            </a:r>
            <a:r>
              <a:rPr dirty="0" sz="2400" b="1">
                <a:latin typeface="Calibri"/>
                <a:cs typeface="Calibri"/>
              </a:rPr>
              <a:t>IV) </a:t>
            </a:r>
            <a:r>
              <a:rPr dirty="0" sz="2400" spc="-5" b="1">
                <a:latin typeface="Calibri"/>
                <a:cs typeface="Calibri"/>
              </a:rPr>
              <a:t>with </a:t>
            </a:r>
            <a:r>
              <a:rPr dirty="0" sz="2400" b="1">
                <a:latin typeface="Calibri"/>
                <a:cs typeface="Calibri"/>
              </a:rPr>
              <a:t>≥ </a:t>
            </a:r>
            <a:r>
              <a:rPr dirty="0" sz="2400" spc="-10" b="1">
                <a:latin typeface="Calibri"/>
                <a:cs typeface="Calibri"/>
              </a:rPr>
              <a:t>severe </a:t>
            </a:r>
            <a:r>
              <a:rPr dirty="0" sz="2400" spc="-5" b="1">
                <a:latin typeface="Calibri"/>
                <a:cs typeface="Calibri"/>
              </a:rPr>
              <a:t>TR  Signs </a:t>
            </a:r>
            <a:r>
              <a:rPr dirty="0" sz="2400" b="1">
                <a:latin typeface="Calibri"/>
                <a:cs typeface="Calibri"/>
              </a:rPr>
              <a:t>and </a:t>
            </a:r>
            <a:r>
              <a:rPr dirty="0" sz="2400" spc="-10" b="1">
                <a:latin typeface="Calibri"/>
                <a:cs typeface="Calibri"/>
              </a:rPr>
              <a:t>symptoms </a:t>
            </a:r>
            <a:r>
              <a:rPr dirty="0" sz="2400" spc="-5" b="1">
                <a:latin typeface="Calibri"/>
                <a:cs typeface="Calibri"/>
              </a:rPr>
              <a:t>of heart </a:t>
            </a:r>
            <a:r>
              <a:rPr dirty="0" sz="2400" spc="-15" b="1">
                <a:latin typeface="Calibri"/>
                <a:cs typeface="Calibri"/>
              </a:rPr>
              <a:t>failure </a:t>
            </a:r>
            <a:r>
              <a:rPr dirty="0" sz="2400" spc="-5" b="1">
                <a:latin typeface="Calibri"/>
                <a:cs typeface="Calibri"/>
              </a:rPr>
              <a:t>in </a:t>
            </a:r>
            <a:r>
              <a:rPr dirty="0" sz="2400" b="1">
                <a:latin typeface="Calibri"/>
                <a:cs typeface="Calibri"/>
              </a:rPr>
              <a:t>the </a:t>
            </a:r>
            <a:r>
              <a:rPr dirty="0" sz="2400" spc="-10" b="1">
                <a:latin typeface="Calibri"/>
                <a:cs typeface="Calibri"/>
              </a:rPr>
              <a:t>previous </a:t>
            </a:r>
            <a:r>
              <a:rPr dirty="0" sz="2400" spc="-5" b="1">
                <a:latin typeface="Calibri"/>
                <a:cs typeface="Calibri"/>
              </a:rPr>
              <a:t>12-months,  Ineligibility </a:t>
            </a:r>
            <a:r>
              <a:rPr dirty="0" sz="2400" spc="-15" b="1">
                <a:latin typeface="Calibri"/>
                <a:cs typeface="Calibri"/>
              </a:rPr>
              <a:t>for </a:t>
            </a:r>
            <a:r>
              <a:rPr dirty="0" sz="2400" spc="-10" b="1">
                <a:latin typeface="Calibri"/>
                <a:cs typeface="Calibri"/>
              </a:rPr>
              <a:t>surgery</a:t>
            </a:r>
            <a:endParaRPr sz="24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2235"/>
              </a:spcBef>
              <a:tabLst>
                <a:tab pos="7313930" algn="l"/>
              </a:tabLst>
            </a:pPr>
            <a:r>
              <a:rPr dirty="0" sz="2400" spc="-15" b="1">
                <a:latin typeface="Calibri"/>
                <a:cs typeface="Calibri"/>
              </a:rPr>
              <a:t>Percutaneous procedure </a:t>
            </a:r>
            <a:r>
              <a:rPr dirty="0" sz="2400" spc="-5" b="1">
                <a:latin typeface="Calibri"/>
                <a:cs typeface="Calibri"/>
              </a:rPr>
              <a:t>using </a:t>
            </a:r>
            <a:r>
              <a:rPr dirty="0" sz="2400" b="1">
                <a:latin typeface="Calibri"/>
                <a:cs typeface="Calibri"/>
              </a:rPr>
              <a:t>the</a:t>
            </a:r>
            <a:r>
              <a:rPr dirty="0" sz="2400" spc="85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TriClipTM</a:t>
            </a:r>
            <a:r>
              <a:rPr dirty="0" sz="2400" spc="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device	</a:t>
            </a:r>
            <a:r>
              <a:rPr dirty="0" sz="2400" spc="-25" b="1">
                <a:latin typeface="Calibri"/>
                <a:cs typeface="Calibri"/>
              </a:rPr>
              <a:t>(T-TEER)</a:t>
            </a:r>
            <a:endParaRPr sz="2400">
              <a:latin typeface="Calibri"/>
              <a:cs typeface="Calibri"/>
            </a:endParaRPr>
          </a:p>
          <a:p>
            <a:pPr algn="ctr" marL="57150">
              <a:lnSpc>
                <a:spcPct val="100000"/>
              </a:lnSpc>
            </a:pPr>
            <a:r>
              <a:rPr dirty="0" sz="2400" spc="-5" b="1">
                <a:latin typeface="Calibri"/>
                <a:cs typeface="Calibri"/>
              </a:rPr>
              <a:t>on </a:t>
            </a:r>
            <a:r>
              <a:rPr dirty="0" sz="2400" spc="-10" b="1">
                <a:latin typeface="Calibri"/>
                <a:cs typeface="Calibri"/>
              </a:rPr>
              <a:t>top </a:t>
            </a:r>
            <a:r>
              <a:rPr dirty="0" sz="2400" spc="-5" b="1">
                <a:latin typeface="Calibri"/>
                <a:cs typeface="Calibri"/>
              </a:rPr>
              <a:t>of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GDMT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655" rIns="0" bIns="0" rtlCol="0" vert="horz">
            <a:spAutoFit/>
          </a:bodyPr>
          <a:lstStyle/>
          <a:p>
            <a:pPr marL="1617980" marR="5080" indent="-755650">
              <a:lnSpc>
                <a:spcPts val="3790"/>
              </a:lnSpc>
              <a:spcBef>
                <a:spcPts val="265"/>
              </a:spcBef>
              <a:tabLst>
                <a:tab pos="5885180" algn="l"/>
              </a:tabLst>
            </a:pPr>
            <a:r>
              <a:rPr dirty="0" spc="60"/>
              <a:t>First</a:t>
            </a:r>
            <a:r>
              <a:rPr dirty="0" spc="215"/>
              <a:t> </a:t>
            </a:r>
            <a:r>
              <a:rPr dirty="0" spc="80"/>
              <a:t>academic</a:t>
            </a:r>
            <a:r>
              <a:rPr dirty="0" spc="210"/>
              <a:t> </a:t>
            </a:r>
            <a:r>
              <a:rPr dirty="0" spc="70"/>
              <a:t>randomized	</a:t>
            </a:r>
            <a:r>
              <a:rPr dirty="0" spc="75"/>
              <a:t>trial </a:t>
            </a:r>
            <a:r>
              <a:rPr dirty="0" spc="70"/>
              <a:t>about  transcatheter </a:t>
            </a:r>
            <a:r>
              <a:rPr dirty="0" spc="80"/>
              <a:t>correction </a:t>
            </a:r>
            <a:r>
              <a:rPr dirty="0" spc="50"/>
              <a:t>of</a:t>
            </a:r>
            <a:r>
              <a:rPr dirty="0" spc="445"/>
              <a:t> </a:t>
            </a:r>
            <a:r>
              <a:rPr dirty="0" spc="100"/>
              <a:t>TR</a:t>
            </a:r>
          </a:p>
        </p:txBody>
      </p:sp>
      <p:sp>
        <p:nvSpPr>
          <p:cNvPr id="12" name="object 12"/>
          <p:cNvSpPr/>
          <p:nvPr/>
        </p:nvSpPr>
        <p:spPr>
          <a:xfrm>
            <a:off x="1972055" y="4492752"/>
            <a:ext cx="1060704" cy="9479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2888" y="1656556"/>
            <a:ext cx="3099435" cy="1196975"/>
          </a:xfrm>
          <a:custGeom>
            <a:avLst/>
            <a:gdLst/>
            <a:ahLst/>
            <a:cxnLst/>
            <a:rect l="l" t="t" r="r" b="b"/>
            <a:pathLst>
              <a:path w="3099435" h="1196975">
                <a:moveTo>
                  <a:pt x="0" y="1196378"/>
                </a:moveTo>
                <a:lnTo>
                  <a:pt x="3098916" y="1196378"/>
                </a:lnTo>
                <a:lnTo>
                  <a:pt x="3098916" y="0"/>
                </a:lnTo>
                <a:lnTo>
                  <a:pt x="0" y="0"/>
                </a:lnTo>
                <a:lnTo>
                  <a:pt x="0" y="1196378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91805" y="1656556"/>
            <a:ext cx="8566785" cy="1196975"/>
          </a:xfrm>
          <a:custGeom>
            <a:avLst/>
            <a:gdLst/>
            <a:ahLst/>
            <a:cxnLst/>
            <a:rect l="l" t="t" r="r" b="b"/>
            <a:pathLst>
              <a:path w="8566785" h="1196975">
                <a:moveTo>
                  <a:pt x="0" y="1196378"/>
                </a:moveTo>
                <a:lnTo>
                  <a:pt x="8566378" y="1196378"/>
                </a:lnTo>
                <a:lnTo>
                  <a:pt x="8566378" y="0"/>
                </a:lnTo>
                <a:lnTo>
                  <a:pt x="0" y="0"/>
                </a:lnTo>
                <a:lnTo>
                  <a:pt x="0" y="1196378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92888" y="1650207"/>
            <a:ext cx="0" cy="1209675"/>
          </a:xfrm>
          <a:custGeom>
            <a:avLst/>
            <a:gdLst/>
            <a:ahLst/>
            <a:cxnLst/>
            <a:rect l="l" t="t" r="r" b="b"/>
            <a:pathLst>
              <a:path w="0" h="1209675">
                <a:moveTo>
                  <a:pt x="0" y="0"/>
                </a:moveTo>
                <a:lnTo>
                  <a:pt x="0" y="1209079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958184" y="1650207"/>
            <a:ext cx="0" cy="1209675"/>
          </a:xfrm>
          <a:custGeom>
            <a:avLst/>
            <a:gdLst/>
            <a:ahLst/>
            <a:cxnLst/>
            <a:rect l="l" t="t" r="r" b="b"/>
            <a:pathLst>
              <a:path w="0" h="1209675">
                <a:moveTo>
                  <a:pt x="0" y="0"/>
                </a:moveTo>
                <a:lnTo>
                  <a:pt x="0" y="1209079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6538" y="1656557"/>
            <a:ext cx="11678285" cy="0"/>
          </a:xfrm>
          <a:custGeom>
            <a:avLst/>
            <a:gdLst/>
            <a:ahLst/>
            <a:cxnLst/>
            <a:rect l="l" t="t" r="r" b="b"/>
            <a:pathLst>
              <a:path w="11678285" h="0">
                <a:moveTo>
                  <a:pt x="0" y="0"/>
                </a:moveTo>
                <a:lnTo>
                  <a:pt x="11677996" y="0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6538" y="2852936"/>
            <a:ext cx="11678285" cy="0"/>
          </a:xfrm>
          <a:custGeom>
            <a:avLst/>
            <a:gdLst/>
            <a:ahLst/>
            <a:cxnLst/>
            <a:rect l="l" t="t" r="r" b="b"/>
            <a:pathLst>
              <a:path w="11678285" h="0">
                <a:moveTo>
                  <a:pt x="0" y="0"/>
                </a:moveTo>
                <a:lnTo>
                  <a:pt x="11677996" y="0"/>
                </a:lnTo>
              </a:path>
            </a:pathLst>
          </a:custGeom>
          <a:ln w="12700">
            <a:solidFill>
              <a:srgbClr val="00569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79248" y="1616964"/>
            <a:ext cx="258191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3200" spc="-5" b="1">
                <a:solidFill>
                  <a:srgbClr val="B7E1FF"/>
                </a:solidFill>
                <a:latin typeface="Calibri"/>
                <a:cs typeface="Calibri"/>
              </a:rPr>
              <a:t>Main</a:t>
            </a:r>
            <a:r>
              <a:rPr dirty="0" sz="3200" spc="-55" b="1">
                <a:solidFill>
                  <a:srgbClr val="B7E1FF"/>
                </a:solidFill>
                <a:latin typeface="Calibri"/>
                <a:cs typeface="Calibri"/>
              </a:rPr>
              <a:t> </a:t>
            </a:r>
            <a:r>
              <a:rPr dirty="0" sz="3200" spc="-10" b="1">
                <a:solidFill>
                  <a:srgbClr val="B7E1FF"/>
                </a:solidFill>
                <a:latin typeface="Calibri"/>
                <a:cs typeface="Calibri"/>
              </a:rPr>
              <a:t>Objective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09609" y="1619503"/>
            <a:ext cx="8159750" cy="854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700" spc="-120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assess </a:t>
            </a: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safety 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700" spc="-10" b="1">
                <a:solidFill>
                  <a:srgbClr val="FFFFFF"/>
                </a:solidFill>
                <a:latin typeface="Calibri"/>
                <a:cs typeface="Calibri"/>
              </a:rPr>
              <a:t>efficacy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700" spc="-35" b="1">
                <a:solidFill>
                  <a:srgbClr val="FFFFFF"/>
                </a:solidFill>
                <a:latin typeface="Calibri"/>
                <a:cs typeface="Calibri"/>
              </a:rPr>
              <a:t>T-TEER </a:t>
            </a:r>
            <a:r>
              <a:rPr dirty="0" sz="2700" b="1">
                <a:solidFill>
                  <a:srgbClr val="FFFFFF"/>
                </a:solidFill>
                <a:latin typeface="Calibri"/>
                <a:cs typeface="Calibri"/>
              </a:rPr>
              <a:t>+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GDMT</a:t>
            </a:r>
            <a:r>
              <a:rPr dirty="0" sz="2700" spc="1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10" b="1">
                <a:solidFill>
                  <a:srgbClr val="FFFFFF"/>
                </a:solidFill>
                <a:latin typeface="Calibri"/>
                <a:cs typeface="Calibri"/>
              </a:rPr>
              <a:t>compared</a:t>
            </a:r>
            <a:endParaRPr sz="2700">
              <a:latin typeface="Calibri"/>
              <a:cs typeface="Calibri"/>
            </a:endParaRPr>
          </a:p>
          <a:p>
            <a:pPr algn="ctr" marR="220979">
              <a:lnSpc>
                <a:spcPct val="100000"/>
              </a:lnSpc>
              <a:spcBef>
                <a:spcPts val="45"/>
              </a:spcBef>
            </a:pPr>
            <a:r>
              <a:rPr dirty="0" sz="27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GDMT</a:t>
            </a:r>
            <a:r>
              <a:rPr dirty="0" sz="27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5" b="1">
                <a:solidFill>
                  <a:srgbClr val="FFFFFF"/>
                </a:solidFill>
                <a:latin typeface="Calibri"/>
                <a:cs typeface="Calibri"/>
              </a:rPr>
              <a:t>alone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0"/>
            <a:ext cx="1981733" cy="8169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0832504" y="321461"/>
            <a:ext cx="864095" cy="4954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7053" y="83819"/>
            <a:ext cx="796290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2420" algn="l"/>
              </a:tabLst>
            </a:pPr>
            <a:r>
              <a:rPr dirty="0" spc="85"/>
              <a:t>Primary	</a:t>
            </a:r>
            <a:r>
              <a:rPr dirty="0" spc="80"/>
              <a:t>Endpoint </a:t>
            </a:r>
            <a:r>
              <a:rPr dirty="0"/>
              <a:t>: </a:t>
            </a:r>
            <a:r>
              <a:rPr dirty="0" spc="80"/>
              <a:t>Clinical Composite</a:t>
            </a:r>
            <a:r>
              <a:rPr dirty="0" spc="640"/>
              <a:t> </a:t>
            </a:r>
            <a:r>
              <a:rPr dirty="0" spc="65"/>
              <a:t>Score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1549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</a:pPr>
            <a:r>
              <a:rPr dirty="0" sz="2400">
                <a:latin typeface="Calibri"/>
                <a:cs typeface="Calibri"/>
              </a:rPr>
              <a:t>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0833" y="3617144"/>
            <a:ext cx="6359525" cy="528320"/>
          </a:xfrm>
          <a:prstGeom prst="rect">
            <a:avLst/>
          </a:prstGeom>
          <a:solidFill>
            <a:srgbClr val="000000"/>
          </a:solidFill>
        </p:spPr>
        <p:txBody>
          <a:bodyPr wrap="square" lIns="0" tIns="32384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254"/>
              </a:spcBef>
            </a:pPr>
            <a:r>
              <a:rPr dirty="0" sz="2700" spc="-25" b="1">
                <a:solidFill>
                  <a:srgbClr val="FFFFFF"/>
                </a:solidFill>
                <a:latin typeface="Calibri"/>
                <a:cs typeface="Calibri"/>
              </a:rPr>
              <a:t>Randomized </a:t>
            </a:r>
            <a:r>
              <a:rPr dirty="0" sz="2700" spc="-30" b="1">
                <a:solidFill>
                  <a:srgbClr val="FFFFFF"/>
                </a:solidFill>
                <a:latin typeface="Calibri"/>
                <a:cs typeface="Calibri"/>
              </a:rPr>
              <a:t>patient</a:t>
            </a:r>
            <a:r>
              <a:rPr dirty="0" sz="27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700" spc="-25" b="1">
                <a:solidFill>
                  <a:srgbClr val="FFFFFF"/>
                </a:solidFill>
                <a:latin typeface="Calibri"/>
                <a:cs typeface="Calibri"/>
              </a:rPr>
              <a:t>groups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13505" y="619912"/>
            <a:ext cx="4302760" cy="2760345"/>
          </a:xfrm>
          <a:prstGeom prst="rect">
            <a:avLst/>
          </a:prstGeom>
          <a:solidFill>
            <a:srgbClr val="005694"/>
          </a:solidFill>
          <a:ln w="25400">
            <a:solidFill>
              <a:srgbClr val="0070C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55"/>
              </a:spcBef>
            </a:pPr>
            <a:r>
              <a:rPr dirty="0" sz="2400" spc="-5" b="1">
                <a:solidFill>
                  <a:srgbClr val="77FFFE"/>
                </a:solidFill>
                <a:latin typeface="Calibri"/>
                <a:cs typeface="Calibri"/>
              </a:rPr>
              <a:t>PGA</a:t>
            </a:r>
            <a:endParaRPr sz="24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20"/>
              </a:spcBef>
            </a:pP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Patients were asked </a:t>
            </a:r>
            <a:r>
              <a:rPr dirty="0" sz="1900" spc="-15" b="1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dirty="0" sz="1900" spc="-20" b="1">
                <a:solidFill>
                  <a:srgbClr val="FFFFFF"/>
                </a:solidFill>
                <a:latin typeface="Calibri"/>
                <a:cs typeface="Calibri"/>
              </a:rPr>
              <a:t>they</a:t>
            </a:r>
            <a:r>
              <a:rPr dirty="0" sz="1900" spc="-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900" spc="-20" b="1">
                <a:solidFill>
                  <a:srgbClr val="FFFFFF"/>
                </a:solidFill>
                <a:latin typeface="Calibri"/>
                <a:cs typeface="Calibri"/>
              </a:rPr>
              <a:t>felt: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245"/>
              </a:lnSpc>
              <a:spcBef>
                <a:spcPts val="25"/>
              </a:spcBef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Markedly improved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195"/>
              </a:lnSpc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Moderately improved</a:t>
            </a:r>
            <a:endParaRPr sz="1900">
              <a:latin typeface="Calibri"/>
              <a:cs typeface="Calibri"/>
            </a:endParaRPr>
          </a:p>
          <a:p>
            <a:pPr marL="602615" indent="-511809">
              <a:lnSpc>
                <a:spcPts val="2230"/>
              </a:lnSpc>
              <a:buAutoNum type="arabicParenR"/>
              <a:tabLst>
                <a:tab pos="601980" algn="l"/>
                <a:tab pos="602615" algn="l"/>
              </a:tabLst>
            </a:pPr>
            <a:r>
              <a:rPr dirty="0" sz="1900" spc="-10" b="1">
                <a:solidFill>
                  <a:srgbClr val="FFFFFF"/>
                </a:solidFill>
                <a:latin typeface="Calibri"/>
                <a:cs typeface="Calibri"/>
              </a:rPr>
              <a:t>Mildly</a:t>
            </a: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 improved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245"/>
              </a:lnSpc>
              <a:spcBef>
                <a:spcPts val="25"/>
              </a:spcBef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15" b="1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19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900" spc="-20" b="1">
                <a:solidFill>
                  <a:srgbClr val="FFFFFF"/>
                </a:solidFill>
                <a:latin typeface="Calibri"/>
                <a:cs typeface="Calibri"/>
              </a:rPr>
              <a:t>change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245"/>
              </a:lnSpc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15" b="1">
                <a:solidFill>
                  <a:srgbClr val="FFFFFF"/>
                </a:solidFill>
                <a:latin typeface="Calibri"/>
                <a:cs typeface="Calibri"/>
              </a:rPr>
              <a:t>Slightly</a:t>
            </a: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 worse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230"/>
              </a:lnSpc>
              <a:spcBef>
                <a:spcPts val="25"/>
              </a:spcBef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Moderately worse</a:t>
            </a:r>
            <a:endParaRPr sz="1900">
              <a:latin typeface="Calibri"/>
              <a:cs typeface="Calibri"/>
            </a:endParaRPr>
          </a:p>
          <a:p>
            <a:pPr marL="548640" indent="-457834">
              <a:lnSpc>
                <a:spcPts val="2230"/>
              </a:lnSpc>
              <a:buAutoNum type="arabicParenR"/>
              <a:tabLst>
                <a:tab pos="548005" algn="l"/>
                <a:tab pos="548640" algn="l"/>
              </a:tabLst>
            </a:pPr>
            <a:r>
              <a:rPr dirty="0" sz="1900" spc="-25" b="1">
                <a:solidFill>
                  <a:srgbClr val="FFFFFF"/>
                </a:solidFill>
                <a:latin typeface="Calibri"/>
                <a:cs typeface="Calibri"/>
              </a:rPr>
              <a:t>Markedly worse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892" y="948944"/>
            <a:ext cx="615378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10">
                <a:latin typeface="Calibri"/>
                <a:cs typeface="Calibri"/>
              </a:rPr>
              <a:t>The </a:t>
            </a:r>
            <a:r>
              <a:rPr dirty="0" sz="2100" spc="5" b="1">
                <a:latin typeface="Calibri"/>
                <a:cs typeface="Calibri"/>
              </a:rPr>
              <a:t>Clinical Composite </a:t>
            </a:r>
            <a:r>
              <a:rPr dirty="0" sz="2100" b="1">
                <a:latin typeface="Calibri"/>
                <a:cs typeface="Calibri"/>
              </a:rPr>
              <a:t>Score </a:t>
            </a:r>
            <a:r>
              <a:rPr dirty="0" sz="1600" spc="-10">
                <a:latin typeface="Calibri"/>
                <a:cs typeface="Calibri"/>
              </a:rPr>
              <a:t>(at </a:t>
            </a:r>
            <a:r>
              <a:rPr dirty="0" sz="1600" spc="-5">
                <a:latin typeface="Calibri"/>
                <a:cs typeface="Calibri"/>
              </a:rPr>
              <a:t>12-month post</a:t>
            </a:r>
            <a:r>
              <a:rPr dirty="0" sz="1600" spc="1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randomization):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892" y="1278128"/>
            <a:ext cx="6894195" cy="1311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700" marR="5080" indent="-381000">
              <a:lnSpc>
                <a:spcPct val="100000"/>
              </a:lnSpc>
              <a:spcBef>
                <a:spcPts val="100"/>
              </a:spcBef>
              <a:buChar char="-"/>
              <a:tabLst>
                <a:tab pos="393065" algn="l"/>
                <a:tab pos="393700" algn="l"/>
              </a:tabLst>
            </a:pPr>
            <a:r>
              <a:rPr dirty="0" sz="2100" spc="5">
                <a:latin typeface="Calibri"/>
                <a:cs typeface="Calibri"/>
              </a:rPr>
              <a:t>Occurrence of </a:t>
            </a:r>
            <a:r>
              <a:rPr dirty="0" sz="2100" spc="10">
                <a:latin typeface="Calibri"/>
                <a:cs typeface="Calibri"/>
              </a:rPr>
              <a:t>major </a:t>
            </a:r>
            <a:r>
              <a:rPr dirty="0" sz="2100" spc="5">
                <a:latin typeface="Calibri"/>
                <a:cs typeface="Calibri"/>
              </a:rPr>
              <a:t>cardio-vascular </a:t>
            </a:r>
            <a:r>
              <a:rPr dirty="0" sz="2100">
                <a:latin typeface="Calibri"/>
                <a:cs typeface="Calibri"/>
              </a:rPr>
              <a:t>events </a:t>
            </a:r>
            <a:r>
              <a:rPr dirty="0" sz="2100" spc="5">
                <a:latin typeface="Calibri"/>
                <a:cs typeface="Calibri"/>
              </a:rPr>
              <a:t>(cardiovascular  </a:t>
            </a:r>
            <a:r>
              <a:rPr dirty="0" sz="2100">
                <a:latin typeface="Calibri"/>
                <a:cs typeface="Calibri"/>
              </a:rPr>
              <a:t>hospitalization </a:t>
            </a:r>
            <a:r>
              <a:rPr dirty="0" sz="2100" spc="5">
                <a:latin typeface="Calibri"/>
                <a:cs typeface="Calibri"/>
              </a:rPr>
              <a:t>and/or death</a:t>
            </a:r>
            <a:r>
              <a:rPr dirty="0" sz="2100" spc="65">
                <a:latin typeface="Calibri"/>
                <a:cs typeface="Calibri"/>
              </a:rPr>
              <a:t> </a:t>
            </a:r>
            <a:r>
              <a:rPr dirty="0" sz="2100" spc="10">
                <a:latin typeface="Calibri"/>
                <a:cs typeface="Calibri"/>
              </a:rPr>
              <a:t>(MCE)</a:t>
            </a:r>
            <a:endParaRPr sz="2100">
              <a:latin typeface="Calibri"/>
              <a:cs typeface="Calibri"/>
            </a:endParaRPr>
          </a:p>
          <a:p>
            <a:pPr marL="393700" indent="-381000">
              <a:lnSpc>
                <a:spcPts val="2510"/>
              </a:lnSpc>
              <a:spcBef>
                <a:spcPts val="70"/>
              </a:spcBef>
              <a:buChar char="-"/>
              <a:tabLst>
                <a:tab pos="393065" algn="l"/>
                <a:tab pos="393700" algn="l"/>
              </a:tabLst>
            </a:pPr>
            <a:r>
              <a:rPr dirty="0" sz="2100" spc="10">
                <a:latin typeface="Calibri"/>
                <a:cs typeface="Calibri"/>
              </a:rPr>
              <a:t>Changes </a:t>
            </a:r>
            <a:r>
              <a:rPr dirty="0" sz="2100">
                <a:latin typeface="Calibri"/>
                <a:cs typeface="Calibri"/>
              </a:rPr>
              <a:t>in </a:t>
            </a:r>
            <a:r>
              <a:rPr dirty="0" sz="2100" spc="10">
                <a:latin typeface="Calibri"/>
                <a:cs typeface="Calibri"/>
              </a:rPr>
              <a:t>the NYHA </a:t>
            </a:r>
            <a:r>
              <a:rPr dirty="0" sz="2100" spc="5">
                <a:latin typeface="Calibri"/>
                <a:cs typeface="Calibri"/>
              </a:rPr>
              <a:t>class,</a:t>
            </a:r>
            <a:r>
              <a:rPr dirty="0" sz="2100" spc="95">
                <a:latin typeface="Calibri"/>
                <a:cs typeface="Calibri"/>
              </a:rPr>
              <a:t> </a:t>
            </a:r>
            <a:r>
              <a:rPr dirty="0" sz="2100" spc="15">
                <a:latin typeface="Calibri"/>
                <a:cs typeface="Calibri"/>
              </a:rPr>
              <a:t>or</a:t>
            </a:r>
            <a:endParaRPr sz="2100">
              <a:latin typeface="Calibri"/>
              <a:cs typeface="Calibri"/>
            </a:endParaRPr>
          </a:p>
          <a:p>
            <a:pPr marL="393700" indent="-381000">
              <a:lnSpc>
                <a:spcPts val="2510"/>
              </a:lnSpc>
              <a:buChar char="-"/>
              <a:tabLst>
                <a:tab pos="393065" algn="l"/>
                <a:tab pos="393700" algn="l"/>
              </a:tabLst>
            </a:pPr>
            <a:r>
              <a:rPr dirty="0" sz="2100" spc="-5">
                <a:latin typeface="Calibri"/>
                <a:cs typeface="Calibri"/>
              </a:rPr>
              <a:t>Patient </a:t>
            </a:r>
            <a:r>
              <a:rPr dirty="0" sz="2100" spc="10">
                <a:latin typeface="Calibri"/>
                <a:cs typeface="Calibri"/>
              </a:rPr>
              <a:t>global assessment (PGA)</a:t>
            </a:r>
            <a:r>
              <a:rPr dirty="0" sz="2100" spc="60">
                <a:latin typeface="Calibri"/>
                <a:cs typeface="Calibri"/>
              </a:rPr>
              <a:t> </a:t>
            </a:r>
            <a:r>
              <a:rPr dirty="0" sz="2100" spc="10">
                <a:latin typeface="Calibri"/>
                <a:cs typeface="Calibri"/>
              </a:rPr>
              <a:t>and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3178" y="4772659"/>
            <a:ext cx="3389629" cy="112903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065" marR="5080" indent="-381000">
              <a:lnSpc>
                <a:spcPct val="100800"/>
              </a:lnSpc>
              <a:spcBef>
                <a:spcPts val="75"/>
              </a:spcBef>
              <a:buFont typeface="Wingdings"/>
              <a:buChar char=""/>
              <a:tabLst>
                <a:tab pos="393700" algn="l"/>
              </a:tabLst>
            </a:pPr>
            <a:r>
              <a:rPr dirty="0" sz="2400" spc="-15">
                <a:latin typeface="Calibri"/>
                <a:cs typeface="Calibri"/>
              </a:rPr>
              <a:t>Improved </a:t>
            </a:r>
            <a:r>
              <a:rPr dirty="0" sz="2400" spc="-5">
                <a:latin typeface="Calibri"/>
                <a:cs typeface="Calibri"/>
              </a:rPr>
              <a:t>if </a:t>
            </a:r>
            <a:r>
              <a:rPr dirty="0" sz="2400">
                <a:latin typeface="Calibri"/>
                <a:cs typeface="Calibri"/>
              </a:rPr>
              <a:t>no </a:t>
            </a:r>
            <a:r>
              <a:rPr dirty="0" sz="2400" spc="-5">
                <a:latin typeface="Calibri"/>
                <a:cs typeface="Calibri"/>
              </a:rPr>
              <a:t>MCE</a:t>
            </a:r>
            <a:r>
              <a:rPr dirty="0" sz="2400" spc="-6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and  </a:t>
            </a:r>
            <a:r>
              <a:rPr dirty="0" sz="2400" spc="-20">
                <a:latin typeface="Calibri"/>
                <a:cs typeface="Calibri"/>
              </a:rPr>
              <a:t>favorable </a:t>
            </a:r>
            <a:r>
              <a:rPr dirty="0" sz="2400" spc="-5">
                <a:latin typeface="Calibri"/>
                <a:cs typeface="Calibri"/>
              </a:rPr>
              <a:t>change </a:t>
            </a:r>
            <a:r>
              <a:rPr dirty="0" sz="2400">
                <a:latin typeface="Calibri"/>
                <a:cs typeface="Calibri"/>
              </a:rPr>
              <a:t>in  NYHA </a:t>
            </a:r>
            <a:r>
              <a:rPr dirty="0" sz="2400" spc="-10">
                <a:latin typeface="Calibri"/>
                <a:cs typeface="Calibri"/>
              </a:rPr>
              <a:t>and/or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PGA</a:t>
            </a:r>
            <a:r>
              <a:rPr dirty="0" sz="2400" spc="-5">
                <a:solidFill>
                  <a:srgbClr val="FF0000"/>
                </a:solidFill>
                <a:latin typeface="Calibri"/>
                <a:cs typeface="Calibri"/>
              </a:rPr>
              <a:t>(&lt;4)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39926" y="5260340"/>
            <a:ext cx="3299460" cy="112903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81000">
              <a:lnSpc>
                <a:spcPct val="100800"/>
              </a:lnSpc>
              <a:spcBef>
                <a:spcPts val="75"/>
              </a:spcBef>
              <a:buFont typeface="Wingdings"/>
              <a:buChar char=""/>
              <a:tabLst>
                <a:tab pos="393700" algn="l"/>
              </a:tabLst>
            </a:pPr>
            <a:r>
              <a:rPr dirty="0" sz="2400" spc="-5">
                <a:latin typeface="Calibri"/>
                <a:cs typeface="Calibri"/>
              </a:rPr>
              <a:t>Unchanged </a:t>
            </a:r>
            <a:r>
              <a:rPr dirty="0" sz="2400">
                <a:latin typeface="Calibri"/>
                <a:cs typeface="Calibri"/>
              </a:rPr>
              <a:t>, </a:t>
            </a:r>
            <a:r>
              <a:rPr dirty="0" sz="2400" spc="-5">
                <a:latin typeface="Calibri"/>
                <a:cs typeface="Calibri"/>
              </a:rPr>
              <a:t>if </a:t>
            </a:r>
            <a:r>
              <a:rPr dirty="0" sz="2400">
                <a:latin typeface="Calibri"/>
                <a:cs typeface="Calibri"/>
              </a:rPr>
              <a:t>no </a:t>
            </a:r>
            <a:r>
              <a:rPr dirty="0" sz="2400" spc="-5">
                <a:latin typeface="Calibri"/>
                <a:cs typeface="Calibri"/>
              </a:rPr>
              <a:t>MCE  </a:t>
            </a:r>
            <a:r>
              <a:rPr dirty="0" sz="2400">
                <a:latin typeface="Calibri"/>
                <a:cs typeface="Calibri"/>
              </a:rPr>
              <a:t>and no </a:t>
            </a:r>
            <a:r>
              <a:rPr dirty="0" sz="2400" spc="-10">
                <a:latin typeface="Calibri"/>
                <a:cs typeface="Calibri"/>
              </a:rPr>
              <a:t>change </a:t>
            </a:r>
            <a:r>
              <a:rPr dirty="0" sz="2400" spc="-5">
                <a:latin typeface="Calibri"/>
                <a:cs typeface="Calibri"/>
              </a:rPr>
              <a:t>in</a:t>
            </a:r>
            <a:r>
              <a:rPr dirty="0" sz="2400" spc="-7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NYHA  </a:t>
            </a:r>
            <a:r>
              <a:rPr dirty="0" sz="2400" spc="-5">
                <a:latin typeface="Calibri"/>
                <a:cs typeface="Calibri"/>
              </a:rPr>
              <a:t>or PGA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FF0000"/>
                </a:solidFill>
                <a:latin typeface="Calibri"/>
                <a:cs typeface="Calibri"/>
              </a:rPr>
              <a:t>(4)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36469" y="4650740"/>
            <a:ext cx="3092450" cy="112585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393700" marR="5080" indent="-381000">
              <a:lnSpc>
                <a:spcPct val="100400"/>
              </a:lnSpc>
              <a:spcBef>
                <a:spcPts val="85"/>
              </a:spcBef>
              <a:buFont typeface="Wingdings"/>
              <a:buChar char=""/>
              <a:tabLst>
                <a:tab pos="393700" algn="l"/>
              </a:tabLst>
            </a:pPr>
            <a:r>
              <a:rPr dirty="0" sz="2400" spc="-20">
                <a:latin typeface="Calibri"/>
                <a:cs typeface="Calibri"/>
              </a:rPr>
              <a:t>Worsened </a:t>
            </a:r>
            <a:r>
              <a:rPr dirty="0" sz="2400" spc="-5">
                <a:latin typeface="Calibri"/>
                <a:cs typeface="Calibri"/>
              </a:rPr>
              <a:t>if MCE or</a:t>
            </a:r>
            <a:r>
              <a:rPr dirty="0" sz="2400" spc="-5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  </a:t>
            </a:r>
            <a:r>
              <a:rPr dirty="0" sz="2400" spc="-5">
                <a:latin typeface="Calibri"/>
                <a:cs typeface="Calibri"/>
              </a:rPr>
              <a:t>decrease in PGA</a:t>
            </a:r>
            <a:r>
              <a:rPr dirty="0" sz="2400" spc="-5">
                <a:solidFill>
                  <a:srgbClr val="FF0000"/>
                </a:solidFill>
                <a:latin typeface="Calibri"/>
                <a:cs typeface="Calibri"/>
              </a:rPr>
              <a:t>(&gt;4)</a:t>
            </a:r>
            <a:r>
              <a:rPr dirty="0" sz="2400" spc="-5">
                <a:latin typeface="Calibri"/>
                <a:cs typeface="Calibri"/>
              </a:rPr>
              <a:t>:  </a:t>
            </a:r>
            <a:r>
              <a:rPr dirty="0" sz="2400" spc="-10">
                <a:latin typeface="Calibri"/>
                <a:cs typeface="Calibri"/>
              </a:rPr>
              <a:t>and/or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NYHA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80859" y="4118792"/>
            <a:ext cx="2433320" cy="673100"/>
          </a:xfrm>
          <a:custGeom>
            <a:avLst/>
            <a:gdLst/>
            <a:ahLst/>
            <a:cxnLst/>
            <a:rect l="l" t="t" r="r" b="b"/>
            <a:pathLst>
              <a:path w="2433320" h="673100">
                <a:moveTo>
                  <a:pt x="71997" y="589774"/>
                </a:moveTo>
                <a:lnTo>
                  <a:pt x="0" y="653037"/>
                </a:lnTo>
                <a:lnTo>
                  <a:pt x="93809" y="672677"/>
                </a:lnTo>
                <a:lnTo>
                  <a:pt x="87495" y="648676"/>
                </a:lnTo>
                <a:lnTo>
                  <a:pt x="72727" y="648676"/>
                </a:lnTo>
                <a:lnTo>
                  <a:pt x="65458" y="621042"/>
                </a:lnTo>
                <a:lnTo>
                  <a:pt x="79268" y="617409"/>
                </a:lnTo>
                <a:lnTo>
                  <a:pt x="71997" y="589774"/>
                </a:lnTo>
                <a:close/>
              </a:path>
              <a:path w="2433320" h="673100">
                <a:moveTo>
                  <a:pt x="79268" y="617409"/>
                </a:moveTo>
                <a:lnTo>
                  <a:pt x="65458" y="621042"/>
                </a:lnTo>
                <a:lnTo>
                  <a:pt x="72727" y="648676"/>
                </a:lnTo>
                <a:lnTo>
                  <a:pt x="86539" y="645042"/>
                </a:lnTo>
                <a:lnTo>
                  <a:pt x="79268" y="617409"/>
                </a:lnTo>
                <a:close/>
              </a:path>
              <a:path w="2433320" h="673100">
                <a:moveTo>
                  <a:pt x="86539" y="645042"/>
                </a:moveTo>
                <a:lnTo>
                  <a:pt x="72727" y="648676"/>
                </a:lnTo>
                <a:lnTo>
                  <a:pt x="87495" y="648676"/>
                </a:lnTo>
                <a:lnTo>
                  <a:pt x="86539" y="645042"/>
                </a:lnTo>
                <a:close/>
              </a:path>
              <a:path w="2433320" h="673100">
                <a:moveTo>
                  <a:pt x="2425933" y="0"/>
                </a:moveTo>
                <a:lnTo>
                  <a:pt x="79268" y="617409"/>
                </a:lnTo>
                <a:lnTo>
                  <a:pt x="86539" y="645042"/>
                </a:lnTo>
                <a:lnTo>
                  <a:pt x="2433204" y="27633"/>
                </a:lnTo>
                <a:lnTo>
                  <a:pt x="24259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650137" y="4178311"/>
            <a:ext cx="2246630" cy="706755"/>
          </a:xfrm>
          <a:custGeom>
            <a:avLst/>
            <a:gdLst/>
            <a:ahLst/>
            <a:cxnLst/>
            <a:rect l="l" t="t" r="r" b="b"/>
            <a:pathLst>
              <a:path w="2246629" h="706754">
                <a:moveTo>
                  <a:pt x="2159866" y="679182"/>
                </a:moveTo>
                <a:lnTo>
                  <a:pt x="2151609" y="706539"/>
                </a:lnTo>
                <a:lnTo>
                  <a:pt x="2246063" y="690271"/>
                </a:lnTo>
                <a:lnTo>
                  <a:pt x="2238692" y="683310"/>
                </a:lnTo>
                <a:lnTo>
                  <a:pt x="2173545" y="683310"/>
                </a:lnTo>
                <a:lnTo>
                  <a:pt x="2159866" y="679182"/>
                </a:lnTo>
                <a:close/>
              </a:path>
              <a:path w="2246629" h="706754">
                <a:moveTo>
                  <a:pt x="2168122" y="651825"/>
                </a:moveTo>
                <a:lnTo>
                  <a:pt x="2159866" y="679182"/>
                </a:lnTo>
                <a:lnTo>
                  <a:pt x="2173545" y="683310"/>
                </a:lnTo>
                <a:lnTo>
                  <a:pt x="2181800" y="655953"/>
                </a:lnTo>
                <a:lnTo>
                  <a:pt x="2168122" y="651825"/>
                </a:lnTo>
                <a:close/>
              </a:path>
              <a:path w="2246629" h="706754">
                <a:moveTo>
                  <a:pt x="2176378" y="624469"/>
                </a:moveTo>
                <a:lnTo>
                  <a:pt x="2168122" y="651825"/>
                </a:lnTo>
                <a:lnTo>
                  <a:pt x="2181800" y="655953"/>
                </a:lnTo>
                <a:lnTo>
                  <a:pt x="2173545" y="683310"/>
                </a:lnTo>
                <a:lnTo>
                  <a:pt x="2238692" y="683310"/>
                </a:lnTo>
                <a:lnTo>
                  <a:pt x="2176378" y="624469"/>
                </a:lnTo>
                <a:close/>
              </a:path>
              <a:path w="2246629" h="706754">
                <a:moveTo>
                  <a:pt x="8256" y="0"/>
                </a:moveTo>
                <a:lnTo>
                  <a:pt x="0" y="27357"/>
                </a:lnTo>
                <a:lnTo>
                  <a:pt x="2159866" y="679182"/>
                </a:lnTo>
                <a:lnTo>
                  <a:pt x="2168122" y="651825"/>
                </a:lnTo>
                <a:lnTo>
                  <a:pt x="82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596152" y="4132051"/>
            <a:ext cx="97790" cy="1121410"/>
          </a:xfrm>
          <a:custGeom>
            <a:avLst/>
            <a:gdLst/>
            <a:ahLst/>
            <a:cxnLst/>
            <a:rect l="l" t="t" r="r" b="b"/>
            <a:pathLst>
              <a:path w="97789" h="1121410">
                <a:moveTo>
                  <a:pt x="40486" y="1036049"/>
                </a:moveTo>
                <a:lnTo>
                  <a:pt x="11932" y="1037167"/>
                </a:lnTo>
                <a:lnTo>
                  <a:pt x="58113" y="1121150"/>
                </a:lnTo>
                <a:lnTo>
                  <a:pt x="90128" y="1050325"/>
                </a:lnTo>
                <a:lnTo>
                  <a:pt x="41045" y="1050325"/>
                </a:lnTo>
                <a:lnTo>
                  <a:pt x="40486" y="1036049"/>
                </a:lnTo>
                <a:close/>
              </a:path>
              <a:path w="97789" h="1121410">
                <a:moveTo>
                  <a:pt x="69038" y="1034932"/>
                </a:moveTo>
                <a:lnTo>
                  <a:pt x="40486" y="1036049"/>
                </a:lnTo>
                <a:lnTo>
                  <a:pt x="41045" y="1050325"/>
                </a:lnTo>
                <a:lnTo>
                  <a:pt x="69597" y="1049209"/>
                </a:lnTo>
                <a:lnTo>
                  <a:pt x="69038" y="1034932"/>
                </a:lnTo>
                <a:close/>
              </a:path>
              <a:path w="97789" h="1121410">
                <a:moveTo>
                  <a:pt x="97591" y="1033815"/>
                </a:moveTo>
                <a:lnTo>
                  <a:pt x="69038" y="1034932"/>
                </a:lnTo>
                <a:lnTo>
                  <a:pt x="69597" y="1049209"/>
                </a:lnTo>
                <a:lnTo>
                  <a:pt x="41045" y="1050325"/>
                </a:lnTo>
                <a:lnTo>
                  <a:pt x="90128" y="1050325"/>
                </a:lnTo>
                <a:lnTo>
                  <a:pt x="97591" y="1033815"/>
                </a:lnTo>
                <a:close/>
              </a:path>
              <a:path w="97789" h="1121410">
                <a:moveTo>
                  <a:pt x="28553" y="0"/>
                </a:moveTo>
                <a:lnTo>
                  <a:pt x="0" y="1116"/>
                </a:lnTo>
                <a:lnTo>
                  <a:pt x="40486" y="1036049"/>
                </a:lnTo>
                <a:lnTo>
                  <a:pt x="69038" y="1034932"/>
                </a:lnTo>
                <a:lnTo>
                  <a:pt x="285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667492" y="6508183"/>
            <a:ext cx="3928110" cy="292100"/>
          </a:xfrm>
          <a:custGeom>
            <a:avLst/>
            <a:gdLst/>
            <a:ahLst/>
            <a:cxnLst/>
            <a:rect l="l" t="t" r="r" b="b"/>
            <a:pathLst>
              <a:path w="3928109" h="292100">
                <a:moveTo>
                  <a:pt x="1" y="0"/>
                </a:moveTo>
                <a:lnTo>
                  <a:pt x="3928109" y="0"/>
                </a:lnTo>
                <a:lnTo>
                  <a:pt x="3928109" y="292099"/>
                </a:lnTo>
                <a:lnTo>
                  <a:pt x="0" y="292099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632114" y="6508183"/>
            <a:ext cx="0" cy="292100"/>
          </a:xfrm>
          <a:custGeom>
            <a:avLst/>
            <a:gdLst/>
            <a:ahLst/>
            <a:cxnLst/>
            <a:rect l="l" t="t" r="r" b="b"/>
            <a:pathLst>
              <a:path w="0" h="292100">
                <a:moveTo>
                  <a:pt x="0" y="0"/>
                </a:moveTo>
                <a:lnTo>
                  <a:pt x="0" y="292099"/>
                </a:lnTo>
              </a:path>
            </a:pathLst>
          </a:custGeom>
          <a:ln w="730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668627" y="6508183"/>
            <a:ext cx="482600" cy="292100"/>
          </a:xfrm>
          <a:custGeom>
            <a:avLst/>
            <a:gdLst/>
            <a:ahLst/>
            <a:cxnLst/>
            <a:rect l="l" t="t" r="r" b="b"/>
            <a:pathLst>
              <a:path w="482600" h="292100">
                <a:moveTo>
                  <a:pt x="0" y="292099"/>
                </a:moveTo>
                <a:lnTo>
                  <a:pt x="482600" y="292099"/>
                </a:lnTo>
                <a:lnTo>
                  <a:pt x="482600" y="0"/>
                </a:lnTo>
                <a:lnTo>
                  <a:pt x="0" y="0"/>
                </a:lnTo>
                <a:lnTo>
                  <a:pt x="0" y="2920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654793" y="6482079"/>
            <a:ext cx="4509135" cy="314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900" spc="-35">
                <a:latin typeface="Calibri"/>
                <a:cs typeface="Calibri"/>
              </a:rPr>
              <a:t>Packer </a:t>
            </a:r>
            <a:r>
              <a:rPr dirty="0" sz="1900" spc="-15">
                <a:latin typeface="Calibri"/>
                <a:cs typeface="Calibri"/>
              </a:rPr>
              <a:t>M. </a:t>
            </a:r>
            <a:r>
              <a:rPr dirty="0" sz="1900" spc="-20">
                <a:latin typeface="Calibri"/>
                <a:cs typeface="Calibri"/>
              </a:rPr>
              <a:t>Circulation</a:t>
            </a:r>
            <a:r>
              <a:rPr dirty="0" sz="1900" spc="-7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2016;134(21):1664-1678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0"/>
            <a:ext cx="1503804" cy="6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0"/>
            <a:ext cx="1549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</a:pPr>
            <a:r>
              <a:rPr dirty="0" sz="2400">
                <a:latin typeface="Calibri"/>
                <a:cs typeface="Calibri"/>
              </a:rPr>
              <a:t>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3020" y="1012443"/>
            <a:ext cx="302323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5" b="1">
                <a:solidFill>
                  <a:srgbClr val="AE1022"/>
                </a:solidFill>
                <a:latin typeface="Calibri"/>
                <a:cs typeface="Calibri"/>
              </a:rPr>
              <a:t>S</a:t>
            </a:r>
            <a:r>
              <a:rPr dirty="0" sz="2200" spc="15" b="1">
                <a:solidFill>
                  <a:srgbClr val="AE1022"/>
                </a:solidFill>
                <a:latin typeface="Calibri"/>
                <a:cs typeface="Calibri"/>
              </a:rPr>
              <a:t>ECONDARY</a:t>
            </a:r>
            <a:r>
              <a:rPr dirty="0" sz="2200" spc="85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2800" spc="15" b="1">
                <a:solidFill>
                  <a:srgbClr val="AE1022"/>
                </a:solidFill>
                <a:latin typeface="Calibri"/>
                <a:cs typeface="Calibri"/>
              </a:rPr>
              <a:t>E</a:t>
            </a:r>
            <a:r>
              <a:rPr dirty="0" sz="2200" spc="15" b="1">
                <a:solidFill>
                  <a:srgbClr val="AE1022"/>
                </a:solidFill>
                <a:latin typeface="Calibri"/>
                <a:cs typeface="Calibri"/>
              </a:rPr>
              <a:t>NDPOINTS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2876" y="1717040"/>
            <a:ext cx="641540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1425" algn="l"/>
                <a:tab pos="1682750" algn="l"/>
                <a:tab pos="2134235" algn="l"/>
                <a:tab pos="3724275" algn="l"/>
                <a:tab pos="5923915" algn="l"/>
              </a:tabLst>
            </a:pPr>
            <a:r>
              <a:rPr dirty="0" sz="2100" spc="10">
                <a:latin typeface="Calibri"/>
                <a:cs typeface="Calibri"/>
              </a:rPr>
              <a:t>(</a:t>
            </a:r>
            <a:r>
              <a:rPr dirty="0" sz="2100" spc="15">
                <a:latin typeface="Calibri"/>
                <a:cs typeface="Calibri"/>
              </a:rPr>
              <a:t>assesse</a:t>
            </a:r>
            <a:r>
              <a:rPr dirty="0" sz="2100">
                <a:latin typeface="Calibri"/>
                <a:cs typeface="Calibri"/>
              </a:rPr>
              <a:t>d	</a:t>
            </a:r>
            <a:r>
              <a:rPr dirty="0" sz="2100" spc="10">
                <a:latin typeface="Calibri"/>
                <a:cs typeface="Calibri"/>
              </a:rPr>
              <a:t>b</a:t>
            </a:r>
            <a:r>
              <a:rPr dirty="0" sz="2100">
                <a:latin typeface="Calibri"/>
                <a:cs typeface="Calibri"/>
              </a:rPr>
              <a:t>y	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>
                <a:latin typeface="Calibri"/>
                <a:cs typeface="Calibri"/>
              </a:rPr>
              <a:t>n	</a:t>
            </a:r>
            <a:r>
              <a:rPr dirty="0" sz="2100" spc="5">
                <a:latin typeface="Calibri"/>
                <a:cs typeface="Calibri"/>
              </a:rPr>
              <a:t>i</a:t>
            </a:r>
            <a:r>
              <a:rPr dirty="0" sz="2100" spc="20">
                <a:latin typeface="Calibri"/>
                <a:cs typeface="Calibri"/>
              </a:rPr>
              <a:t>nd</a:t>
            </a:r>
            <a:r>
              <a:rPr dirty="0" sz="2100" spc="15">
                <a:latin typeface="Calibri"/>
                <a:cs typeface="Calibri"/>
              </a:rPr>
              <a:t>e</a:t>
            </a:r>
            <a:r>
              <a:rPr dirty="0" sz="2100" spc="20">
                <a:latin typeface="Calibri"/>
                <a:cs typeface="Calibri"/>
              </a:rPr>
              <a:t>p</a:t>
            </a:r>
            <a:r>
              <a:rPr dirty="0" sz="2100" spc="15">
                <a:latin typeface="Calibri"/>
                <a:cs typeface="Calibri"/>
              </a:rPr>
              <a:t>e</a:t>
            </a:r>
            <a:r>
              <a:rPr dirty="0" sz="2100" spc="20">
                <a:latin typeface="Calibri"/>
                <a:cs typeface="Calibri"/>
              </a:rPr>
              <a:t>nd</a:t>
            </a:r>
            <a:r>
              <a:rPr dirty="0" sz="2100" spc="15">
                <a:latin typeface="Calibri"/>
                <a:cs typeface="Calibri"/>
              </a:rPr>
              <a:t>e</a:t>
            </a:r>
            <a:r>
              <a:rPr dirty="0" sz="2100">
                <a:latin typeface="Calibri"/>
                <a:cs typeface="Calibri"/>
              </a:rPr>
              <a:t>nt	</a:t>
            </a:r>
            <a:r>
              <a:rPr dirty="0" sz="2100" spc="15">
                <a:latin typeface="Calibri"/>
                <a:cs typeface="Calibri"/>
              </a:rPr>
              <a:t>e</a:t>
            </a:r>
            <a:r>
              <a:rPr dirty="0" sz="2100" spc="10">
                <a:latin typeface="Calibri"/>
                <a:cs typeface="Calibri"/>
              </a:rPr>
              <a:t>c</a:t>
            </a:r>
            <a:r>
              <a:rPr dirty="0" sz="2100" spc="20">
                <a:latin typeface="Calibri"/>
                <a:cs typeface="Calibri"/>
              </a:rPr>
              <a:t>h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 spc="-10">
                <a:latin typeface="Calibri"/>
                <a:cs typeface="Calibri"/>
              </a:rPr>
              <a:t>c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-25">
                <a:latin typeface="Calibri"/>
                <a:cs typeface="Calibri"/>
              </a:rPr>
              <a:t>r</a:t>
            </a:r>
            <a:r>
              <a:rPr dirty="0" sz="2100" spc="20">
                <a:latin typeface="Calibri"/>
                <a:cs typeface="Calibri"/>
              </a:rPr>
              <a:t>d</a:t>
            </a:r>
            <a:r>
              <a:rPr dirty="0" sz="2100" spc="5">
                <a:latin typeface="Calibri"/>
                <a:cs typeface="Calibri"/>
              </a:rPr>
              <a:t>i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 spc="10">
                <a:latin typeface="Calibri"/>
                <a:cs typeface="Calibri"/>
              </a:rPr>
              <a:t>g</a:t>
            </a:r>
            <a:r>
              <a:rPr dirty="0" sz="2100" spc="-40">
                <a:latin typeface="Calibri"/>
                <a:cs typeface="Calibri"/>
              </a:rPr>
              <a:t>r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20">
                <a:latin typeface="Calibri"/>
                <a:cs typeface="Calibri"/>
              </a:rPr>
              <a:t>ph</a:t>
            </a:r>
            <a:r>
              <a:rPr dirty="0" sz="2100" spc="5">
                <a:latin typeface="Calibri"/>
                <a:cs typeface="Calibri"/>
              </a:rPr>
              <a:t>i</a:t>
            </a:r>
            <a:r>
              <a:rPr dirty="0" sz="2100">
                <a:latin typeface="Calibri"/>
                <a:cs typeface="Calibri"/>
              </a:rPr>
              <a:t>c	</a:t>
            </a:r>
            <a:r>
              <a:rPr dirty="0" sz="2100" spc="-10">
                <a:latin typeface="Calibri"/>
                <a:cs typeface="Calibri"/>
              </a:rPr>
              <a:t>c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 spc="-25">
                <a:latin typeface="Calibri"/>
                <a:cs typeface="Calibri"/>
              </a:rPr>
              <a:t>r</a:t>
            </a:r>
            <a:r>
              <a:rPr dirty="0" sz="2100">
                <a:latin typeface="Calibri"/>
                <a:cs typeface="Calibri"/>
              </a:rPr>
              <a:t>e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1750" rIns="0" bIns="0" rtlCol="0" vert="horz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250"/>
              </a:spcBef>
              <a:buAutoNum type="arabicPeriod"/>
              <a:tabLst>
                <a:tab pos="621665" algn="l"/>
                <a:tab pos="622300" algn="l"/>
                <a:tab pos="1948814" algn="l"/>
                <a:tab pos="3855720" algn="l"/>
              </a:tabLst>
            </a:pPr>
            <a:r>
              <a:rPr dirty="0" spc="-20"/>
              <a:t>Tricuspid	</a:t>
            </a:r>
            <a:r>
              <a:rPr dirty="0" spc="-15"/>
              <a:t>Regurgitation	grade</a:t>
            </a:r>
          </a:p>
          <a:p>
            <a:pPr marL="621665">
              <a:lnSpc>
                <a:spcPts val="2500"/>
              </a:lnSpc>
              <a:spcBef>
                <a:spcPts val="130"/>
              </a:spcBef>
            </a:pPr>
            <a:r>
              <a:rPr dirty="0" sz="2100" b="0">
                <a:latin typeface="Calibri"/>
                <a:cs typeface="Calibri"/>
              </a:rPr>
              <a:t>laboratory)</a:t>
            </a:r>
            <a:endParaRPr sz="2100">
              <a:latin typeface="Calibri"/>
              <a:cs typeface="Calibri"/>
            </a:endParaRPr>
          </a:p>
          <a:p>
            <a:pPr marL="469900" indent="-457200">
              <a:lnSpc>
                <a:spcPts val="286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100" spc="10" b="0">
                <a:latin typeface="Calibri"/>
                <a:cs typeface="Calibri"/>
              </a:rPr>
              <a:t>QoL assessed </a:t>
            </a:r>
            <a:r>
              <a:rPr dirty="0" sz="2100" spc="5" b="0">
                <a:latin typeface="Calibri"/>
                <a:cs typeface="Calibri"/>
              </a:rPr>
              <a:t>with the </a:t>
            </a:r>
            <a:r>
              <a:rPr dirty="0" spc="-25"/>
              <a:t>KCCQ</a:t>
            </a:r>
            <a:r>
              <a:rPr dirty="0" spc="75"/>
              <a:t> </a:t>
            </a:r>
            <a:r>
              <a:rPr dirty="0" spc="-10"/>
              <a:t>score</a:t>
            </a:r>
            <a:endParaRPr sz="2100">
              <a:latin typeface="Calibri"/>
              <a:cs typeface="Calibri"/>
            </a:endParaRPr>
          </a:p>
          <a:p>
            <a:pPr marL="469900" indent="-457200">
              <a:lnSpc>
                <a:spcPts val="2500"/>
              </a:lnSpc>
              <a:spcBef>
                <a:spcPts val="35"/>
              </a:spcBef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100" spc="-5"/>
              <a:t>Patient </a:t>
            </a:r>
            <a:r>
              <a:rPr dirty="0" sz="2100" spc="10"/>
              <a:t>global assessment</a:t>
            </a:r>
            <a:r>
              <a:rPr dirty="0" sz="2100" spc="45"/>
              <a:t> </a:t>
            </a:r>
            <a:r>
              <a:rPr dirty="0" sz="2100" spc="10" b="0">
                <a:latin typeface="Calibri"/>
                <a:cs typeface="Calibri"/>
              </a:rPr>
              <a:t>(PGA)</a:t>
            </a:r>
            <a:endParaRPr sz="2100">
              <a:latin typeface="Calibri"/>
              <a:cs typeface="Calibri"/>
            </a:endParaRPr>
          </a:p>
          <a:p>
            <a:pPr marL="469265" indent="-457200">
              <a:lnSpc>
                <a:spcPts val="2860"/>
              </a:lnSpc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100" b="0">
                <a:latin typeface="Calibri"/>
                <a:cs typeface="Calibri"/>
              </a:rPr>
              <a:t>A</a:t>
            </a:r>
            <a:r>
              <a:rPr dirty="0" sz="2100" spc="305" b="0">
                <a:latin typeface="Calibri"/>
                <a:cs typeface="Calibri"/>
              </a:rPr>
              <a:t> </a:t>
            </a:r>
            <a:r>
              <a:rPr dirty="0" spc="-15"/>
              <a:t>hierarchical</a:t>
            </a:r>
            <a:r>
              <a:rPr dirty="0" spc="355"/>
              <a:t> </a:t>
            </a:r>
            <a:r>
              <a:rPr dirty="0" spc="-10"/>
              <a:t>composite</a:t>
            </a:r>
            <a:r>
              <a:rPr dirty="0" spc="355"/>
              <a:t> </a:t>
            </a:r>
            <a:r>
              <a:rPr dirty="0" spc="-10"/>
              <a:t>endpoint</a:t>
            </a:r>
            <a:r>
              <a:rPr dirty="0" spc="360"/>
              <a:t> </a:t>
            </a:r>
            <a:r>
              <a:rPr dirty="0" sz="2100" spc="10" b="0">
                <a:latin typeface="Calibri"/>
                <a:cs typeface="Calibri"/>
              </a:rPr>
              <a:t>including</a:t>
            </a:r>
            <a:r>
              <a:rPr dirty="0" sz="2100" spc="295" b="0">
                <a:latin typeface="Calibri"/>
                <a:cs typeface="Calibri"/>
              </a:rPr>
              <a:t> </a:t>
            </a:r>
            <a:r>
              <a:rPr dirty="0" sz="2100" spc="5" b="0">
                <a:latin typeface="Calibri"/>
                <a:cs typeface="Calibri"/>
              </a:rPr>
              <a:t>all-cause</a:t>
            </a:r>
            <a:r>
              <a:rPr dirty="0" sz="2100" spc="300" b="0">
                <a:latin typeface="Calibri"/>
                <a:cs typeface="Calibri"/>
              </a:rPr>
              <a:t> </a:t>
            </a:r>
            <a:r>
              <a:rPr dirty="0" sz="2100" spc="5" b="0">
                <a:latin typeface="Calibri"/>
                <a:cs typeface="Calibri"/>
              </a:rPr>
              <a:t>mortality</a:t>
            </a:r>
            <a:r>
              <a:rPr dirty="0" sz="2100" spc="295" b="0">
                <a:latin typeface="Calibri"/>
                <a:cs typeface="Calibri"/>
              </a:rPr>
              <a:t> </a:t>
            </a:r>
            <a:r>
              <a:rPr dirty="0" sz="2100" spc="5" b="0">
                <a:latin typeface="Calibri"/>
                <a:cs typeface="Calibri"/>
              </a:rPr>
              <a:t>or</a:t>
            </a:r>
            <a:r>
              <a:rPr dirty="0" sz="2100" spc="285" b="0">
                <a:latin typeface="Calibri"/>
                <a:cs typeface="Calibri"/>
              </a:rPr>
              <a:t> </a:t>
            </a:r>
            <a:r>
              <a:rPr dirty="0" sz="2100" spc="5" b="0">
                <a:latin typeface="Calibri"/>
                <a:cs typeface="Calibri"/>
              </a:rPr>
              <a:t>tricuspid</a:t>
            </a:r>
            <a:r>
              <a:rPr dirty="0" sz="2100" spc="310" b="0">
                <a:latin typeface="Calibri"/>
                <a:cs typeface="Calibri"/>
              </a:rPr>
              <a:t> </a:t>
            </a:r>
            <a:r>
              <a:rPr dirty="0" sz="2100" spc="-5" b="0">
                <a:latin typeface="Calibri"/>
                <a:cs typeface="Calibri"/>
              </a:rPr>
              <a:t>valve</a:t>
            </a:r>
            <a:r>
              <a:rPr dirty="0" sz="2100" spc="300" b="0">
                <a:latin typeface="Calibri"/>
                <a:cs typeface="Calibri"/>
              </a:rPr>
              <a:t> </a:t>
            </a:r>
            <a:r>
              <a:rPr dirty="0" sz="2100" spc="-15" b="0">
                <a:latin typeface="Calibri"/>
                <a:cs typeface="Calibri"/>
              </a:rPr>
              <a:t>surgery,</a:t>
            </a:r>
            <a:endParaRPr sz="2100">
              <a:latin typeface="Calibri"/>
              <a:cs typeface="Calibri"/>
            </a:endParaRPr>
          </a:p>
          <a:p>
            <a:pPr marL="469265" marR="5080">
              <a:lnSpc>
                <a:spcPts val="2500"/>
              </a:lnSpc>
              <a:spcBef>
                <a:spcPts val="235"/>
              </a:spcBef>
            </a:pPr>
            <a:r>
              <a:rPr dirty="0" sz="2100" spc="5" b="0">
                <a:latin typeface="Calibri"/>
                <a:cs typeface="Calibri"/>
              </a:rPr>
              <a:t>time-to </a:t>
            </a:r>
            <a:r>
              <a:rPr dirty="0" sz="2100" spc="10" b="0">
                <a:latin typeface="Calibri"/>
                <a:cs typeface="Calibri"/>
              </a:rPr>
              <a:t>heart </a:t>
            </a:r>
            <a:r>
              <a:rPr dirty="0" sz="2100" spc="-5" b="0">
                <a:latin typeface="Calibri"/>
                <a:cs typeface="Calibri"/>
              </a:rPr>
              <a:t>failure </a:t>
            </a:r>
            <a:r>
              <a:rPr dirty="0" sz="2100" b="0">
                <a:latin typeface="Calibri"/>
                <a:cs typeface="Calibri"/>
              </a:rPr>
              <a:t>hospitalization, </a:t>
            </a:r>
            <a:r>
              <a:rPr dirty="0" sz="2100" spc="10" b="0">
                <a:latin typeface="Calibri"/>
                <a:cs typeface="Calibri"/>
              </a:rPr>
              <a:t>and </a:t>
            </a:r>
            <a:r>
              <a:rPr dirty="0" sz="2100" spc="5" b="0">
                <a:latin typeface="Calibri"/>
                <a:cs typeface="Calibri"/>
              </a:rPr>
              <a:t>improvement of </a:t>
            </a:r>
            <a:r>
              <a:rPr dirty="0" sz="2100" b="0">
                <a:latin typeface="Calibri"/>
                <a:cs typeface="Calibri"/>
              </a:rPr>
              <a:t>≥ </a:t>
            </a:r>
            <a:r>
              <a:rPr dirty="0" sz="2100" spc="5" b="0">
                <a:latin typeface="Calibri"/>
                <a:cs typeface="Calibri"/>
              </a:rPr>
              <a:t>15 points </a:t>
            </a:r>
            <a:r>
              <a:rPr dirty="0" sz="2100" b="0">
                <a:latin typeface="Calibri"/>
                <a:cs typeface="Calibri"/>
              </a:rPr>
              <a:t>in </a:t>
            </a:r>
            <a:r>
              <a:rPr dirty="0" sz="2100" spc="-10" b="0">
                <a:latin typeface="Calibri"/>
                <a:cs typeface="Calibri"/>
              </a:rPr>
              <a:t>KCCQ </a:t>
            </a:r>
            <a:r>
              <a:rPr dirty="0" sz="2100" spc="-5" b="0">
                <a:latin typeface="Calibri"/>
                <a:cs typeface="Calibri"/>
              </a:rPr>
              <a:t>score </a:t>
            </a:r>
            <a:r>
              <a:rPr dirty="0" sz="2100" spc="10" b="0">
                <a:latin typeface="Calibri"/>
                <a:cs typeface="Calibri"/>
              </a:rPr>
              <a:t>assessed </a:t>
            </a:r>
            <a:r>
              <a:rPr dirty="0" sz="2100" spc="-5" b="0">
                <a:latin typeface="Calibri"/>
                <a:cs typeface="Calibri"/>
              </a:rPr>
              <a:t>at  </a:t>
            </a:r>
            <a:r>
              <a:rPr dirty="0" sz="2100" spc="5" b="0">
                <a:latin typeface="Calibri"/>
                <a:cs typeface="Calibri"/>
              </a:rPr>
              <a:t>12-month</a:t>
            </a:r>
            <a:r>
              <a:rPr dirty="0" sz="2100" spc="25" b="0">
                <a:latin typeface="Calibri"/>
                <a:cs typeface="Calibri"/>
              </a:rPr>
              <a:t> </a:t>
            </a:r>
            <a:r>
              <a:rPr dirty="0" sz="2100" b="0">
                <a:latin typeface="Calibri"/>
                <a:cs typeface="Calibri"/>
              </a:rPr>
              <a:t>post-randomization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408" y="4091432"/>
            <a:ext cx="11171555" cy="213931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469265" marR="5080" indent="-457200">
              <a:lnSpc>
                <a:spcPts val="2500"/>
              </a:lnSpc>
              <a:spcBef>
                <a:spcPts val="200"/>
              </a:spcBef>
              <a:buAutoNum type="arabicPeriod" startAt="5"/>
              <a:tabLst>
                <a:tab pos="469265" algn="l"/>
                <a:tab pos="469900" algn="l"/>
                <a:tab pos="1413510" algn="l"/>
                <a:tab pos="3292475" algn="l"/>
                <a:tab pos="4297045" algn="l"/>
                <a:tab pos="5304155" algn="l"/>
                <a:tab pos="6767830" algn="l"/>
                <a:tab pos="8150225" algn="l"/>
                <a:tab pos="8648065" algn="l"/>
                <a:tab pos="9855200" algn="l"/>
                <a:tab pos="10920095" algn="l"/>
              </a:tabLst>
            </a:pPr>
            <a:r>
              <a:rPr dirty="0" sz="2100" spc="25" b="1">
                <a:latin typeface="Calibri"/>
                <a:cs typeface="Calibri"/>
              </a:rPr>
              <a:t>M</a:t>
            </a:r>
            <a:r>
              <a:rPr dirty="0" sz="2100" spc="10" b="1">
                <a:latin typeface="Calibri"/>
                <a:cs typeface="Calibri"/>
              </a:rPr>
              <a:t>aj</a:t>
            </a:r>
            <a:r>
              <a:rPr dirty="0" sz="2100" spc="20" b="1">
                <a:latin typeface="Calibri"/>
                <a:cs typeface="Calibri"/>
              </a:rPr>
              <a:t>o</a:t>
            </a:r>
            <a:r>
              <a:rPr dirty="0" sz="2100" b="1">
                <a:latin typeface="Calibri"/>
                <a:cs typeface="Calibri"/>
              </a:rPr>
              <a:t>r	</a:t>
            </a:r>
            <a:r>
              <a:rPr dirty="0" sz="2100" spc="-5" b="1">
                <a:latin typeface="Calibri"/>
                <a:cs typeface="Calibri"/>
              </a:rPr>
              <a:t>c</a:t>
            </a:r>
            <a:r>
              <a:rPr dirty="0" sz="2100" spc="10" b="1">
                <a:latin typeface="Calibri"/>
                <a:cs typeface="Calibri"/>
              </a:rPr>
              <a:t>a</a:t>
            </a:r>
            <a:r>
              <a:rPr dirty="0" sz="2100" spc="-10" b="1">
                <a:latin typeface="Calibri"/>
                <a:cs typeface="Calibri"/>
              </a:rPr>
              <a:t>r</a:t>
            </a:r>
            <a:r>
              <a:rPr dirty="0" sz="2100" spc="20" b="1">
                <a:latin typeface="Calibri"/>
                <a:cs typeface="Calibri"/>
              </a:rPr>
              <a:t>d</a:t>
            </a:r>
            <a:r>
              <a:rPr dirty="0" sz="2100" spc="5" b="1">
                <a:latin typeface="Calibri"/>
                <a:cs typeface="Calibri"/>
              </a:rPr>
              <a:t>i</a:t>
            </a:r>
            <a:r>
              <a:rPr dirty="0" sz="2100" spc="10" b="1">
                <a:latin typeface="Calibri"/>
                <a:cs typeface="Calibri"/>
              </a:rPr>
              <a:t>o</a:t>
            </a:r>
            <a:r>
              <a:rPr dirty="0" sz="2100" spc="-15" b="1">
                <a:latin typeface="Calibri"/>
                <a:cs typeface="Calibri"/>
              </a:rPr>
              <a:t>v</a:t>
            </a:r>
            <a:r>
              <a:rPr dirty="0" sz="2100" spc="10" b="1">
                <a:latin typeface="Calibri"/>
                <a:cs typeface="Calibri"/>
              </a:rPr>
              <a:t>as</a:t>
            </a:r>
            <a:r>
              <a:rPr dirty="0" sz="2100" spc="5" b="1">
                <a:latin typeface="Calibri"/>
                <a:cs typeface="Calibri"/>
              </a:rPr>
              <a:t>c</a:t>
            </a:r>
            <a:r>
              <a:rPr dirty="0" sz="2100" spc="20" b="1">
                <a:latin typeface="Calibri"/>
                <a:cs typeface="Calibri"/>
              </a:rPr>
              <a:t>u</a:t>
            </a:r>
            <a:r>
              <a:rPr dirty="0" sz="2100" spc="5" b="1">
                <a:latin typeface="Calibri"/>
                <a:cs typeface="Calibri"/>
              </a:rPr>
              <a:t>l</a:t>
            </a:r>
            <a:r>
              <a:rPr dirty="0" sz="2100" spc="10" b="1">
                <a:latin typeface="Calibri"/>
                <a:cs typeface="Calibri"/>
              </a:rPr>
              <a:t>a</a:t>
            </a:r>
            <a:r>
              <a:rPr dirty="0" sz="2100" b="1">
                <a:latin typeface="Calibri"/>
                <a:cs typeface="Calibri"/>
              </a:rPr>
              <a:t>r	</a:t>
            </a:r>
            <a:r>
              <a:rPr dirty="0" sz="2100" spc="5" b="1">
                <a:latin typeface="Calibri"/>
                <a:cs typeface="Calibri"/>
              </a:rPr>
              <a:t>e</a:t>
            </a:r>
            <a:r>
              <a:rPr dirty="0" sz="2100" spc="-5" b="1">
                <a:latin typeface="Calibri"/>
                <a:cs typeface="Calibri"/>
              </a:rPr>
              <a:t>v</a:t>
            </a:r>
            <a:r>
              <a:rPr dirty="0" sz="2100" spc="15" b="1">
                <a:latin typeface="Calibri"/>
                <a:cs typeface="Calibri"/>
              </a:rPr>
              <a:t>e</a:t>
            </a:r>
            <a:r>
              <a:rPr dirty="0" sz="2100" b="1">
                <a:latin typeface="Calibri"/>
                <a:cs typeface="Calibri"/>
              </a:rPr>
              <a:t>n</a:t>
            </a:r>
            <a:r>
              <a:rPr dirty="0" sz="2100" spc="5" b="1">
                <a:latin typeface="Calibri"/>
                <a:cs typeface="Calibri"/>
              </a:rPr>
              <a:t>t</a:t>
            </a:r>
            <a:r>
              <a:rPr dirty="0" sz="2100" b="1">
                <a:latin typeface="Calibri"/>
                <a:cs typeface="Calibri"/>
              </a:rPr>
              <a:t>s	</a:t>
            </a:r>
            <a:r>
              <a:rPr dirty="0" sz="2100" spc="10">
                <a:latin typeface="Calibri"/>
                <a:cs typeface="Calibri"/>
              </a:rPr>
              <a:t>(</a:t>
            </a:r>
            <a:r>
              <a:rPr dirty="0" sz="2100" spc="30">
                <a:latin typeface="Calibri"/>
                <a:cs typeface="Calibri"/>
              </a:rPr>
              <a:t>M</a:t>
            </a:r>
            <a:r>
              <a:rPr dirty="0" sz="2100" spc="15">
                <a:latin typeface="Calibri"/>
                <a:cs typeface="Calibri"/>
              </a:rPr>
              <a:t>C</a:t>
            </a:r>
            <a:r>
              <a:rPr dirty="0" sz="2100" spc="10">
                <a:latin typeface="Calibri"/>
                <a:cs typeface="Calibri"/>
              </a:rPr>
              <a:t>E)</a:t>
            </a:r>
            <a:r>
              <a:rPr dirty="0" sz="2100">
                <a:latin typeface="Calibri"/>
                <a:cs typeface="Calibri"/>
              </a:rPr>
              <a:t>:	</a:t>
            </a:r>
            <a:r>
              <a:rPr dirty="0" sz="2100" spc="-20">
                <a:latin typeface="Calibri"/>
                <a:cs typeface="Calibri"/>
              </a:rPr>
              <a:t>m</a:t>
            </a:r>
            <a:r>
              <a:rPr dirty="0" sz="2100" spc="-15">
                <a:latin typeface="Calibri"/>
                <a:cs typeface="Calibri"/>
              </a:rPr>
              <a:t>y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 spc="-5">
                <a:latin typeface="Calibri"/>
                <a:cs typeface="Calibri"/>
              </a:rPr>
              <a:t>c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-25">
                <a:latin typeface="Calibri"/>
                <a:cs typeface="Calibri"/>
              </a:rPr>
              <a:t>r</a:t>
            </a:r>
            <a:r>
              <a:rPr dirty="0" sz="2100" spc="20">
                <a:latin typeface="Calibri"/>
                <a:cs typeface="Calibri"/>
              </a:rPr>
              <a:t>d</a:t>
            </a:r>
            <a:r>
              <a:rPr dirty="0" sz="2100">
                <a:latin typeface="Calibri"/>
                <a:cs typeface="Calibri"/>
              </a:rPr>
              <a:t>i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>
                <a:latin typeface="Calibri"/>
                <a:cs typeface="Calibri"/>
              </a:rPr>
              <a:t>l	</a:t>
            </a:r>
            <a:r>
              <a:rPr dirty="0" sz="2100" spc="5">
                <a:latin typeface="Calibri"/>
                <a:cs typeface="Calibri"/>
              </a:rPr>
              <a:t>in</a:t>
            </a:r>
            <a:r>
              <a:rPr dirty="0" sz="2100" spc="-35">
                <a:latin typeface="Calibri"/>
                <a:cs typeface="Calibri"/>
              </a:rPr>
              <a:t>f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-30">
                <a:latin typeface="Calibri"/>
                <a:cs typeface="Calibri"/>
              </a:rPr>
              <a:t>r</a:t>
            </a:r>
            <a:r>
              <a:rPr dirty="0" sz="2100" spc="10">
                <a:latin typeface="Calibri"/>
                <a:cs typeface="Calibri"/>
              </a:rPr>
              <a:t>c</a:t>
            </a:r>
            <a:r>
              <a:rPr dirty="0" sz="2100" spc="5">
                <a:latin typeface="Calibri"/>
                <a:cs typeface="Calibri"/>
              </a:rPr>
              <a:t>ti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 spc="20">
                <a:latin typeface="Calibri"/>
                <a:cs typeface="Calibri"/>
              </a:rPr>
              <a:t>n</a:t>
            </a:r>
            <a:r>
              <a:rPr dirty="0" sz="2100">
                <a:latin typeface="Calibri"/>
                <a:cs typeface="Calibri"/>
              </a:rPr>
              <a:t>,	</a:t>
            </a:r>
            <a:r>
              <a:rPr dirty="0" sz="2100" spc="15">
                <a:latin typeface="Calibri"/>
                <a:cs typeface="Calibri"/>
              </a:rPr>
              <a:t>o</a:t>
            </a:r>
            <a:r>
              <a:rPr dirty="0" sz="2100">
                <a:latin typeface="Calibri"/>
                <a:cs typeface="Calibri"/>
              </a:rPr>
              <a:t>r	</a:t>
            </a:r>
            <a:r>
              <a:rPr dirty="0" sz="2100" spc="20">
                <a:latin typeface="Calibri"/>
                <a:cs typeface="Calibri"/>
              </a:rPr>
              <a:t>un</a:t>
            </a:r>
            <a:r>
              <a:rPr dirty="0" sz="2100" spc="-10">
                <a:latin typeface="Calibri"/>
                <a:cs typeface="Calibri"/>
              </a:rPr>
              <a:t>s</a:t>
            </a:r>
            <a:r>
              <a:rPr dirty="0" sz="2100" spc="-20">
                <a:latin typeface="Calibri"/>
                <a:cs typeface="Calibri"/>
              </a:rPr>
              <a:t>t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20">
                <a:latin typeface="Calibri"/>
                <a:cs typeface="Calibri"/>
              </a:rPr>
              <a:t>b</a:t>
            </a:r>
            <a:r>
              <a:rPr dirty="0" sz="2100">
                <a:latin typeface="Calibri"/>
                <a:cs typeface="Calibri"/>
              </a:rPr>
              <a:t>le	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 spc="20">
                <a:latin typeface="Calibri"/>
                <a:cs typeface="Calibri"/>
              </a:rPr>
              <a:t>n</a:t>
            </a:r>
            <a:r>
              <a:rPr dirty="0" sz="2100" spc="10">
                <a:latin typeface="Calibri"/>
                <a:cs typeface="Calibri"/>
              </a:rPr>
              <a:t>g</a:t>
            </a:r>
            <a:r>
              <a:rPr dirty="0" sz="2100" spc="5">
                <a:latin typeface="Calibri"/>
                <a:cs typeface="Calibri"/>
              </a:rPr>
              <a:t>i</a:t>
            </a:r>
            <a:r>
              <a:rPr dirty="0" sz="2100" spc="20">
                <a:latin typeface="Calibri"/>
                <a:cs typeface="Calibri"/>
              </a:rPr>
              <a:t>n</a:t>
            </a:r>
            <a:r>
              <a:rPr dirty="0" sz="2100" spc="15">
                <a:latin typeface="Calibri"/>
                <a:cs typeface="Calibri"/>
              </a:rPr>
              <a:t>a</a:t>
            </a:r>
            <a:r>
              <a:rPr dirty="0" sz="2100">
                <a:latin typeface="Calibri"/>
                <a:cs typeface="Calibri"/>
              </a:rPr>
              <a:t>,	</a:t>
            </a:r>
            <a:r>
              <a:rPr dirty="0" sz="2100" spc="15">
                <a:latin typeface="Calibri"/>
                <a:cs typeface="Calibri"/>
              </a:rPr>
              <a:t>or  </a:t>
            </a:r>
            <a:r>
              <a:rPr dirty="0" sz="2100">
                <a:latin typeface="Calibri"/>
                <a:cs typeface="Calibri"/>
              </a:rPr>
              <a:t>revascularization, </a:t>
            </a:r>
            <a:r>
              <a:rPr dirty="0" sz="2100" spc="5">
                <a:latin typeface="Calibri"/>
                <a:cs typeface="Calibri"/>
              </a:rPr>
              <a:t>or </a:t>
            </a:r>
            <a:r>
              <a:rPr dirty="0" sz="2100" spc="-10">
                <a:latin typeface="Calibri"/>
                <a:cs typeface="Calibri"/>
              </a:rPr>
              <a:t>stroke, </a:t>
            </a:r>
            <a:r>
              <a:rPr dirty="0" sz="2100" spc="5">
                <a:latin typeface="Calibri"/>
                <a:cs typeface="Calibri"/>
              </a:rPr>
              <a:t>or cardiovascular </a:t>
            </a:r>
            <a:r>
              <a:rPr dirty="0" sz="2100" spc="10">
                <a:latin typeface="Calibri"/>
                <a:cs typeface="Calibri"/>
              </a:rPr>
              <a:t>death, </a:t>
            </a:r>
            <a:r>
              <a:rPr dirty="0" sz="2100" spc="5">
                <a:latin typeface="Calibri"/>
                <a:cs typeface="Calibri"/>
              </a:rPr>
              <a:t>or </a:t>
            </a:r>
            <a:r>
              <a:rPr dirty="0" sz="2100" spc="10">
                <a:latin typeface="Calibri"/>
                <a:cs typeface="Calibri"/>
              </a:rPr>
              <a:t>heart </a:t>
            </a:r>
            <a:r>
              <a:rPr dirty="0" sz="2100" spc="-5">
                <a:latin typeface="Calibri"/>
                <a:cs typeface="Calibri"/>
              </a:rPr>
              <a:t>failure</a:t>
            </a:r>
            <a:r>
              <a:rPr dirty="0" sz="2100" spc="155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hospitalization;</a:t>
            </a:r>
            <a:endParaRPr sz="21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0"/>
              </a:spcBef>
              <a:buAutoNum type="arabicPeriod" startAt="5"/>
              <a:tabLst>
                <a:tab pos="469265" algn="l"/>
                <a:tab pos="469900" algn="l"/>
              </a:tabLst>
            </a:pPr>
            <a:r>
              <a:rPr dirty="0" sz="2100" spc="5">
                <a:latin typeface="Calibri"/>
                <a:cs typeface="Calibri"/>
              </a:rPr>
              <a:t>Cardiovascular</a:t>
            </a:r>
            <a:r>
              <a:rPr dirty="0" sz="2100" spc="15">
                <a:latin typeface="Calibri"/>
                <a:cs typeface="Calibri"/>
              </a:rPr>
              <a:t> </a:t>
            </a:r>
            <a:r>
              <a:rPr dirty="0" sz="2100" spc="5">
                <a:latin typeface="Calibri"/>
                <a:cs typeface="Calibri"/>
              </a:rPr>
              <a:t>death</a:t>
            </a:r>
            <a:endParaRPr sz="2100">
              <a:latin typeface="Calibri"/>
              <a:cs typeface="Calibri"/>
            </a:endParaRPr>
          </a:p>
          <a:p>
            <a:pPr marL="133985">
              <a:lnSpc>
                <a:spcPct val="100000"/>
              </a:lnSpc>
              <a:spcBef>
                <a:spcPts val="1555"/>
              </a:spcBef>
            </a:pPr>
            <a:r>
              <a:rPr dirty="0" sz="2800" spc="10" b="1">
                <a:solidFill>
                  <a:srgbClr val="AE1022"/>
                </a:solidFill>
                <a:latin typeface="Calibri"/>
                <a:cs typeface="Calibri"/>
              </a:rPr>
              <a:t>S</a:t>
            </a:r>
            <a:r>
              <a:rPr dirty="0" sz="2200" spc="10" b="1">
                <a:solidFill>
                  <a:srgbClr val="AE1022"/>
                </a:solidFill>
                <a:latin typeface="Calibri"/>
                <a:cs typeface="Calibri"/>
              </a:rPr>
              <a:t>AFETY</a:t>
            </a:r>
            <a:r>
              <a:rPr dirty="0" sz="2200" spc="150" b="1">
                <a:solidFill>
                  <a:srgbClr val="AE1022"/>
                </a:solidFill>
                <a:latin typeface="Calibri"/>
                <a:cs typeface="Calibri"/>
              </a:rPr>
              <a:t> </a:t>
            </a:r>
            <a:r>
              <a:rPr dirty="0" sz="2800" spc="15" b="1">
                <a:solidFill>
                  <a:srgbClr val="AE1022"/>
                </a:solidFill>
                <a:latin typeface="Calibri"/>
                <a:cs typeface="Calibri"/>
              </a:rPr>
              <a:t>E</a:t>
            </a:r>
            <a:r>
              <a:rPr dirty="0" sz="2200" spc="15" b="1">
                <a:solidFill>
                  <a:srgbClr val="AE1022"/>
                </a:solidFill>
                <a:latin typeface="Calibri"/>
                <a:cs typeface="Calibri"/>
              </a:rPr>
              <a:t>NDPOINT</a:t>
            </a:r>
            <a:endParaRPr sz="2200">
              <a:latin typeface="Calibri"/>
              <a:cs typeface="Calibri"/>
            </a:endParaRPr>
          </a:p>
          <a:p>
            <a:pPr lvl="1" marL="524510" indent="-381635">
              <a:lnSpc>
                <a:spcPct val="100000"/>
              </a:lnSpc>
              <a:spcBef>
                <a:spcPts val="1215"/>
              </a:spcBef>
              <a:buFont typeface="Arial"/>
              <a:buChar char="•"/>
              <a:tabLst>
                <a:tab pos="524510" algn="l"/>
                <a:tab pos="525145" algn="l"/>
              </a:tabLst>
            </a:pPr>
            <a:r>
              <a:rPr dirty="0" sz="2400" spc="-5">
                <a:latin typeface="Calibri"/>
                <a:cs typeface="Calibri"/>
              </a:rPr>
              <a:t>Major </a:t>
            </a:r>
            <a:r>
              <a:rPr dirty="0" sz="2400" spc="-15">
                <a:latin typeface="Calibri"/>
                <a:cs typeface="Calibri"/>
              </a:rPr>
              <a:t>Adverse </a:t>
            </a:r>
            <a:r>
              <a:rPr dirty="0" sz="2400" spc="-20">
                <a:latin typeface="Calibri"/>
                <a:cs typeface="Calibri"/>
              </a:rPr>
              <a:t>Events </a:t>
            </a:r>
            <a:r>
              <a:rPr dirty="0" sz="2400" spc="-15">
                <a:latin typeface="Calibri"/>
                <a:cs typeface="Calibri"/>
              </a:rPr>
              <a:t>related to </a:t>
            </a:r>
            <a:r>
              <a:rPr dirty="0" sz="2400" spc="-5">
                <a:latin typeface="Calibri"/>
                <a:cs typeface="Calibri"/>
              </a:rPr>
              <a:t>the</a:t>
            </a:r>
            <a:r>
              <a:rPr dirty="0" sz="2400" spc="4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intervention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30325" y="126491"/>
            <a:ext cx="55549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80"/>
              <a:t>Secondary </a:t>
            </a:r>
            <a:r>
              <a:rPr dirty="0" spc="60"/>
              <a:t>and </a:t>
            </a:r>
            <a:r>
              <a:rPr dirty="0" spc="65"/>
              <a:t>safety</a:t>
            </a:r>
            <a:r>
              <a:rPr dirty="0" spc="430"/>
              <a:t> </a:t>
            </a:r>
            <a:r>
              <a:rPr dirty="0" spc="90"/>
              <a:t>enpoints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708"/>
            <a:ext cx="1871530" cy="779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3163" y="299719"/>
            <a:ext cx="4053840" cy="4368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700" spc="-20">
                <a:latin typeface="Century Gothic"/>
                <a:cs typeface="Century Gothic"/>
              </a:rPr>
              <a:t>Primary Endpoint </a:t>
            </a:r>
            <a:r>
              <a:rPr dirty="0" sz="2700" spc="-10">
                <a:latin typeface="Century Gothic"/>
                <a:cs typeface="Century Gothic"/>
              </a:rPr>
              <a:t>(ITT)</a:t>
            </a:r>
            <a:r>
              <a:rPr dirty="0" sz="2700" spc="-65">
                <a:latin typeface="Century Gothic"/>
                <a:cs typeface="Century Gothic"/>
              </a:rPr>
              <a:t> </a:t>
            </a:r>
            <a:r>
              <a:rPr dirty="0" sz="2700" spc="-15">
                <a:latin typeface="Century Gothic"/>
                <a:cs typeface="Century Gothic"/>
              </a:rPr>
              <a:t>(1)</a:t>
            </a:r>
            <a:endParaRPr sz="27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1549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</a:pPr>
            <a:r>
              <a:rPr dirty="0" sz="2400">
                <a:latin typeface="Calibri"/>
                <a:cs typeface="Calibri"/>
              </a:rPr>
              <a:t>7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6534" y="2705669"/>
            <a:ext cx="19494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420"/>
              </a:lnSpc>
            </a:pPr>
            <a:r>
              <a:rPr dirty="0" sz="2100" b="1">
                <a:solidFill>
                  <a:srgbClr val="F2F2F2"/>
                </a:solidFill>
                <a:latin typeface="Calibri"/>
                <a:cs typeface="Calibri"/>
              </a:rPr>
              <a:t>%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26" y="1"/>
            <a:ext cx="1643885" cy="677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31637" y="2866918"/>
            <a:ext cx="6529070" cy="3665854"/>
          </a:xfrm>
          <a:custGeom>
            <a:avLst/>
            <a:gdLst/>
            <a:ahLst/>
            <a:cxnLst/>
            <a:rect l="l" t="t" r="r" b="b"/>
            <a:pathLst>
              <a:path w="6529070" h="3665854">
                <a:moveTo>
                  <a:pt x="0" y="0"/>
                </a:moveTo>
                <a:lnTo>
                  <a:pt x="6528724" y="0"/>
                </a:lnTo>
                <a:lnTo>
                  <a:pt x="6528724" y="3665323"/>
                </a:lnTo>
                <a:lnTo>
                  <a:pt x="0" y="36653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09221" y="3023160"/>
            <a:ext cx="6011442" cy="28085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695943" y="548030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71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135111" y="548030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40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93407" y="5480304"/>
            <a:ext cx="1049020" cy="0"/>
          </a:xfrm>
          <a:custGeom>
            <a:avLst/>
            <a:gdLst/>
            <a:ahLst/>
            <a:cxnLst/>
            <a:rect l="l" t="t" r="r" b="b"/>
            <a:pathLst>
              <a:path w="1049020" h="0">
                <a:moveTo>
                  <a:pt x="0" y="0"/>
                </a:moveTo>
                <a:lnTo>
                  <a:pt x="104851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87823" y="5480304"/>
            <a:ext cx="1612900" cy="0"/>
          </a:xfrm>
          <a:custGeom>
            <a:avLst/>
            <a:gdLst/>
            <a:ahLst/>
            <a:cxnLst/>
            <a:rect l="l" t="t" r="r" b="b"/>
            <a:pathLst>
              <a:path w="1612900" h="0">
                <a:moveTo>
                  <a:pt x="0" y="0"/>
                </a:moveTo>
                <a:lnTo>
                  <a:pt x="161239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26991" y="548030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09221" y="548030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695943" y="512978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71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87823" y="5129784"/>
            <a:ext cx="3615054" cy="0"/>
          </a:xfrm>
          <a:custGeom>
            <a:avLst/>
            <a:gdLst/>
            <a:ahLst/>
            <a:cxnLst/>
            <a:rect l="l" t="t" r="r" b="b"/>
            <a:pathLst>
              <a:path w="3615054" h="0">
                <a:moveTo>
                  <a:pt x="0" y="0"/>
                </a:moveTo>
                <a:lnTo>
                  <a:pt x="3614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26991" y="512978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09221" y="512978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695943" y="477926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71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87823" y="4779264"/>
            <a:ext cx="3615054" cy="0"/>
          </a:xfrm>
          <a:custGeom>
            <a:avLst/>
            <a:gdLst/>
            <a:ahLst/>
            <a:cxnLst/>
            <a:rect l="l" t="t" r="r" b="b"/>
            <a:pathLst>
              <a:path w="3615054" h="0">
                <a:moveTo>
                  <a:pt x="0" y="0"/>
                </a:moveTo>
                <a:lnTo>
                  <a:pt x="3614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26991" y="477926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09221" y="477926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695943" y="442874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719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687823" y="4428744"/>
            <a:ext cx="3615054" cy="0"/>
          </a:xfrm>
          <a:custGeom>
            <a:avLst/>
            <a:gdLst/>
            <a:ahLst/>
            <a:cxnLst/>
            <a:rect l="l" t="t" r="r" b="b"/>
            <a:pathLst>
              <a:path w="3615054" h="0">
                <a:moveTo>
                  <a:pt x="0" y="0"/>
                </a:moveTo>
                <a:lnTo>
                  <a:pt x="361492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26991" y="442874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 h="0">
                <a:moveTo>
                  <a:pt x="0" y="0"/>
                </a:moveTo>
                <a:lnTo>
                  <a:pt x="16764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9221" y="4428744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26991" y="4075176"/>
            <a:ext cx="5093970" cy="0"/>
          </a:xfrm>
          <a:custGeom>
            <a:avLst/>
            <a:gdLst/>
            <a:ahLst/>
            <a:cxnLst/>
            <a:rect l="l" t="t" r="r" b="b"/>
            <a:pathLst>
              <a:path w="5093970" h="0">
                <a:moveTo>
                  <a:pt x="0" y="0"/>
                </a:moveTo>
                <a:lnTo>
                  <a:pt x="509367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09221" y="4075176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26991" y="3724655"/>
            <a:ext cx="5093970" cy="0"/>
          </a:xfrm>
          <a:custGeom>
            <a:avLst/>
            <a:gdLst/>
            <a:ahLst/>
            <a:cxnLst/>
            <a:rect l="l" t="t" r="r" b="b"/>
            <a:pathLst>
              <a:path w="5093970" h="0">
                <a:moveTo>
                  <a:pt x="0" y="0"/>
                </a:moveTo>
                <a:lnTo>
                  <a:pt x="509367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09221" y="3724655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26991" y="3374135"/>
            <a:ext cx="5093970" cy="0"/>
          </a:xfrm>
          <a:custGeom>
            <a:avLst/>
            <a:gdLst/>
            <a:ahLst/>
            <a:cxnLst/>
            <a:rect l="l" t="t" r="r" b="b"/>
            <a:pathLst>
              <a:path w="5093970" h="0">
                <a:moveTo>
                  <a:pt x="0" y="0"/>
                </a:moveTo>
                <a:lnTo>
                  <a:pt x="5093671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09221" y="3374135"/>
            <a:ext cx="525145" cy="0"/>
          </a:xfrm>
          <a:custGeom>
            <a:avLst/>
            <a:gdLst/>
            <a:ahLst/>
            <a:cxnLst/>
            <a:rect l="l" t="t" r="r" b="b"/>
            <a:pathLst>
              <a:path w="525145" h="0">
                <a:moveTo>
                  <a:pt x="0" y="0"/>
                </a:moveTo>
                <a:lnTo>
                  <a:pt x="524578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209221" y="3023160"/>
            <a:ext cx="6011545" cy="0"/>
          </a:xfrm>
          <a:custGeom>
            <a:avLst/>
            <a:gdLst/>
            <a:ahLst/>
            <a:cxnLst/>
            <a:rect l="l" t="t" r="r" b="b"/>
            <a:pathLst>
              <a:path w="6011545" h="0">
                <a:moveTo>
                  <a:pt x="0" y="0"/>
                </a:moveTo>
                <a:lnTo>
                  <a:pt x="6011442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09221" y="3023160"/>
            <a:ext cx="0" cy="2808605"/>
          </a:xfrm>
          <a:custGeom>
            <a:avLst/>
            <a:gdLst/>
            <a:ahLst/>
            <a:cxnLst/>
            <a:rect l="l" t="t" r="r" b="b"/>
            <a:pathLst>
              <a:path w="0" h="2808604">
                <a:moveTo>
                  <a:pt x="0" y="0"/>
                </a:moveTo>
                <a:lnTo>
                  <a:pt x="0" y="280854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212080" y="3023160"/>
            <a:ext cx="0" cy="2808605"/>
          </a:xfrm>
          <a:custGeom>
            <a:avLst/>
            <a:gdLst/>
            <a:ahLst/>
            <a:cxnLst/>
            <a:rect l="l" t="t" r="r" b="b"/>
            <a:pathLst>
              <a:path w="0" h="2808604">
                <a:moveTo>
                  <a:pt x="0" y="0"/>
                </a:moveTo>
                <a:lnTo>
                  <a:pt x="0" y="280854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217664" y="3023160"/>
            <a:ext cx="0" cy="2808605"/>
          </a:xfrm>
          <a:custGeom>
            <a:avLst/>
            <a:gdLst/>
            <a:ahLst/>
            <a:cxnLst/>
            <a:rect l="l" t="t" r="r" b="b"/>
            <a:pathLst>
              <a:path w="0" h="2808604">
                <a:moveTo>
                  <a:pt x="0" y="0"/>
                </a:moveTo>
                <a:lnTo>
                  <a:pt x="0" y="280854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220663" y="3023160"/>
            <a:ext cx="0" cy="2808605"/>
          </a:xfrm>
          <a:custGeom>
            <a:avLst/>
            <a:gdLst/>
            <a:ahLst/>
            <a:cxnLst/>
            <a:rect l="l" t="t" r="r" b="b"/>
            <a:pathLst>
              <a:path w="0" h="2808604">
                <a:moveTo>
                  <a:pt x="0" y="0"/>
                </a:moveTo>
                <a:lnTo>
                  <a:pt x="0" y="280854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33800" y="3233927"/>
            <a:ext cx="393700" cy="2593975"/>
          </a:xfrm>
          <a:custGeom>
            <a:avLst/>
            <a:gdLst/>
            <a:ahLst/>
            <a:cxnLst/>
            <a:rect l="l" t="t" r="r" b="b"/>
            <a:pathLst>
              <a:path w="393700" h="2593975">
                <a:moveTo>
                  <a:pt x="393191" y="0"/>
                </a:moveTo>
                <a:lnTo>
                  <a:pt x="0" y="0"/>
                </a:lnTo>
                <a:lnTo>
                  <a:pt x="0" y="2593847"/>
                </a:lnTo>
                <a:lnTo>
                  <a:pt x="393191" y="2593847"/>
                </a:lnTo>
                <a:lnTo>
                  <a:pt x="393191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736335" y="5657088"/>
            <a:ext cx="393700" cy="170815"/>
          </a:xfrm>
          <a:custGeom>
            <a:avLst/>
            <a:gdLst/>
            <a:ahLst/>
            <a:cxnLst/>
            <a:rect l="l" t="t" r="r" b="b"/>
            <a:pathLst>
              <a:path w="393700" h="170814">
                <a:moveTo>
                  <a:pt x="393191" y="0"/>
                </a:moveTo>
                <a:lnTo>
                  <a:pt x="0" y="0"/>
                </a:lnTo>
                <a:lnTo>
                  <a:pt x="0" y="170688"/>
                </a:lnTo>
                <a:lnTo>
                  <a:pt x="393191" y="170688"/>
                </a:lnTo>
                <a:lnTo>
                  <a:pt x="393191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741919" y="5129784"/>
            <a:ext cx="393700" cy="698500"/>
          </a:xfrm>
          <a:custGeom>
            <a:avLst/>
            <a:gdLst/>
            <a:ahLst/>
            <a:cxnLst/>
            <a:rect l="l" t="t" r="r" b="b"/>
            <a:pathLst>
              <a:path w="393700" h="698500">
                <a:moveTo>
                  <a:pt x="393191" y="0"/>
                </a:moveTo>
                <a:lnTo>
                  <a:pt x="0" y="0"/>
                </a:lnTo>
                <a:lnTo>
                  <a:pt x="0" y="697991"/>
                </a:lnTo>
                <a:lnTo>
                  <a:pt x="393191" y="697991"/>
                </a:lnTo>
                <a:lnTo>
                  <a:pt x="393191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294632" y="4392167"/>
            <a:ext cx="393700" cy="1435735"/>
          </a:xfrm>
          <a:custGeom>
            <a:avLst/>
            <a:gdLst/>
            <a:ahLst/>
            <a:cxnLst/>
            <a:rect l="l" t="t" r="r" b="b"/>
            <a:pathLst>
              <a:path w="393700" h="1435735">
                <a:moveTo>
                  <a:pt x="393191" y="0"/>
                </a:moveTo>
                <a:lnTo>
                  <a:pt x="0" y="0"/>
                </a:lnTo>
                <a:lnTo>
                  <a:pt x="0" y="1435607"/>
                </a:lnTo>
                <a:lnTo>
                  <a:pt x="393191" y="1435607"/>
                </a:lnTo>
                <a:lnTo>
                  <a:pt x="393191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300215" y="5410200"/>
            <a:ext cx="393700" cy="417830"/>
          </a:xfrm>
          <a:custGeom>
            <a:avLst/>
            <a:gdLst/>
            <a:ahLst/>
            <a:cxnLst/>
            <a:rect l="l" t="t" r="r" b="b"/>
            <a:pathLst>
              <a:path w="393700" h="417829">
                <a:moveTo>
                  <a:pt x="393191" y="0"/>
                </a:moveTo>
                <a:lnTo>
                  <a:pt x="0" y="0"/>
                </a:lnTo>
                <a:lnTo>
                  <a:pt x="0" y="417575"/>
                </a:lnTo>
                <a:lnTo>
                  <a:pt x="393191" y="417575"/>
                </a:lnTo>
                <a:lnTo>
                  <a:pt x="393191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302752" y="4145279"/>
            <a:ext cx="393700" cy="1682750"/>
          </a:xfrm>
          <a:custGeom>
            <a:avLst/>
            <a:gdLst/>
            <a:ahLst/>
            <a:cxnLst/>
            <a:rect l="l" t="t" r="r" b="b"/>
            <a:pathLst>
              <a:path w="393700" h="1682750">
                <a:moveTo>
                  <a:pt x="393192" y="0"/>
                </a:moveTo>
                <a:lnTo>
                  <a:pt x="0" y="0"/>
                </a:lnTo>
                <a:lnTo>
                  <a:pt x="0" y="1682495"/>
                </a:lnTo>
                <a:lnTo>
                  <a:pt x="393192" y="1682495"/>
                </a:lnTo>
                <a:lnTo>
                  <a:pt x="393192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09221" y="5831702"/>
            <a:ext cx="6011545" cy="0"/>
          </a:xfrm>
          <a:custGeom>
            <a:avLst/>
            <a:gdLst/>
            <a:ahLst/>
            <a:cxnLst/>
            <a:rect l="l" t="t" r="r" b="b"/>
            <a:pathLst>
              <a:path w="6011545" h="0">
                <a:moveTo>
                  <a:pt x="0" y="0"/>
                </a:moveTo>
                <a:lnTo>
                  <a:pt x="6011442" y="1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840474" y="2965196"/>
            <a:ext cx="179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74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82801" y="5388355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48103" y="4861052"/>
            <a:ext cx="179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02329" y="4123435"/>
            <a:ext cx="179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41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06142" y="5141467"/>
            <a:ext cx="1797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422656" y="3879595"/>
            <a:ext cx="1670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48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78514" y="5702300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01487" y="535177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01487" y="4998211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20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901487" y="4297171"/>
            <a:ext cx="17780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40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01487" y="3946652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50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01487" y="3242564"/>
            <a:ext cx="177800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70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60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901487" y="2892044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595959"/>
                </a:solidFill>
                <a:latin typeface="Calibri"/>
                <a:cs typeface="Calibri"/>
              </a:rPr>
              <a:t>80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99977" y="5903467"/>
            <a:ext cx="6261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595959"/>
                </a:solidFill>
                <a:latin typeface="Calibri"/>
                <a:cs typeface="Calibri"/>
              </a:rPr>
              <a:t>I</a:t>
            </a:r>
            <a:r>
              <a:rPr dirty="0" sz="1200" spc="40">
                <a:solidFill>
                  <a:srgbClr val="595959"/>
                </a:solidFill>
                <a:latin typeface="Calibri"/>
                <a:cs typeface="Calibri"/>
              </a:rPr>
              <a:t>m</a:t>
            </a:r>
            <a:r>
              <a:rPr dirty="0" sz="1200" spc="-35">
                <a:solidFill>
                  <a:srgbClr val="595959"/>
                </a:solidFill>
                <a:latin typeface="Calibri"/>
                <a:cs typeface="Calibri"/>
              </a:rPr>
              <a:t>p</a:t>
            </a:r>
            <a:r>
              <a:rPr dirty="0" sz="1200" spc="-20">
                <a:solidFill>
                  <a:srgbClr val="595959"/>
                </a:solidFill>
                <a:latin typeface="Calibri"/>
                <a:cs typeface="Calibri"/>
              </a:rPr>
              <a:t>r</a:t>
            </a:r>
            <a:r>
              <a:rPr dirty="0" sz="1200" spc="-35">
                <a:solidFill>
                  <a:srgbClr val="595959"/>
                </a:solidFill>
                <a:latin typeface="Calibri"/>
                <a:cs typeface="Calibri"/>
              </a:rPr>
              <a:t>o</a:t>
            </a:r>
            <a:r>
              <a:rPr dirty="0" sz="1200" spc="55">
                <a:solidFill>
                  <a:srgbClr val="595959"/>
                </a:solidFill>
                <a:latin typeface="Calibri"/>
                <a:cs typeface="Calibri"/>
              </a:rPr>
              <a:t>v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5532243" y="6284393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8" y="0"/>
                </a:lnTo>
                <a:lnTo>
                  <a:pt x="83468" y="83467"/>
                </a:lnTo>
                <a:lnTo>
                  <a:pt x="0" y="83467"/>
                </a:lnTo>
                <a:lnTo>
                  <a:pt x="0" y="0"/>
                </a:lnTo>
                <a:close/>
              </a:path>
            </a:pathLst>
          </a:custGeom>
          <a:solidFill>
            <a:srgbClr val="AE102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201825" y="6284393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20">
                <a:moveTo>
                  <a:pt x="0" y="0"/>
                </a:moveTo>
                <a:lnTo>
                  <a:pt x="83466" y="0"/>
                </a:lnTo>
                <a:lnTo>
                  <a:pt x="83466" y="83467"/>
                </a:lnTo>
                <a:lnTo>
                  <a:pt x="0" y="83467"/>
                </a:lnTo>
                <a:lnTo>
                  <a:pt x="0" y="0"/>
                </a:lnTo>
                <a:close/>
              </a:path>
            </a:pathLst>
          </a:custGeom>
          <a:solidFill>
            <a:srgbClr val="55268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639982" y="5903467"/>
            <a:ext cx="1087120" cy="501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304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unchanged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681990" algn="l"/>
              </a:tabLst>
            </a:pPr>
            <a:r>
              <a:rPr dirty="0" sz="1200" spc="15">
                <a:solidFill>
                  <a:srgbClr val="595959"/>
                </a:solidFill>
                <a:latin typeface="Calibri"/>
                <a:cs typeface="Calibri"/>
              </a:rPr>
              <a:t>T</a:t>
            </a:r>
            <a:r>
              <a:rPr dirty="0" sz="1200" spc="30">
                <a:solidFill>
                  <a:srgbClr val="595959"/>
                </a:solidFill>
                <a:latin typeface="Calibri"/>
                <a:cs typeface="Calibri"/>
              </a:rPr>
              <a:t>-</a:t>
            </a:r>
            <a:r>
              <a:rPr dirty="0" sz="1200" spc="-85">
                <a:solidFill>
                  <a:srgbClr val="595959"/>
                </a:solidFill>
                <a:latin typeface="Calibri"/>
                <a:cs typeface="Calibri"/>
              </a:rPr>
              <a:t>T</a:t>
            </a:r>
            <a:r>
              <a:rPr dirty="0" sz="1200" spc="10">
                <a:solidFill>
                  <a:srgbClr val="595959"/>
                </a:solidFill>
                <a:latin typeface="Calibri"/>
                <a:cs typeface="Calibri"/>
              </a:rPr>
              <a:t>EE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R	</a:t>
            </a:r>
            <a:r>
              <a:rPr dirty="0" sz="1200" spc="40">
                <a:solidFill>
                  <a:srgbClr val="595959"/>
                </a:solidFill>
                <a:latin typeface="Calibri"/>
                <a:cs typeface="Calibri"/>
              </a:rPr>
              <a:t>G</a:t>
            </a:r>
            <a:r>
              <a:rPr dirty="0" sz="1200" spc="-40">
                <a:solidFill>
                  <a:srgbClr val="595959"/>
                </a:solidFill>
                <a:latin typeface="Calibri"/>
                <a:cs typeface="Calibri"/>
              </a:rPr>
              <a:t>D</a:t>
            </a:r>
            <a:r>
              <a:rPr dirty="0" sz="1200" spc="-30">
                <a:solidFill>
                  <a:srgbClr val="595959"/>
                </a:solidFill>
                <a:latin typeface="Calibri"/>
                <a:cs typeface="Calibri"/>
              </a:rPr>
              <a:t>M</a:t>
            </a: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831637" y="2866918"/>
            <a:ext cx="6529070" cy="3665854"/>
          </a:xfrm>
          <a:custGeom>
            <a:avLst/>
            <a:gdLst/>
            <a:ahLst/>
            <a:cxnLst/>
            <a:rect l="l" t="t" r="r" b="b"/>
            <a:pathLst>
              <a:path w="6529070" h="3665854">
                <a:moveTo>
                  <a:pt x="0" y="0"/>
                </a:moveTo>
                <a:lnTo>
                  <a:pt x="6528724" y="0"/>
                </a:lnTo>
                <a:lnTo>
                  <a:pt x="6528724" y="3665324"/>
                </a:lnTo>
                <a:lnTo>
                  <a:pt x="0" y="366532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7952277" y="5878067"/>
            <a:ext cx="74422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95959"/>
                </a:solidFill>
                <a:latin typeface="Calibri"/>
                <a:cs typeface="Calibri"/>
              </a:rPr>
              <a:t>worsen</a:t>
            </a:r>
            <a:r>
              <a:rPr dirty="0" sz="1200" spc="-120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baseline="35714" sz="2100">
                <a:solidFill>
                  <a:srgbClr val="BFBFBF"/>
                </a:solidFill>
                <a:latin typeface="Calibri"/>
                <a:cs typeface="Calibri"/>
              </a:rPr>
              <a:t>ed</a:t>
            </a:r>
            <a:endParaRPr baseline="35714" sz="21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01838" y="2661920"/>
            <a:ext cx="22034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b="1">
                <a:latin typeface="Calibri"/>
                <a:cs typeface="Calibri"/>
              </a:rPr>
              <a:t>%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6650" y="927497"/>
            <a:ext cx="11739245" cy="1800860"/>
          </a:xfrm>
          <a:prstGeom prst="rect">
            <a:avLst/>
          </a:prstGeom>
          <a:solidFill>
            <a:srgbClr val="0066FF"/>
          </a:solidFill>
        </p:spPr>
        <p:txBody>
          <a:bodyPr wrap="square" lIns="0" tIns="32384" rIns="0" bIns="0" rtlCol="0" vert="horz">
            <a:spAutoFit/>
          </a:bodyPr>
          <a:lstStyle/>
          <a:p>
            <a:pPr marL="1491615">
              <a:lnSpc>
                <a:spcPct val="100000"/>
              </a:lnSpc>
              <a:spcBef>
                <a:spcPts val="254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At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1-year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follow-up,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109 patients (74.1%) in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T-TEER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group</a:t>
            </a:r>
            <a:r>
              <a:rPr dirty="0" sz="24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improved,</a:t>
            </a:r>
            <a:endParaRPr sz="2400">
              <a:latin typeface="Calibri"/>
              <a:cs typeface="Calibri"/>
            </a:endParaRPr>
          </a:p>
          <a:p>
            <a:pPr marL="2304415" marR="2008505" indent="413384">
              <a:lnSpc>
                <a:spcPct val="128299"/>
              </a:lnSpc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compared to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58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patients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(40.6%) in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GDMT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group 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400" spc="-30" b="1">
                <a:solidFill>
                  <a:srgbClr val="FFFFFF"/>
                </a:solidFill>
                <a:latin typeface="Calibri"/>
                <a:cs typeface="Calibri"/>
              </a:rPr>
              <a:t>T-TEER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group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has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probability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better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rank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dirty="0" sz="24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0.67;</a:t>
            </a:r>
            <a:endParaRPr sz="2400">
              <a:latin typeface="Calibri"/>
              <a:cs typeface="Calibri"/>
            </a:endParaRPr>
          </a:p>
          <a:p>
            <a:pPr marL="2856865">
              <a:lnSpc>
                <a:spcPct val="100000"/>
              </a:lnSpc>
              <a:spcBef>
                <a:spcPts val="25"/>
              </a:spcBef>
              <a:tabLst>
                <a:tab pos="6160135" algn="l"/>
              </a:tabLst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95%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confidence</a:t>
            </a:r>
            <a:r>
              <a:rPr dirty="0" sz="24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interval,	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0.61 </a:t>
            </a: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0.72;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&lt;.0001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6996" y="60963"/>
          <a:ext cx="11804650" cy="6736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6800"/>
                <a:gridCol w="1323975"/>
                <a:gridCol w="1323975"/>
                <a:gridCol w="1926590"/>
                <a:gridCol w="1062990"/>
              </a:tblGrid>
              <a:tr h="7132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32815">
                        <a:lnSpc>
                          <a:spcPct val="100000"/>
                        </a:lnSpc>
                      </a:pPr>
                      <a:r>
                        <a:rPr dirty="0" sz="2100" spc="-10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SUMMARY </a:t>
                      </a:r>
                      <a:r>
                        <a:rPr dirty="0" sz="2100" spc="-5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End</a:t>
                      </a:r>
                      <a:r>
                        <a:rPr dirty="0" sz="2100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100" spc="-15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240" marR="410209">
                        <a:lnSpc>
                          <a:spcPct val="110000"/>
                        </a:lnSpc>
                        <a:spcBef>
                          <a:spcPts val="127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GDMT  N =</a:t>
                      </a:r>
                      <a:r>
                        <a:rPr dirty="0" sz="1600" spc="-10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 marR="410209">
                        <a:lnSpc>
                          <a:spcPct val="110000"/>
                        </a:lnSpc>
                        <a:spcBef>
                          <a:spcPts val="1275"/>
                        </a:spcBef>
                      </a:pPr>
                      <a:r>
                        <a:rPr dirty="0" sz="16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T-TEER 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 =</a:t>
                      </a:r>
                      <a:r>
                        <a:rPr dirty="0" sz="1600" spc="-10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Effect Estimate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3340">
                        <a:lnSpc>
                          <a:spcPts val="191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(95%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CL)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3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269240">
                        <a:lnSpc>
                          <a:spcPts val="2410"/>
                        </a:lnSpc>
                      </a:pPr>
                      <a:r>
                        <a:rPr dirty="0" sz="2100" spc="-5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Primary</a:t>
                      </a:r>
                      <a:endParaRPr sz="2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Clinical Composite Score*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Improved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58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(40.6)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109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(74.1)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319405">
                        <a:lnSpc>
                          <a:spcPts val="182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Unchanged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(11.9)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(5.44)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0.67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(0.61-0.72)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733425">
                        <a:lnSpc>
                          <a:spcPts val="1820"/>
                        </a:lnSpc>
                      </a:pP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Worse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68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(47.6)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30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(20.4)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269240">
                        <a:lnSpc>
                          <a:spcPts val="2430"/>
                        </a:lnSpc>
                      </a:pPr>
                      <a:r>
                        <a:rPr dirty="0" sz="2100" spc="-5" b="1">
                          <a:solidFill>
                            <a:srgbClr val="77FFFE"/>
                          </a:solidFill>
                          <a:latin typeface="Calibri"/>
                          <a:cs typeface="Calibri"/>
                        </a:rPr>
                        <a:t>Secondary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listed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hierarchical</a:t>
                      </a:r>
                      <a:r>
                        <a:rPr dirty="0" sz="1600" spc="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order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  <a:tabLst>
                          <a:tab pos="2432685" algn="l"/>
                        </a:tabLst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1.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grade* at</a:t>
                      </a:r>
                      <a:r>
                        <a:rPr dirty="0" sz="1600" spc="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	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Less than</a:t>
                      </a:r>
                      <a:r>
                        <a:rPr dirty="0" sz="1600" spc="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4+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59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(46.5)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124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(93.2)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1068070">
                        <a:lnSpc>
                          <a:spcPts val="1814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4+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49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(38.6)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(3.76)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0.73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(0.68-0.78)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4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1068070">
                        <a:lnSpc>
                          <a:spcPts val="182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5+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(15.0)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(3.01)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526724"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2.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Change in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KCCQ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score from baseline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r>
                        <a:rPr dirty="0" sz="160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points</a:t>
                      </a:r>
                      <a:r>
                        <a:rPr dirty="0" baseline="26455" sz="1575" spc="-7" b="1">
                          <a:solidFill>
                            <a:srgbClr val="FFFFFF"/>
                          </a:solidFill>
                          <a:latin typeface="Wingdings 2"/>
                          <a:cs typeface="Wingdings 2"/>
                        </a:rPr>
                        <a:t></a:t>
                      </a:r>
                      <a:endParaRPr baseline="26455" sz="1575">
                        <a:latin typeface="Wingdings 2"/>
                        <a:cs typeface="Wingdings 2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55.0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2.35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70.4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2.33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14.5 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±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 3.45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marL="269240">
                        <a:lnSpc>
                          <a:spcPts val="1825"/>
                        </a:lnSpc>
                        <a:tabLst>
                          <a:tab pos="2425700" algn="l"/>
                        </a:tabLst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3. PGA*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	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Improved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5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51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(39.5)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25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100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(74.6)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319405">
                        <a:lnSpc>
                          <a:spcPts val="183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Unchanged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3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36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(27.9)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3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(14.2)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3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0.68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(0.63-0.74)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3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&lt;.0001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340855">
                <a:tc>
                  <a:txBody>
                    <a:bodyPr/>
                    <a:lstStyle/>
                    <a:p>
                      <a:pPr algn="ctr" marR="733425">
                        <a:lnSpc>
                          <a:spcPts val="1810"/>
                        </a:lnSpc>
                      </a:pP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Worse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42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(32.6)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15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(11.2)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790087">
                <a:tc>
                  <a:txBody>
                    <a:bodyPr/>
                    <a:lstStyle/>
                    <a:p>
                      <a:pPr marL="269240">
                        <a:lnSpc>
                          <a:spcPts val="1805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4.</a:t>
                      </a:r>
                      <a:r>
                        <a:rPr dirty="0" sz="1600" spc="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Hierarchical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composite</a:t>
                      </a:r>
                      <a:r>
                        <a:rPr dirty="0" sz="1600" spc="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endpoint</a:t>
                      </a:r>
                      <a:r>
                        <a:rPr dirty="0" sz="1600" spc="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time</a:t>
                      </a:r>
                      <a:r>
                        <a:rPr dirty="0" sz="1600" spc="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dirty="0" sz="160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r>
                        <a:rPr dirty="0" sz="1600" spc="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tricuspid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3340" marR="46990">
                        <a:lnSpc>
                          <a:spcPts val="1920"/>
                        </a:lnSpc>
                        <a:spcBef>
                          <a:spcPts val="5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valve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surgery,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heart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failure hospitalizations,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improvement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≥  15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points in </a:t>
                      </a:r>
                      <a:r>
                        <a:rPr dirty="0" sz="16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KCCQ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score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</a:t>
                      </a:r>
                      <a:r>
                        <a:rPr dirty="0" sz="1600" spc="-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5252" sz="16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‡</a:t>
                      </a:r>
                      <a:endParaRPr baseline="25252" sz="1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6924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2.06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(1.38-3.08)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6924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0.0004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5.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Kaplan–Meier 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estimate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percentage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free from</a:t>
                      </a:r>
                      <a:r>
                        <a:rPr dirty="0" sz="1600" spc="18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MACE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through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</a:t>
                      </a:r>
                      <a:r>
                        <a:rPr dirty="0" sz="1600" spc="-1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5252" sz="16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§</a:t>
                      </a:r>
                      <a:endParaRPr baseline="25252" sz="1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0.801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0.844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0.78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(0.45-1.36)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0.38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9EF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269240">
                        <a:lnSpc>
                          <a:spcPts val="1810"/>
                        </a:lnSpc>
                        <a:tabLst>
                          <a:tab pos="554355" algn="l"/>
                          <a:tab pos="1864995" algn="l"/>
                          <a:tab pos="2724785" algn="l"/>
                          <a:tab pos="3027680" algn="l"/>
                          <a:tab pos="4096385" algn="l"/>
                          <a:tab pos="4399280" algn="l"/>
                          <a:tab pos="5214620" algn="l"/>
                          <a:tab pos="5681980" algn="l"/>
                        </a:tabLst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6.	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Kaplan–Meier	</a:t>
                      </a:r>
                      <a:r>
                        <a:rPr dirty="0" sz="16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estimate	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	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percentage	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	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	</a:t>
                      </a: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free	from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cardiovascular death at 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 </a:t>
                      </a:r>
                      <a:r>
                        <a:rPr dirty="0" sz="16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yr.</a:t>
                      </a:r>
                      <a:r>
                        <a:rPr dirty="0" sz="1600" spc="-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5252" sz="16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§</a:t>
                      </a:r>
                      <a:endParaRPr baseline="25252" sz="16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694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0.942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0.966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0.60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(0.20-1.84)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0.37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795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BD1DC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0" y="0"/>
            <a:ext cx="427355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765"/>
              </a:lnSpc>
              <a:tabLst>
                <a:tab pos="288290" algn="l"/>
              </a:tabLst>
            </a:pPr>
            <a:r>
              <a:rPr dirty="0" sz="2400" spc="-5">
                <a:latin typeface="Calibri"/>
                <a:cs typeface="Calibri"/>
              </a:rPr>
              <a:t>D</a:t>
            </a:r>
            <a:r>
              <a:rPr dirty="0" sz="2400" spc="-2280">
                <a:latin typeface="Calibri"/>
                <a:cs typeface="Calibri"/>
              </a:rPr>
              <a:t>t</a:t>
            </a:r>
            <a:r>
              <a:rPr dirty="0" sz="2400">
                <a:latin typeface="Calibri"/>
                <a:cs typeface="Calibri"/>
              </a:rPr>
              <a:t>8	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11405" cy="4169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1523" y="321563"/>
            <a:ext cx="240919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entury Gothic"/>
                <a:cs typeface="Century Gothic"/>
              </a:rPr>
              <a:t>Conclusions</a:t>
            </a:r>
          </a:p>
        </p:txBody>
      </p:sp>
      <p:sp>
        <p:nvSpPr>
          <p:cNvPr id="3" name="object 3"/>
          <p:cNvSpPr/>
          <p:nvPr/>
        </p:nvSpPr>
        <p:spPr>
          <a:xfrm>
            <a:off x="710183" y="1447800"/>
            <a:ext cx="10710672" cy="2468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21791" y="1402080"/>
            <a:ext cx="10613136" cy="2642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9489" y="1486891"/>
            <a:ext cx="10589895" cy="2349500"/>
          </a:xfrm>
          <a:custGeom>
            <a:avLst/>
            <a:gdLst/>
            <a:ahLst/>
            <a:cxnLst/>
            <a:rect l="l" t="t" r="r" b="b"/>
            <a:pathLst>
              <a:path w="10589895" h="2349500">
                <a:moveTo>
                  <a:pt x="0" y="0"/>
                </a:moveTo>
                <a:lnTo>
                  <a:pt x="10589398" y="0"/>
                </a:lnTo>
                <a:lnTo>
                  <a:pt x="10589398" y="2349361"/>
                </a:lnTo>
                <a:lnTo>
                  <a:pt x="0" y="2349361"/>
                </a:lnTo>
                <a:lnTo>
                  <a:pt x="0" y="0"/>
                </a:lnTo>
                <a:close/>
              </a:path>
            </a:pathLst>
          </a:custGeom>
          <a:solidFill>
            <a:srgbClr val="005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69489" y="1486891"/>
            <a:ext cx="10589895" cy="2349500"/>
          </a:xfrm>
          <a:custGeom>
            <a:avLst/>
            <a:gdLst/>
            <a:ahLst/>
            <a:cxnLst/>
            <a:rect l="l" t="t" r="r" b="b"/>
            <a:pathLst>
              <a:path w="10589895" h="2349500">
                <a:moveTo>
                  <a:pt x="0" y="0"/>
                </a:moveTo>
                <a:lnTo>
                  <a:pt x="10589399" y="0"/>
                </a:lnTo>
                <a:lnTo>
                  <a:pt x="10589399" y="2349361"/>
                </a:lnTo>
                <a:lnTo>
                  <a:pt x="0" y="2349361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60929" y="1494028"/>
            <a:ext cx="10048240" cy="226885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457200" marR="5080" indent="-457200">
              <a:lnSpc>
                <a:spcPct val="99600"/>
              </a:lnSpc>
              <a:spcBef>
                <a:spcPts val="110"/>
              </a:spcBef>
              <a:buFont typeface="Arial"/>
              <a:buChar char="•"/>
              <a:tabLst>
                <a:tab pos="457200" algn="l"/>
              </a:tabLst>
            </a:pP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T-TEER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improves safely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&amp; </a:t>
            </a:r>
            <a:r>
              <a:rPr dirty="0" sz="2800" spc="-20" b="1">
                <a:solidFill>
                  <a:srgbClr val="FFFFFF"/>
                </a:solidFill>
                <a:latin typeface="Calibri"/>
                <a:cs typeface="Calibri"/>
              </a:rPr>
              <a:t>significantly,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over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period of 12-month 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after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randomization,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composite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clinical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endpoint,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patients 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with ≥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severe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symptomatic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tricuspid</a:t>
            </a:r>
            <a:r>
              <a:rPr dirty="0" sz="2800" spc="5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regurgitation</a:t>
            </a:r>
            <a:endParaRPr sz="2800">
              <a:latin typeface="Calibri"/>
              <a:cs typeface="Calibri"/>
            </a:endParaRPr>
          </a:p>
          <a:p>
            <a:pPr algn="just" marL="457200" marR="730250" indent="-457200">
              <a:lnSpc>
                <a:spcPct val="101400"/>
              </a:lnSpc>
              <a:spcBef>
                <a:spcPts val="795"/>
              </a:spcBef>
              <a:buFont typeface="Arial"/>
              <a:buChar char="•"/>
              <a:tabLst>
                <a:tab pos="457200" algn="l"/>
              </a:tabLst>
            </a:pP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T-TEER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was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superior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GDMT 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with a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significant reduction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of  tricuspid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regurgitation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severity.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9489" y="4316850"/>
            <a:ext cx="10619105" cy="831215"/>
          </a:xfrm>
          <a:prstGeom prst="rect">
            <a:avLst/>
          </a:prstGeom>
          <a:solidFill>
            <a:srgbClr val="FFFFFF"/>
          </a:solidFill>
          <a:ln w="25400">
            <a:solidFill>
              <a:srgbClr val="005694"/>
            </a:solidFill>
          </a:ln>
        </p:spPr>
        <p:txBody>
          <a:bodyPr wrap="square" lIns="0" tIns="17145" rIns="0" bIns="0" rtlCol="0" vert="horz">
            <a:spAutoFit/>
          </a:bodyPr>
          <a:lstStyle/>
          <a:p>
            <a:pPr marL="1921510" marR="215265" indent="-1698625">
              <a:lnSpc>
                <a:spcPct val="100800"/>
              </a:lnSpc>
              <a:spcBef>
                <a:spcPts val="135"/>
              </a:spcBef>
            </a:pPr>
            <a:r>
              <a:rPr dirty="0" sz="2400">
                <a:latin typeface="Calibri"/>
                <a:cs typeface="Calibri"/>
              </a:rPr>
              <a:t>Under a </a:t>
            </a:r>
            <a:r>
              <a:rPr dirty="0" sz="2400" spc="-10">
                <a:latin typeface="Calibri"/>
                <a:cs typeface="Calibri"/>
              </a:rPr>
              <a:t>strict </a:t>
            </a:r>
            <a:r>
              <a:rPr dirty="0" sz="2400" spc="-5">
                <a:latin typeface="Calibri"/>
                <a:cs typeface="Calibri"/>
              </a:rPr>
              <a:t>medical </a:t>
            </a:r>
            <a:r>
              <a:rPr dirty="0" sz="2400" spc="-15">
                <a:latin typeface="Calibri"/>
                <a:cs typeface="Calibri"/>
              </a:rPr>
              <a:t>follow-up, </a:t>
            </a:r>
            <a:r>
              <a:rPr dirty="0" sz="2400" spc="-5">
                <a:latin typeface="Calibri"/>
                <a:cs typeface="Calibri"/>
              </a:rPr>
              <a:t>the </a:t>
            </a:r>
            <a:r>
              <a:rPr dirty="0" sz="2400" spc="-15">
                <a:latin typeface="Calibri"/>
                <a:cs typeface="Calibri"/>
              </a:rPr>
              <a:t>event </a:t>
            </a:r>
            <a:r>
              <a:rPr dirty="0" sz="2400" spc="-30">
                <a:latin typeface="Calibri"/>
                <a:cs typeface="Calibri"/>
              </a:rPr>
              <a:t>rate </a:t>
            </a:r>
            <a:r>
              <a:rPr dirty="0" sz="2400">
                <a:latin typeface="Calibri"/>
                <a:cs typeface="Calibri"/>
              </a:rPr>
              <a:t>has been, </a:t>
            </a:r>
            <a:r>
              <a:rPr dirty="0" sz="2400" spc="-15">
                <a:latin typeface="Calibri"/>
                <a:cs typeface="Calibri"/>
              </a:rPr>
              <a:t>at </a:t>
            </a:r>
            <a:r>
              <a:rPr dirty="0" sz="2400" spc="-30">
                <a:latin typeface="Calibri"/>
                <a:cs typeface="Calibri"/>
              </a:rPr>
              <a:t>one-year, </a:t>
            </a:r>
            <a:r>
              <a:rPr dirty="0" sz="2400" spc="-5">
                <a:latin typeface="Calibri"/>
                <a:cs typeface="Calibri"/>
              </a:rPr>
              <a:t>much </a:t>
            </a:r>
            <a:r>
              <a:rPr dirty="0" sz="2400" spc="-10">
                <a:latin typeface="Calibri"/>
                <a:cs typeface="Calibri"/>
              </a:rPr>
              <a:t>lower  </a:t>
            </a:r>
            <a:r>
              <a:rPr dirty="0" sz="2400" spc="-5">
                <a:latin typeface="Calibri"/>
                <a:cs typeface="Calibri"/>
              </a:rPr>
              <a:t>than in </a:t>
            </a:r>
            <a:r>
              <a:rPr dirty="0" sz="2400" spc="-10">
                <a:latin typeface="Calibri"/>
                <a:cs typeface="Calibri"/>
              </a:rPr>
              <a:t>previous registries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20">
                <a:latin typeface="Calibri"/>
                <a:cs typeface="Calibri"/>
              </a:rPr>
              <a:t>Triluminate </a:t>
            </a:r>
            <a:r>
              <a:rPr dirty="0" sz="2400" spc="-10">
                <a:latin typeface="Calibri"/>
                <a:cs typeface="Calibri"/>
              </a:rPr>
              <a:t>Pivotal </a:t>
            </a:r>
            <a:r>
              <a:rPr dirty="0" sz="2400" spc="-25">
                <a:latin typeface="Calibri"/>
                <a:cs typeface="Calibri"/>
              </a:rPr>
              <a:t>Trial.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1"/>
            <a:ext cx="2543605" cy="10485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2024-08-30T18:13:50Z</dcterms:created>
  <dcterms:modified xsi:type="dcterms:W3CDTF">2024-08-30T18:13:50Z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2024-08-30T00:00:00Z</vt:filetime>
  </property>
  <property fmtid="{D5CDD505-2E9C-101B-9397-08002B2CF9AE}" pid="3" name="LastSaved">
    <vt:filetime>2024-08-30T00:00:00Z</vt:filetime>
  </property>
</Properties>
</file>