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53675" y="180975"/>
            <a:ext cx="1781175" cy="61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19116" y="1542954"/>
            <a:ext cx="11053846" cy="4186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38175" y="1552575"/>
            <a:ext cx="10972800" cy="4114800"/>
          </a:xfrm>
          <a:custGeom>
            <a:avLst/>
            <a:gdLst/>
            <a:ahLst/>
            <a:cxnLst/>
            <a:rect l="l" t="t" r="r" b="b"/>
            <a:pathLst>
              <a:path w="10972800" h="4114800">
                <a:moveTo>
                  <a:pt x="0" y="4114800"/>
                </a:moveTo>
                <a:lnTo>
                  <a:pt x="10972800" y="4114800"/>
                </a:lnTo>
                <a:lnTo>
                  <a:pt x="10972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152650" y="4857686"/>
            <a:ext cx="1576324" cy="57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629150" y="3209798"/>
            <a:ext cx="1576324" cy="17051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7105650" y="2914523"/>
            <a:ext cx="1576324" cy="2000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9582150" y="2990723"/>
            <a:ext cx="1576324" cy="1924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152650" y="3657600"/>
            <a:ext cx="1576324" cy="1257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629150" y="1981200"/>
            <a:ext cx="1576324" cy="1338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105650" y="1943036"/>
            <a:ext cx="1576324" cy="10810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9582150" y="2000186"/>
            <a:ext cx="1576324" cy="11001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2152650" y="1828673"/>
            <a:ext cx="1576324" cy="19384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4629150" y="1733550"/>
            <a:ext cx="1576324" cy="3571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7105650" y="1733550"/>
            <a:ext cx="1576324" cy="319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9582150" y="1733550"/>
            <a:ext cx="1576324" cy="3761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2152650" y="1733550"/>
            <a:ext cx="1576324" cy="204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4629150" y="1733550"/>
            <a:ext cx="1576324" cy="713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7105650" y="1733550"/>
            <a:ext cx="1576324" cy="808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9582150" y="1733550"/>
            <a:ext cx="1576324" cy="713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2190750" y="1733423"/>
            <a:ext cx="8939276" cy="31766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700276" y="1738376"/>
            <a:ext cx="0" cy="3171825"/>
          </a:xfrm>
          <a:custGeom>
            <a:avLst/>
            <a:gdLst/>
            <a:ahLst/>
            <a:cxnLst/>
            <a:rect l="l" t="t" r="r" b="b"/>
            <a:pathLst>
              <a:path w="0" h="3171825">
                <a:moveTo>
                  <a:pt x="0" y="317182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700276" y="491007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 h="0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700276" y="427189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 h="0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700276" y="364324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 h="0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700276" y="300520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 h="0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1700276" y="237655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 h="0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700276" y="173837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 h="0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700276" y="4910201"/>
            <a:ext cx="9911080" cy="0"/>
          </a:xfrm>
          <a:custGeom>
            <a:avLst/>
            <a:gdLst/>
            <a:ahLst/>
            <a:cxnLst/>
            <a:rect l="l" t="t" r="r" b="b"/>
            <a:pathLst>
              <a:path w="9911080" h="0">
                <a:moveTo>
                  <a:pt x="0" y="0"/>
                </a:moveTo>
                <a:lnTo>
                  <a:pt x="99106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53675" y="180975"/>
            <a:ext cx="1781175" cy="619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7899" y="43815"/>
            <a:ext cx="10236200" cy="1004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4734" y="2366637"/>
            <a:ext cx="5257165" cy="176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6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16.png"/><Relationship Id="rId13" Type="http://schemas.openxmlformats.org/officeDocument/2006/relationships/image" Target="../media/image117.png"/><Relationship Id="rId14" Type="http://schemas.openxmlformats.org/officeDocument/2006/relationships/image" Target="../media/image118.png"/><Relationship Id="rId15" Type="http://schemas.openxmlformats.org/officeDocument/2006/relationships/image" Target="../media/image119.png"/><Relationship Id="rId16" Type="http://schemas.openxmlformats.org/officeDocument/2006/relationships/image" Target="../media/image120.png"/><Relationship Id="rId17" Type="http://schemas.openxmlformats.org/officeDocument/2006/relationships/image" Target="../media/image121.png"/><Relationship Id="rId18" Type="http://schemas.openxmlformats.org/officeDocument/2006/relationships/image" Target="../media/image122.png"/><Relationship Id="rId19" Type="http://schemas.openxmlformats.org/officeDocument/2006/relationships/image" Target="../media/image123.png"/><Relationship Id="rId20" Type="http://schemas.openxmlformats.org/officeDocument/2006/relationships/image" Target="../media/image124.png"/><Relationship Id="rId21" Type="http://schemas.openxmlformats.org/officeDocument/2006/relationships/image" Target="../media/image125.png"/><Relationship Id="rId22" Type="http://schemas.openxmlformats.org/officeDocument/2006/relationships/image" Target="../media/image126.png"/><Relationship Id="rId23" Type="http://schemas.openxmlformats.org/officeDocument/2006/relationships/image" Target="../media/image127.png"/><Relationship Id="rId24" Type="http://schemas.openxmlformats.org/officeDocument/2006/relationships/image" Target="../media/image12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Relationship Id="rId9" Type="http://schemas.openxmlformats.org/officeDocument/2006/relationships/image" Target="../media/image158.png"/><Relationship Id="rId10" Type="http://schemas.openxmlformats.org/officeDocument/2006/relationships/image" Target="../media/image159.png"/><Relationship Id="rId11" Type="http://schemas.openxmlformats.org/officeDocument/2006/relationships/image" Target="../media/image160.png"/><Relationship Id="rId12" Type="http://schemas.openxmlformats.org/officeDocument/2006/relationships/image" Target="../media/image161.png"/><Relationship Id="rId13" Type="http://schemas.openxmlformats.org/officeDocument/2006/relationships/image" Target="../media/image162.png"/><Relationship Id="rId14" Type="http://schemas.openxmlformats.org/officeDocument/2006/relationships/image" Target="../media/image163.png"/><Relationship Id="rId15" Type="http://schemas.openxmlformats.org/officeDocument/2006/relationships/image" Target="../media/image164.png"/><Relationship Id="rId16" Type="http://schemas.openxmlformats.org/officeDocument/2006/relationships/image" Target="../media/image165.png"/><Relationship Id="rId17" Type="http://schemas.openxmlformats.org/officeDocument/2006/relationships/image" Target="../media/image166.png"/><Relationship Id="rId18" Type="http://schemas.openxmlformats.org/officeDocument/2006/relationships/image" Target="../media/image167.png"/><Relationship Id="rId19" Type="http://schemas.openxmlformats.org/officeDocument/2006/relationships/image" Target="../media/image168.png"/><Relationship Id="rId20" Type="http://schemas.openxmlformats.org/officeDocument/2006/relationships/image" Target="../media/image169.png"/><Relationship Id="rId21" Type="http://schemas.openxmlformats.org/officeDocument/2006/relationships/image" Target="../media/image170.png"/><Relationship Id="rId22" Type="http://schemas.openxmlformats.org/officeDocument/2006/relationships/image" Target="../media/image171.png"/><Relationship Id="rId23" Type="http://schemas.openxmlformats.org/officeDocument/2006/relationships/image" Target="../media/image172.png"/><Relationship Id="rId24" Type="http://schemas.openxmlformats.org/officeDocument/2006/relationships/image" Target="../media/image173.png"/><Relationship Id="rId25" Type="http://schemas.openxmlformats.org/officeDocument/2006/relationships/image" Target="../media/image174.png"/><Relationship Id="rId26" Type="http://schemas.openxmlformats.org/officeDocument/2006/relationships/image" Target="../media/image175.png"/><Relationship Id="rId27" Type="http://schemas.openxmlformats.org/officeDocument/2006/relationships/image" Target="../media/image176.png"/><Relationship Id="rId28" Type="http://schemas.openxmlformats.org/officeDocument/2006/relationships/image" Target="../media/image177.png"/><Relationship Id="rId29" Type="http://schemas.openxmlformats.org/officeDocument/2006/relationships/image" Target="../media/image178.png"/><Relationship Id="rId30" Type="http://schemas.openxmlformats.org/officeDocument/2006/relationships/image" Target="../media/image179.png"/><Relationship Id="rId31" Type="http://schemas.openxmlformats.org/officeDocument/2006/relationships/image" Target="../media/image180.png"/><Relationship Id="rId32" Type="http://schemas.openxmlformats.org/officeDocument/2006/relationships/image" Target="../media/image181.png"/><Relationship Id="rId33" Type="http://schemas.openxmlformats.org/officeDocument/2006/relationships/image" Target="../media/image182.png"/><Relationship Id="rId34" Type="http://schemas.openxmlformats.org/officeDocument/2006/relationships/image" Target="../media/image183.png"/><Relationship Id="rId35" Type="http://schemas.openxmlformats.org/officeDocument/2006/relationships/image" Target="../media/image184.png"/><Relationship Id="rId36" Type="http://schemas.openxmlformats.org/officeDocument/2006/relationships/image" Target="../media/image185.png"/><Relationship Id="rId37" Type="http://schemas.openxmlformats.org/officeDocument/2006/relationships/image" Target="../media/image186.png"/><Relationship Id="rId38" Type="http://schemas.openxmlformats.org/officeDocument/2006/relationships/image" Target="../media/image18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6" Type="http://schemas.openxmlformats.org/officeDocument/2006/relationships/image" Target="../media/image2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.png"/><Relationship Id="rId26" Type="http://schemas.openxmlformats.org/officeDocument/2006/relationships/image" Target="../media/image57.png"/><Relationship Id="rId27" Type="http://schemas.openxmlformats.org/officeDocument/2006/relationships/image" Target="../media/image58.png"/><Relationship Id="rId28" Type="http://schemas.openxmlformats.org/officeDocument/2006/relationships/image" Target="../media/image59.png"/><Relationship Id="rId29" Type="http://schemas.openxmlformats.org/officeDocument/2006/relationships/image" Target="../media/image60.png"/><Relationship Id="rId30" Type="http://schemas.openxmlformats.org/officeDocument/2006/relationships/image" Target="../media/image61.png"/><Relationship Id="rId31" Type="http://schemas.openxmlformats.org/officeDocument/2006/relationships/image" Target="../media/image6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056" y="0"/>
            <a:ext cx="1179294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734" y="2031111"/>
            <a:ext cx="6616700" cy="15005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dirty="0">
                <a:solidFill>
                  <a:srgbClr val="002855"/>
                </a:solidFill>
                <a:latin typeface="Arial"/>
                <a:cs typeface="Arial"/>
              </a:rPr>
              <a:t>TAVR with JenaValve </a:t>
            </a:r>
            <a:r>
              <a:rPr dirty="0" spc="-5">
                <a:solidFill>
                  <a:srgbClr val="002855"/>
                </a:solidFill>
                <a:latin typeface="Arial"/>
                <a:cs typeface="Arial"/>
              </a:rPr>
              <a:t>for  Symptomatic Aortic </a:t>
            </a:r>
            <a:r>
              <a:rPr dirty="0" spc="-10">
                <a:solidFill>
                  <a:srgbClr val="002855"/>
                </a:solidFill>
                <a:latin typeface="Arial"/>
                <a:cs typeface="Arial"/>
              </a:rPr>
              <a:t>Regurgitation  </a:t>
            </a:r>
            <a:r>
              <a:rPr dirty="0" spc="10">
                <a:solidFill>
                  <a:srgbClr val="002855"/>
                </a:solidFill>
                <a:latin typeface="Arial"/>
                <a:cs typeface="Arial"/>
              </a:rPr>
              <a:t>in </a:t>
            </a:r>
            <a:r>
              <a:rPr dirty="0" spc="-10">
                <a:solidFill>
                  <a:srgbClr val="002855"/>
                </a:solidFill>
                <a:latin typeface="Arial"/>
                <a:cs typeface="Arial"/>
              </a:rPr>
              <a:t>High </a:t>
            </a:r>
            <a:r>
              <a:rPr dirty="0" spc="-5">
                <a:solidFill>
                  <a:srgbClr val="002855"/>
                </a:solidFill>
                <a:latin typeface="Arial"/>
                <a:cs typeface="Arial"/>
              </a:rPr>
              <a:t>Surgical Risk</a:t>
            </a:r>
            <a:r>
              <a:rPr dirty="0" spc="-1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002855"/>
                </a:solidFill>
                <a:latin typeface="Arial"/>
                <a:cs typeface="Arial"/>
              </a:rPr>
              <a:t>Patients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734" y="3662045"/>
            <a:ext cx="5563235" cy="88963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1040"/>
              </a:spcBef>
            </a:pPr>
            <a:r>
              <a:rPr dirty="0" sz="3200" i="1">
                <a:solidFill>
                  <a:srgbClr val="002855"/>
                </a:solidFill>
                <a:latin typeface="Arial"/>
                <a:cs typeface="Arial"/>
              </a:rPr>
              <a:t>Outcomes </a:t>
            </a:r>
            <a:r>
              <a:rPr dirty="0" sz="3200" spc="25" i="1">
                <a:solidFill>
                  <a:srgbClr val="002855"/>
                </a:solidFill>
                <a:latin typeface="Arial"/>
                <a:cs typeface="Arial"/>
              </a:rPr>
              <a:t>in </a:t>
            </a:r>
            <a:r>
              <a:rPr dirty="0" sz="3200" spc="-10" i="1">
                <a:solidFill>
                  <a:srgbClr val="002855"/>
                </a:solidFill>
                <a:latin typeface="Arial"/>
                <a:cs typeface="Arial"/>
              </a:rPr>
              <a:t>500 </a:t>
            </a:r>
            <a:r>
              <a:rPr dirty="0" sz="3200" i="1">
                <a:solidFill>
                  <a:srgbClr val="002855"/>
                </a:solidFill>
                <a:latin typeface="Arial"/>
                <a:cs typeface="Arial"/>
              </a:rPr>
              <a:t>patients</a:t>
            </a:r>
            <a:r>
              <a:rPr dirty="0" sz="3200" spc="-175" i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200" spc="10" i="1">
                <a:solidFill>
                  <a:srgbClr val="002855"/>
                </a:solidFill>
                <a:latin typeface="Arial"/>
                <a:cs typeface="Arial"/>
              </a:rPr>
              <a:t>from  </a:t>
            </a:r>
            <a:r>
              <a:rPr dirty="0" sz="3200" spc="5" i="1">
                <a:solidFill>
                  <a:srgbClr val="002855"/>
                </a:solidFill>
                <a:latin typeface="Arial"/>
                <a:cs typeface="Arial"/>
              </a:rPr>
              <a:t>The </a:t>
            </a:r>
            <a:r>
              <a:rPr dirty="0" sz="3200" i="1">
                <a:solidFill>
                  <a:srgbClr val="002855"/>
                </a:solidFill>
                <a:latin typeface="Arial"/>
                <a:cs typeface="Arial"/>
              </a:rPr>
              <a:t>ALIGN </a:t>
            </a:r>
            <a:r>
              <a:rPr dirty="0" sz="3200" spc="25" i="1">
                <a:solidFill>
                  <a:srgbClr val="002855"/>
                </a:solidFill>
                <a:latin typeface="Arial"/>
                <a:cs typeface="Arial"/>
              </a:rPr>
              <a:t>AR</a:t>
            </a:r>
            <a:r>
              <a:rPr dirty="0" sz="3200" spc="-140" i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200" spc="5" i="1">
                <a:solidFill>
                  <a:srgbClr val="002855"/>
                </a:solidFill>
                <a:latin typeface="Arial"/>
                <a:cs typeface="Arial"/>
              </a:rPr>
              <a:t>Trial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734" y="5063045"/>
            <a:ext cx="6394450" cy="826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1300"/>
              </a:lnSpc>
              <a:spcBef>
                <a:spcPts val="95"/>
              </a:spcBef>
            </a:pP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Raj </a:t>
            </a:r>
            <a:r>
              <a:rPr dirty="0" sz="2000" spc="-10" b="1">
                <a:solidFill>
                  <a:srgbClr val="002855"/>
                </a:solidFill>
                <a:latin typeface="Arial"/>
                <a:cs typeface="Arial"/>
              </a:rPr>
              <a:t>R. </a:t>
            </a: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Makkar, </a:t>
            </a:r>
            <a:r>
              <a:rPr dirty="0" sz="2000" spc="35" b="1">
                <a:solidFill>
                  <a:srgbClr val="002855"/>
                </a:solidFill>
                <a:latin typeface="Arial"/>
                <a:cs typeface="Arial"/>
              </a:rPr>
              <a:t>MD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on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behalf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ALIGN-AR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investigators 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Associate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Director,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Cedars-Sinai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Heart</a:t>
            </a:r>
            <a:r>
              <a:rPr dirty="0" sz="2000" spc="-1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Institute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00" y="6019798"/>
            <a:ext cx="2276475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53675" y="180975"/>
            <a:ext cx="178117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00748"/>
            <a:ext cx="12191999" cy="857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4005579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Index</a:t>
            </a:r>
            <a:r>
              <a:rPr dirty="0" sz="3950" spc="-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Procedure</a:t>
            </a:r>
            <a:endParaRPr sz="3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080" y="1280160"/>
            <a:ext cx="7779384" cy="365760"/>
          </a:xfrm>
          <a:custGeom>
            <a:avLst/>
            <a:gdLst/>
            <a:ahLst/>
            <a:cxnLst/>
            <a:rect l="l" t="t" r="r" b="b"/>
            <a:pathLst>
              <a:path w="7779384" h="365760">
                <a:moveTo>
                  <a:pt x="0" y="365760"/>
                </a:moveTo>
                <a:lnTo>
                  <a:pt x="7779004" y="365760"/>
                </a:lnTo>
                <a:lnTo>
                  <a:pt x="7779004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19083" y="1280160"/>
            <a:ext cx="3194050" cy="365760"/>
          </a:xfrm>
          <a:custGeom>
            <a:avLst/>
            <a:gdLst/>
            <a:ahLst/>
            <a:cxnLst/>
            <a:rect l="l" t="t" r="r" b="b"/>
            <a:pathLst>
              <a:path w="3194050" h="365760">
                <a:moveTo>
                  <a:pt x="0" y="365760"/>
                </a:moveTo>
                <a:lnTo>
                  <a:pt x="3193796" y="365760"/>
                </a:lnTo>
                <a:lnTo>
                  <a:pt x="3193796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3730" y="1645920"/>
            <a:ext cx="10985500" cy="0"/>
          </a:xfrm>
          <a:custGeom>
            <a:avLst/>
            <a:gdLst/>
            <a:ahLst/>
            <a:cxnLst/>
            <a:rect l="l" t="t" r="r" b="b"/>
            <a:pathLst>
              <a:path w="10985500" h="0">
                <a:moveTo>
                  <a:pt x="0" y="0"/>
                </a:moveTo>
                <a:lnTo>
                  <a:pt x="10985500" y="0"/>
                </a:lnTo>
              </a:path>
            </a:pathLst>
          </a:custGeom>
          <a:ln w="12700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3730" y="1280160"/>
            <a:ext cx="10985500" cy="0"/>
          </a:xfrm>
          <a:custGeom>
            <a:avLst/>
            <a:gdLst/>
            <a:ahLst/>
            <a:cxnLst/>
            <a:rect l="l" t="t" r="r" b="b"/>
            <a:pathLst>
              <a:path w="10985500" h="0">
                <a:moveTo>
                  <a:pt x="0" y="0"/>
                </a:moveTo>
                <a:lnTo>
                  <a:pt x="10985500" y="0"/>
                </a:lnTo>
              </a:path>
            </a:pathLst>
          </a:custGeom>
          <a:ln w="12700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33729" y="1273810"/>
          <a:ext cx="10991850" cy="5255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1480"/>
                <a:gridCol w="5481955"/>
              </a:tblGrid>
              <a:tr h="768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Procedural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Factors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66800">
                <a:tc>
                  <a:txBody>
                    <a:bodyPr/>
                    <a:lstStyle/>
                    <a:p>
                      <a:pPr marL="320675" marR="3491865" indent="-228600">
                        <a:lnSpc>
                          <a:spcPct val="100899"/>
                        </a:lnSpc>
                        <a:spcBef>
                          <a:spcPts val="390"/>
                        </a:spcBef>
                      </a:pPr>
                      <a:r>
                        <a:rPr dirty="0" sz="1550" spc="10">
                          <a:latin typeface="Arial"/>
                          <a:cs typeface="Arial"/>
                        </a:rPr>
                        <a:t>Valve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Size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Implanted 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Small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20675" marR="4443095">
                        <a:lnSpc>
                          <a:spcPct val="105000"/>
                        </a:lnSpc>
                      </a:pPr>
                      <a:r>
                        <a:rPr dirty="0" sz="1550" spc="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550" spc="-5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m 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Large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603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24.8%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6036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24.1%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6036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51.0%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Post-Dilation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025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3.7%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Procedure Time</a:t>
                      </a:r>
                      <a:r>
                        <a:rPr dirty="0" sz="15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(min)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037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69.5 </a:t>
                      </a:r>
                      <a:r>
                        <a:rPr dirty="0" sz="1550" spc="-1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33.3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Sheath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5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(min)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031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28.2 </a:t>
                      </a:r>
                      <a:r>
                        <a:rPr dirty="0" sz="1550" spc="-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27.1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96239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1558290" algn="l"/>
                        </a:tabLst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Procedural	Complications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In-procedural</a:t>
                      </a:r>
                      <a:r>
                        <a:rPr dirty="0" sz="155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Death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012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550" b="1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Annular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Rupture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012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5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Ventricular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Perforation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012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55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15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>
                          <a:latin typeface="Arial"/>
                          <a:cs typeface="Arial"/>
                        </a:rPr>
                        <a:t>Obstruction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012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550">
                          <a:latin typeface="Arial"/>
                          <a:cs typeface="Arial"/>
                        </a:rPr>
                        <a:t>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5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Embolization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025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50" spc="25" b="1">
                          <a:latin typeface="Arial"/>
                          <a:cs typeface="Arial"/>
                        </a:rPr>
                        <a:t>1.6%</a:t>
                      </a:r>
                      <a:r>
                        <a:rPr dirty="0" sz="15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(8)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Aortic</a:t>
                      </a:r>
                      <a:r>
                        <a:rPr dirty="0" sz="15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Dissection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0251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0.6%</a:t>
                      </a:r>
                      <a:r>
                        <a:rPr dirty="0" sz="15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>
                          <a:latin typeface="Arial"/>
                          <a:cs typeface="Arial"/>
                        </a:rPr>
                        <a:t>(3)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78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53675" y="180975"/>
            <a:ext cx="178117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00748"/>
            <a:ext cx="12191999" cy="857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530669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Procedural</a:t>
            </a:r>
            <a:r>
              <a:rPr dirty="0" sz="3950" spc="-9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35">
                <a:solidFill>
                  <a:srgbClr val="002855"/>
                </a:solidFill>
                <a:latin typeface="Arial"/>
                <a:cs typeface="Arial"/>
              </a:rPr>
              <a:t>Outcomes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0550" y="1238186"/>
            <a:ext cx="11120501" cy="5234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33730" y="1273810"/>
          <a:ext cx="10991850" cy="5106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9734"/>
                <a:gridCol w="2932429"/>
              </a:tblGrid>
              <a:tr h="3961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9668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Technical</a:t>
                      </a:r>
                      <a:r>
                        <a:rPr dirty="0" sz="20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 b="1">
                          <a:latin typeface="Arial"/>
                          <a:cs typeface="Arial"/>
                        </a:rPr>
                        <a:t>Success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95.2%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12700">
                      <a:solidFill>
                        <a:srgbClr val="155F82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Death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1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286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Surgery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intervention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related 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8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device/procedure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1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3.6%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THV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deployment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success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98.0%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Delivery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success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99.2%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06019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 b="1">
                          <a:latin typeface="Arial"/>
                          <a:cs typeface="Arial"/>
                        </a:rPr>
                        <a:t>Success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96.4%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47294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Death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1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286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THV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deployment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success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98.0%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Patient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prosthesis 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mismatch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(EOAi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≤0.85)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1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387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800" spc="5">
                          <a:latin typeface="Arial"/>
                          <a:cs typeface="Arial"/>
                        </a:rPr>
                        <a:t>AOV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gradient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&lt;20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mmHg 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55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100.0%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spc="5">
                          <a:latin typeface="Arial"/>
                          <a:cs typeface="Arial"/>
                        </a:rPr>
                        <a:t>AOV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peak velocity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&lt;3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m/s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at 30</a:t>
                      </a:r>
                      <a:r>
                        <a:rPr dirty="0" sz="18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55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100.0%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Total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AR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Regurgitation: Moderate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(n=3) 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Severe (n=0) 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8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1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950" y="460374"/>
            <a:ext cx="857821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Primary </a:t>
            </a:r>
            <a:r>
              <a:rPr dirty="0" sz="3950" spc="10">
                <a:solidFill>
                  <a:srgbClr val="002855"/>
                </a:solidFill>
                <a:latin typeface="Arial"/>
                <a:cs typeface="Arial"/>
              </a:rPr>
              <a:t>Safety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Endpoint </a:t>
            </a:r>
            <a:r>
              <a:rPr dirty="0" sz="3950" spc="-10">
                <a:solidFill>
                  <a:srgbClr val="002855"/>
                </a:solidFill>
                <a:latin typeface="Arial"/>
                <a:cs typeface="Arial"/>
              </a:rPr>
              <a:t>at </a:t>
            </a:r>
            <a:r>
              <a:rPr dirty="0" sz="3950" spc="30">
                <a:solidFill>
                  <a:srgbClr val="002855"/>
                </a:solidFill>
                <a:latin typeface="Arial"/>
                <a:cs typeface="Arial"/>
              </a:rPr>
              <a:t>30</a:t>
            </a:r>
            <a:r>
              <a:rPr dirty="0" sz="3950" spc="15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Days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12" y="1257218"/>
            <a:ext cx="11063375" cy="4967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3730" y="1273810"/>
          <a:ext cx="10991850" cy="488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7725"/>
                <a:gridCol w="3775709"/>
              </a:tblGrid>
              <a:tr h="469900">
                <a:tc gridSpan="2">
                  <a:txBody>
                    <a:bodyPr/>
                    <a:lstStyle/>
                    <a:p>
                      <a:pPr algn="r" marR="56578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20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ALIGN-AR</a:t>
                      </a:r>
                      <a:r>
                        <a:rPr dirty="0" sz="2000" spc="-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(n=500)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988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10" b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Safety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Composite</a:t>
                      </a:r>
                      <a:r>
                        <a:rPr dirty="0" sz="2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Endpoint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26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26.2% (131)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R w="12700">
                      <a:solidFill>
                        <a:srgbClr val="0F4761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Cause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Mortality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5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1.4%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Mortality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5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1.2%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31527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Stroke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19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2.0%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(10)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44939">
                <a:tc>
                  <a:txBody>
                    <a:bodyPr/>
                    <a:lstStyle/>
                    <a:p>
                      <a:pPr marL="845819">
                        <a:lnSpc>
                          <a:spcPts val="1830"/>
                        </a:lnSpc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Disabling</a:t>
                      </a:r>
                      <a:r>
                        <a:rPr dirty="0" sz="15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Stroke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885">
                        <a:lnSpc>
                          <a:spcPts val="1830"/>
                        </a:lnSpc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0.8%</a:t>
                      </a:r>
                      <a:r>
                        <a:rPr dirty="0" sz="15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>
                          <a:latin typeface="Arial"/>
                          <a:cs typeface="Arial"/>
                        </a:rPr>
                        <a:t>(4)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F4761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76972">
                <a:tc>
                  <a:txBody>
                    <a:bodyPr/>
                    <a:lstStyle/>
                    <a:p>
                      <a:pPr marL="845819">
                        <a:lnSpc>
                          <a:spcPts val="1795"/>
                        </a:lnSpc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Non-disabling</a:t>
                      </a:r>
                      <a:r>
                        <a:rPr dirty="0"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Stroke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885">
                        <a:lnSpc>
                          <a:spcPts val="1795"/>
                        </a:lnSpc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1.2%</a:t>
                      </a:r>
                      <a:r>
                        <a:rPr dirty="0" sz="15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>
                          <a:latin typeface="Arial"/>
                          <a:cs typeface="Arial"/>
                        </a:rPr>
                        <a:t>(6)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F4761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Major/Life Threatening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Bleeding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19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3.2%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(16)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Major Vascular</a:t>
                      </a:r>
                      <a:r>
                        <a:rPr dirty="0" sz="1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Complication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19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2.8%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(14)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Acute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Kidney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Injury 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Stage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2,3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Dialysis (7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Days)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5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0.6%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Surgery/Intervention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Related 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Device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32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4.4% (22)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34734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 spc="5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Pacemaker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Implantation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13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23.3%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(99)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74865">
                <a:tc>
                  <a:txBody>
                    <a:bodyPr/>
                    <a:lstStyle/>
                    <a:p>
                      <a:pPr marL="845819">
                        <a:lnSpc>
                          <a:spcPts val="1845"/>
                        </a:lnSpc>
                      </a:pPr>
                      <a:r>
                        <a:rPr dirty="0" sz="1550" spc="10">
                          <a:latin typeface="Arial"/>
                          <a:cs typeface="Arial"/>
                        </a:rPr>
                        <a:t>Pre-existing</a:t>
                      </a:r>
                      <a:r>
                        <a:rPr dirty="0"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Pacemaker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6265">
                        <a:lnSpc>
                          <a:spcPts val="1845"/>
                        </a:lnSpc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15.2%</a:t>
                      </a:r>
                      <a:r>
                        <a:rPr dirty="0"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(76)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F4761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≥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Moderate Total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Regurgitation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51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0.6%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858583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Primary </a:t>
            </a: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Safety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Endpoint </a:t>
            </a:r>
            <a:r>
              <a:rPr dirty="0" sz="3950" spc="30">
                <a:solidFill>
                  <a:srgbClr val="002855"/>
                </a:solidFill>
                <a:latin typeface="Arial"/>
                <a:cs typeface="Arial"/>
              </a:rPr>
              <a:t>at 30</a:t>
            </a:r>
            <a:r>
              <a:rPr dirty="0" sz="3950" spc="-3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Days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12" y="1257218"/>
            <a:ext cx="11063375" cy="497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3730" y="1273810"/>
          <a:ext cx="10991850" cy="4901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1230"/>
                <a:gridCol w="2146935"/>
                <a:gridCol w="2793365"/>
              </a:tblGrid>
              <a:tr h="469900">
                <a:tc gridSpan="2">
                  <a:txBody>
                    <a:bodyPr/>
                    <a:lstStyle/>
                    <a:p>
                      <a:pPr algn="r" marR="1676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20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ALIGN-AR</a:t>
                      </a:r>
                      <a:r>
                        <a:rPr dirty="0" sz="2000" spc="-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(n=180)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20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ALIGN-AR </a:t>
                      </a:r>
                      <a:r>
                        <a:rPr dirty="0" sz="2000" spc="1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</a:t>
                      </a:r>
                      <a:r>
                        <a:rPr dirty="0" sz="2000" spc="-2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(n=320)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solidFill>
                      <a:srgbClr val="155F82"/>
                    </a:solidFill>
                  </a:tcPr>
                </a:tc>
              </a:tr>
              <a:tr h="38988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10" b="1">
                          <a:latin typeface="Arial"/>
                          <a:cs typeface="Arial"/>
                        </a:rPr>
                        <a:t>Primary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Safety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Composite</a:t>
                      </a:r>
                      <a:r>
                        <a:rPr dirty="0" sz="2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Endpoint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26.7%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 (48)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25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25.9%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(83)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R w="12700">
                      <a:solidFill>
                        <a:srgbClr val="0F4761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Cause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Mortality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2.2%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57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0.9%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Mortality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1.7%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25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0.9%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(3)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31527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Stroke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2.2%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57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1.9%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44939">
                <a:tc>
                  <a:txBody>
                    <a:bodyPr/>
                    <a:lstStyle/>
                    <a:p>
                      <a:pPr marL="845819">
                        <a:lnSpc>
                          <a:spcPts val="1830"/>
                        </a:lnSpc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Disabling</a:t>
                      </a:r>
                      <a:r>
                        <a:rPr dirty="0" sz="15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Stroke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ts val="1830"/>
                        </a:lnSpc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1.1% </a:t>
                      </a:r>
                      <a:r>
                        <a:rPr dirty="0" sz="1550" spc="15">
                          <a:latin typeface="Arial"/>
                          <a:cs typeface="Arial"/>
                        </a:rPr>
                        <a:t>(2)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2555">
                        <a:lnSpc>
                          <a:spcPts val="1830"/>
                        </a:lnSpc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0.6%</a:t>
                      </a:r>
                      <a:r>
                        <a:rPr dirty="0"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>
                          <a:latin typeface="Arial"/>
                          <a:cs typeface="Arial"/>
                        </a:rPr>
                        <a:t>(2)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F4761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76972">
                <a:tc>
                  <a:txBody>
                    <a:bodyPr/>
                    <a:lstStyle/>
                    <a:p>
                      <a:pPr marL="845819">
                        <a:lnSpc>
                          <a:spcPts val="1795"/>
                        </a:lnSpc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Non-disabling</a:t>
                      </a:r>
                      <a:r>
                        <a:rPr dirty="0"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Stroke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ts val="1795"/>
                        </a:lnSpc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1.1% </a:t>
                      </a:r>
                      <a:r>
                        <a:rPr dirty="0" sz="1550" spc="15">
                          <a:latin typeface="Arial"/>
                          <a:cs typeface="Arial"/>
                        </a:rPr>
                        <a:t>(2)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2555">
                        <a:lnSpc>
                          <a:spcPts val="1795"/>
                        </a:lnSpc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1.3%</a:t>
                      </a:r>
                      <a:r>
                        <a:rPr dirty="0"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>
                          <a:latin typeface="Arial"/>
                          <a:cs typeface="Arial"/>
                        </a:rPr>
                        <a:t>(4)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F4761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Major/Life Threatening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Bleeding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4.4%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57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2.5%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Major Vascular</a:t>
                      </a:r>
                      <a:r>
                        <a:rPr dirty="0" sz="1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Complication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3.9%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57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2.2%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Acute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Kidney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Injury 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Stage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2,3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Dialysis (7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Days)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1.1%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57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0.3%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Surgery/Intervention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Related 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Device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5.0%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25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4.1%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(13)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40449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800" spc="5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Pacemaker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Implantation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24.0%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(36)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50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23.0%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(63)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80809">
                <a:tc>
                  <a:txBody>
                    <a:bodyPr/>
                    <a:lstStyle/>
                    <a:p>
                      <a:pPr marL="845819">
                        <a:lnSpc>
                          <a:spcPts val="1845"/>
                        </a:lnSpc>
                      </a:pPr>
                      <a:r>
                        <a:rPr dirty="0" sz="1550" spc="10">
                          <a:latin typeface="Arial"/>
                          <a:cs typeface="Arial"/>
                        </a:rPr>
                        <a:t>Pre-existing</a:t>
                      </a:r>
                      <a:r>
                        <a:rPr dirty="0" sz="15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Pacemaker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1009">
                        <a:lnSpc>
                          <a:spcPts val="1845"/>
                        </a:lnSpc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16.7%</a:t>
                      </a:r>
                      <a:r>
                        <a:rPr dirty="0"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">
                          <a:latin typeface="Arial"/>
                          <a:cs typeface="Arial"/>
                        </a:rPr>
                        <a:t>(30)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6205">
                        <a:lnSpc>
                          <a:spcPts val="1845"/>
                        </a:lnSpc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14.4%</a:t>
                      </a:r>
                      <a:r>
                        <a:rPr dirty="0"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(46)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F4761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50863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≥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Moderate Total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Regurgitation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0.6%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57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0.7%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(2)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0F4761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0714" y="1542879"/>
            <a:ext cx="8491627" cy="2995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47976" y="3986276"/>
            <a:ext cx="8010525" cy="0"/>
          </a:xfrm>
          <a:custGeom>
            <a:avLst/>
            <a:gdLst/>
            <a:ahLst/>
            <a:cxnLst/>
            <a:rect l="l" t="t" r="r" b="b"/>
            <a:pathLst>
              <a:path w="8010525" h="0">
                <a:moveTo>
                  <a:pt x="0" y="0"/>
                </a:moveTo>
                <a:lnTo>
                  <a:pt x="8010525" y="0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42589" y="4123372"/>
            <a:ext cx="49212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90" b="1">
                <a:solidFill>
                  <a:srgbClr val="002855"/>
                </a:solidFill>
                <a:latin typeface="Calibri"/>
                <a:cs typeface="Calibri"/>
              </a:rPr>
              <a:t>10%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4034" y="4123372"/>
            <a:ext cx="49212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90" b="1">
                <a:solidFill>
                  <a:srgbClr val="002855"/>
                </a:solidFill>
                <a:latin typeface="Calibri"/>
                <a:cs typeface="Calibri"/>
              </a:rPr>
              <a:t>25%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5606" y="4123372"/>
            <a:ext cx="4933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90" b="1">
                <a:solidFill>
                  <a:srgbClr val="002855"/>
                </a:solidFill>
                <a:latin typeface="Calibri"/>
                <a:cs typeface="Calibri"/>
              </a:rPr>
              <a:t>40%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4601" y="1557274"/>
            <a:ext cx="8410575" cy="2924175"/>
          </a:xfrm>
          <a:custGeom>
            <a:avLst/>
            <a:gdLst/>
            <a:ahLst/>
            <a:cxnLst/>
            <a:rect l="l" t="t" r="r" b="b"/>
            <a:pathLst>
              <a:path w="8410575" h="2924175">
                <a:moveTo>
                  <a:pt x="0" y="2924175"/>
                </a:moveTo>
                <a:lnTo>
                  <a:pt x="8410575" y="2924175"/>
                </a:lnTo>
                <a:lnTo>
                  <a:pt x="8410575" y="0"/>
                </a:lnTo>
                <a:lnTo>
                  <a:pt x="0" y="0"/>
                </a:lnTo>
                <a:lnTo>
                  <a:pt x="0" y="29241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877379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Primary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Safety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Endpoint </a:t>
            </a:r>
            <a:r>
              <a:rPr dirty="0" sz="3950" spc="30">
                <a:solidFill>
                  <a:srgbClr val="002855"/>
                </a:solidFill>
                <a:latin typeface="Arial"/>
                <a:cs typeface="Arial"/>
              </a:rPr>
              <a:t>at </a:t>
            </a:r>
            <a:r>
              <a:rPr dirty="0" sz="3950" spc="-5">
                <a:solidFill>
                  <a:srgbClr val="002855"/>
                </a:solidFill>
                <a:latin typeface="Arial"/>
                <a:cs typeface="Arial"/>
              </a:rPr>
              <a:t>30</a:t>
            </a:r>
            <a:r>
              <a:rPr dirty="0" sz="3950" spc="5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Days*</a:t>
            </a:r>
            <a:endParaRPr sz="3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8071" y="4601781"/>
            <a:ext cx="110553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b="1" i="1">
                <a:solidFill>
                  <a:srgbClr val="002855"/>
                </a:solidFill>
                <a:latin typeface="Arial"/>
                <a:cs typeface="Arial"/>
              </a:rPr>
              <a:t>p</a:t>
            </a:r>
            <a:r>
              <a:rPr dirty="0" sz="2000" spc="25" b="1" i="1">
                <a:solidFill>
                  <a:srgbClr val="002855"/>
                </a:solidFill>
                <a:latin typeface="Arial"/>
                <a:cs typeface="Arial"/>
              </a:rPr>
              <a:t>&lt;</a:t>
            </a:r>
            <a:r>
              <a:rPr dirty="0" sz="2000" spc="-65" b="1" i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2000" spc="35" b="1" i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 i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2000" spc="-65" b="1" i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2000" spc="15" b="1" i="1">
                <a:solidFill>
                  <a:srgbClr val="002855"/>
                </a:solidFill>
                <a:latin typeface="Arial"/>
                <a:cs typeface="Arial"/>
              </a:rPr>
              <a:t>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63012" y="2238375"/>
            <a:ext cx="0" cy="1762125"/>
          </a:xfrm>
          <a:custGeom>
            <a:avLst/>
            <a:gdLst/>
            <a:ahLst/>
            <a:cxnLst/>
            <a:rect l="l" t="t" r="r" b="b"/>
            <a:pathLst>
              <a:path w="0" h="1762125">
                <a:moveTo>
                  <a:pt x="0" y="0"/>
                </a:moveTo>
                <a:lnTo>
                  <a:pt x="0" y="1762125"/>
                </a:lnTo>
              </a:path>
            </a:pathLst>
          </a:custGeom>
          <a:ln w="47625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58100" y="1647761"/>
            <a:ext cx="2319401" cy="681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67625" y="1590611"/>
            <a:ext cx="2319401" cy="823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96200" y="1685925"/>
            <a:ext cx="2190750" cy="552450"/>
          </a:xfrm>
          <a:custGeom>
            <a:avLst/>
            <a:gdLst/>
            <a:ahLst/>
            <a:cxnLst/>
            <a:rect l="l" t="t" r="r" b="b"/>
            <a:pathLst>
              <a:path w="2190750" h="552450">
                <a:moveTo>
                  <a:pt x="0" y="552450"/>
                </a:moveTo>
                <a:lnTo>
                  <a:pt x="2190750" y="552450"/>
                </a:lnTo>
                <a:lnTo>
                  <a:pt x="2190750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91450" y="1628711"/>
            <a:ext cx="2081276" cy="481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96200" y="1847786"/>
            <a:ext cx="642937" cy="481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39100" y="1847786"/>
            <a:ext cx="366712" cy="481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105775" y="1847786"/>
            <a:ext cx="1795526" cy="481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844155" y="1694434"/>
            <a:ext cx="1918970" cy="4851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R="5080" indent="90170">
              <a:lnSpc>
                <a:spcPts val="1730"/>
              </a:lnSpc>
              <a:spcBef>
                <a:spcPts val="290"/>
              </a:spcBef>
            </a:pPr>
            <a:r>
              <a:rPr dirty="0" sz="1550" spc="30">
                <a:solidFill>
                  <a:srgbClr val="F1F1F1"/>
                </a:solidFill>
                <a:latin typeface="Arial"/>
                <a:cs typeface="Arial"/>
              </a:rPr>
              <a:t>40.5% </a:t>
            </a:r>
            <a:r>
              <a:rPr dirty="0" sz="1550" spc="20">
                <a:solidFill>
                  <a:srgbClr val="F1F1F1"/>
                </a:solidFill>
                <a:latin typeface="Arial"/>
                <a:cs typeface="Arial"/>
              </a:rPr>
              <a:t>prespecified  </a:t>
            </a:r>
            <a:r>
              <a:rPr dirty="0" sz="1550" spc="15">
                <a:solidFill>
                  <a:srgbClr val="F1F1F1"/>
                </a:solidFill>
                <a:latin typeface="Arial"/>
                <a:cs typeface="Arial"/>
              </a:rPr>
              <a:t>non-inferiority</a:t>
            </a:r>
            <a:r>
              <a:rPr dirty="0" sz="1550" spc="-15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F1F1F1"/>
                </a:solidFill>
                <a:latin typeface="Arial"/>
                <a:cs typeface="Arial"/>
              </a:rPr>
              <a:t>margin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9975" y="3136836"/>
            <a:ext cx="73596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30</a:t>
            </a:r>
            <a:r>
              <a:rPr dirty="0" sz="2000" spc="-1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2000" spc="20" b="1">
                <a:solidFill>
                  <a:srgbClr val="002855"/>
                </a:solidFill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91451" y="3109976"/>
            <a:ext cx="9525" cy="419100"/>
          </a:xfrm>
          <a:custGeom>
            <a:avLst/>
            <a:gdLst/>
            <a:ahLst/>
            <a:cxnLst/>
            <a:rect l="l" t="t" r="r" b="b"/>
            <a:pathLst>
              <a:path w="9525" h="419100">
                <a:moveTo>
                  <a:pt x="0" y="0"/>
                </a:moveTo>
                <a:lnTo>
                  <a:pt x="9525" y="419100"/>
                </a:lnTo>
              </a:path>
            </a:pathLst>
          </a:custGeom>
          <a:ln w="25400">
            <a:solidFill>
              <a:srgbClr val="0D28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19901" y="3386201"/>
            <a:ext cx="971550" cy="9525"/>
          </a:xfrm>
          <a:custGeom>
            <a:avLst/>
            <a:gdLst/>
            <a:ahLst/>
            <a:cxnLst/>
            <a:rect l="l" t="t" r="r" b="b"/>
            <a:pathLst>
              <a:path w="971550" h="9525">
                <a:moveTo>
                  <a:pt x="971550" y="0"/>
                </a:moveTo>
                <a:lnTo>
                  <a:pt x="0" y="9525"/>
                </a:lnTo>
              </a:path>
            </a:pathLst>
          </a:custGeom>
          <a:ln w="25400">
            <a:solidFill>
              <a:srgbClr val="0D28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81800" y="2343086"/>
            <a:ext cx="1643126" cy="709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43700" y="2324036"/>
            <a:ext cx="1786001" cy="7953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819900" y="2381250"/>
            <a:ext cx="1514475" cy="581025"/>
          </a:xfrm>
          <a:prstGeom prst="rect">
            <a:avLst/>
          </a:prstGeom>
          <a:solidFill>
            <a:srgbClr val="E9E9E9"/>
          </a:solidFill>
        </p:spPr>
        <p:txBody>
          <a:bodyPr wrap="square" lIns="0" tIns="48260" rIns="0" bIns="0" rtlCol="0" vert="horz">
            <a:spAutoFit/>
          </a:bodyPr>
          <a:lstStyle/>
          <a:p>
            <a:pPr marL="347980" marR="60325" indent="-259079">
              <a:lnSpc>
                <a:spcPct val="100899"/>
              </a:lnSpc>
              <a:spcBef>
                <a:spcPts val="380"/>
              </a:spcBef>
            </a:pPr>
            <a:r>
              <a:rPr dirty="0" sz="1550" spc="20" b="1">
                <a:solidFill>
                  <a:srgbClr val="002855"/>
                </a:solidFill>
                <a:latin typeface="Arial"/>
                <a:cs typeface="Arial"/>
              </a:rPr>
              <a:t>Upper </a:t>
            </a:r>
            <a:r>
              <a:rPr dirty="0" sz="1550" spc="15" b="1">
                <a:solidFill>
                  <a:srgbClr val="002855"/>
                </a:solidFill>
                <a:latin typeface="Arial"/>
                <a:cs typeface="Arial"/>
              </a:rPr>
              <a:t>1-sided  </a:t>
            </a:r>
            <a:r>
              <a:rPr dirty="0" sz="1550" spc="25" b="1">
                <a:solidFill>
                  <a:srgbClr val="002855"/>
                </a:solidFill>
                <a:latin typeface="Arial"/>
                <a:cs typeface="Arial"/>
              </a:rPr>
              <a:t>97.5% </a:t>
            </a:r>
            <a:r>
              <a:rPr dirty="0" sz="1550" spc="5" b="1">
                <a:solidFill>
                  <a:srgbClr val="002855"/>
                </a:solidFill>
                <a:latin typeface="Arial"/>
                <a:cs typeface="Arial"/>
              </a:rPr>
              <a:t>CI</a:t>
            </a:r>
            <a:endParaRPr sz="1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70346" y="2404427"/>
            <a:ext cx="735965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Rate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26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25" b="1">
                <a:solidFill>
                  <a:srgbClr val="002855"/>
                </a:solidFill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62675" y="3143186"/>
            <a:ext cx="528637" cy="5286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04965" y="3186048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4" h="389254">
                <a:moveTo>
                  <a:pt x="196976" y="0"/>
                </a:moveTo>
                <a:lnTo>
                  <a:pt x="0" y="193548"/>
                </a:lnTo>
                <a:lnTo>
                  <a:pt x="192278" y="389254"/>
                </a:lnTo>
                <a:lnTo>
                  <a:pt x="389255" y="195579"/>
                </a:lnTo>
                <a:lnTo>
                  <a:pt x="196976" y="0"/>
                </a:lnTo>
                <a:close/>
              </a:path>
            </a:pathLst>
          </a:custGeom>
          <a:solidFill>
            <a:srgbClr val="091E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04965" y="3186048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4" h="389254">
                <a:moveTo>
                  <a:pt x="196976" y="0"/>
                </a:moveTo>
                <a:lnTo>
                  <a:pt x="389255" y="195579"/>
                </a:lnTo>
                <a:lnTo>
                  <a:pt x="192278" y="389254"/>
                </a:lnTo>
                <a:lnTo>
                  <a:pt x="0" y="193548"/>
                </a:lnTo>
                <a:lnTo>
                  <a:pt x="19697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73734" y="5599154"/>
            <a:ext cx="10309860" cy="9226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64465" indent="-15240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165100" algn="l"/>
              </a:tabLst>
            </a:pPr>
            <a:r>
              <a:rPr dirty="0" sz="1100">
                <a:latin typeface="Arial"/>
                <a:cs typeface="Arial"/>
              </a:rPr>
              <a:t>Feldman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TE,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Reardon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MJ,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Rajagopal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V,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et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al.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REPRISE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III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Randomized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Clinical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Trial.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JAMA.</a:t>
            </a:r>
            <a:r>
              <a:rPr dirty="0" sz="1100" spc="19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2018;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319: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27-37.</a:t>
            </a:r>
            <a:endParaRPr sz="1100">
              <a:latin typeface="Arial"/>
              <a:cs typeface="Arial"/>
            </a:endParaRPr>
          </a:p>
          <a:p>
            <a:pPr marL="12700" marR="133350">
              <a:lnSpc>
                <a:spcPct val="108100"/>
              </a:lnSpc>
              <a:buAutoNum type="arabicPeriod"/>
              <a:tabLst>
                <a:tab pos="165735" algn="l"/>
              </a:tabLst>
            </a:pPr>
            <a:r>
              <a:rPr dirty="0" sz="1100" spc="-5">
                <a:latin typeface="Arial"/>
                <a:cs typeface="Arial"/>
              </a:rPr>
              <a:t>Makkar </a:t>
            </a:r>
            <a:r>
              <a:rPr dirty="0" sz="1100" spc="20">
                <a:latin typeface="Arial"/>
                <a:cs typeface="Arial"/>
              </a:rPr>
              <a:t>RR, </a:t>
            </a:r>
            <a:r>
              <a:rPr dirty="0" sz="1100" spc="-5">
                <a:latin typeface="Arial"/>
                <a:cs typeface="Arial"/>
              </a:rPr>
              <a:t>Cheng </a:t>
            </a:r>
            <a:r>
              <a:rPr dirty="0" sz="1100" spc="5">
                <a:latin typeface="Arial"/>
                <a:cs typeface="Arial"/>
              </a:rPr>
              <a:t>W, </a:t>
            </a:r>
            <a:r>
              <a:rPr dirty="0" sz="1100" spc="-5">
                <a:latin typeface="Arial"/>
                <a:cs typeface="Arial"/>
              </a:rPr>
              <a:t>Waksman </a:t>
            </a:r>
            <a:r>
              <a:rPr dirty="0" sz="1100" spc="15">
                <a:latin typeface="Arial"/>
                <a:cs typeface="Arial"/>
              </a:rPr>
              <a:t>R, </a:t>
            </a:r>
            <a:r>
              <a:rPr dirty="0" sz="1100" spc="-5">
                <a:latin typeface="Arial"/>
                <a:cs typeface="Arial"/>
              </a:rPr>
              <a:t>et </a:t>
            </a:r>
            <a:r>
              <a:rPr dirty="0" sz="1100" spc="-10">
                <a:latin typeface="Arial"/>
                <a:cs typeface="Arial"/>
              </a:rPr>
              <a:t>al.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Self-expanding </a:t>
            </a:r>
            <a:r>
              <a:rPr dirty="0" sz="1100" spc="-5">
                <a:latin typeface="Arial"/>
                <a:cs typeface="Arial"/>
              </a:rPr>
              <a:t>intra-annular </a:t>
            </a:r>
            <a:r>
              <a:rPr dirty="0" sz="1100">
                <a:latin typeface="Arial"/>
                <a:cs typeface="Arial"/>
              </a:rPr>
              <a:t>versus commercially available </a:t>
            </a:r>
            <a:r>
              <a:rPr dirty="0" sz="1100" spc="-5">
                <a:latin typeface="Arial"/>
                <a:cs typeface="Arial"/>
              </a:rPr>
              <a:t>transcatheter </a:t>
            </a:r>
            <a:r>
              <a:rPr dirty="0" sz="1100" spc="-10">
                <a:latin typeface="Arial"/>
                <a:cs typeface="Arial"/>
              </a:rPr>
              <a:t>heart </a:t>
            </a:r>
            <a:r>
              <a:rPr dirty="0" sz="1100" spc="-5">
                <a:latin typeface="Arial"/>
                <a:cs typeface="Arial"/>
              </a:rPr>
              <a:t>valves in </a:t>
            </a:r>
            <a:r>
              <a:rPr dirty="0" sz="1100" spc="5">
                <a:latin typeface="Arial"/>
                <a:cs typeface="Arial"/>
              </a:rPr>
              <a:t>high </a:t>
            </a:r>
            <a:r>
              <a:rPr dirty="0" sz="1100" spc="-10">
                <a:latin typeface="Arial"/>
                <a:cs typeface="Arial"/>
              </a:rPr>
              <a:t>and extreme </a:t>
            </a:r>
            <a:r>
              <a:rPr dirty="0" sz="1100" spc="10">
                <a:latin typeface="Arial"/>
                <a:cs typeface="Arial"/>
              </a:rPr>
              <a:t>risk </a:t>
            </a:r>
            <a:r>
              <a:rPr dirty="0" sz="1100" spc="-5">
                <a:latin typeface="Arial"/>
                <a:cs typeface="Arial"/>
              </a:rPr>
              <a:t>patients  </a:t>
            </a:r>
            <a:r>
              <a:rPr dirty="0" sz="1100">
                <a:latin typeface="Arial"/>
                <a:cs typeface="Arial"/>
              </a:rPr>
              <a:t>with severe </a:t>
            </a:r>
            <a:r>
              <a:rPr dirty="0" sz="1100" spc="5">
                <a:latin typeface="Arial"/>
                <a:cs typeface="Arial"/>
              </a:rPr>
              <a:t>aortic </a:t>
            </a:r>
            <a:r>
              <a:rPr dirty="0" sz="1100">
                <a:latin typeface="Arial"/>
                <a:cs typeface="Arial"/>
              </a:rPr>
              <a:t>stenosis </a:t>
            </a:r>
            <a:r>
              <a:rPr dirty="0" sz="1100" spc="-5">
                <a:latin typeface="Arial"/>
                <a:cs typeface="Arial"/>
              </a:rPr>
              <a:t>(PORTICO IDE): </a:t>
            </a:r>
            <a:r>
              <a:rPr dirty="0" sz="1100" spc="1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randomised, </a:t>
            </a:r>
            <a:r>
              <a:rPr dirty="0" sz="1100">
                <a:latin typeface="Arial"/>
                <a:cs typeface="Arial"/>
              </a:rPr>
              <a:t>controlled, </a:t>
            </a:r>
            <a:r>
              <a:rPr dirty="0" sz="1100" spc="-10">
                <a:latin typeface="Arial"/>
                <a:cs typeface="Arial"/>
              </a:rPr>
              <a:t>non- </a:t>
            </a:r>
            <a:r>
              <a:rPr dirty="0" sz="1100" spc="-5">
                <a:latin typeface="Arial"/>
                <a:cs typeface="Arial"/>
              </a:rPr>
              <a:t>inferiority </a:t>
            </a:r>
            <a:r>
              <a:rPr dirty="0" sz="1100" spc="-10">
                <a:latin typeface="Arial"/>
                <a:cs typeface="Arial"/>
              </a:rPr>
              <a:t>trial. </a:t>
            </a:r>
            <a:r>
              <a:rPr dirty="0" sz="1100" spc="-5" i="1">
                <a:latin typeface="Arial"/>
                <a:cs typeface="Arial"/>
              </a:rPr>
              <a:t>Lancet. </a:t>
            </a:r>
            <a:r>
              <a:rPr dirty="0" sz="1100" spc="5">
                <a:latin typeface="Arial"/>
                <a:cs typeface="Arial"/>
              </a:rPr>
              <a:t>2020; </a:t>
            </a:r>
            <a:r>
              <a:rPr dirty="0" sz="1100" spc="-10">
                <a:latin typeface="Arial"/>
                <a:cs typeface="Arial"/>
              </a:rPr>
              <a:t>369: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669-683.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499"/>
              </a:lnSpc>
              <a:spcBef>
                <a:spcPts val="70"/>
              </a:spcBef>
              <a:buAutoNum type="arabicPeriod"/>
              <a:tabLst>
                <a:tab pos="165100" algn="l"/>
              </a:tabLst>
            </a:pPr>
            <a:r>
              <a:rPr dirty="0" sz="1100">
                <a:latin typeface="Arial"/>
                <a:cs typeface="Arial"/>
              </a:rPr>
              <a:t>Thiele </a:t>
            </a:r>
            <a:r>
              <a:rPr dirty="0" sz="1100" spc="15">
                <a:latin typeface="Arial"/>
                <a:cs typeface="Arial"/>
              </a:rPr>
              <a:t>H,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Kurz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Feistritzer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H-J,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et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al.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Comparison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newer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generation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self-expandable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vs.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balloon-expandable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valves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transcatheter </a:t>
            </a:r>
            <a:r>
              <a:rPr dirty="0" sz="1100" spc="-5">
                <a:latin typeface="Arial"/>
                <a:cs typeface="Arial"/>
              </a:rPr>
              <a:t>aortic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valve</a:t>
            </a:r>
            <a:r>
              <a:rPr dirty="0" sz="1100" spc="-5">
                <a:latin typeface="Arial"/>
                <a:cs typeface="Arial"/>
              </a:rPr>
              <a:t> implantation: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the  </a:t>
            </a:r>
            <a:r>
              <a:rPr dirty="0" sz="1100">
                <a:latin typeface="Arial"/>
                <a:cs typeface="Arial"/>
              </a:rPr>
              <a:t>randomized SOLVE-TAVI trial. </a:t>
            </a:r>
            <a:r>
              <a:rPr dirty="0" sz="1100" i="1">
                <a:latin typeface="Arial"/>
                <a:cs typeface="Arial"/>
              </a:rPr>
              <a:t>Eur </a:t>
            </a:r>
            <a:r>
              <a:rPr dirty="0" sz="1100" spc="5" i="1">
                <a:latin typeface="Arial"/>
                <a:cs typeface="Arial"/>
              </a:rPr>
              <a:t>Heart </a:t>
            </a:r>
            <a:r>
              <a:rPr dirty="0" sz="1100" spc="-10" i="1">
                <a:latin typeface="Arial"/>
                <a:cs typeface="Arial"/>
              </a:rPr>
              <a:t>J. </a:t>
            </a:r>
            <a:r>
              <a:rPr dirty="0" sz="1100">
                <a:latin typeface="Arial"/>
                <a:cs typeface="Arial"/>
              </a:rPr>
              <a:t>2020;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41:1890-1899.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0075" y="4895850"/>
            <a:ext cx="11406251" cy="7191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0550" y="4886325"/>
            <a:ext cx="11491976" cy="7953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38175" y="4933950"/>
            <a:ext cx="11277600" cy="590550"/>
          </a:xfrm>
          <a:prstGeom prst="rect">
            <a:avLst/>
          </a:prstGeom>
          <a:solidFill>
            <a:srgbClr val="46B0E0"/>
          </a:solidFill>
        </p:spPr>
        <p:txBody>
          <a:bodyPr wrap="square" lIns="0" tIns="6223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490"/>
              </a:spcBef>
            </a:pPr>
            <a:r>
              <a:rPr dirty="0" sz="1550" spc="25" b="1">
                <a:latin typeface="Arial"/>
                <a:cs typeface="Arial"/>
              </a:rPr>
              <a:t>*Composite </a:t>
            </a:r>
            <a:r>
              <a:rPr dirty="0" sz="1550" spc="15" b="1">
                <a:latin typeface="Arial"/>
                <a:cs typeface="Arial"/>
              </a:rPr>
              <a:t>of </a:t>
            </a:r>
            <a:r>
              <a:rPr dirty="0" sz="1550" spc="20" b="1">
                <a:latin typeface="Arial"/>
                <a:cs typeface="Arial"/>
              </a:rPr>
              <a:t>30-day all-cause </a:t>
            </a:r>
            <a:r>
              <a:rPr dirty="0" sz="1550" spc="25" b="1">
                <a:latin typeface="Arial"/>
                <a:cs typeface="Arial"/>
              </a:rPr>
              <a:t>mortality, </a:t>
            </a:r>
            <a:r>
              <a:rPr dirty="0" sz="1550" spc="20" b="1">
                <a:latin typeface="Arial"/>
                <a:cs typeface="Arial"/>
              </a:rPr>
              <a:t>any </a:t>
            </a:r>
            <a:r>
              <a:rPr dirty="0" sz="1550" spc="15" b="1">
                <a:latin typeface="Arial"/>
                <a:cs typeface="Arial"/>
              </a:rPr>
              <a:t>stroke, </a:t>
            </a:r>
            <a:r>
              <a:rPr dirty="0" sz="1550" spc="20" b="1">
                <a:latin typeface="Arial"/>
                <a:cs typeface="Arial"/>
              </a:rPr>
              <a:t>life-threatening/major bleeding, </a:t>
            </a:r>
            <a:r>
              <a:rPr dirty="0" sz="1550" spc="25" b="1">
                <a:latin typeface="Arial"/>
                <a:cs typeface="Arial"/>
              </a:rPr>
              <a:t>major </a:t>
            </a:r>
            <a:r>
              <a:rPr dirty="0" sz="1550" spc="15" b="1">
                <a:latin typeface="Arial"/>
                <a:cs typeface="Arial"/>
              </a:rPr>
              <a:t>vascular</a:t>
            </a:r>
            <a:r>
              <a:rPr dirty="0" sz="1550" spc="130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complication,</a:t>
            </a:r>
            <a:endParaRPr sz="155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20"/>
              </a:spcBef>
            </a:pPr>
            <a:r>
              <a:rPr dirty="0" sz="1550" spc="25" b="1">
                <a:latin typeface="Arial"/>
                <a:cs typeface="Arial"/>
              </a:rPr>
              <a:t>AKI </a:t>
            </a:r>
            <a:r>
              <a:rPr dirty="0" sz="1550" spc="-10" b="1">
                <a:latin typeface="Arial"/>
                <a:cs typeface="Arial"/>
              </a:rPr>
              <a:t>≥2 </a:t>
            </a:r>
            <a:r>
              <a:rPr dirty="0" sz="1550" spc="15" b="1">
                <a:latin typeface="Arial"/>
                <a:cs typeface="Arial"/>
              </a:rPr>
              <a:t>or dialysis, </a:t>
            </a:r>
            <a:r>
              <a:rPr dirty="0" sz="1550" spc="10" b="1">
                <a:latin typeface="Arial"/>
                <a:cs typeface="Arial"/>
              </a:rPr>
              <a:t>valve </a:t>
            </a:r>
            <a:r>
              <a:rPr dirty="0" sz="1550" spc="15" b="1">
                <a:latin typeface="Arial"/>
                <a:cs typeface="Arial"/>
              </a:rPr>
              <a:t>intervention, </a:t>
            </a:r>
            <a:r>
              <a:rPr dirty="0" sz="1550" spc="25" b="1">
                <a:latin typeface="Arial"/>
                <a:cs typeface="Arial"/>
              </a:rPr>
              <a:t>new </a:t>
            </a:r>
            <a:r>
              <a:rPr dirty="0" sz="1550" spc="20" b="1">
                <a:latin typeface="Arial"/>
                <a:cs typeface="Arial"/>
              </a:rPr>
              <a:t>permanent </a:t>
            </a:r>
            <a:r>
              <a:rPr dirty="0" sz="1550" spc="15" b="1">
                <a:latin typeface="Arial"/>
                <a:cs typeface="Arial"/>
              </a:rPr>
              <a:t>pacemaker, </a:t>
            </a:r>
            <a:r>
              <a:rPr dirty="0" sz="1550" spc="10" b="1">
                <a:latin typeface="Arial"/>
                <a:cs typeface="Arial"/>
              </a:rPr>
              <a:t>≥ </a:t>
            </a:r>
            <a:r>
              <a:rPr dirty="0" sz="1550" spc="20" b="1">
                <a:latin typeface="Arial"/>
                <a:cs typeface="Arial"/>
              </a:rPr>
              <a:t>moderate </a:t>
            </a:r>
            <a:r>
              <a:rPr dirty="0" sz="1550" spc="15" b="1">
                <a:latin typeface="Arial"/>
                <a:cs typeface="Arial"/>
              </a:rPr>
              <a:t>valvular</a:t>
            </a:r>
            <a:r>
              <a:rPr dirty="0" sz="1550" spc="409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regurgitation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460248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5">
                <a:solidFill>
                  <a:srgbClr val="002855"/>
                </a:solidFill>
                <a:latin typeface="Arial"/>
                <a:cs typeface="Arial"/>
              </a:rPr>
              <a:t>All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Cause</a:t>
            </a:r>
            <a:r>
              <a:rPr dirty="0" sz="3950" spc="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Mortality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9367" y="1298578"/>
            <a:ext cx="10279725" cy="4868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414401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Cardiac</a:t>
            </a:r>
            <a:r>
              <a:rPr dirty="0" sz="3950" spc="-2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Mortality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9426" y="1287476"/>
            <a:ext cx="10318548" cy="487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880173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Primary Efficacy Endpoint </a:t>
            </a:r>
            <a:r>
              <a:rPr dirty="0" sz="3950" spc="-10">
                <a:solidFill>
                  <a:srgbClr val="002855"/>
                </a:solidFill>
                <a:latin typeface="Arial"/>
                <a:cs typeface="Arial"/>
              </a:rPr>
              <a:t>at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3950" spc="9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10">
                <a:solidFill>
                  <a:srgbClr val="002855"/>
                </a:solidFill>
                <a:latin typeface="Arial"/>
                <a:cs typeface="Arial"/>
              </a:rPr>
              <a:t>Year*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0714" y="1542879"/>
            <a:ext cx="8491627" cy="2995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48303" y="4097972"/>
            <a:ext cx="50482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90" b="1">
                <a:solidFill>
                  <a:srgbClr val="002855"/>
                </a:solidFill>
                <a:latin typeface="Calibri"/>
                <a:cs typeface="Calibri"/>
              </a:rPr>
              <a:t>10%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3051" y="4097972"/>
            <a:ext cx="50482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90" b="1">
                <a:solidFill>
                  <a:srgbClr val="002855"/>
                </a:solidFill>
                <a:latin typeface="Calibri"/>
                <a:cs typeface="Calibri"/>
              </a:rPr>
              <a:t>20%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7290" y="4097972"/>
            <a:ext cx="5060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90" b="1">
                <a:solidFill>
                  <a:srgbClr val="002855"/>
                </a:solidFill>
                <a:latin typeface="Calibri"/>
                <a:cs typeface="Calibri"/>
              </a:rPr>
              <a:t>30%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4601" y="1557274"/>
            <a:ext cx="8410575" cy="2924175"/>
          </a:xfrm>
          <a:custGeom>
            <a:avLst/>
            <a:gdLst/>
            <a:ahLst/>
            <a:cxnLst/>
            <a:rect l="l" t="t" r="r" b="b"/>
            <a:pathLst>
              <a:path w="8410575" h="2924175">
                <a:moveTo>
                  <a:pt x="0" y="2924175"/>
                </a:moveTo>
                <a:lnTo>
                  <a:pt x="8410575" y="2924175"/>
                </a:lnTo>
                <a:lnTo>
                  <a:pt x="8410575" y="0"/>
                </a:lnTo>
                <a:lnTo>
                  <a:pt x="0" y="0"/>
                </a:lnTo>
                <a:lnTo>
                  <a:pt x="0" y="29241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81325" y="3181286"/>
            <a:ext cx="528637" cy="519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28950" y="3221863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4" h="389254">
                <a:moveTo>
                  <a:pt x="196976" y="0"/>
                </a:moveTo>
                <a:lnTo>
                  <a:pt x="0" y="193548"/>
                </a:lnTo>
                <a:lnTo>
                  <a:pt x="192277" y="389128"/>
                </a:lnTo>
                <a:lnTo>
                  <a:pt x="389254" y="195579"/>
                </a:lnTo>
                <a:lnTo>
                  <a:pt x="196976" y="0"/>
                </a:lnTo>
                <a:close/>
              </a:path>
            </a:pathLst>
          </a:custGeom>
          <a:solidFill>
            <a:srgbClr val="091E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28950" y="3221863"/>
            <a:ext cx="389255" cy="389255"/>
          </a:xfrm>
          <a:custGeom>
            <a:avLst/>
            <a:gdLst/>
            <a:ahLst/>
            <a:cxnLst/>
            <a:rect l="l" t="t" r="r" b="b"/>
            <a:pathLst>
              <a:path w="389254" h="389254">
                <a:moveTo>
                  <a:pt x="196976" y="0"/>
                </a:moveTo>
                <a:lnTo>
                  <a:pt x="389254" y="195579"/>
                </a:lnTo>
                <a:lnTo>
                  <a:pt x="192277" y="389128"/>
                </a:lnTo>
                <a:lnTo>
                  <a:pt x="0" y="193548"/>
                </a:lnTo>
                <a:lnTo>
                  <a:pt x="19697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29101" y="3195701"/>
            <a:ext cx="9525" cy="409575"/>
          </a:xfrm>
          <a:custGeom>
            <a:avLst/>
            <a:gdLst/>
            <a:ahLst/>
            <a:cxnLst/>
            <a:rect l="l" t="t" r="r" b="b"/>
            <a:pathLst>
              <a:path w="9525" h="409575">
                <a:moveTo>
                  <a:pt x="0" y="0"/>
                </a:moveTo>
                <a:lnTo>
                  <a:pt x="9525" y="409575"/>
                </a:lnTo>
              </a:path>
            </a:pathLst>
          </a:custGeom>
          <a:ln w="25400">
            <a:solidFill>
              <a:srgbClr val="0D28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3301" y="3405251"/>
            <a:ext cx="685800" cy="28575"/>
          </a:xfrm>
          <a:custGeom>
            <a:avLst/>
            <a:gdLst/>
            <a:ahLst/>
            <a:cxnLst/>
            <a:rect l="l" t="t" r="r" b="b"/>
            <a:pathLst>
              <a:path w="685800" h="28575">
                <a:moveTo>
                  <a:pt x="685800" y="0"/>
                </a:moveTo>
                <a:lnTo>
                  <a:pt x="0" y="28575"/>
                </a:lnTo>
              </a:path>
            </a:pathLst>
          </a:custGeom>
          <a:ln w="25400">
            <a:solidFill>
              <a:srgbClr val="0D28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14750" y="2343086"/>
            <a:ext cx="1719326" cy="709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14750" y="2324036"/>
            <a:ext cx="1786001" cy="795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52850" y="2381250"/>
            <a:ext cx="1590675" cy="581025"/>
          </a:xfrm>
          <a:custGeom>
            <a:avLst/>
            <a:gdLst/>
            <a:ahLst/>
            <a:cxnLst/>
            <a:rect l="l" t="t" r="r" b="b"/>
            <a:pathLst>
              <a:path w="1590675" h="581025">
                <a:moveTo>
                  <a:pt x="0" y="581025"/>
                </a:moveTo>
                <a:lnTo>
                  <a:pt x="1590675" y="581025"/>
                </a:lnTo>
                <a:lnTo>
                  <a:pt x="1590675" y="0"/>
                </a:lnTo>
                <a:lnTo>
                  <a:pt x="0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360676" y="1695450"/>
          <a:ext cx="8016875" cy="227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4495"/>
                <a:gridCol w="1090295"/>
                <a:gridCol w="1099820"/>
                <a:gridCol w="1604645"/>
              </a:tblGrid>
              <a:tr h="542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49250" marR="72390" indent="-260350">
                        <a:lnSpc>
                          <a:spcPts val="1730"/>
                        </a:lnSpc>
                        <a:spcBef>
                          <a:spcPts val="315"/>
                        </a:spcBef>
                      </a:pPr>
                      <a:r>
                        <a:rPr dirty="0" sz="1550" spc="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25% </a:t>
                      </a:r>
                      <a:r>
                        <a:rPr dirty="0" sz="1550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prespecified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  </a:t>
                      </a:r>
                      <a:r>
                        <a:rPr dirty="0" sz="155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inferiority</a:t>
                      </a:r>
                      <a:r>
                        <a:rPr dirty="0" sz="1550" spc="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margin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28851">
                <a:tc gridSpan="2">
                  <a:txBody>
                    <a:bodyPr/>
                    <a:lstStyle/>
                    <a:p>
                      <a:pPr marL="709930">
                        <a:lnSpc>
                          <a:spcPts val="2140"/>
                        </a:lnSpc>
                        <a:spcBef>
                          <a:spcPts val="1055"/>
                        </a:spcBef>
                        <a:tabLst>
                          <a:tab pos="1509395" algn="l"/>
                        </a:tabLst>
                      </a:pPr>
                      <a:r>
                        <a:rPr dirty="0" baseline="-11111" sz="3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Rate	</a:t>
                      </a:r>
                      <a:r>
                        <a:rPr dirty="0" sz="1550" spc="2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Upper</a:t>
                      </a:r>
                      <a:r>
                        <a:rPr dirty="0" sz="1550" spc="7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1-sided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709930">
                        <a:lnSpc>
                          <a:spcPts val="2140"/>
                        </a:lnSpc>
                        <a:tabLst>
                          <a:tab pos="1768475" algn="l"/>
                        </a:tabLst>
                      </a:pPr>
                      <a:r>
                        <a:rPr dirty="0" baseline="-25000" sz="3000" spc="7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8.1%	</a:t>
                      </a:r>
                      <a:r>
                        <a:rPr dirty="0" sz="1550" spc="2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97.5%</a:t>
                      </a:r>
                      <a:r>
                        <a:rPr dirty="0" sz="1550" spc="3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CI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568450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10.7%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3985">
                    <a:lnR w="539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87878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FF0000"/>
                      </a:solidFill>
                      <a:prstDash val="solid"/>
                    </a:lnL>
                    <a:lnB w="12700">
                      <a:solidFill>
                        <a:srgbClr val="87878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5648071" y="4601781"/>
            <a:ext cx="111315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25" b="1" i="1">
                <a:solidFill>
                  <a:srgbClr val="002855"/>
                </a:solidFill>
                <a:latin typeface="Arial"/>
                <a:cs typeface="Arial"/>
              </a:rPr>
              <a:t>p</a:t>
            </a:r>
            <a:r>
              <a:rPr dirty="0" sz="2000" spc="30" b="1" i="1">
                <a:solidFill>
                  <a:srgbClr val="002855"/>
                </a:solidFill>
                <a:latin typeface="Arial"/>
                <a:cs typeface="Arial"/>
              </a:rPr>
              <a:t>&lt;</a:t>
            </a:r>
            <a:r>
              <a:rPr dirty="0" sz="2000" spc="15" b="1" i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2000" spc="-35" b="1" i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 i="1">
                <a:solidFill>
                  <a:srgbClr val="002855"/>
                </a:solidFill>
                <a:latin typeface="Arial"/>
                <a:cs typeface="Arial"/>
              </a:rPr>
              <a:t>0001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734" y="5527357"/>
            <a:ext cx="7313295" cy="752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435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z="1200" spc="-10">
                <a:latin typeface="Arial"/>
                <a:cs typeface="Arial"/>
              </a:rPr>
              <a:t>Fiedler </a:t>
            </a:r>
            <a:r>
              <a:rPr dirty="0" sz="1200" spc="-5">
                <a:latin typeface="Arial"/>
                <a:cs typeface="Arial"/>
              </a:rPr>
              <a:t>AG, </a:t>
            </a:r>
            <a:r>
              <a:rPr dirty="0" sz="1200" spc="-10">
                <a:latin typeface="Arial"/>
                <a:cs typeface="Arial"/>
              </a:rPr>
              <a:t>Bhambhani </a:t>
            </a:r>
            <a:r>
              <a:rPr dirty="0" sz="1200" spc="10">
                <a:latin typeface="Arial"/>
                <a:cs typeface="Arial"/>
              </a:rPr>
              <a:t>V, </a:t>
            </a:r>
            <a:r>
              <a:rPr dirty="0" sz="1200" spc="-10">
                <a:latin typeface="Arial"/>
                <a:cs typeface="Arial"/>
              </a:rPr>
              <a:t>Laikhter </a:t>
            </a:r>
            <a:r>
              <a:rPr dirty="0" sz="1200" spc="10">
                <a:latin typeface="Arial"/>
                <a:cs typeface="Arial"/>
              </a:rPr>
              <a:t>E, </a:t>
            </a:r>
            <a:r>
              <a:rPr dirty="0" sz="1200">
                <a:latin typeface="Arial"/>
                <a:cs typeface="Arial"/>
              </a:rPr>
              <a:t>et </a:t>
            </a:r>
            <a:r>
              <a:rPr dirty="0" sz="1200" spc="-15">
                <a:latin typeface="Arial"/>
                <a:cs typeface="Arial"/>
              </a:rPr>
              <a:t>al. </a:t>
            </a:r>
            <a:r>
              <a:rPr dirty="0" sz="1200" spc="-5" i="1">
                <a:latin typeface="Arial"/>
                <a:cs typeface="Arial"/>
              </a:rPr>
              <a:t>Heart. </a:t>
            </a:r>
            <a:r>
              <a:rPr dirty="0" sz="1200" spc="-15" i="1">
                <a:latin typeface="Arial"/>
                <a:cs typeface="Arial"/>
              </a:rPr>
              <a:t>2018;</a:t>
            </a:r>
            <a:r>
              <a:rPr dirty="0" sz="1200" spc="155" i="1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104:835-840.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ts val="1425"/>
              </a:lnSpc>
              <a:buAutoNum type="arabicPeriod"/>
              <a:tabLst>
                <a:tab pos="241300" algn="l"/>
              </a:tabLst>
            </a:pPr>
            <a:r>
              <a:rPr dirty="0" sz="1200" spc="-10">
                <a:latin typeface="Arial"/>
                <a:cs typeface="Arial"/>
              </a:rPr>
              <a:t>Kamath AR, Varadarajan </a:t>
            </a:r>
            <a:r>
              <a:rPr dirty="0" sz="1200" spc="10">
                <a:latin typeface="Arial"/>
                <a:cs typeface="Arial"/>
              </a:rPr>
              <a:t>P, </a:t>
            </a:r>
            <a:r>
              <a:rPr dirty="0" sz="1200" spc="-5">
                <a:latin typeface="Arial"/>
                <a:cs typeface="Arial"/>
              </a:rPr>
              <a:t>Turk </a:t>
            </a:r>
            <a:r>
              <a:rPr dirty="0" sz="1200" spc="15">
                <a:latin typeface="Arial"/>
                <a:cs typeface="Arial"/>
              </a:rPr>
              <a:t>R, </a:t>
            </a:r>
            <a:r>
              <a:rPr dirty="0" sz="1200" spc="-35">
                <a:latin typeface="Arial"/>
                <a:cs typeface="Arial"/>
              </a:rPr>
              <a:t>et </a:t>
            </a:r>
            <a:r>
              <a:rPr dirty="0" sz="1200" spc="10">
                <a:latin typeface="Arial"/>
                <a:cs typeface="Arial"/>
              </a:rPr>
              <a:t>al. </a:t>
            </a:r>
            <a:r>
              <a:rPr dirty="0" sz="1200" spc="-10" i="1">
                <a:latin typeface="Arial"/>
                <a:cs typeface="Arial"/>
              </a:rPr>
              <a:t>Circulation. </a:t>
            </a:r>
            <a:r>
              <a:rPr dirty="0" sz="1200" i="1">
                <a:latin typeface="Arial"/>
                <a:cs typeface="Arial"/>
              </a:rPr>
              <a:t>2009:</a:t>
            </a:r>
            <a:r>
              <a:rPr dirty="0" sz="1200" spc="60" i="1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120:S134-8.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ts val="1425"/>
              </a:lnSpc>
              <a:buAutoNum type="arabicPeriod"/>
              <a:tabLst>
                <a:tab pos="241300" algn="l"/>
              </a:tabLst>
            </a:pPr>
            <a:r>
              <a:rPr dirty="0" sz="1200" spc="-5">
                <a:latin typeface="Arial"/>
                <a:cs typeface="Arial"/>
              </a:rPr>
              <a:t>Turk </a:t>
            </a:r>
            <a:r>
              <a:rPr dirty="0" sz="1200" spc="-25">
                <a:latin typeface="Arial"/>
                <a:cs typeface="Arial"/>
              </a:rPr>
              <a:t>R, </a:t>
            </a:r>
            <a:r>
              <a:rPr dirty="0" sz="1200" spc="-10">
                <a:latin typeface="Arial"/>
                <a:cs typeface="Arial"/>
              </a:rPr>
              <a:t>Varadarajan </a:t>
            </a:r>
            <a:r>
              <a:rPr dirty="0" sz="1200" spc="10">
                <a:latin typeface="Arial"/>
                <a:cs typeface="Arial"/>
              </a:rPr>
              <a:t>P, </a:t>
            </a:r>
            <a:r>
              <a:rPr dirty="0" sz="1200" spc="-10">
                <a:latin typeface="Arial"/>
                <a:cs typeface="Arial"/>
              </a:rPr>
              <a:t>Kamath </a:t>
            </a:r>
            <a:r>
              <a:rPr dirty="0" sz="1200" spc="10">
                <a:latin typeface="Arial"/>
                <a:cs typeface="Arial"/>
              </a:rPr>
              <a:t>A, </a:t>
            </a:r>
            <a:r>
              <a:rPr dirty="0" sz="1200">
                <a:latin typeface="Arial"/>
                <a:cs typeface="Arial"/>
              </a:rPr>
              <a:t>et </a:t>
            </a:r>
            <a:r>
              <a:rPr dirty="0" sz="1200" spc="-15">
                <a:latin typeface="Arial"/>
                <a:cs typeface="Arial"/>
              </a:rPr>
              <a:t>al. </a:t>
            </a:r>
            <a:r>
              <a:rPr dirty="0" sz="1200" spc="5" i="1">
                <a:latin typeface="Arial"/>
                <a:cs typeface="Arial"/>
              </a:rPr>
              <a:t>Ann </a:t>
            </a:r>
            <a:r>
              <a:rPr dirty="0" sz="1200" spc="-5" i="1">
                <a:latin typeface="Arial"/>
                <a:cs typeface="Arial"/>
              </a:rPr>
              <a:t>Thorac Surg. </a:t>
            </a:r>
            <a:r>
              <a:rPr dirty="0" sz="1200" spc="-15">
                <a:latin typeface="Arial"/>
                <a:cs typeface="Arial"/>
              </a:rPr>
              <a:t>2010; </a:t>
            </a:r>
            <a:r>
              <a:rPr dirty="0" sz="1200">
                <a:latin typeface="Arial"/>
                <a:cs typeface="Arial"/>
              </a:rPr>
              <a:t>89: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731-737.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ts val="1435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Sampat </a:t>
            </a:r>
            <a:r>
              <a:rPr dirty="0" sz="1200" spc="15">
                <a:latin typeface="Arial"/>
                <a:cs typeface="Arial"/>
              </a:rPr>
              <a:t>U, </a:t>
            </a:r>
            <a:r>
              <a:rPr dirty="0" sz="1200" spc="-10">
                <a:latin typeface="Arial"/>
                <a:cs typeface="Arial"/>
              </a:rPr>
              <a:t>Varadarajan </a:t>
            </a:r>
            <a:r>
              <a:rPr dirty="0" sz="1200" spc="10">
                <a:latin typeface="Arial"/>
                <a:cs typeface="Arial"/>
              </a:rPr>
              <a:t>P, </a:t>
            </a:r>
            <a:r>
              <a:rPr dirty="0" sz="1200" spc="-5">
                <a:latin typeface="Arial"/>
                <a:cs typeface="Arial"/>
              </a:rPr>
              <a:t>Turk </a:t>
            </a:r>
            <a:r>
              <a:rPr dirty="0" sz="1200" spc="15">
                <a:latin typeface="Arial"/>
                <a:cs typeface="Arial"/>
              </a:rPr>
              <a:t>R,</a:t>
            </a:r>
            <a:r>
              <a:rPr dirty="0" sz="1200" spc="-2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Kamath </a:t>
            </a:r>
            <a:r>
              <a:rPr dirty="0" sz="1200" spc="10">
                <a:latin typeface="Arial"/>
                <a:cs typeface="Arial"/>
              </a:rPr>
              <a:t>A, </a:t>
            </a:r>
            <a:r>
              <a:rPr dirty="0" sz="1200" spc="-5">
                <a:latin typeface="Arial"/>
                <a:cs typeface="Arial"/>
              </a:rPr>
              <a:t>Khandhar </a:t>
            </a:r>
            <a:r>
              <a:rPr dirty="0" sz="1200" spc="10">
                <a:latin typeface="Arial"/>
                <a:cs typeface="Arial"/>
              </a:rPr>
              <a:t>S, </a:t>
            </a:r>
            <a:r>
              <a:rPr dirty="0" sz="1200" spc="5">
                <a:latin typeface="Arial"/>
                <a:cs typeface="Arial"/>
              </a:rPr>
              <a:t>Pai </a:t>
            </a:r>
            <a:r>
              <a:rPr dirty="0" sz="1200" spc="-5">
                <a:latin typeface="Arial"/>
                <a:cs typeface="Arial"/>
              </a:rPr>
              <a:t>RG. </a:t>
            </a:r>
            <a:r>
              <a:rPr dirty="0" sz="1200" i="1">
                <a:latin typeface="Arial"/>
                <a:cs typeface="Arial"/>
              </a:rPr>
              <a:t>J </a:t>
            </a:r>
            <a:r>
              <a:rPr dirty="0" sz="1200" spc="10" i="1">
                <a:latin typeface="Arial"/>
                <a:cs typeface="Arial"/>
              </a:rPr>
              <a:t>Am </a:t>
            </a:r>
            <a:r>
              <a:rPr dirty="0" sz="1200" spc="-5" i="1">
                <a:latin typeface="Arial"/>
                <a:cs typeface="Arial"/>
              </a:rPr>
              <a:t>Coll </a:t>
            </a:r>
            <a:r>
              <a:rPr dirty="0" sz="1200" spc="-10" i="1">
                <a:latin typeface="Arial"/>
                <a:cs typeface="Arial"/>
              </a:rPr>
              <a:t>Cardiol. </a:t>
            </a:r>
            <a:r>
              <a:rPr dirty="0" sz="1200" spc="-15" i="1">
                <a:latin typeface="Arial"/>
                <a:cs typeface="Arial"/>
              </a:rPr>
              <a:t>2009; </a:t>
            </a:r>
            <a:r>
              <a:rPr dirty="0" sz="1200" spc="-5">
                <a:latin typeface="Arial"/>
                <a:cs typeface="Arial"/>
              </a:rPr>
              <a:t>54:452-457.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38647" y="5000402"/>
            <a:ext cx="3157670" cy="414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29150" y="4962588"/>
            <a:ext cx="3186176" cy="557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657725" y="5010150"/>
            <a:ext cx="3076575" cy="342900"/>
          </a:xfrm>
          <a:prstGeom prst="rect">
            <a:avLst/>
          </a:prstGeom>
          <a:solidFill>
            <a:srgbClr val="46B0E0"/>
          </a:solidFill>
        </p:spPr>
        <p:txBody>
          <a:bodyPr wrap="square" lIns="0" tIns="62230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490"/>
              </a:spcBef>
            </a:pPr>
            <a:r>
              <a:rPr dirty="0" sz="1550" spc="20" b="1">
                <a:latin typeface="Arial"/>
                <a:cs typeface="Arial"/>
              </a:rPr>
              <a:t>*All Cause </a:t>
            </a:r>
            <a:r>
              <a:rPr dirty="0" sz="1550" spc="15" b="1">
                <a:latin typeface="Arial"/>
                <a:cs typeface="Arial"/>
              </a:rPr>
              <a:t>Mortality </a:t>
            </a:r>
            <a:r>
              <a:rPr dirty="0" sz="1550" spc="20" b="1">
                <a:latin typeface="Arial"/>
                <a:cs typeface="Arial"/>
              </a:rPr>
              <a:t>at </a:t>
            </a:r>
            <a:r>
              <a:rPr dirty="0" sz="1550" spc="15" b="1">
                <a:latin typeface="Arial"/>
                <a:cs typeface="Arial"/>
              </a:rPr>
              <a:t>1</a:t>
            </a:r>
            <a:r>
              <a:rPr dirty="0" sz="1550" spc="5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Year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239268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5">
                <a:solidFill>
                  <a:srgbClr val="002855"/>
                </a:solidFill>
                <a:latin typeface="Arial"/>
                <a:cs typeface="Arial"/>
              </a:rPr>
              <a:t>All</a:t>
            </a:r>
            <a:r>
              <a:rPr dirty="0" sz="3950" spc="-3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Stroke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1957" y="1388479"/>
            <a:ext cx="9614416" cy="478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821182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Hemodynamic Valve</a:t>
            </a:r>
            <a:r>
              <a:rPr dirty="0" sz="3950" spc="-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Performance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16" y="1542954"/>
            <a:ext cx="11053846" cy="4186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175" y="1552575"/>
            <a:ext cx="10972800" cy="4114800"/>
          </a:xfrm>
          <a:custGeom>
            <a:avLst/>
            <a:gdLst/>
            <a:ahLst/>
            <a:cxnLst/>
            <a:rect l="l" t="t" r="r" b="b"/>
            <a:pathLst>
              <a:path w="10972800" h="4114800">
                <a:moveTo>
                  <a:pt x="0" y="4114800"/>
                </a:moveTo>
                <a:lnTo>
                  <a:pt x="10972800" y="4114800"/>
                </a:lnTo>
                <a:lnTo>
                  <a:pt x="10972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87076" y="2052701"/>
            <a:ext cx="0" cy="2762250"/>
          </a:xfrm>
          <a:custGeom>
            <a:avLst/>
            <a:gdLst/>
            <a:ahLst/>
            <a:cxnLst/>
            <a:rect l="l" t="t" r="r" b="b"/>
            <a:pathLst>
              <a:path w="0" h="2762250">
                <a:moveTo>
                  <a:pt x="0" y="276225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10876" y="481482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10876" y="389089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10876" y="296710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310876" y="205270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24126" y="2052701"/>
            <a:ext cx="0" cy="2762250"/>
          </a:xfrm>
          <a:custGeom>
            <a:avLst/>
            <a:gdLst/>
            <a:ahLst/>
            <a:cxnLst/>
            <a:rect l="l" t="t" r="r" b="b"/>
            <a:pathLst>
              <a:path w="0" h="2762250">
                <a:moveTo>
                  <a:pt x="0" y="276225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47926" y="481495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47926" y="402437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47926" y="323380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47926" y="244322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24126" y="4814951"/>
            <a:ext cx="8362950" cy="0"/>
          </a:xfrm>
          <a:custGeom>
            <a:avLst/>
            <a:gdLst/>
            <a:ahLst/>
            <a:cxnLst/>
            <a:rect l="l" t="t" r="r" b="b"/>
            <a:pathLst>
              <a:path w="8362950" h="0">
                <a:moveTo>
                  <a:pt x="0" y="0"/>
                </a:moveTo>
                <a:lnTo>
                  <a:pt x="83629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62326" y="3033776"/>
            <a:ext cx="1666875" cy="1504950"/>
          </a:xfrm>
          <a:custGeom>
            <a:avLst/>
            <a:gdLst/>
            <a:ahLst/>
            <a:cxnLst/>
            <a:rect l="l" t="t" r="r" b="b"/>
            <a:pathLst>
              <a:path w="1666875" h="1504950">
                <a:moveTo>
                  <a:pt x="0" y="0"/>
                </a:moveTo>
                <a:lnTo>
                  <a:pt x="1666875" y="1504950"/>
                </a:lnTo>
              </a:path>
            </a:pathLst>
          </a:custGeom>
          <a:ln w="4445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29201" y="4300601"/>
            <a:ext cx="1676400" cy="238125"/>
          </a:xfrm>
          <a:custGeom>
            <a:avLst/>
            <a:gdLst/>
            <a:ahLst/>
            <a:cxnLst/>
            <a:rect l="l" t="t" r="r" b="b"/>
            <a:pathLst>
              <a:path w="1676400" h="238125">
                <a:moveTo>
                  <a:pt x="0" y="238125"/>
                </a:moveTo>
                <a:lnTo>
                  <a:pt x="1676400" y="0"/>
                </a:lnTo>
              </a:path>
            </a:pathLst>
          </a:custGeom>
          <a:ln w="4445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05601" y="4300601"/>
            <a:ext cx="3343275" cy="38100"/>
          </a:xfrm>
          <a:custGeom>
            <a:avLst/>
            <a:gdLst/>
            <a:ahLst/>
            <a:cxnLst/>
            <a:rect l="l" t="t" r="r" b="b"/>
            <a:pathLst>
              <a:path w="3343275" h="38100">
                <a:moveTo>
                  <a:pt x="0" y="0"/>
                </a:moveTo>
                <a:lnTo>
                  <a:pt x="1676400" y="38100"/>
                </a:lnTo>
                <a:lnTo>
                  <a:pt x="3343275" y="38100"/>
                </a:lnTo>
              </a:path>
            </a:pathLst>
          </a:custGeom>
          <a:ln w="4445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91205" y="2962655"/>
            <a:ext cx="145923" cy="145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58080" y="4467605"/>
            <a:ext cx="145923" cy="145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34480" y="4229480"/>
            <a:ext cx="145923" cy="145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10881" y="4267580"/>
            <a:ext cx="145923" cy="145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477756" y="4267580"/>
            <a:ext cx="145923" cy="145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62326" y="2052701"/>
            <a:ext cx="1666875" cy="552450"/>
          </a:xfrm>
          <a:custGeom>
            <a:avLst/>
            <a:gdLst/>
            <a:ahLst/>
            <a:cxnLst/>
            <a:rect l="l" t="t" r="r" b="b"/>
            <a:pathLst>
              <a:path w="1666875" h="552450">
                <a:moveTo>
                  <a:pt x="0" y="552450"/>
                </a:moveTo>
                <a:lnTo>
                  <a:pt x="1666875" y="0"/>
                </a:lnTo>
              </a:path>
            </a:pathLst>
          </a:custGeom>
          <a:ln w="44450">
            <a:solidFill>
              <a:srgbClr val="E9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29201" y="2052701"/>
            <a:ext cx="1676400" cy="361950"/>
          </a:xfrm>
          <a:custGeom>
            <a:avLst/>
            <a:gdLst/>
            <a:ahLst/>
            <a:cxnLst/>
            <a:rect l="l" t="t" r="r" b="b"/>
            <a:pathLst>
              <a:path w="1676400" h="361950">
                <a:moveTo>
                  <a:pt x="0" y="0"/>
                </a:moveTo>
                <a:lnTo>
                  <a:pt x="1676400" y="361950"/>
                </a:lnTo>
              </a:path>
            </a:pathLst>
          </a:custGeom>
          <a:ln w="44450">
            <a:solidFill>
              <a:srgbClr val="E9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05601" y="2414651"/>
            <a:ext cx="3343275" cy="0"/>
          </a:xfrm>
          <a:custGeom>
            <a:avLst/>
            <a:gdLst/>
            <a:ahLst/>
            <a:cxnLst/>
            <a:rect l="l" t="t" r="r" b="b"/>
            <a:pathLst>
              <a:path w="3343275" h="0">
                <a:moveTo>
                  <a:pt x="0" y="0"/>
                </a:moveTo>
                <a:lnTo>
                  <a:pt x="1676400" y="0"/>
                </a:lnTo>
                <a:lnTo>
                  <a:pt x="3343275" y="0"/>
                </a:lnTo>
              </a:path>
            </a:pathLst>
          </a:custGeom>
          <a:ln w="44450">
            <a:solidFill>
              <a:srgbClr val="E9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83204" y="2526029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59604" y="1973579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26479" y="2345054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802880" y="2345054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479280" y="2345054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684145" y="3096323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7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33134" y="4361116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4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84145" y="2191067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58640" y="2108136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33134" y="2477198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07630" y="2477198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82125" y="2477198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15041" y="4626927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2000" spc="-4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15041" y="3704653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4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15041" y="2782252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4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15041" y="1859533"/>
            <a:ext cx="36576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2000" spc="-4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51610" y="4626927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2000" spc="-4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51610" y="3836352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5</a:t>
            </a:r>
            <a:r>
              <a:rPr dirty="0" sz="2000" spc="-4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51610" y="3045777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7</a:t>
            </a:r>
            <a:r>
              <a:rPr dirty="0" sz="2000" spc="-4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51610" y="2255202"/>
            <a:ext cx="3657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9</a:t>
            </a:r>
            <a:r>
              <a:rPr dirty="0" sz="2000" spc="-4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093942" y="2781045"/>
            <a:ext cx="313055" cy="127000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335"/>
              </a:lnSpc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EOA</a:t>
            </a:r>
            <a:r>
              <a:rPr dirty="0" sz="2000" spc="-20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(cm</a:t>
            </a:r>
            <a:r>
              <a:rPr dirty="0" baseline="24691" sz="202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3028" y="1924605"/>
            <a:ext cx="313055" cy="28968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35"/>
              </a:lnSpc>
            </a:pPr>
            <a:r>
              <a:rPr dirty="0" sz="2000" spc="5" b="1">
                <a:solidFill>
                  <a:srgbClr val="002855"/>
                </a:solidFill>
                <a:latin typeface="Arial"/>
                <a:cs typeface="Arial"/>
              </a:rPr>
              <a:t>Mean </a:t>
            </a:r>
            <a:r>
              <a:rPr dirty="0" sz="2000" spc="-10" b="1">
                <a:solidFill>
                  <a:srgbClr val="002855"/>
                </a:solidFill>
                <a:latin typeface="Arial"/>
                <a:cs typeface="Arial"/>
              </a:rPr>
              <a:t>Gradient (mm </a:t>
            </a: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Hg)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62351" y="1727200"/>
            <a:ext cx="247650" cy="146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333750" y="1609407"/>
            <a:ext cx="280860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5" b="1">
                <a:solidFill>
                  <a:srgbClr val="002855"/>
                </a:solidFill>
                <a:latin typeface="Arial"/>
                <a:cs typeface="Arial"/>
              </a:rPr>
              <a:t>Mean </a:t>
            </a:r>
            <a:r>
              <a:rPr dirty="0" sz="2000" spc="-10" b="1">
                <a:solidFill>
                  <a:srgbClr val="002855"/>
                </a:solidFill>
                <a:latin typeface="Arial"/>
                <a:cs typeface="Arial"/>
              </a:rPr>
              <a:t>Gradient</a:t>
            </a: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5"/>
                </a:solidFill>
                <a:latin typeface="Arial"/>
                <a:cs typeface="Arial"/>
              </a:rPr>
              <a:t>(mmHg)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386576" y="1714500"/>
            <a:ext cx="247650" cy="16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6662166" y="1609407"/>
            <a:ext cx="130810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EOA</a:t>
            </a:r>
            <a:r>
              <a:rPr dirty="0" sz="2000" spc="-14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(cm2)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2937" y="1557337"/>
            <a:ext cx="10972800" cy="4114800"/>
          </a:xfrm>
          <a:custGeom>
            <a:avLst/>
            <a:gdLst/>
            <a:ahLst/>
            <a:cxnLst/>
            <a:rect l="l" t="t" r="r" b="b"/>
            <a:pathLst>
              <a:path w="10972800" h="4114800">
                <a:moveTo>
                  <a:pt x="0" y="4114800"/>
                </a:moveTo>
                <a:lnTo>
                  <a:pt x="10972800" y="4114800"/>
                </a:lnTo>
                <a:lnTo>
                  <a:pt x="10972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390520" y="4924107"/>
            <a:ext cx="949325" cy="542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203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2855"/>
                </a:solidFill>
                <a:latin typeface="Arial"/>
                <a:cs typeface="Arial"/>
              </a:rPr>
              <a:t>Baseline</a:t>
            </a:r>
            <a:endParaRPr sz="1800">
              <a:latin typeface="Arial"/>
              <a:cs typeface="Arial"/>
            </a:endParaRPr>
          </a:p>
          <a:p>
            <a:pPr marL="84455">
              <a:lnSpc>
                <a:spcPts val="2030"/>
              </a:lnSpc>
            </a:pPr>
            <a:r>
              <a:rPr dirty="0" sz="1800" spc="50" b="1">
                <a:solidFill>
                  <a:srgbClr val="0A2F41"/>
                </a:solidFill>
                <a:latin typeface="Calibri"/>
                <a:cs typeface="Calibri"/>
              </a:rPr>
              <a:t>n=496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708015" y="4924107"/>
            <a:ext cx="1016000" cy="542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ts val="2030"/>
              </a:lnSpc>
              <a:spcBef>
                <a:spcPts val="100"/>
              </a:spcBef>
            </a:pP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6</a:t>
            </a:r>
            <a:r>
              <a:rPr dirty="0" sz="1800" spc="-8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2855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  <a:p>
            <a:pPr algn="ctr" marR="22860">
              <a:lnSpc>
                <a:spcPts val="2030"/>
              </a:lnSpc>
            </a:pPr>
            <a:r>
              <a:rPr dirty="0" sz="1800" spc="50" b="1">
                <a:solidFill>
                  <a:srgbClr val="0A2F41"/>
                </a:solidFill>
                <a:latin typeface="Calibri"/>
                <a:cs typeface="Calibri"/>
              </a:rPr>
              <a:t>n=388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40879" y="4400486"/>
            <a:ext cx="728980" cy="1065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34290">
              <a:lnSpc>
                <a:spcPct val="100000"/>
              </a:lnSpc>
              <a:spcBef>
                <a:spcPts val="125"/>
              </a:spcBef>
            </a:pP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4.2</a:t>
            </a:r>
            <a:endParaRPr sz="2000">
              <a:latin typeface="Arial"/>
              <a:cs typeface="Arial"/>
            </a:endParaRPr>
          </a:p>
          <a:p>
            <a:pPr algn="ctr" marR="31115">
              <a:lnSpc>
                <a:spcPts val="2030"/>
              </a:lnSpc>
              <a:spcBef>
                <a:spcPts val="1700"/>
              </a:spcBef>
            </a:pP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-8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marL="98425">
              <a:lnSpc>
                <a:spcPts val="2030"/>
              </a:lnSpc>
            </a:pPr>
            <a:r>
              <a:rPr dirty="0" sz="1800" spc="80" b="1">
                <a:solidFill>
                  <a:srgbClr val="0A2F41"/>
                </a:solidFill>
                <a:latin typeface="Calibri"/>
                <a:cs typeface="Calibri"/>
              </a:rPr>
              <a:t>n</a:t>
            </a:r>
            <a:r>
              <a:rPr dirty="0" sz="1800" spc="75" b="1">
                <a:solidFill>
                  <a:srgbClr val="0A2F41"/>
                </a:solidFill>
                <a:latin typeface="Calibri"/>
                <a:cs typeface="Calibri"/>
              </a:rPr>
              <a:t>=</a:t>
            </a:r>
            <a:r>
              <a:rPr dirty="0" sz="1800" spc="60" b="1">
                <a:solidFill>
                  <a:srgbClr val="0A2F41"/>
                </a:solidFill>
                <a:latin typeface="Calibri"/>
                <a:cs typeface="Calibri"/>
              </a:rPr>
              <a:t>2</a:t>
            </a:r>
            <a:r>
              <a:rPr dirty="0" sz="1800" spc="-15" b="1">
                <a:solidFill>
                  <a:srgbClr val="0A2F41"/>
                </a:solidFill>
                <a:latin typeface="Calibri"/>
                <a:cs typeface="Calibri"/>
              </a:rPr>
              <a:t>8</a:t>
            </a:r>
            <a:r>
              <a:rPr dirty="0" sz="1800" spc="50" b="1">
                <a:solidFill>
                  <a:srgbClr val="0A2F41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52001" y="4400486"/>
            <a:ext cx="825500" cy="1065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125"/>
              </a:spcBef>
            </a:pP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4.2</a:t>
            </a:r>
            <a:endParaRPr sz="2000">
              <a:latin typeface="Arial"/>
              <a:cs typeface="Arial"/>
            </a:endParaRPr>
          </a:p>
          <a:p>
            <a:pPr algn="ctr" marR="5080">
              <a:lnSpc>
                <a:spcPts val="2030"/>
              </a:lnSpc>
              <a:spcBef>
                <a:spcPts val="1700"/>
              </a:spcBef>
            </a:pP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1800" spc="-9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2855"/>
                </a:solidFill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  <a:p>
            <a:pPr algn="ctr" marL="43180">
              <a:lnSpc>
                <a:spcPts val="2030"/>
              </a:lnSpc>
            </a:pPr>
            <a:r>
              <a:rPr dirty="0" sz="1800" spc="50" b="1">
                <a:solidFill>
                  <a:srgbClr val="0A2F41"/>
                </a:solidFill>
                <a:latin typeface="Calibri"/>
                <a:cs typeface="Calibri"/>
              </a:rPr>
              <a:t>n=116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02989" y="4445108"/>
            <a:ext cx="873760" cy="102108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algn="ctr" marR="25400">
              <a:lnSpc>
                <a:spcPct val="100000"/>
              </a:lnSpc>
              <a:spcBef>
                <a:spcPts val="835"/>
              </a:spcBef>
            </a:pP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3.7</a:t>
            </a:r>
            <a:endParaRPr sz="2000">
              <a:latin typeface="Arial"/>
              <a:cs typeface="Arial"/>
            </a:endParaRPr>
          </a:p>
          <a:p>
            <a:pPr algn="ctr" marR="5080">
              <a:lnSpc>
                <a:spcPts val="2030"/>
              </a:lnSpc>
              <a:spcBef>
                <a:spcPts val="640"/>
              </a:spcBef>
            </a:pPr>
            <a:r>
              <a:rPr dirty="0" sz="1800" spc="-15" b="1">
                <a:solidFill>
                  <a:srgbClr val="002855"/>
                </a:solidFill>
                <a:latin typeface="Arial"/>
                <a:cs typeface="Arial"/>
              </a:rPr>
              <a:t>30</a:t>
            </a:r>
            <a:r>
              <a:rPr dirty="0" sz="1800" spc="-9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2855"/>
                </a:solidFill>
                <a:latin typeface="Arial"/>
                <a:cs typeface="Arial"/>
              </a:rPr>
              <a:t>Days</a:t>
            </a:r>
            <a:endParaRPr sz="1800">
              <a:latin typeface="Arial"/>
              <a:cs typeface="Arial"/>
            </a:endParaRPr>
          </a:p>
          <a:p>
            <a:pPr algn="ctr" marR="65405">
              <a:lnSpc>
                <a:spcPts val="2030"/>
              </a:lnSpc>
            </a:pPr>
            <a:r>
              <a:rPr dirty="0" sz="1800" spc="50" b="1">
                <a:solidFill>
                  <a:srgbClr val="0A2F41"/>
                </a:solidFill>
                <a:latin typeface="Calibri"/>
                <a:cs typeface="Calibri"/>
              </a:rPr>
              <a:t>n=474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734" y="1541780"/>
            <a:ext cx="10915650" cy="113220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ct val="89100"/>
              </a:lnSpc>
              <a:spcBef>
                <a:spcPts val="470"/>
              </a:spcBef>
            </a:pPr>
            <a:r>
              <a:rPr dirty="0" sz="2600" spc="-5">
                <a:solidFill>
                  <a:srgbClr val="002855"/>
                </a:solidFill>
                <a:latin typeface="Arial"/>
                <a:cs typeface="Arial"/>
              </a:rPr>
              <a:t>Within </a:t>
            </a:r>
            <a:r>
              <a:rPr dirty="0" sz="2600" spc="5">
                <a:solidFill>
                  <a:srgbClr val="002855"/>
                </a:solidFill>
                <a:latin typeface="Arial"/>
                <a:cs typeface="Arial"/>
              </a:rPr>
              <a:t>the </a:t>
            </a:r>
            <a:r>
              <a:rPr dirty="0" sz="2600">
                <a:solidFill>
                  <a:srgbClr val="002855"/>
                </a:solidFill>
                <a:latin typeface="Arial"/>
                <a:cs typeface="Arial"/>
              </a:rPr>
              <a:t>prior </a:t>
            </a:r>
            <a:r>
              <a:rPr dirty="0" sz="2600" spc="-5">
                <a:solidFill>
                  <a:srgbClr val="002855"/>
                </a:solidFill>
                <a:latin typeface="Arial"/>
                <a:cs typeface="Arial"/>
              </a:rPr>
              <a:t>24 </a:t>
            </a:r>
            <a:r>
              <a:rPr dirty="0" sz="2600">
                <a:solidFill>
                  <a:srgbClr val="002855"/>
                </a:solidFill>
                <a:latin typeface="Arial"/>
                <a:cs typeface="Arial"/>
              </a:rPr>
              <a:t>months, </a:t>
            </a:r>
            <a:r>
              <a:rPr dirty="0" sz="2600" spc="5">
                <a:solidFill>
                  <a:srgbClr val="002855"/>
                </a:solidFill>
                <a:latin typeface="Arial"/>
                <a:cs typeface="Arial"/>
              </a:rPr>
              <a:t>I </a:t>
            </a:r>
            <a:r>
              <a:rPr dirty="0" sz="2600">
                <a:solidFill>
                  <a:srgbClr val="002855"/>
                </a:solidFill>
                <a:latin typeface="Arial"/>
                <a:cs typeface="Arial"/>
              </a:rPr>
              <a:t>have </a:t>
            </a:r>
            <a:r>
              <a:rPr dirty="0" sz="2600" spc="10">
                <a:solidFill>
                  <a:srgbClr val="002855"/>
                </a:solidFill>
                <a:latin typeface="Arial"/>
                <a:cs typeface="Arial"/>
              </a:rPr>
              <a:t>had </a:t>
            </a:r>
            <a:r>
              <a:rPr dirty="0" sz="2600" spc="15">
                <a:solidFill>
                  <a:srgbClr val="002855"/>
                </a:solidFill>
                <a:latin typeface="Arial"/>
                <a:cs typeface="Arial"/>
              </a:rPr>
              <a:t>a </a:t>
            </a:r>
            <a:r>
              <a:rPr dirty="0" sz="2600" spc="-10">
                <a:solidFill>
                  <a:srgbClr val="002855"/>
                </a:solidFill>
                <a:latin typeface="Arial"/>
                <a:cs typeface="Arial"/>
              </a:rPr>
              <a:t>relevant financial </a:t>
            </a:r>
            <a:r>
              <a:rPr dirty="0" sz="2600" spc="-5">
                <a:solidFill>
                  <a:srgbClr val="002855"/>
                </a:solidFill>
                <a:latin typeface="Arial"/>
                <a:cs typeface="Arial"/>
              </a:rPr>
              <a:t>relationship </a:t>
            </a:r>
            <a:r>
              <a:rPr dirty="0" sz="2600" spc="-10">
                <a:solidFill>
                  <a:srgbClr val="002855"/>
                </a:solidFill>
                <a:latin typeface="Arial"/>
                <a:cs typeface="Arial"/>
              </a:rPr>
              <a:t>with  </a:t>
            </a:r>
            <a:r>
              <a:rPr dirty="0" sz="2600" spc="10">
                <a:solidFill>
                  <a:srgbClr val="002855"/>
                </a:solidFill>
                <a:latin typeface="Arial"/>
                <a:cs typeface="Arial"/>
              </a:rPr>
              <a:t>a </a:t>
            </a:r>
            <a:r>
              <a:rPr dirty="0" sz="2600" spc="5">
                <a:solidFill>
                  <a:srgbClr val="002855"/>
                </a:solidFill>
                <a:latin typeface="Arial"/>
                <a:cs typeface="Arial"/>
              </a:rPr>
              <a:t>company </a:t>
            </a:r>
            <a:r>
              <a:rPr dirty="0" sz="2600" spc="-5">
                <a:solidFill>
                  <a:srgbClr val="002855"/>
                </a:solidFill>
                <a:latin typeface="Arial"/>
                <a:cs typeface="Arial"/>
              </a:rPr>
              <a:t>producing, </a:t>
            </a:r>
            <a:r>
              <a:rPr dirty="0" sz="2600">
                <a:solidFill>
                  <a:srgbClr val="002855"/>
                </a:solidFill>
                <a:latin typeface="Arial"/>
                <a:cs typeface="Arial"/>
              </a:rPr>
              <a:t>marketing, </a:t>
            </a:r>
            <a:r>
              <a:rPr dirty="0" sz="2600" spc="-10">
                <a:solidFill>
                  <a:srgbClr val="002855"/>
                </a:solidFill>
                <a:latin typeface="Arial"/>
                <a:cs typeface="Arial"/>
              </a:rPr>
              <a:t>selling, </a:t>
            </a:r>
            <a:r>
              <a:rPr dirty="0" sz="2600">
                <a:solidFill>
                  <a:srgbClr val="002855"/>
                </a:solidFill>
                <a:latin typeface="Arial"/>
                <a:cs typeface="Arial"/>
              </a:rPr>
              <a:t>re-selling, </a:t>
            </a:r>
            <a:r>
              <a:rPr dirty="0" sz="2600" spc="-10">
                <a:solidFill>
                  <a:srgbClr val="002855"/>
                </a:solidFill>
                <a:latin typeface="Arial"/>
                <a:cs typeface="Arial"/>
              </a:rPr>
              <a:t>or </a:t>
            </a:r>
            <a:r>
              <a:rPr dirty="0" sz="2600">
                <a:solidFill>
                  <a:srgbClr val="002855"/>
                </a:solidFill>
                <a:latin typeface="Arial"/>
                <a:cs typeface="Arial"/>
              </a:rPr>
              <a:t>distributing  healthcare products used </a:t>
            </a:r>
            <a:r>
              <a:rPr dirty="0" sz="2600" spc="-5">
                <a:solidFill>
                  <a:srgbClr val="002855"/>
                </a:solidFill>
                <a:latin typeface="Arial"/>
                <a:cs typeface="Arial"/>
              </a:rPr>
              <a:t>by </a:t>
            </a:r>
            <a:r>
              <a:rPr dirty="0" sz="2600" spc="-10">
                <a:solidFill>
                  <a:srgbClr val="002855"/>
                </a:solidFill>
                <a:latin typeface="Arial"/>
                <a:cs typeface="Arial"/>
              </a:rPr>
              <a:t>or </a:t>
            </a:r>
            <a:r>
              <a:rPr dirty="0" sz="2600" spc="-5">
                <a:solidFill>
                  <a:srgbClr val="002855"/>
                </a:solidFill>
                <a:latin typeface="Arial"/>
                <a:cs typeface="Arial"/>
              </a:rPr>
              <a:t>on</a:t>
            </a:r>
            <a:r>
              <a:rPr dirty="0" sz="2600" spc="-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02855"/>
                </a:solidFill>
                <a:latin typeface="Arial"/>
                <a:cs typeface="Arial"/>
              </a:rPr>
              <a:t>patients: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42975" y="3257340"/>
          <a:ext cx="9960610" cy="284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2360"/>
                <a:gridCol w="5048885"/>
              </a:tblGrid>
              <a:tr h="323946">
                <a:tc>
                  <a:txBody>
                    <a:bodyPr/>
                    <a:lstStyle/>
                    <a:p>
                      <a:pPr marL="127000">
                        <a:lnSpc>
                          <a:spcPts val="2070"/>
                        </a:lnSpc>
                      </a:pPr>
                      <a:r>
                        <a:rPr dirty="0" u="sng" sz="1850" spc="20" b="1">
                          <a:solidFill>
                            <a:srgbClr val="002855"/>
                          </a:solidFill>
                          <a:uFill>
                            <a:solidFill>
                              <a:srgbClr val="002855"/>
                            </a:solidFill>
                          </a:uFill>
                          <a:latin typeface="Arial"/>
                          <a:cs typeface="Arial"/>
                        </a:rPr>
                        <a:t>Nature </a:t>
                      </a:r>
                      <a:r>
                        <a:rPr dirty="0" u="sng" sz="1850" b="1">
                          <a:solidFill>
                            <a:srgbClr val="002855"/>
                          </a:solidFill>
                          <a:uFill>
                            <a:solidFill>
                              <a:srgbClr val="002855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sng" sz="1850" spc="20" b="1">
                          <a:solidFill>
                            <a:srgbClr val="002855"/>
                          </a:solidFill>
                          <a:uFill>
                            <a:solidFill>
                              <a:srgbClr val="002855"/>
                            </a:solidFill>
                          </a:uFill>
                          <a:latin typeface="Arial"/>
                          <a:cs typeface="Arial"/>
                        </a:rPr>
                        <a:t>Financial</a:t>
                      </a:r>
                      <a:r>
                        <a:rPr dirty="0" u="sng" sz="1850" spc="125" b="1">
                          <a:solidFill>
                            <a:srgbClr val="002855"/>
                          </a:solidFill>
                          <a:uFill>
                            <a:solidFill>
                              <a:srgbClr val="002855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50" spc="15" b="1">
                          <a:solidFill>
                            <a:srgbClr val="002855"/>
                          </a:solidFill>
                          <a:uFill>
                            <a:solidFill>
                              <a:srgbClr val="002855"/>
                            </a:solidFill>
                          </a:uFill>
                          <a:latin typeface="Arial"/>
                          <a:cs typeface="Arial"/>
                        </a:rPr>
                        <a:t>Relationship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ts val="2070"/>
                        </a:lnSpc>
                      </a:pPr>
                      <a:r>
                        <a:rPr dirty="0" u="sng" sz="1850" spc="15" b="1">
                          <a:solidFill>
                            <a:srgbClr val="002855"/>
                          </a:solidFill>
                          <a:uFill>
                            <a:solidFill>
                              <a:srgbClr val="002855"/>
                            </a:solidFill>
                          </a:uFill>
                          <a:latin typeface="Arial"/>
                          <a:cs typeface="Arial"/>
                        </a:rPr>
                        <a:t>Ineligible</a:t>
                      </a:r>
                      <a:r>
                        <a:rPr dirty="0" u="sng" sz="1850" spc="10" b="1">
                          <a:solidFill>
                            <a:srgbClr val="002855"/>
                          </a:solidFill>
                          <a:uFill>
                            <a:solidFill>
                              <a:srgbClr val="002855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50" spc="25" b="1">
                          <a:solidFill>
                            <a:srgbClr val="002855"/>
                          </a:solidFill>
                          <a:uFill>
                            <a:solidFill>
                              <a:srgbClr val="002855"/>
                            </a:solidFill>
                          </a:uFill>
                          <a:latin typeface="Arial"/>
                          <a:cs typeface="Arial"/>
                        </a:rPr>
                        <a:t>Company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6960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Grant/Research</a:t>
                      </a:r>
                      <a:r>
                        <a:rPr dirty="0" sz="1850" spc="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 marL="1075055" marR="119380">
                        <a:lnSpc>
                          <a:spcPct val="101499"/>
                        </a:lnSpc>
                        <a:spcBef>
                          <a:spcPts val="270"/>
                        </a:spcBef>
                      </a:pP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Edwards Lifesciences, </a:t>
                      </a:r>
                      <a:r>
                        <a:rPr dirty="0" sz="1850" spc="1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Medtronic,  Abbott, </a:t>
                      </a: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Boston </a:t>
                      </a:r>
                      <a:r>
                        <a:rPr dirty="0" sz="1850" spc="1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Scientific,</a:t>
                      </a:r>
                      <a:r>
                        <a:rPr dirty="0" sz="1850" spc="-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3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Jenavalve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4290"/>
                </a:tc>
              </a:tr>
              <a:tr h="38334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50" spc="2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Consultant</a:t>
                      </a:r>
                      <a:r>
                        <a:rPr dirty="0" sz="1850" spc="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Fees/Honoraria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50" spc="3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None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40005"/>
                </a:tc>
              </a:tr>
              <a:tr h="38150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Individual </a:t>
                      </a:r>
                      <a:r>
                        <a:rPr dirty="0" sz="1850" spc="1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Stock(s)/Stock</a:t>
                      </a:r>
                      <a:r>
                        <a:rPr dirty="0" sz="1850" spc="5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Options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50" spc="3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None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</a:tr>
              <a:tr h="38166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Royalties/Patent</a:t>
                      </a:r>
                      <a:r>
                        <a:rPr dirty="0" sz="1850" spc="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1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Beneficiary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50" spc="3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None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</a:tr>
              <a:tr h="38144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Executive </a:t>
                      </a:r>
                      <a:r>
                        <a:rPr dirty="0" sz="1850" spc="2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Role/Ownership</a:t>
                      </a:r>
                      <a:r>
                        <a:rPr dirty="0" sz="1850" spc="-1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Interest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50" spc="3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None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</a:tr>
              <a:tr h="323851">
                <a:tc>
                  <a:txBody>
                    <a:bodyPr/>
                    <a:lstStyle/>
                    <a:p>
                      <a:pPr marL="127000">
                        <a:lnSpc>
                          <a:spcPts val="2150"/>
                        </a:lnSpc>
                        <a:spcBef>
                          <a:spcPts val="300"/>
                        </a:spcBef>
                      </a:pP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850" spc="1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dirty="0" sz="1850" spc="-5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50" spc="2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ts val="2150"/>
                        </a:lnSpc>
                        <a:spcBef>
                          <a:spcPts val="300"/>
                        </a:spcBef>
                      </a:pPr>
                      <a:r>
                        <a:rPr dirty="0" sz="1850" spc="30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None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537" y="185674"/>
            <a:ext cx="7842250" cy="1185545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12700" marR="5080">
              <a:lnSpc>
                <a:spcPts val="4360"/>
              </a:lnSpc>
              <a:spcBef>
                <a:spcPts val="59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Disclosure </a:t>
            </a:r>
            <a:r>
              <a:rPr dirty="0" sz="3950" spc="-5">
                <a:solidFill>
                  <a:srgbClr val="002855"/>
                </a:solidFill>
                <a:latin typeface="Arial"/>
                <a:cs typeface="Arial"/>
              </a:rPr>
              <a:t>of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Relevant Financial 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Relationships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64865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Paravalvular</a:t>
            </a:r>
            <a:r>
              <a:rPr dirty="0" sz="3950" spc="-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Regurgitation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16" y="1542954"/>
            <a:ext cx="11053846" cy="4186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175" y="1552575"/>
            <a:ext cx="10972800" cy="4114800"/>
          </a:xfrm>
          <a:custGeom>
            <a:avLst/>
            <a:gdLst/>
            <a:ahLst/>
            <a:cxnLst/>
            <a:rect l="l" t="t" r="r" b="b"/>
            <a:pathLst>
              <a:path w="10972800" h="4114800">
                <a:moveTo>
                  <a:pt x="0" y="4114800"/>
                </a:moveTo>
                <a:lnTo>
                  <a:pt x="10972800" y="4114800"/>
                </a:lnTo>
                <a:lnTo>
                  <a:pt x="10972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38375" y="2609850"/>
            <a:ext cx="1252537" cy="261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91025" y="2266950"/>
            <a:ext cx="1252537" cy="2962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34150" y="2266950"/>
            <a:ext cx="1262062" cy="2962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86800" y="2200275"/>
            <a:ext cx="1262062" cy="3028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38375" y="2105025"/>
            <a:ext cx="1252537" cy="623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1025" y="2105025"/>
            <a:ext cx="1252537" cy="280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34150" y="2105025"/>
            <a:ext cx="1262062" cy="280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86800" y="2105025"/>
            <a:ext cx="1262062" cy="2142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38375" y="2105025"/>
            <a:ext cx="1252537" cy="90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91025" y="2105025"/>
            <a:ext cx="1252537" cy="808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4150" y="2105025"/>
            <a:ext cx="1262062" cy="904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96325" y="2105025"/>
            <a:ext cx="1243012" cy="713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66950" y="2104898"/>
            <a:ext cx="7643876" cy="31195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95526" y="2109851"/>
            <a:ext cx="0" cy="3114675"/>
          </a:xfrm>
          <a:custGeom>
            <a:avLst/>
            <a:gdLst/>
            <a:ahLst/>
            <a:cxnLst/>
            <a:rect l="l" t="t" r="r" b="b"/>
            <a:pathLst>
              <a:path w="0" h="3114675">
                <a:moveTo>
                  <a:pt x="0" y="311467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95526" y="52243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95526" y="460527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95526" y="397662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95526" y="335762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95526" y="27289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95526" y="21098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95526" y="5224526"/>
            <a:ext cx="8601075" cy="0"/>
          </a:xfrm>
          <a:custGeom>
            <a:avLst/>
            <a:gdLst/>
            <a:ahLst/>
            <a:cxnLst/>
            <a:rect l="l" t="t" r="r" b="b"/>
            <a:pathLst>
              <a:path w="8601075" h="0">
                <a:moveTo>
                  <a:pt x="0" y="0"/>
                </a:moveTo>
                <a:lnTo>
                  <a:pt x="86010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08250" y="3766502"/>
            <a:ext cx="73723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82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60900" y="3597592"/>
            <a:ext cx="289052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2152650" algn="l"/>
              </a:tabLst>
            </a:pP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93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6%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93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4%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66454" y="3561778"/>
            <a:ext cx="73723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95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86476" y="2205101"/>
            <a:ext cx="209550" cy="38100"/>
          </a:xfrm>
          <a:custGeom>
            <a:avLst/>
            <a:gdLst/>
            <a:ahLst/>
            <a:cxnLst/>
            <a:rect l="l" t="t" r="r" b="b"/>
            <a:pathLst>
              <a:path w="209550" h="38100">
                <a:moveTo>
                  <a:pt x="0" y="0"/>
                </a:moveTo>
                <a:lnTo>
                  <a:pt x="152400" y="38100"/>
                </a:lnTo>
                <a:lnTo>
                  <a:pt x="209550" y="381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739126" y="2214626"/>
            <a:ext cx="209550" cy="19050"/>
          </a:xfrm>
          <a:custGeom>
            <a:avLst/>
            <a:gdLst/>
            <a:ahLst/>
            <a:cxnLst/>
            <a:rect l="l" t="t" r="r" b="b"/>
            <a:pathLst>
              <a:path w="209550" h="19050">
                <a:moveTo>
                  <a:pt x="0" y="0"/>
                </a:moveTo>
                <a:lnTo>
                  <a:pt x="152400" y="19050"/>
                </a:lnTo>
                <a:lnTo>
                  <a:pt x="209550" y="190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891776" y="2176526"/>
            <a:ext cx="381000" cy="57150"/>
          </a:xfrm>
          <a:custGeom>
            <a:avLst/>
            <a:gdLst/>
            <a:ahLst/>
            <a:cxnLst/>
            <a:rect l="l" t="t" r="r" b="b"/>
            <a:pathLst>
              <a:path w="381000" h="57150">
                <a:moveTo>
                  <a:pt x="0" y="0"/>
                </a:moveTo>
                <a:lnTo>
                  <a:pt x="323850" y="57150"/>
                </a:lnTo>
                <a:lnTo>
                  <a:pt x="381000" y="571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836665" y="2069147"/>
            <a:ext cx="50780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2152015" algn="l"/>
                <a:tab pos="4482465" algn="l"/>
              </a:tabLst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6</a:t>
            </a:r>
            <a:r>
              <a:rPr dirty="0" sz="2000" spc="-4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2%</a:t>
            </a: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	</a:t>
            </a:r>
            <a:r>
              <a:rPr dirty="0" baseline="1388" sz="3000" spc="22" b="1">
                <a:solidFill>
                  <a:srgbClr val="002855"/>
                </a:solidFill>
                <a:latin typeface="Arial"/>
                <a:cs typeface="Arial"/>
              </a:rPr>
              <a:t>6</a:t>
            </a:r>
            <a:r>
              <a:rPr dirty="0" baseline="1388" sz="3000" spc="-6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baseline="1388" sz="3000" spc="22" b="1">
                <a:solidFill>
                  <a:srgbClr val="002855"/>
                </a:solidFill>
                <a:latin typeface="Arial"/>
                <a:cs typeface="Arial"/>
              </a:rPr>
              <a:t>3%</a:t>
            </a:r>
            <a:r>
              <a:rPr dirty="0" baseline="1388" sz="3000" b="1">
                <a:solidFill>
                  <a:srgbClr val="002855"/>
                </a:solidFill>
                <a:latin typeface="Arial"/>
                <a:cs typeface="Arial"/>
              </a:rPr>
              <a:t>	</a:t>
            </a:r>
            <a:r>
              <a:rPr dirty="0" baseline="1388" sz="3000" spc="22" b="1">
                <a:solidFill>
                  <a:srgbClr val="002855"/>
                </a:solidFill>
                <a:latin typeface="Arial"/>
                <a:cs typeface="Arial"/>
              </a:rPr>
              <a:t>4</a:t>
            </a:r>
            <a:r>
              <a:rPr dirty="0" baseline="1388" sz="3000" spc="-52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baseline="1388" sz="3000" spc="22" b="1">
                <a:solidFill>
                  <a:srgbClr val="002855"/>
                </a:solidFill>
                <a:latin typeface="Arial"/>
                <a:cs typeface="Arial"/>
              </a:rPr>
              <a:t>3%</a:t>
            </a:r>
            <a:endParaRPr baseline="1388" sz="3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47514" y="1707832"/>
            <a:ext cx="5949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3%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08250" y="1550225"/>
            <a:ext cx="4971415" cy="993775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505"/>
              </a:spcBef>
              <a:tabLst>
                <a:tab pos="4375785" algn="l"/>
              </a:tabLst>
            </a:pPr>
            <a:r>
              <a:rPr dirty="0" baseline="2777" sz="3000" spc="22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baseline="2777" sz="3000" spc="-52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baseline="2777" sz="3000" spc="22" b="1">
                <a:solidFill>
                  <a:srgbClr val="002855"/>
                </a:solidFill>
                <a:latin typeface="Arial"/>
                <a:cs typeface="Arial"/>
              </a:rPr>
              <a:t>4%</a:t>
            </a:r>
            <a:r>
              <a:rPr dirty="0" baseline="2777" sz="3000" b="1">
                <a:solidFill>
                  <a:srgbClr val="002855"/>
                </a:solidFill>
                <a:latin typeface="Arial"/>
                <a:cs typeface="Arial"/>
              </a:rPr>
              <a:t>	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2000" spc="-3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3%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r>
              <a:rPr dirty="0" sz="2000" spc="5" b="1">
                <a:solidFill>
                  <a:srgbClr val="002855"/>
                </a:solidFill>
                <a:latin typeface="Arial"/>
                <a:cs typeface="Arial"/>
              </a:rPr>
              <a:t>17.0%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4894" y="4419536"/>
            <a:ext cx="527685" cy="9601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20%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4894" y="3793871"/>
            <a:ext cx="527685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40%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3289" y="1918017"/>
            <a:ext cx="67183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100%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36241" y="5342318"/>
            <a:ext cx="8737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002855"/>
                </a:solidFill>
                <a:latin typeface="Arial"/>
                <a:cs typeface="Arial"/>
              </a:rPr>
              <a:t>30</a:t>
            </a:r>
            <a:r>
              <a:rPr dirty="0" sz="1800" spc="-8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2855"/>
                </a:solidFill>
                <a:latin typeface="Arial"/>
                <a:cs typeface="Arial"/>
              </a:rPr>
              <a:t>Days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9295" y="5342318"/>
            <a:ext cx="10179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6</a:t>
            </a:r>
            <a:r>
              <a:rPr dirty="0" sz="1800" spc="-7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98944" y="5342318"/>
            <a:ext cx="7016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-7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19844" y="5342318"/>
            <a:ext cx="8261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1800" spc="-7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2855"/>
                </a:solidFill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96576" y="2519426"/>
            <a:ext cx="1381125" cy="2181225"/>
          </a:xfrm>
          <a:custGeom>
            <a:avLst/>
            <a:gdLst/>
            <a:ahLst/>
            <a:cxnLst/>
            <a:rect l="l" t="t" r="r" b="b"/>
            <a:pathLst>
              <a:path w="1381125" h="2181225">
                <a:moveTo>
                  <a:pt x="0" y="2181225"/>
                </a:moveTo>
                <a:lnTo>
                  <a:pt x="1381125" y="2181225"/>
                </a:lnTo>
                <a:lnTo>
                  <a:pt x="1381125" y="0"/>
                </a:lnTo>
                <a:lnTo>
                  <a:pt x="0" y="0"/>
                </a:lnTo>
                <a:lnTo>
                  <a:pt x="0" y="218122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196576" y="2519426"/>
            <a:ext cx="1381125" cy="2181225"/>
          </a:xfrm>
          <a:custGeom>
            <a:avLst/>
            <a:gdLst/>
            <a:ahLst/>
            <a:cxnLst/>
            <a:rect l="l" t="t" r="r" b="b"/>
            <a:pathLst>
              <a:path w="1381125" h="2181225">
                <a:moveTo>
                  <a:pt x="0" y="2181225"/>
                </a:moveTo>
                <a:lnTo>
                  <a:pt x="1381125" y="2181225"/>
                </a:lnTo>
                <a:lnTo>
                  <a:pt x="1381125" y="0"/>
                </a:lnTo>
                <a:lnTo>
                  <a:pt x="0" y="0"/>
                </a:lnTo>
                <a:lnTo>
                  <a:pt x="0" y="2181225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248900" y="2800286"/>
            <a:ext cx="157162" cy="1571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248900" y="3533711"/>
            <a:ext cx="157162" cy="1571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039494" y="2501836"/>
            <a:ext cx="10331450" cy="1229360"/>
          </a:xfrm>
          <a:prstGeom prst="rect">
            <a:avLst/>
          </a:prstGeom>
        </p:spPr>
        <p:txBody>
          <a:bodyPr wrap="square" lIns="0" tIns="1949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535"/>
              </a:spcBef>
              <a:tabLst>
                <a:tab pos="9391015" algn="l"/>
              </a:tabLst>
            </a:pPr>
            <a:r>
              <a:rPr dirty="0" baseline="30555" sz="3000" spc="15" b="1">
                <a:solidFill>
                  <a:srgbClr val="002855"/>
                </a:solidFill>
                <a:latin typeface="Arial"/>
                <a:cs typeface="Arial"/>
              </a:rPr>
              <a:t>80%	</a:t>
            </a:r>
            <a:r>
              <a:rPr dirty="0" sz="1550" spc="20" b="1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endParaRPr sz="1550">
              <a:latin typeface="Arial"/>
              <a:cs typeface="Arial"/>
            </a:endParaRPr>
          </a:p>
          <a:p>
            <a:pPr marL="25400">
              <a:lnSpc>
                <a:spcPts val="2365"/>
              </a:lnSpc>
              <a:spcBef>
                <a:spcPts val="144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60%</a:t>
            </a:r>
            <a:endParaRPr sz="2000">
              <a:latin typeface="Arial"/>
              <a:cs typeface="Arial"/>
            </a:endParaRPr>
          </a:p>
          <a:p>
            <a:pPr algn="r" marR="523875">
              <a:lnSpc>
                <a:spcPts val="1825"/>
              </a:lnSpc>
            </a:pPr>
            <a:r>
              <a:rPr dirty="0" sz="1550" spc="5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550" spc="10" b="1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z="1550" spc="1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5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48900" y="4257611"/>
            <a:ext cx="157162" cy="1571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0431144" y="4191952"/>
            <a:ext cx="11137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solidFill>
                  <a:srgbClr val="FFFFFF"/>
                </a:solidFill>
                <a:latin typeface="Arial"/>
                <a:cs typeface="Arial"/>
              </a:rPr>
              <a:t>None/Trace</a:t>
            </a:r>
            <a:endParaRPr sz="15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42937" y="1557337"/>
            <a:ext cx="10972800" cy="4114800"/>
          </a:xfrm>
          <a:custGeom>
            <a:avLst/>
            <a:gdLst/>
            <a:ahLst/>
            <a:cxnLst/>
            <a:rect l="l" t="t" r="r" b="b"/>
            <a:pathLst>
              <a:path w="10972800" h="4114800">
                <a:moveTo>
                  <a:pt x="0" y="4114800"/>
                </a:moveTo>
                <a:lnTo>
                  <a:pt x="10972800" y="4114800"/>
                </a:lnTo>
                <a:lnTo>
                  <a:pt x="10972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680021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Left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Ventricular</a:t>
            </a:r>
            <a:r>
              <a:rPr dirty="0" sz="3950" spc="-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Remodeling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24326" y="1542956"/>
            <a:ext cx="3738685" cy="4462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19650" y="2152523"/>
            <a:ext cx="3138551" cy="2948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57750" y="2190750"/>
            <a:ext cx="3009900" cy="2819400"/>
          </a:xfrm>
          <a:custGeom>
            <a:avLst/>
            <a:gdLst/>
            <a:ahLst/>
            <a:cxnLst/>
            <a:rect l="l" t="t" r="r" b="b"/>
            <a:pathLst>
              <a:path w="3009900" h="2819400">
                <a:moveTo>
                  <a:pt x="0" y="2819400"/>
                </a:moveTo>
                <a:lnTo>
                  <a:pt x="3009900" y="2819400"/>
                </a:lnTo>
                <a:lnTo>
                  <a:pt x="3009900" y="0"/>
                </a:lnTo>
                <a:lnTo>
                  <a:pt x="0" y="0"/>
                </a:lnTo>
                <a:lnTo>
                  <a:pt x="0" y="281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2576" y="2195448"/>
            <a:ext cx="3009900" cy="2819400"/>
          </a:xfrm>
          <a:custGeom>
            <a:avLst/>
            <a:gdLst/>
            <a:ahLst/>
            <a:cxnLst/>
            <a:rect l="l" t="t" r="r" b="b"/>
            <a:pathLst>
              <a:path w="3009900" h="2819400">
                <a:moveTo>
                  <a:pt x="0" y="2819400"/>
                </a:moveTo>
                <a:lnTo>
                  <a:pt x="3009900" y="2819400"/>
                </a:lnTo>
                <a:lnTo>
                  <a:pt x="3009900" y="0"/>
                </a:lnTo>
                <a:lnTo>
                  <a:pt x="0" y="0"/>
                </a:lnTo>
                <a:lnTo>
                  <a:pt x="0" y="2819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62576" y="2195576"/>
            <a:ext cx="0" cy="2819400"/>
          </a:xfrm>
          <a:custGeom>
            <a:avLst/>
            <a:gdLst/>
            <a:ahLst/>
            <a:cxnLst/>
            <a:rect l="l" t="t" r="r" b="b"/>
            <a:pathLst>
              <a:path w="0" h="2819400">
                <a:moveTo>
                  <a:pt x="0" y="28194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62576" y="50148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62576" y="407187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62576" y="312902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62576" y="21955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62576" y="5014976"/>
            <a:ext cx="3009900" cy="0"/>
          </a:xfrm>
          <a:custGeom>
            <a:avLst/>
            <a:gdLst/>
            <a:ahLst/>
            <a:cxnLst/>
            <a:rect l="l" t="t" r="r" b="b"/>
            <a:pathLst>
              <a:path w="3009900" h="0">
                <a:moveTo>
                  <a:pt x="0" y="0"/>
                </a:moveTo>
                <a:lnTo>
                  <a:pt x="30099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05400" y="2438336"/>
            <a:ext cx="766762" cy="538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05475" y="2809811"/>
            <a:ext cx="766762" cy="938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05550" y="3581336"/>
            <a:ext cx="766762" cy="452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05625" y="3867086"/>
            <a:ext cx="776287" cy="223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48250" y="2381186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57850" y="2762186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57925" y="3533711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58000" y="3809936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58075" y="3867086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62550" y="2495550"/>
            <a:ext cx="2409825" cy="1485900"/>
          </a:xfrm>
          <a:custGeom>
            <a:avLst/>
            <a:gdLst/>
            <a:ahLst/>
            <a:cxnLst/>
            <a:rect l="l" t="t" r="r" b="b"/>
            <a:pathLst>
              <a:path w="2409825" h="1485900">
                <a:moveTo>
                  <a:pt x="0" y="0"/>
                </a:moveTo>
                <a:lnTo>
                  <a:pt x="600075" y="371475"/>
                </a:lnTo>
                <a:lnTo>
                  <a:pt x="1200150" y="1143000"/>
                </a:lnTo>
                <a:lnTo>
                  <a:pt x="1800225" y="1428750"/>
                </a:lnTo>
                <a:lnTo>
                  <a:pt x="2409825" y="1485900"/>
                </a:lnTo>
              </a:path>
            </a:pathLst>
          </a:custGeom>
          <a:ln w="38100">
            <a:solidFill>
              <a:srgbClr val="E8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76825" y="2409761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86425" y="2790761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86500" y="3562286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86575" y="3838511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86650" y="3895661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05526" y="2871851"/>
            <a:ext cx="161925" cy="180975"/>
          </a:xfrm>
          <a:custGeom>
            <a:avLst/>
            <a:gdLst/>
            <a:ahLst/>
            <a:cxnLst/>
            <a:rect l="l" t="t" r="r" b="b"/>
            <a:pathLst>
              <a:path w="161925" h="180975">
                <a:moveTo>
                  <a:pt x="161925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929251" y="2603817"/>
            <a:ext cx="4679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8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73115" y="3053143"/>
            <a:ext cx="46735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6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34734" y="3750246"/>
            <a:ext cx="46735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37350" y="4032186"/>
            <a:ext cx="46735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39965" y="4088828"/>
            <a:ext cx="4679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1800" spc="-5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49115" y="4826952"/>
            <a:ext cx="31115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49115" y="3886580"/>
            <a:ext cx="31115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30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49115" y="2946780"/>
            <a:ext cx="31115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35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49115" y="2007298"/>
            <a:ext cx="31115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40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26279" y="5210606"/>
            <a:ext cx="1865884" cy="655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518782" y="5187315"/>
            <a:ext cx="471170" cy="469265"/>
          </a:xfrm>
          <a:custGeom>
            <a:avLst/>
            <a:gdLst/>
            <a:ahLst/>
            <a:cxnLst/>
            <a:rect l="l" t="t" r="r" b="b"/>
            <a:pathLst>
              <a:path w="471170" h="469264">
                <a:moveTo>
                  <a:pt x="66784" y="395986"/>
                </a:moveTo>
                <a:lnTo>
                  <a:pt x="27940" y="395986"/>
                </a:lnTo>
                <a:lnTo>
                  <a:pt x="101092" y="469150"/>
                </a:lnTo>
                <a:lnTo>
                  <a:pt x="120523" y="449745"/>
                </a:lnTo>
                <a:lnTo>
                  <a:pt x="66784" y="395986"/>
                </a:lnTo>
                <a:close/>
              </a:path>
              <a:path w="471170" h="469264">
                <a:moveTo>
                  <a:pt x="18923" y="348107"/>
                </a:moveTo>
                <a:lnTo>
                  <a:pt x="3175" y="363855"/>
                </a:lnTo>
                <a:lnTo>
                  <a:pt x="5629" y="370335"/>
                </a:lnTo>
                <a:lnTo>
                  <a:pt x="7096" y="377221"/>
                </a:lnTo>
                <a:lnTo>
                  <a:pt x="7586" y="384536"/>
                </a:lnTo>
                <a:lnTo>
                  <a:pt x="7112" y="392303"/>
                </a:lnTo>
                <a:lnTo>
                  <a:pt x="5893" y="399838"/>
                </a:lnTo>
                <a:lnTo>
                  <a:pt x="4318" y="406668"/>
                </a:lnTo>
                <a:lnTo>
                  <a:pt x="2361" y="412785"/>
                </a:lnTo>
                <a:lnTo>
                  <a:pt x="0" y="418185"/>
                </a:lnTo>
                <a:lnTo>
                  <a:pt x="17652" y="435800"/>
                </a:lnTo>
                <a:lnTo>
                  <a:pt x="21885" y="426112"/>
                </a:lnTo>
                <a:lnTo>
                  <a:pt x="25034" y="416250"/>
                </a:lnTo>
                <a:lnTo>
                  <a:pt x="27064" y="406209"/>
                </a:lnTo>
                <a:lnTo>
                  <a:pt x="27940" y="395986"/>
                </a:lnTo>
                <a:lnTo>
                  <a:pt x="66784" y="395986"/>
                </a:lnTo>
                <a:lnTo>
                  <a:pt x="18923" y="348107"/>
                </a:lnTo>
                <a:close/>
              </a:path>
              <a:path w="471170" h="469264">
                <a:moveTo>
                  <a:pt x="108585" y="259207"/>
                </a:moveTo>
                <a:lnTo>
                  <a:pt x="84582" y="283083"/>
                </a:lnTo>
                <a:lnTo>
                  <a:pt x="180340" y="304673"/>
                </a:lnTo>
                <a:lnTo>
                  <a:pt x="223012" y="347345"/>
                </a:lnTo>
                <a:lnTo>
                  <a:pt x="243332" y="326898"/>
                </a:lnTo>
                <a:lnTo>
                  <a:pt x="200914" y="284480"/>
                </a:lnTo>
                <a:lnTo>
                  <a:pt x="198886" y="275463"/>
                </a:lnTo>
                <a:lnTo>
                  <a:pt x="172466" y="275463"/>
                </a:lnTo>
                <a:lnTo>
                  <a:pt x="108585" y="259207"/>
                </a:lnTo>
                <a:close/>
              </a:path>
              <a:path w="471170" h="469264">
                <a:moveTo>
                  <a:pt x="179324" y="188468"/>
                </a:moveTo>
                <a:lnTo>
                  <a:pt x="155828" y="211963"/>
                </a:lnTo>
                <a:lnTo>
                  <a:pt x="172466" y="275463"/>
                </a:lnTo>
                <a:lnTo>
                  <a:pt x="198886" y="275463"/>
                </a:lnTo>
                <a:lnTo>
                  <a:pt x="179324" y="188468"/>
                </a:lnTo>
                <a:close/>
              </a:path>
              <a:path w="471170" h="469264">
                <a:moveTo>
                  <a:pt x="280162" y="161798"/>
                </a:moveTo>
                <a:lnTo>
                  <a:pt x="243459" y="176784"/>
                </a:lnTo>
                <a:lnTo>
                  <a:pt x="229743" y="211201"/>
                </a:lnTo>
                <a:lnTo>
                  <a:pt x="231219" y="221011"/>
                </a:lnTo>
                <a:lnTo>
                  <a:pt x="256534" y="256137"/>
                </a:lnTo>
                <a:lnTo>
                  <a:pt x="291996" y="267569"/>
                </a:lnTo>
                <a:lnTo>
                  <a:pt x="302355" y="265017"/>
                </a:lnTo>
                <a:lnTo>
                  <a:pt x="312380" y="259655"/>
                </a:lnTo>
                <a:lnTo>
                  <a:pt x="322072" y="251460"/>
                </a:lnTo>
                <a:lnTo>
                  <a:pt x="327550" y="245344"/>
                </a:lnTo>
                <a:lnTo>
                  <a:pt x="328902" y="243332"/>
                </a:lnTo>
                <a:lnTo>
                  <a:pt x="297942" y="243332"/>
                </a:lnTo>
                <a:lnTo>
                  <a:pt x="291846" y="243205"/>
                </a:lnTo>
                <a:lnTo>
                  <a:pt x="285623" y="242951"/>
                </a:lnTo>
                <a:lnTo>
                  <a:pt x="279526" y="240030"/>
                </a:lnTo>
                <a:lnTo>
                  <a:pt x="273685" y="234442"/>
                </a:lnTo>
                <a:lnTo>
                  <a:pt x="285876" y="222250"/>
                </a:lnTo>
                <a:lnTo>
                  <a:pt x="262127" y="222250"/>
                </a:lnTo>
                <a:lnTo>
                  <a:pt x="256794" y="216916"/>
                </a:lnTo>
                <a:lnTo>
                  <a:pt x="254000" y="211455"/>
                </a:lnTo>
                <a:lnTo>
                  <a:pt x="253590" y="204964"/>
                </a:lnTo>
                <a:lnTo>
                  <a:pt x="253365" y="199771"/>
                </a:lnTo>
                <a:lnTo>
                  <a:pt x="255270" y="194691"/>
                </a:lnTo>
                <a:lnTo>
                  <a:pt x="263525" y="186436"/>
                </a:lnTo>
                <a:lnTo>
                  <a:pt x="268350" y="184531"/>
                </a:lnTo>
                <a:lnTo>
                  <a:pt x="320947" y="184531"/>
                </a:lnTo>
                <a:lnTo>
                  <a:pt x="311469" y="175799"/>
                </a:lnTo>
                <a:lnTo>
                  <a:pt x="300815" y="168465"/>
                </a:lnTo>
                <a:lnTo>
                  <a:pt x="290375" y="163798"/>
                </a:lnTo>
                <a:lnTo>
                  <a:pt x="280162" y="161798"/>
                </a:lnTo>
                <a:close/>
              </a:path>
              <a:path w="471170" h="469264">
                <a:moveTo>
                  <a:pt x="332232" y="197866"/>
                </a:moveTo>
                <a:lnTo>
                  <a:pt x="309625" y="213868"/>
                </a:lnTo>
                <a:lnTo>
                  <a:pt x="312293" y="218694"/>
                </a:lnTo>
                <a:lnTo>
                  <a:pt x="313436" y="222885"/>
                </a:lnTo>
                <a:lnTo>
                  <a:pt x="312927" y="226568"/>
                </a:lnTo>
                <a:lnTo>
                  <a:pt x="312547" y="230378"/>
                </a:lnTo>
                <a:lnTo>
                  <a:pt x="310896" y="233680"/>
                </a:lnTo>
                <a:lnTo>
                  <a:pt x="303275" y="241300"/>
                </a:lnTo>
                <a:lnTo>
                  <a:pt x="297942" y="243332"/>
                </a:lnTo>
                <a:lnTo>
                  <a:pt x="328902" y="243332"/>
                </a:lnTo>
                <a:lnTo>
                  <a:pt x="331803" y="239014"/>
                </a:lnTo>
                <a:lnTo>
                  <a:pt x="334841" y="232493"/>
                </a:lnTo>
                <a:lnTo>
                  <a:pt x="336676" y="225806"/>
                </a:lnTo>
                <a:lnTo>
                  <a:pt x="337321" y="218922"/>
                </a:lnTo>
                <a:lnTo>
                  <a:pt x="336784" y="211963"/>
                </a:lnTo>
                <a:lnTo>
                  <a:pt x="335087" y="204964"/>
                </a:lnTo>
                <a:lnTo>
                  <a:pt x="332232" y="197866"/>
                </a:lnTo>
                <a:close/>
              </a:path>
              <a:path w="471170" h="469264">
                <a:moveTo>
                  <a:pt x="320947" y="184531"/>
                </a:moveTo>
                <a:lnTo>
                  <a:pt x="268350" y="184531"/>
                </a:lnTo>
                <a:lnTo>
                  <a:pt x="273939" y="184785"/>
                </a:lnTo>
                <a:lnTo>
                  <a:pt x="279653" y="184912"/>
                </a:lnTo>
                <a:lnTo>
                  <a:pt x="285369" y="187706"/>
                </a:lnTo>
                <a:lnTo>
                  <a:pt x="291075" y="193040"/>
                </a:lnTo>
                <a:lnTo>
                  <a:pt x="291084" y="193294"/>
                </a:lnTo>
                <a:lnTo>
                  <a:pt x="262127" y="222250"/>
                </a:lnTo>
                <a:lnTo>
                  <a:pt x="285876" y="222250"/>
                </a:lnTo>
                <a:lnTo>
                  <a:pt x="322325" y="185801"/>
                </a:lnTo>
                <a:lnTo>
                  <a:pt x="320947" y="184531"/>
                </a:lnTo>
                <a:close/>
              </a:path>
              <a:path w="471170" h="469264">
                <a:moveTo>
                  <a:pt x="394481" y="103124"/>
                </a:moveTo>
                <a:lnTo>
                  <a:pt x="354711" y="103124"/>
                </a:lnTo>
                <a:lnTo>
                  <a:pt x="358267" y="104902"/>
                </a:lnTo>
                <a:lnTo>
                  <a:pt x="362076" y="108585"/>
                </a:lnTo>
                <a:lnTo>
                  <a:pt x="344424" y="142240"/>
                </a:lnTo>
                <a:lnTo>
                  <a:pt x="340868" y="148844"/>
                </a:lnTo>
                <a:lnTo>
                  <a:pt x="338920" y="154305"/>
                </a:lnTo>
                <a:lnTo>
                  <a:pt x="337185" y="159512"/>
                </a:lnTo>
                <a:lnTo>
                  <a:pt x="336990" y="162175"/>
                </a:lnTo>
                <a:lnTo>
                  <a:pt x="336865" y="164973"/>
                </a:lnTo>
                <a:lnTo>
                  <a:pt x="339344" y="175133"/>
                </a:lnTo>
                <a:lnTo>
                  <a:pt x="342011" y="179832"/>
                </a:lnTo>
                <a:lnTo>
                  <a:pt x="352425" y="190246"/>
                </a:lnTo>
                <a:lnTo>
                  <a:pt x="359791" y="193294"/>
                </a:lnTo>
                <a:lnTo>
                  <a:pt x="368300" y="193040"/>
                </a:lnTo>
                <a:lnTo>
                  <a:pt x="402006" y="166624"/>
                </a:lnTo>
                <a:lnTo>
                  <a:pt x="369697" y="166624"/>
                </a:lnTo>
                <a:lnTo>
                  <a:pt x="366395" y="165354"/>
                </a:lnTo>
                <a:lnTo>
                  <a:pt x="360807" y="159766"/>
                </a:lnTo>
                <a:lnTo>
                  <a:pt x="359791" y="156337"/>
                </a:lnTo>
                <a:lnTo>
                  <a:pt x="360552" y="151892"/>
                </a:lnTo>
                <a:lnTo>
                  <a:pt x="361188" y="149225"/>
                </a:lnTo>
                <a:lnTo>
                  <a:pt x="363474" y="144526"/>
                </a:lnTo>
                <a:lnTo>
                  <a:pt x="367792" y="138049"/>
                </a:lnTo>
                <a:lnTo>
                  <a:pt x="371983" y="131445"/>
                </a:lnTo>
                <a:lnTo>
                  <a:pt x="374967" y="126365"/>
                </a:lnTo>
                <a:lnTo>
                  <a:pt x="376555" y="123190"/>
                </a:lnTo>
                <a:lnTo>
                  <a:pt x="414455" y="123190"/>
                </a:lnTo>
                <a:lnTo>
                  <a:pt x="413003" y="121920"/>
                </a:lnTo>
                <a:lnTo>
                  <a:pt x="405975" y="114879"/>
                </a:lnTo>
                <a:lnTo>
                  <a:pt x="394481" y="103124"/>
                </a:lnTo>
                <a:close/>
              </a:path>
              <a:path w="471170" h="469264">
                <a:moveTo>
                  <a:pt x="414455" y="123190"/>
                </a:moveTo>
                <a:lnTo>
                  <a:pt x="376555" y="123190"/>
                </a:lnTo>
                <a:lnTo>
                  <a:pt x="385064" y="131699"/>
                </a:lnTo>
                <a:lnTo>
                  <a:pt x="387985" y="135128"/>
                </a:lnTo>
                <a:lnTo>
                  <a:pt x="389127" y="137287"/>
                </a:lnTo>
                <a:lnTo>
                  <a:pt x="391033" y="140589"/>
                </a:lnTo>
                <a:lnTo>
                  <a:pt x="391541" y="144272"/>
                </a:lnTo>
                <a:lnTo>
                  <a:pt x="373761" y="166624"/>
                </a:lnTo>
                <a:lnTo>
                  <a:pt x="402006" y="166624"/>
                </a:lnTo>
                <a:lnTo>
                  <a:pt x="404114" y="161417"/>
                </a:lnTo>
                <a:lnTo>
                  <a:pt x="405257" y="155448"/>
                </a:lnTo>
                <a:lnTo>
                  <a:pt x="405384" y="148844"/>
                </a:lnTo>
                <a:lnTo>
                  <a:pt x="421385" y="148844"/>
                </a:lnTo>
                <a:lnTo>
                  <a:pt x="435101" y="135128"/>
                </a:lnTo>
                <a:lnTo>
                  <a:pt x="429895" y="133350"/>
                </a:lnTo>
                <a:lnTo>
                  <a:pt x="425450" y="131191"/>
                </a:lnTo>
                <a:lnTo>
                  <a:pt x="418084" y="126365"/>
                </a:lnTo>
                <a:lnTo>
                  <a:pt x="414455" y="123190"/>
                </a:lnTo>
                <a:close/>
              </a:path>
              <a:path w="471170" h="469264">
                <a:moveTo>
                  <a:pt x="421385" y="148844"/>
                </a:moveTo>
                <a:lnTo>
                  <a:pt x="405384" y="148844"/>
                </a:lnTo>
                <a:lnTo>
                  <a:pt x="405892" y="149098"/>
                </a:lnTo>
                <a:lnTo>
                  <a:pt x="408305" y="150495"/>
                </a:lnTo>
                <a:lnTo>
                  <a:pt x="411607" y="152273"/>
                </a:lnTo>
                <a:lnTo>
                  <a:pt x="414147" y="153543"/>
                </a:lnTo>
                <a:lnTo>
                  <a:pt x="415925" y="154305"/>
                </a:lnTo>
                <a:lnTo>
                  <a:pt x="421385" y="148844"/>
                </a:lnTo>
                <a:close/>
              </a:path>
              <a:path w="471170" h="469264">
                <a:moveTo>
                  <a:pt x="359283" y="76454"/>
                </a:moveTo>
                <a:lnTo>
                  <a:pt x="324993" y="95250"/>
                </a:lnTo>
                <a:lnTo>
                  <a:pt x="308229" y="128778"/>
                </a:lnTo>
                <a:lnTo>
                  <a:pt x="308911" y="134588"/>
                </a:lnTo>
                <a:lnTo>
                  <a:pt x="310878" y="141136"/>
                </a:lnTo>
                <a:lnTo>
                  <a:pt x="314071" y="147828"/>
                </a:lnTo>
                <a:lnTo>
                  <a:pt x="334899" y="133477"/>
                </a:lnTo>
                <a:lnTo>
                  <a:pt x="332740" y="128778"/>
                </a:lnTo>
                <a:lnTo>
                  <a:pt x="331850" y="124841"/>
                </a:lnTo>
                <a:lnTo>
                  <a:pt x="332486" y="121539"/>
                </a:lnTo>
                <a:lnTo>
                  <a:pt x="332994" y="118364"/>
                </a:lnTo>
                <a:lnTo>
                  <a:pt x="335025" y="114935"/>
                </a:lnTo>
                <a:lnTo>
                  <a:pt x="343535" y="106426"/>
                </a:lnTo>
                <a:lnTo>
                  <a:pt x="347852" y="103632"/>
                </a:lnTo>
                <a:lnTo>
                  <a:pt x="354711" y="103124"/>
                </a:lnTo>
                <a:lnTo>
                  <a:pt x="394481" y="103124"/>
                </a:lnTo>
                <a:lnTo>
                  <a:pt x="384175" y="92583"/>
                </a:lnTo>
                <a:lnTo>
                  <a:pt x="375666" y="84201"/>
                </a:lnTo>
                <a:lnTo>
                  <a:pt x="369062" y="79248"/>
                </a:lnTo>
                <a:lnTo>
                  <a:pt x="359283" y="76454"/>
                </a:lnTo>
                <a:close/>
              </a:path>
              <a:path w="471170" h="469264">
                <a:moveTo>
                  <a:pt x="395986" y="27559"/>
                </a:moveTo>
                <a:lnTo>
                  <a:pt x="377951" y="45593"/>
                </a:lnTo>
                <a:lnTo>
                  <a:pt x="451358" y="118872"/>
                </a:lnTo>
                <a:lnTo>
                  <a:pt x="470789" y="99568"/>
                </a:lnTo>
                <a:lnTo>
                  <a:pt x="448056" y="76835"/>
                </a:lnTo>
                <a:lnTo>
                  <a:pt x="439626" y="68193"/>
                </a:lnTo>
                <a:lnTo>
                  <a:pt x="421132" y="41402"/>
                </a:lnTo>
                <a:lnTo>
                  <a:pt x="421520" y="37973"/>
                </a:lnTo>
                <a:lnTo>
                  <a:pt x="406400" y="37973"/>
                </a:lnTo>
                <a:lnTo>
                  <a:pt x="395986" y="27559"/>
                </a:lnTo>
                <a:close/>
              </a:path>
              <a:path w="471170" h="469264">
                <a:moveTo>
                  <a:pt x="427482" y="0"/>
                </a:moveTo>
                <a:lnTo>
                  <a:pt x="404114" y="24003"/>
                </a:lnTo>
                <a:lnTo>
                  <a:pt x="404622" y="29972"/>
                </a:lnTo>
                <a:lnTo>
                  <a:pt x="406400" y="37973"/>
                </a:lnTo>
                <a:lnTo>
                  <a:pt x="421520" y="37973"/>
                </a:lnTo>
                <a:lnTo>
                  <a:pt x="421894" y="34671"/>
                </a:lnTo>
                <a:lnTo>
                  <a:pt x="423418" y="31623"/>
                </a:lnTo>
                <a:lnTo>
                  <a:pt x="426085" y="28956"/>
                </a:lnTo>
                <a:lnTo>
                  <a:pt x="429006" y="26162"/>
                </a:lnTo>
                <a:lnTo>
                  <a:pt x="433070" y="24130"/>
                </a:lnTo>
                <a:lnTo>
                  <a:pt x="438403" y="22987"/>
                </a:lnTo>
                <a:lnTo>
                  <a:pt x="427482" y="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27902" y="5211940"/>
            <a:ext cx="567055" cy="557530"/>
          </a:xfrm>
          <a:custGeom>
            <a:avLst/>
            <a:gdLst/>
            <a:ahLst/>
            <a:cxnLst/>
            <a:rect l="l" t="t" r="r" b="b"/>
            <a:pathLst>
              <a:path w="567054" h="557529">
                <a:moveTo>
                  <a:pt x="86174" y="430047"/>
                </a:moveTo>
                <a:lnTo>
                  <a:pt x="49172" y="430047"/>
                </a:lnTo>
                <a:lnTo>
                  <a:pt x="53744" y="432206"/>
                </a:lnTo>
                <a:lnTo>
                  <a:pt x="61999" y="440448"/>
                </a:lnTo>
                <a:lnTo>
                  <a:pt x="66614" y="477494"/>
                </a:lnTo>
                <a:lnTo>
                  <a:pt x="66173" y="496836"/>
                </a:lnTo>
                <a:lnTo>
                  <a:pt x="66205" y="503783"/>
                </a:lnTo>
                <a:lnTo>
                  <a:pt x="73826" y="545022"/>
                </a:lnTo>
                <a:lnTo>
                  <a:pt x="81557" y="557187"/>
                </a:lnTo>
                <a:lnTo>
                  <a:pt x="129103" y="509676"/>
                </a:lnTo>
                <a:lnTo>
                  <a:pt x="92987" y="509676"/>
                </a:lnTo>
                <a:lnTo>
                  <a:pt x="92352" y="506907"/>
                </a:lnTo>
                <a:lnTo>
                  <a:pt x="91844" y="503783"/>
                </a:lnTo>
                <a:lnTo>
                  <a:pt x="91590" y="500316"/>
                </a:lnTo>
                <a:lnTo>
                  <a:pt x="91593" y="489165"/>
                </a:lnTo>
                <a:lnTo>
                  <a:pt x="92098" y="477494"/>
                </a:lnTo>
                <a:lnTo>
                  <a:pt x="92303" y="471131"/>
                </a:lnTo>
                <a:lnTo>
                  <a:pt x="86637" y="431152"/>
                </a:lnTo>
                <a:lnTo>
                  <a:pt x="86174" y="430047"/>
                </a:lnTo>
                <a:close/>
              </a:path>
              <a:path w="567054" h="557529">
                <a:moveTo>
                  <a:pt x="131595" y="471131"/>
                </a:moveTo>
                <a:lnTo>
                  <a:pt x="92987" y="509676"/>
                </a:lnTo>
                <a:lnTo>
                  <a:pt x="129103" y="509676"/>
                </a:lnTo>
                <a:lnTo>
                  <a:pt x="149629" y="489165"/>
                </a:lnTo>
                <a:lnTo>
                  <a:pt x="131595" y="471131"/>
                </a:lnTo>
                <a:close/>
              </a:path>
              <a:path w="567054" h="557529">
                <a:moveTo>
                  <a:pt x="47521" y="404139"/>
                </a:moveTo>
                <a:lnTo>
                  <a:pt x="9757" y="426604"/>
                </a:lnTo>
                <a:lnTo>
                  <a:pt x="0" y="457528"/>
                </a:lnTo>
                <a:lnTo>
                  <a:pt x="2024" y="465885"/>
                </a:lnTo>
                <a:lnTo>
                  <a:pt x="6096" y="474449"/>
                </a:lnTo>
                <a:lnTo>
                  <a:pt x="12215" y="483222"/>
                </a:lnTo>
                <a:lnTo>
                  <a:pt x="33424" y="465823"/>
                </a:lnTo>
                <a:lnTo>
                  <a:pt x="28090" y="459790"/>
                </a:lnTo>
                <a:lnTo>
                  <a:pt x="25423" y="454355"/>
                </a:lnTo>
                <a:lnTo>
                  <a:pt x="25423" y="444677"/>
                </a:lnTo>
                <a:lnTo>
                  <a:pt x="27455" y="440245"/>
                </a:lnTo>
                <a:lnTo>
                  <a:pt x="31392" y="436194"/>
                </a:lnTo>
                <a:lnTo>
                  <a:pt x="35583" y="432092"/>
                </a:lnTo>
                <a:lnTo>
                  <a:pt x="39901" y="430047"/>
                </a:lnTo>
                <a:lnTo>
                  <a:pt x="86174" y="430047"/>
                </a:lnTo>
                <a:lnTo>
                  <a:pt x="84224" y="425399"/>
                </a:lnTo>
                <a:lnTo>
                  <a:pt x="55522" y="404682"/>
                </a:lnTo>
                <a:lnTo>
                  <a:pt x="47521" y="404139"/>
                </a:lnTo>
                <a:close/>
              </a:path>
              <a:path w="567054" h="557529">
                <a:moveTo>
                  <a:pt x="121816" y="314959"/>
                </a:moveTo>
                <a:lnTo>
                  <a:pt x="97813" y="339089"/>
                </a:lnTo>
                <a:lnTo>
                  <a:pt x="193571" y="360679"/>
                </a:lnTo>
                <a:lnTo>
                  <a:pt x="236116" y="402589"/>
                </a:lnTo>
                <a:lnTo>
                  <a:pt x="256563" y="382269"/>
                </a:lnTo>
                <a:lnTo>
                  <a:pt x="214018" y="340359"/>
                </a:lnTo>
                <a:lnTo>
                  <a:pt x="212041" y="331469"/>
                </a:lnTo>
                <a:lnTo>
                  <a:pt x="185697" y="331469"/>
                </a:lnTo>
                <a:lnTo>
                  <a:pt x="121816" y="314959"/>
                </a:lnTo>
                <a:close/>
              </a:path>
              <a:path w="567054" h="557529">
                <a:moveTo>
                  <a:pt x="192555" y="243839"/>
                </a:moveTo>
                <a:lnTo>
                  <a:pt x="168933" y="267969"/>
                </a:lnTo>
                <a:lnTo>
                  <a:pt x="185697" y="331469"/>
                </a:lnTo>
                <a:lnTo>
                  <a:pt x="212041" y="331469"/>
                </a:lnTo>
                <a:lnTo>
                  <a:pt x="192555" y="243839"/>
                </a:lnTo>
                <a:close/>
              </a:path>
              <a:path w="567054" h="557529">
                <a:moveTo>
                  <a:pt x="293393" y="217169"/>
                </a:moveTo>
                <a:lnTo>
                  <a:pt x="256690" y="232409"/>
                </a:lnTo>
                <a:lnTo>
                  <a:pt x="242974" y="266699"/>
                </a:lnTo>
                <a:lnTo>
                  <a:pt x="244449" y="276859"/>
                </a:lnTo>
                <a:lnTo>
                  <a:pt x="269712" y="312419"/>
                </a:lnTo>
                <a:lnTo>
                  <a:pt x="294536" y="323849"/>
                </a:lnTo>
                <a:lnTo>
                  <a:pt x="305175" y="323849"/>
                </a:lnTo>
                <a:lnTo>
                  <a:pt x="340729" y="300989"/>
                </a:lnTo>
                <a:lnTo>
                  <a:pt x="341580" y="299719"/>
                </a:lnTo>
                <a:lnTo>
                  <a:pt x="311173" y="299719"/>
                </a:lnTo>
                <a:lnTo>
                  <a:pt x="298854" y="298449"/>
                </a:lnTo>
                <a:lnTo>
                  <a:pt x="292758" y="295909"/>
                </a:lnTo>
                <a:lnTo>
                  <a:pt x="286916" y="290829"/>
                </a:lnTo>
                <a:lnTo>
                  <a:pt x="299388" y="278129"/>
                </a:lnTo>
                <a:lnTo>
                  <a:pt x="275359" y="278129"/>
                </a:lnTo>
                <a:lnTo>
                  <a:pt x="270025" y="273049"/>
                </a:lnTo>
                <a:lnTo>
                  <a:pt x="267231" y="267969"/>
                </a:lnTo>
                <a:lnTo>
                  <a:pt x="266850" y="261619"/>
                </a:lnTo>
                <a:lnTo>
                  <a:pt x="266596" y="255269"/>
                </a:lnTo>
                <a:lnTo>
                  <a:pt x="268501" y="250189"/>
                </a:lnTo>
                <a:lnTo>
                  <a:pt x="276629" y="242569"/>
                </a:lnTo>
                <a:lnTo>
                  <a:pt x="281455" y="240029"/>
                </a:lnTo>
                <a:lnTo>
                  <a:pt x="334200" y="240029"/>
                </a:lnTo>
                <a:lnTo>
                  <a:pt x="324701" y="231139"/>
                </a:lnTo>
                <a:lnTo>
                  <a:pt x="314047" y="224789"/>
                </a:lnTo>
                <a:lnTo>
                  <a:pt x="303607" y="219709"/>
                </a:lnTo>
                <a:lnTo>
                  <a:pt x="293393" y="217169"/>
                </a:lnTo>
                <a:close/>
              </a:path>
              <a:path w="567054" h="557529">
                <a:moveTo>
                  <a:pt x="345463" y="253999"/>
                </a:moveTo>
                <a:lnTo>
                  <a:pt x="322857" y="270509"/>
                </a:lnTo>
                <a:lnTo>
                  <a:pt x="325524" y="274319"/>
                </a:lnTo>
                <a:lnTo>
                  <a:pt x="326540" y="279399"/>
                </a:lnTo>
                <a:lnTo>
                  <a:pt x="325778" y="285749"/>
                </a:lnTo>
                <a:lnTo>
                  <a:pt x="324000" y="289559"/>
                </a:lnTo>
                <a:lnTo>
                  <a:pt x="316507" y="297179"/>
                </a:lnTo>
                <a:lnTo>
                  <a:pt x="311173" y="299719"/>
                </a:lnTo>
                <a:lnTo>
                  <a:pt x="341580" y="299719"/>
                </a:lnTo>
                <a:lnTo>
                  <a:pt x="350446" y="273049"/>
                </a:lnTo>
                <a:lnTo>
                  <a:pt x="350019" y="267969"/>
                </a:lnTo>
                <a:lnTo>
                  <a:pt x="348319" y="260349"/>
                </a:lnTo>
                <a:lnTo>
                  <a:pt x="345463" y="253999"/>
                </a:lnTo>
                <a:close/>
              </a:path>
              <a:path w="567054" h="557529">
                <a:moveTo>
                  <a:pt x="334200" y="240029"/>
                </a:moveTo>
                <a:lnTo>
                  <a:pt x="281455" y="240029"/>
                </a:lnTo>
                <a:lnTo>
                  <a:pt x="292885" y="241299"/>
                </a:lnTo>
                <a:lnTo>
                  <a:pt x="298600" y="243839"/>
                </a:lnTo>
                <a:lnTo>
                  <a:pt x="304315" y="248919"/>
                </a:lnTo>
                <a:lnTo>
                  <a:pt x="275359" y="278129"/>
                </a:lnTo>
                <a:lnTo>
                  <a:pt x="299388" y="278129"/>
                </a:lnTo>
                <a:lnTo>
                  <a:pt x="335557" y="241299"/>
                </a:lnTo>
                <a:lnTo>
                  <a:pt x="334200" y="240029"/>
                </a:lnTo>
                <a:close/>
              </a:path>
              <a:path w="567054" h="557529">
                <a:moveTo>
                  <a:pt x="407414" y="158749"/>
                </a:moveTo>
                <a:lnTo>
                  <a:pt x="367942" y="158749"/>
                </a:lnTo>
                <a:lnTo>
                  <a:pt x="371498" y="161289"/>
                </a:lnTo>
                <a:lnTo>
                  <a:pt x="375181" y="165099"/>
                </a:lnTo>
                <a:lnTo>
                  <a:pt x="377213" y="166369"/>
                </a:lnTo>
                <a:lnTo>
                  <a:pt x="375189" y="170179"/>
                </a:lnTo>
                <a:lnTo>
                  <a:pt x="372165" y="176529"/>
                </a:lnTo>
                <a:lnTo>
                  <a:pt x="368141" y="182879"/>
                </a:lnTo>
                <a:lnTo>
                  <a:pt x="363116" y="190499"/>
                </a:lnTo>
                <a:lnTo>
                  <a:pt x="357655" y="198119"/>
                </a:lnTo>
                <a:lnTo>
                  <a:pt x="353972" y="204469"/>
                </a:lnTo>
                <a:lnTo>
                  <a:pt x="352194" y="209549"/>
                </a:lnTo>
                <a:lnTo>
                  <a:pt x="350289" y="215899"/>
                </a:lnTo>
                <a:lnTo>
                  <a:pt x="350035" y="220979"/>
                </a:lnTo>
                <a:lnTo>
                  <a:pt x="352575" y="231139"/>
                </a:lnTo>
                <a:lnTo>
                  <a:pt x="355242" y="236219"/>
                </a:lnTo>
                <a:lnTo>
                  <a:pt x="365656" y="246379"/>
                </a:lnTo>
                <a:lnTo>
                  <a:pt x="373022" y="248919"/>
                </a:lnTo>
                <a:lnTo>
                  <a:pt x="381531" y="248919"/>
                </a:lnTo>
                <a:lnTo>
                  <a:pt x="393819" y="246379"/>
                </a:lnTo>
                <a:lnTo>
                  <a:pt x="399748" y="242569"/>
                </a:lnTo>
                <a:lnTo>
                  <a:pt x="405534" y="237489"/>
                </a:lnTo>
                <a:lnTo>
                  <a:pt x="409725" y="232409"/>
                </a:lnTo>
                <a:lnTo>
                  <a:pt x="413027" y="228599"/>
                </a:lnTo>
                <a:lnTo>
                  <a:pt x="415186" y="222249"/>
                </a:lnTo>
                <a:lnTo>
                  <a:pt x="382928" y="222249"/>
                </a:lnTo>
                <a:lnTo>
                  <a:pt x="379499" y="220979"/>
                </a:lnTo>
                <a:lnTo>
                  <a:pt x="374038" y="215899"/>
                </a:lnTo>
                <a:lnTo>
                  <a:pt x="373022" y="212089"/>
                </a:lnTo>
                <a:lnTo>
                  <a:pt x="374292" y="205739"/>
                </a:lnTo>
                <a:lnTo>
                  <a:pt x="376705" y="200659"/>
                </a:lnTo>
                <a:lnTo>
                  <a:pt x="381023" y="194309"/>
                </a:lnTo>
                <a:lnTo>
                  <a:pt x="385214" y="187959"/>
                </a:lnTo>
                <a:lnTo>
                  <a:pt x="388135" y="182879"/>
                </a:lnTo>
                <a:lnTo>
                  <a:pt x="389786" y="179069"/>
                </a:lnTo>
                <a:lnTo>
                  <a:pt x="427505" y="179069"/>
                </a:lnTo>
                <a:lnTo>
                  <a:pt x="426235" y="177799"/>
                </a:lnTo>
                <a:lnTo>
                  <a:pt x="419758" y="171449"/>
                </a:lnTo>
                <a:lnTo>
                  <a:pt x="407414" y="158749"/>
                </a:lnTo>
                <a:close/>
              </a:path>
              <a:path w="567054" h="557529">
                <a:moveTo>
                  <a:pt x="427505" y="179069"/>
                </a:moveTo>
                <a:lnTo>
                  <a:pt x="389786" y="179069"/>
                </a:lnTo>
                <a:lnTo>
                  <a:pt x="393723" y="182879"/>
                </a:lnTo>
                <a:lnTo>
                  <a:pt x="398295" y="187959"/>
                </a:lnTo>
                <a:lnTo>
                  <a:pt x="401216" y="190499"/>
                </a:lnTo>
                <a:lnTo>
                  <a:pt x="404137" y="196849"/>
                </a:lnTo>
                <a:lnTo>
                  <a:pt x="404772" y="200659"/>
                </a:lnTo>
                <a:lnTo>
                  <a:pt x="403248" y="209549"/>
                </a:lnTo>
                <a:lnTo>
                  <a:pt x="401089" y="214629"/>
                </a:lnTo>
                <a:lnTo>
                  <a:pt x="397660" y="218439"/>
                </a:lnTo>
                <a:lnTo>
                  <a:pt x="394485" y="220979"/>
                </a:lnTo>
                <a:lnTo>
                  <a:pt x="390929" y="222249"/>
                </a:lnTo>
                <a:lnTo>
                  <a:pt x="415186" y="222249"/>
                </a:lnTo>
                <a:lnTo>
                  <a:pt x="417345" y="217169"/>
                </a:lnTo>
                <a:lnTo>
                  <a:pt x="418488" y="210819"/>
                </a:lnTo>
                <a:lnTo>
                  <a:pt x="418488" y="204469"/>
                </a:lnTo>
                <a:lnTo>
                  <a:pt x="435549" y="204469"/>
                </a:lnTo>
                <a:lnTo>
                  <a:pt x="448333" y="191769"/>
                </a:lnTo>
                <a:lnTo>
                  <a:pt x="443126" y="189229"/>
                </a:lnTo>
                <a:lnTo>
                  <a:pt x="438681" y="186689"/>
                </a:lnTo>
                <a:lnTo>
                  <a:pt x="434998" y="185419"/>
                </a:lnTo>
                <a:lnTo>
                  <a:pt x="431315" y="182879"/>
                </a:lnTo>
                <a:lnTo>
                  <a:pt x="427505" y="179069"/>
                </a:lnTo>
                <a:close/>
              </a:path>
              <a:path w="567054" h="557529">
                <a:moveTo>
                  <a:pt x="435549" y="204469"/>
                </a:moveTo>
                <a:lnTo>
                  <a:pt x="418488" y="204469"/>
                </a:lnTo>
                <a:lnTo>
                  <a:pt x="421536" y="207009"/>
                </a:lnTo>
                <a:lnTo>
                  <a:pt x="424838" y="208279"/>
                </a:lnTo>
                <a:lnTo>
                  <a:pt x="427251" y="209549"/>
                </a:lnTo>
                <a:lnTo>
                  <a:pt x="429156" y="210819"/>
                </a:lnTo>
                <a:lnTo>
                  <a:pt x="435549" y="204469"/>
                </a:lnTo>
                <a:close/>
              </a:path>
              <a:path w="567054" h="557529">
                <a:moveTo>
                  <a:pt x="372514" y="132079"/>
                </a:moveTo>
                <a:lnTo>
                  <a:pt x="366926" y="133349"/>
                </a:lnTo>
                <a:lnTo>
                  <a:pt x="360576" y="134619"/>
                </a:lnTo>
                <a:lnTo>
                  <a:pt x="355673" y="137159"/>
                </a:lnTo>
                <a:lnTo>
                  <a:pt x="350305" y="140969"/>
                </a:lnTo>
                <a:lnTo>
                  <a:pt x="344485" y="144779"/>
                </a:lnTo>
                <a:lnTo>
                  <a:pt x="338224" y="151129"/>
                </a:lnTo>
                <a:lnTo>
                  <a:pt x="321337" y="184149"/>
                </a:lnTo>
                <a:lnTo>
                  <a:pt x="322095" y="190499"/>
                </a:lnTo>
                <a:lnTo>
                  <a:pt x="324092" y="196849"/>
                </a:lnTo>
                <a:lnTo>
                  <a:pt x="327302" y="204469"/>
                </a:lnTo>
                <a:lnTo>
                  <a:pt x="348130" y="189229"/>
                </a:lnTo>
                <a:lnTo>
                  <a:pt x="345844" y="185419"/>
                </a:lnTo>
                <a:lnTo>
                  <a:pt x="345082" y="180339"/>
                </a:lnTo>
                <a:lnTo>
                  <a:pt x="345590" y="177799"/>
                </a:lnTo>
                <a:lnTo>
                  <a:pt x="346225" y="173989"/>
                </a:lnTo>
                <a:lnTo>
                  <a:pt x="348257" y="171449"/>
                </a:lnTo>
                <a:lnTo>
                  <a:pt x="356766" y="162559"/>
                </a:lnTo>
                <a:lnTo>
                  <a:pt x="361084" y="160019"/>
                </a:lnTo>
                <a:lnTo>
                  <a:pt x="367942" y="158749"/>
                </a:lnTo>
                <a:lnTo>
                  <a:pt x="407414" y="158749"/>
                </a:lnTo>
                <a:lnTo>
                  <a:pt x="388897" y="139699"/>
                </a:lnTo>
                <a:lnTo>
                  <a:pt x="382293" y="135889"/>
                </a:lnTo>
                <a:lnTo>
                  <a:pt x="377340" y="133349"/>
                </a:lnTo>
                <a:lnTo>
                  <a:pt x="372514" y="132079"/>
                </a:lnTo>
                <a:close/>
              </a:path>
              <a:path w="567054" h="557529">
                <a:moveTo>
                  <a:pt x="409217" y="83819"/>
                </a:moveTo>
                <a:lnTo>
                  <a:pt x="391183" y="101599"/>
                </a:lnTo>
                <a:lnTo>
                  <a:pt x="464589" y="175259"/>
                </a:lnTo>
                <a:lnTo>
                  <a:pt x="484020" y="154939"/>
                </a:lnTo>
                <a:lnTo>
                  <a:pt x="461287" y="133349"/>
                </a:lnTo>
                <a:lnTo>
                  <a:pt x="452856" y="124459"/>
                </a:lnTo>
                <a:lnTo>
                  <a:pt x="446222" y="116839"/>
                </a:lnTo>
                <a:lnTo>
                  <a:pt x="441374" y="110489"/>
                </a:lnTo>
                <a:lnTo>
                  <a:pt x="438300" y="106679"/>
                </a:lnTo>
                <a:lnTo>
                  <a:pt x="435506" y="101599"/>
                </a:lnTo>
                <a:lnTo>
                  <a:pt x="434236" y="97789"/>
                </a:lnTo>
                <a:lnTo>
                  <a:pt x="434744" y="93979"/>
                </a:lnTo>
                <a:lnTo>
                  <a:pt x="419631" y="93979"/>
                </a:lnTo>
                <a:lnTo>
                  <a:pt x="409217" y="83819"/>
                </a:lnTo>
                <a:close/>
              </a:path>
              <a:path w="567054" h="557529">
                <a:moveTo>
                  <a:pt x="508023" y="83819"/>
                </a:moveTo>
                <a:lnTo>
                  <a:pt x="491513" y="106679"/>
                </a:lnTo>
                <a:lnTo>
                  <a:pt x="498183" y="109219"/>
                </a:lnTo>
                <a:lnTo>
                  <a:pt x="505055" y="111759"/>
                </a:lnTo>
                <a:lnTo>
                  <a:pt x="519453" y="111759"/>
                </a:lnTo>
                <a:lnTo>
                  <a:pt x="526885" y="109219"/>
                </a:lnTo>
                <a:lnTo>
                  <a:pt x="534328" y="105409"/>
                </a:lnTo>
                <a:lnTo>
                  <a:pt x="541795" y="100329"/>
                </a:lnTo>
                <a:lnTo>
                  <a:pt x="549298" y="93979"/>
                </a:lnTo>
                <a:lnTo>
                  <a:pt x="554483" y="87629"/>
                </a:lnTo>
                <a:lnTo>
                  <a:pt x="517167" y="87629"/>
                </a:lnTo>
                <a:lnTo>
                  <a:pt x="512595" y="86359"/>
                </a:lnTo>
                <a:lnTo>
                  <a:pt x="508023" y="83819"/>
                </a:lnTo>
                <a:close/>
              </a:path>
              <a:path w="567054" h="557529">
                <a:moveTo>
                  <a:pt x="440713" y="55879"/>
                </a:moveTo>
                <a:lnTo>
                  <a:pt x="417345" y="80009"/>
                </a:lnTo>
                <a:lnTo>
                  <a:pt x="417853" y="86359"/>
                </a:lnTo>
                <a:lnTo>
                  <a:pt x="419631" y="93979"/>
                </a:lnTo>
                <a:lnTo>
                  <a:pt x="434744" y="93979"/>
                </a:lnTo>
                <a:lnTo>
                  <a:pt x="435125" y="90169"/>
                </a:lnTo>
                <a:lnTo>
                  <a:pt x="436649" y="87629"/>
                </a:lnTo>
                <a:lnTo>
                  <a:pt x="442110" y="82549"/>
                </a:lnTo>
                <a:lnTo>
                  <a:pt x="446301" y="80009"/>
                </a:lnTo>
                <a:lnTo>
                  <a:pt x="451635" y="78739"/>
                </a:lnTo>
                <a:lnTo>
                  <a:pt x="440713" y="55879"/>
                </a:lnTo>
                <a:close/>
              </a:path>
              <a:path w="567054" h="557529">
                <a:moveTo>
                  <a:pt x="566871" y="55879"/>
                </a:moveTo>
                <a:lnTo>
                  <a:pt x="539646" y="55879"/>
                </a:lnTo>
                <a:lnTo>
                  <a:pt x="543329" y="59689"/>
                </a:lnTo>
                <a:lnTo>
                  <a:pt x="544218" y="62229"/>
                </a:lnTo>
                <a:lnTo>
                  <a:pt x="521612" y="87629"/>
                </a:lnTo>
                <a:lnTo>
                  <a:pt x="554483" y="87629"/>
                </a:lnTo>
                <a:lnTo>
                  <a:pt x="556557" y="85089"/>
                </a:lnTo>
                <a:lnTo>
                  <a:pt x="561935" y="77469"/>
                </a:lnTo>
                <a:lnTo>
                  <a:pt x="565407" y="68579"/>
                </a:lnTo>
                <a:lnTo>
                  <a:pt x="566951" y="60959"/>
                </a:lnTo>
                <a:lnTo>
                  <a:pt x="566871" y="55879"/>
                </a:lnTo>
                <a:close/>
              </a:path>
              <a:path w="567054" h="557529">
                <a:moveTo>
                  <a:pt x="504362" y="0"/>
                </a:moveTo>
                <a:lnTo>
                  <a:pt x="470939" y="19050"/>
                </a:lnTo>
                <a:lnTo>
                  <a:pt x="454290" y="54609"/>
                </a:lnTo>
                <a:lnTo>
                  <a:pt x="455763" y="60959"/>
                </a:lnTo>
                <a:lnTo>
                  <a:pt x="480758" y="80009"/>
                </a:lnTo>
                <a:lnTo>
                  <a:pt x="487830" y="80009"/>
                </a:lnTo>
                <a:lnTo>
                  <a:pt x="494284" y="77469"/>
                </a:lnTo>
                <a:lnTo>
                  <a:pt x="502975" y="73659"/>
                </a:lnTo>
                <a:lnTo>
                  <a:pt x="527073" y="59689"/>
                </a:lnTo>
                <a:lnTo>
                  <a:pt x="531264" y="57149"/>
                </a:lnTo>
                <a:lnTo>
                  <a:pt x="534185" y="55879"/>
                </a:lnTo>
                <a:lnTo>
                  <a:pt x="566871" y="55879"/>
                </a:lnTo>
                <a:lnTo>
                  <a:pt x="566830" y="53339"/>
                </a:lnTo>
                <a:lnTo>
                  <a:pt x="479575" y="53339"/>
                </a:lnTo>
                <a:lnTo>
                  <a:pt x="476527" y="49529"/>
                </a:lnTo>
                <a:lnTo>
                  <a:pt x="476019" y="48259"/>
                </a:lnTo>
                <a:lnTo>
                  <a:pt x="476400" y="45719"/>
                </a:lnTo>
                <a:lnTo>
                  <a:pt x="477289" y="41909"/>
                </a:lnTo>
                <a:lnTo>
                  <a:pt x="480210" y="36829"/>
                </a:lnTo>
                <a:lnTo>
                  <a:pt x="489354" y="27939"/>
                </a:lnTo>
                <a:lnTo>
                  <a:pt x="493164" y="25399"/>
                </a:lnTo>
                <a:lnTo>
                  <a:pt x="496974" y="25399"/>
                </a:lnTo>
                <a:lnTo>
                  <a:pt x="500657" y="24129"/>
                </a:lnTo>
                <a:lnTo>
                  <a:pt x="509659" y="24129"/>
                </a:lnTo>
                <a:lnTo>
                  <a:pt x="522882" y="5079"/>
                </a:lnTo>
                <a:lnTo>
                  <a:pt x="516693" y="2539"/>
                </a:lnTo>
                <a:lnTo>
                  <a:pt x="504362" y="0"/>
                </a:lnTo>
                <a:close/>
              </a:path>
              <a:path w="567054" h="557529">
                <a:moveTo>
                  <a:pt x="544980" y="26669"/>
                </a:moveTo>
                <a:lnTo>
                  <a:pt x="537487" y="26669"/>
                </a:lnTo>
                <a:lnTo>
                  <a:pt x="531389" y="27939"/>
                </a:lnTo>
                <a:lnTo>
                  <a:pt x="524327" y="30479"/>
                </a:lnTo>
                <a:lnTo>
                  <a:pt x="516288" y="34289"/>
                </a:lnTo>
                <a:lnTo>
                  <a:pt x="507261" y="40639"/>
                </a:lnTo>
                <a:lnTo>
                  <a:pt x="498641" y="45719"/>
                </a:lnTo>
                <a:lnTo>
                  <a:pt x="491831" y="49529"/>
                </a:lnTo>
                <a:lnTo>
                  <a:pt x="486830" y="52069"/>
                </a:lnTo>
                <a:lnTo>
                  <a:pt x="483639" y="53339"/>
                </a:lnTo>
                <a:lnTo>
                  <a:pt x="566830" y="53339"/>
                </a:lnTo>
                <a:lnTo>
                  <a:pt x="565316" y="46989"/>
                </a:lnTo>
                <a:lnTo>
                  <a:pt x="562397" y="40639"/>
                </a:lnTo>
                <a:lnTo>
                  <a:pt x="558061" y="35559"/>
                </a:lnTo>
                <a:lnTo>
                  <a:pt x="551838" y="29209"/>
                </a:lnTo>
                <a:lnTo>
                  <a:pt x="544980" y="26669"/>
                </a:lnTo>
                <a:close/>
              </a:path>
              <a:path w="567054" h="557529">
                <a:moveTo>
                  <a:pt x="509659" y="24129"/>
                </a:moveTo>
                <a:lnTo>
                  <a:pt x="500657" y="24129"/>
                </a:lnTo>
                <a:lnTo>
                  <a:pt x="504340" y="25399"/>
                </a:lnTo>
                <a:lnTo>
                  <a:pt x="507896" y="26669"/>
                </a:lnTo>
                <a:lnTo>
                  <a:pt x="509659" y="24129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488304" y="1855406"/>
            <a:ext cx="152844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70" b="1">
                <a:solidFill>
                  <a:srgbClr val="002855"/>
                </a:solidFill>
                <a:latin typeface="Arial"/>
                <a:cs typeface="Arial"/>
              </a:rPr>
              <a:t>LV </a:t>
            </a:r>
            <a:r>
              <a:rPr dirty="0" sz="1850" spc="5" b="1">
                <a:solidFill>
                  <a:srgbClr val="002855"/>
                </a:solidFill>
                <a:latin typeface="Arial"/>
                <a:cs typeface="Arial"/>
              </a:rPr>
              <a:t>ESV</a:t>
            </a:r>
            <a:r>
              <a:rPr dirty="0" sz="1850" spc="-3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50" spc="5" b="1">
                <a:solidFill>
                  <a:srgbClr val="002855"/>
                </a:solidFill>
                <a:latin typeface="Arial"/>
                <a:cs typeface="Arial"/>
              </a:rPr>
              <a:t>Index</a:t>
            </a:r>
            <a:endParaRPr sz="1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81557" y="2944596"/>
            <a:ext cx="281305" cy="13696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5" b="1">
                <a:solidFill>
                  <a:srgbClr val="002855"/>
                </a:solidFill>
                <a:latin typeface="Arial"/>
                <a:cs typeface="Arial"/>
              </a:rPr>
              <a:t>Milliliters/m</a:t>
            </a:r>
            <a:r>
              <a:rPr dirty="0" baseline="23148" sz="1800" spc="-7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endParaRPr baseline="23148"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76201" y="1542956"/>
            <a:ext cx="3738685" cy="4462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81050" y="2133473"/>
            <a:ext cx="3171825" cy="29671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19150" y="2171700"/>
            <a:ext cx="3067050" cy="2838450"/>
          </a:xfrm>
          <a:custGeom>
            <a:avLst/>
            <a:gdLst/>
            <a:ahLst/>
            <a:cxnLst/>
            <a:rect l="l" t="t" r="r" b="b"/>
            <a:pathLst>
              <a:path w="3067050" h="2838450">
                <a:moveTo>
                  <a:pt x="0" y="2838450"/>
                </a:moveTo>
                <a:lnTo>
                  <a:pt x="3067050" y="2838450"/>
                </a:lnTo>
                <a:lnTo>
                  <a:pt x="3067050" y="0"/>
                </a:lnTo>
                <a:lnTo>
                  <a:pt x="0" y="0"/>
                </a:lnTo>
                <a:lnTo>
                  <a:pt x="0" y="2838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23912" y="2176398"/>
            <a:ext cx="3057525" cy="2838450"/>
          </a:xfrm>
          <a:custGeom>
            <a:avLst/>
            <a:gdLst/>
            <a:ahLst/>
            <a:cxnLst/>
            <a:rect l="l" t="t" r="r" b="b"/>
            <a:pathLst>
              <a:path w="3057525" h="2838450">
                <a:moveTo>
                  <a:pt x="0" y="2838450"/>
                </a:moveTo>
                <a:lnTo>
                  <a:pt x="3057525" y="2838450"/>
                </a:lnTo>
                <a:lnTo>
                  <a:pt x="3057525" y="0"/>
                </a:lnTo>
                <a:lnTo>
                  <a:pt x="0" y="0"/>
                </a:lnTo>
                <a:lnTo>
                  <a:pt x="0" y="2838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23912" y="2176526"/>
            <a:ext cx="0" cy="2838450"/>
          </a:xfrm>
          <a:custGeom>
            <a:avLst/>
            <a:gdLst/>
            <a:ahLst/>
            <a:cxnLst/>
            <a:rect l="l" t="t" r="r" b="b"/>
            <a:pathLst>
              <a:path w="0" h="2838450">
                <a:moveTo>
                  <a:pt x="0" y="2838450"/>
                </a:moveTo>
                <a:lnTo>
                  <a:pt x="0" y="0"/>
                </a:lnTo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23912" y="50148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23912" y="45385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23912" y="40623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23912" y="35957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23912" y="31195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23912" y="2643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23912" y="217652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23912" y="5014976"/>
            <a:ext cx="3058160" cy="0"/>
          </a:xfrm>
          <a:custGeom>
            <a:avLst/>
            <a:gdLst/>
            <a:ahLst/>
            <a:cxnLst/>
            <a:rect l="l" t="t" r="r" b="b"/>
            <a:pathLst>
              <a:path w="3058160" h="0">
                <a:moveTo>
                  <a:pt x="0" y="0"/>
                </a:moveTo>
                <a:lnTo>
                  <a:pt x="30575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66800" y="2381186"/>
            <a:ext cx="785812" cy="12144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676400" y="3419411"/>
            <a:ext cx="785812" cy="852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286000" y="4095686"/>
            <a:ext cx="795337" cy="2619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905125" y="4000436"/>
            <a:ext cx="785812" cy="3571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19175" y="2333561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628775" y="3371786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238375" y="4048061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857500" y="4133786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467100" y="3952811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28712" y="2443226"/>
            <a:ext cx="1838960" cy="1800225"/>
          </a:xfrm>
          <a:custGeom>
            <a:avLst/>
            <a:gdLst/>
            <a:ahLst/>
            <a:cxnLst/>
            <a:rect l="l" t="t" r="r" b="b"/>
            <a:pathLst>
              <a:path w="1838960" h="1800225">
                <a:moveTo>
                  <a:pt x="0" y="0"/>
                </a:moveTo>
                <a:lnTo>
                  <a:pt x="609663" y="1038225"/>
                </a:lnTo>
                <a:lnTo>
                  <a:pt x="1219263" y="1714500"/>
                </a:lnTo>
                <a:lnTo>
                  <a:pt x="1838388" y="1800225"/>
                </a:lnTo>
              </a:path>
            </a:pathLst>
          </a:custGeom>
          <a:ln w="47625">
            <a:solidFill>
              <a:srgbClr val="E8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67101" y="4062476"/>
            <a:ext cx="609600" cy="180975"/>
          </a:xfrm>
          <a:custGeom>
            <a:avLst/>
            <a:gdLst/>
            <a:ahLst/>
            <a:cxnLst/>
            <a:rect l="l" t="t" r="r" b="b"/>
            <a:pathLst>
              <a:path w="609600" h="180975">
                <a:moveTo>
                  <a:pt x="0" y="180975"/>
                </a:moveTo>
                <a:lnTo>
                  <a:pt x="609600" y="0"/>
                </a:lnTo>
              </a:path>
            </a:pathLst>
          </a:custGeom>
          <a:ln w="47625">
            <a:solidFill>
              <a:srgbClr val="E8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47750" y="2362136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57350" y="3400361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266950" y="4076636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886075" y="4162361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495675" y="3981386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28700" y="2400236"/>
            <a:ext cx="195262" cy="5286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71562" y="2443226"/>
            <a:ext cx="57150" cy="390525"/>
          </a:xfrm>
          <a:custGeom>
            <a:avLst/>
            <a:gdLst/>
            <a:ahLst/>
            <a:cxnLst/>
            <a:rect l="l" t="t" r="r" b="b"/>
            <a:pathLst>
              <a:path w="57150" h="390525">
                <a:moveTo>
                  <a:pt x="57150" y="0"/>
                </a:moveTo>
                <a:lnTo>
                  <a:pt x="0" y="3905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533525" y="3438461"/>
            <a:ext cx="300037" cy="242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576450" y="3481451"/>
            <a:ext cx="161925" cy="104775"/>
          </a:xfrm>
          <a:custGeom>
            <a:avLst/>
            <a:gdLst/>
            <a:ahLst/>
            <a:cxnLst/>
            <a:rect l="l" t="t" r="r" b="b"/>
            <a:pathLst>
              <a:path w="161925" h="104775">
                <a:moveTo>
                  <a:pt x="161925" y="0"/>
                </a:moveTo>
                <a:lnTo>
                  <a:pt x="0" y="1047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833119" y="2838386"/>
            <a:ext cx="46735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8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39596" y="3590861"/>
            <a:ext cx="46735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7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17725" y="4270692"/>
            <a:ext cx="4679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6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4</a:t>
            </a:r>
            <a:r>
              <a:rPr dirty="0" sz="1800" spc="-5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31135" y="4355782"/>
            <a:ext cx="46735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6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44164" y="4176077"/>
            <a:ext cx="46735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6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5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06070" y="1823667"/>
            <a:ext cx="311150" cy="3338195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85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80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75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70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65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55</a:t>
            </a:r>
            <a:endParaRPr sz="20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91705" y="5210606"/>
            <a:ext cx="1886750" cy="6553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15489" y="5187315"/>
            <a:ext cx="471170" cy="469265"/>
          </a:xfrm>
          <a:custGeom>
            <a:avLst/>
            <a:gdLst/>
            <a:ahLst/>
            <a:cxnLst/>
            <a:rect l="l" t="t" r="r" b="b"/>
            <a:pathLst>
              <a:path w="471169" h="469264">
                <a:moveTo>
                  <a:pt x="66716" y="395986"/>
                </a:moveTo>
                <a:lnTo>
                  <a:pt x="27940" y="395986"/>
                </a:lnTo>
                <a:lnTo>
                  <a:pt x="101092" y="469150"/>
                </a:lnTo>
                <a:lnTo>
                  <a:pt x="120523" y="449745"/>
                </a:lnTo>
                <a:lnTo>
                  <a:pt x="66716" y="395986"/>
                </a:lnTo>
                <a:close/>
              </a:path>
              <a:path w="471169" h="469264">
                <a:moveTo>
                  <a:pt x="18796" y="348107"/>
                </a:moveTo>
                <a:lnTo>
                  <a:pt x="3048" y="363855"/>
                </a:lnTo>
                <a:lnTo>
                  <a:pt x="5576" y="370335"/>
                </a:lnTo>
                <a:lnTo>
                  <a:pt x="7080" y="377221"/>
                </a:lnTo>
                <a:lnTo>
                  <a:pt x="7584" y="384536"/>
                </a:lnTo>
                <a:lnTo>
                  <a:pt x="7112" y="392303"/>
                </a:lnTo>
                <a:lnTo>
                  <a:pt x="5893" y="399838"/>
                </a:lnTo>
                <a:lnTo>
                  <a:pt x="4318" y="406668"/>
                </a:lnTo>
                <a:lnTo>
                  <a:pt x="2361" y="412785"/>
                </a:lnTo>
                <a:lnTo>
                  <a:pt x="0" y="418185"/>
                </a:lnTo>
                <a:lnTo>
                  <a:pt x="17653" y="435800"/>
                </a:lnTo>
                <a:lnTo>
                  <a:pt x="21885" y="426112"/>
                </a:lnTo>
                <a:lnTo>
                  <a:pt x="25034" y="416250"/>
                </a:lnTo>
                <a:lnTo>
                  <a:pt x="27064" y="406209"/>
                </a:lnTo>
                <a:lnTo>
                  <a:pt x="27940" y="395986"/>
                </a:lnTo>
                <a:lnTo>
                  <a:pt x="66716" y="395986"/>
                </a:lnTo>
                <a:lnTo>
                  <a:pt x="18796" y="348107"/>
                </a:lnTo>
                <a:close/>
              </a:path>
              <a:path w="471169" h="469264">
                <a:moveTo>
                  <a:pt x="108585" y="259207"/>
                </a:moveTo>
                <a:lnTo>
                  <a:pt x="84581" y="283083"/>
                </a:lnTo>
                <a:lnTo>
                  <a:pt x="180340" y="304673"/>
                </a:lnTo>
                <a:lnTo>
                  <a:pt x="223012" y="347345"/>
                </a:lnTo>
                <a:lnTo>
                  <a:pt x="243331" y="326898"/>
                </a:lnTo>
                <a:lnTo>
                  <a:pt x="200913" y="284480"/>
                </a:lnTo>
                <a:lnTo>
                  <a:pt x="198886" y="275463"/>
                </a:lnTo>
                <a:lnTo>
                  <a:pt x="172466" y="275463"/>
                </a:lnTo>
                <a:lnTo>
                  <a:pt x="108585" y="259207"/>
                </a:lnTo>
                <a:close/>
              </a:path>
              <a:path w="471169" h="469264">
                <a:moveTo>
                  <a:pt x="179324" y="188468"/>
                </a:moveTo>
                <a:lnTo>
                  <a:pt x="155702" y="211963"/>
                </a:lnTo>
                <a:lnTo>
                  <a:pt x="172466" y="275463"/>
                </a:lnTo>
                <a:lnTo>
                  <a:pt x="198886" y="275463"/>
                </a:lnTo>
                <a:lnTo>
                  <a:pt x="179324" y="188468"/>
                </a:lnTo>
                <a:close/>
              </a:path>
              <a:path w="471169" h="469264">
                <a:moveTo>
                  <a:pt x="280162" y="161798"/>
                </a:moveTo>
                <a:lnTo>
                  <a:pt x="243459" y="176784"/>
                </a:lnTo>
                <a:lnTo>
                  <a:pt x="229743" y="211201"/>
                </a:lnTo>
                <a:lnTo>
                  <a:pt x="231219" y="221011"/>
                </a:lnTo>
                <a:lnTo>
                  <a:pt x="256534" y="256137"/>
                </a:lnTo>
                <a:lnTo>
                  <a:pt x="291996" y="267569"/>
                </a:lnTo>
                <a:lnTo>
                  <a:pt x="302355" y="265017"/>
                </a:lnTo>
                <a:lnTo>
                  <a:pt x="312380" y="259655"/>
                </a:lnTo>
                <a:lnTo>
                  <a:pt x="322072" y="251460"/>
                </a:lnTo>
                <a:lnTo>
                  <a:pt x="327550" y="245344"/>
                </a:lnTo>
                <a:lnTo>
                  <a:pt x="328902" y="243332"/>
                </a:lnTo>
                <a:lnTo>
                  <a:pt x="297942" y="243332"/>
                </a:lnTo>
                <a:lnTo>
                  <a:pt x="291846" y="243205"/>
                </a:lnTo>
                <a:lnTo>
                  <a:pt x="285623" y="242951"/>
                </a:lnTo>
                <a:lnTo>
                  <a:pt x="279527" y="240030"/>
                </a:lnTo>
                <a:lnTo>
                  <a:pt x="273685" y="234442"/>
                </a:lnTo>
                <a:lnTo>
                  <a:pt x="285876" y="222250"/>
                </a:lnTo>
                <a:lnTo>
                  <a:pt x="262128" y="222250"/>
                </a:lnTo>
                <a:lnTo>
                  <a:pt x="256794" y="216916"/>
                </a:lnTo>
                <a:lnTo>
                  <a:pt x="254000" y="211455"/>
                </a:lnTo>
                <a:lnTo>
                  <a:pt x="253590" y="204964"/>
                </a:lnTo>
                <a:lnTo>
                  <a:pt x="253365" y="199771"/>
                </a:lnTo>
                <a:lnTo>
                  <a:pt x="255269" y="194691"/>
                </a:lnTo>
                <a:lnTo>
                  <a:pt x="259461" y="190373"/>
                </a:lnTo>
                <a:lnTo>
                  <a:pt x="263525" y="186436"/>
                </a:lnTo>
                <a:lnTo>
                  <a:pt x="268350" y="184531"/>
                </a:lnTo>
                <a:lnTo>
                  <a:pt x="320947" y="184531"/>
                </a:lnTo>
                <a:lnTo>
                  <a:pt x="311469" y="175799"/>
                </a:lnTo>
                <a:lnTo>
                  <a:pt x="300815" y="168465"/>
                </a:lnTo>
                <a:lnTo>
                  <a:pt x="290375" y="163798"/>
                </a:lnTo>
                <a:lnTo>
                  <a:pt x="280162" y="161798"/>
                </a:lnTo>
                <a:close/>
              </a:path>
              <a:path w="471169" h="469264">
                <a:moveTo>
                  <a:pt x="332231" y="197866"/>
                </a:moveTo>
                <a:lnTo>
                  <a:pt x="309625" y="213868"/>
                </a:lnTo>
                <a:lnTo>
                  <a:pt x="312293" y="218694"/>
                </a:lnTo>
                <a:lnTo>
                  <a:pt x="313436" y="222885"/>
                </a:lnTo>
                <a:lnTo>
                  <a:pt x="312928" y="226568"/>
                </a:lnTo>
                <a:lnTo>
                  <a:pt x="312547" y="230378"/>
                </a:lnTo>
                <a:lnTo>
                  <a:pt x="310769" y="233680"/>
                </a:lnTo>
                <a:lnTo>
                  <a:pt x="307848" y="236728"/>
                </a:lnTo>
                <a:lnTo>
                  <a:pt x="303275" y="241300"/>
                </a:lnTo>
                <a:lnTo>
                  <a:pt x="297942" y="243332"/>
                </a:lnTo>
                <a:lnTo>
                  <a:pt x="328902" y="243332"/>
                </a:lnTo>
                <a:lnTo>
                  <a:pt x="331803" y="239014"/>
                </a:lnTo>
                <a:lnTo>
                  <a:pt x="334841" y="232493"/>
                </a:lnTo>
                <a:lnTo>
                  <a:pt x="336677" y="225806"/>
                </a:lnTo>
                <a:lnTo>
                  <a:pt x="337321" y="218922"/>
                </a:lnTo>
                <a:lnTo>
                  <a:pt x="336784" y="211963"/>
                </a:lnTo>
                <a:lnTo>
                  <a:pt x="335087" y="204964"/>
                </a:lnTo>
                <a:lnTo>
                  <a:pt x="332231" y="197866"/>
                </a:lnTo>
                <a:close/>
              </a:path>
              <a:path w="471169" h="469264">
                <a:moveTo>
                  <a:pt x="320947" y="184531"/>
                </a:moveTo>
                <a:lnTo>
                  <a:pt x="268350" y="184531"/>
                </a:lnTo>
                <a:lnTo>
                  <a:pt x="273938" y="184785"/>
                </a:lnTo>
                <a:lnTo>
                  <a:pt x="279654" y="184912"/>
                </a:lnTo>
                <a:lnTo>
                  <a:pt x="285369" y="187706"/>
                </a:lnTo>
                <a:lnTo>
                  <a:pt x="290951" y="193040"/>
                </a:lnTo>
                <a:lnTo>
                  <a:pt x="290957" y="193294"/>
                </a:lnTo>
                <a:lnTo>
                  <a:pt x="262128" y="222250"/>
                </a:lnTo>
                <a:lnTo>
                  <a:pt x="285876" y="222250"/>
                </a:lnTo>
                <a:lnTo>
                  <a:pt x="322325" y="185801"/>
                </a:lnTo>
                <a:lnTo>
                  <a:pt x="320947" y="184531"/>
                </a:lnTo>
                <a:close/>
              </a:path>
              <a:path w="471169" h="469264">
                <a:moveTo>
                  <a:pt x="394481" y="103124"/>
                </a:moveTo>
                <a:lnTo>
                  <a:pt x="354711" y="103124"/>
                </a:lnTo>
                <a:lnTo>
                  <a:pt x="358267" y="104902"/>
                </a:lnTo>
                <a:lnTo>
                  <a:pt x="362077" y="108585"/>
                </a:lnTo>
                <a:lnTo>
                  <a:pt x="344424" y="142240"/>
                </a:lnTo>
                <a:lnTo>
                  <a:pt x="340741" y="148844"/>
                </a:lnTo>
                <a:lnTo>
                  <a:pt x="338917" y="154305"/>
                </a:lnTo>
                <a:lnTo>
                  <a:pt x="337058" y="159512"/>
                </a:lnTo>
                <a:lnTo>
                  <a:pt x="336965" y="161417"/>
                </a:lnTo>
                <a:lnTo>
                  <a:pt x="359791" y="193294"/>
                </a:lnTo>
                <a:lnTo>
                  <a:pt x="368300" y="193040"/>
                </a:lnTo>
                <a:lnTo>
                  <a:pt x="402006" y="166624"/>
                </a:lnTo>
                <a:lnTo>
                  <a:pt x="369697" y="166624"/>
                </a:lnTo>
                <a:lnTo>
                  <a:pt x="366268" y="165354"/>
                </a:lnTo>
                <a:lnTo>
                  <a:pt x="363600" y="162560"/>
                </a:lnTo>
                <a:lnTo>
                  <a:pt x="360806" y="159766"/>
                </a:lnTo>
                <a:lnTo>
                  <a:pt x="359791" y="156337"/>
                </a:lnTo>
                <a:lnTo>
                  <a:pt x="360553" y="151892"/>
                </a:lnTo>
                <a:lnTo>
                  <a:pt x="361061" y="149225"/>
                </a:lnTo>
                <a:lnTo>
                  <a:pt x="363474" y="144526"/>
                </a:lnTo>
                <a:lnTo>
                  <a:pt x="367792" y="138049"/>
                </a:lnTo>
                <a:lnTo>
                  <a:pt x="371983" y="131445"/>
                </a:lnTo>
                <a:lnTo>
                  <a:pt x="374967" y="126365"/>
                </a:lnTo>
                <a:lnTo>
                  <a:pt x="376555" y="123190"/>
                </a:lnTo>
                <a:lnTo>
                  <a:pt x="414455" y="123190"/>
                </a:lnTo>
                <a:lnTo>
                  <a:pt x="413004" y="121920"/>
                </a:lnTo>
                <a:lnTo>
                  <a:pt x="405975" y="114879"/>
                </a:lnTo>
                <a:lnTo>
                  <a:pt x="394481" y="103124"/>
                </a:lnTo>
                <a:close/>
              </a:path>
              <a:path w="471169" h="469264">
                <a:moveTo>
                  <a:pt x="414455" y="123190"/>
                </a:moveTo>
                <a:lnTo>
                  <a:pt x="376555" y="123190"/>
                </a:lnTo>
                <a:lnTo>
                  <a:pt x="385063" y="131699"/>
                </a:lnTo>
                <a:lnTo>
                  <a:pt x="387985" y="135128"/>
                </a:lnTo>
                <a:lnTo>
                  <a:pt x="390906" y="140589"/>
                </a:lnTo>
                <a:lnTo>
                  <a:pt x="391541" y="144272"/>
                </a:lnTo>
                <a:lnTo>
                  <a:pt x="390781" y="149225"/>
                </a:lnTo>
                <a:lnTo>
                  <a:pt x="390144" y="153797"/>
                </a:lnTo>
                <a:lnTo>
                  <a:pt x="387858" y="158369"/>
                </a:lnTo>
                <a:lnTo>
                  <a:pt x="381254" y="164973"/>
                </a:lnTo>
                <a:lnTo>
                  <a:pt x="377698" y="166497"/>
                </a:lnTo>
                <a:lnTo>
                  <a:pt x="373634" y="166624"/>
                </a:lnTo>
                <a:lnTo>
                  <a:pt x="402006" y="166624"/>
                </a:lnTo>
                <a:lnTo>
                  <a:pt x="404113" y="161417"/>
                </a:lnTo>
                <a:lnTo>
                  <a:pt x="405256" y="155448"/>
                </a:lnTo>
                <a:lnTo>
                  <a:pt x="405384" y="148844"/>
                </a:lnTo>
                <a:lnTo>
                  <a:pt x="421386" y="148844"/>
                </a:lnTo>
                <a:lnTo>
                  <a:pt x="435102" y="135128"/>
                </a:lnTo>
                <a:lnTo>
                  <a:pt x="429894" y="133350"/>
                </a:lnTo>
                <a:lnTo>
                  <a:pt x="425450" y="131191"/>
                </a:lnTo>
                <a:lnTo>
                  <a:pt x="418084" y="126365"/>
                </a:lnTo>
                <a:lnTo>
                  <a:pt x="414455" y="123190"/>
                </a:lnTo>
                <a:close/>
              </a:path>
              <a:path w="471169" h="469264">
                <a:moveTo>
                  <a:pt x="421386" y="148844"/>
                </a:moveTo>
                <a:lnTo>
                  <a:pt x="405384" y="148844"/>
                </a:lnTo>
                <a:lnTo>
                  <a:pt x="405892" y="149098"/>
                </a:lnTo>
                <a:lnTo>
                  <a:pt x="408305" y="150495"/>
                </a:lnTo>
                <a:lnTo>
                  <a:pt x="411606" y="152273"/>
                </a:lnTo>
                <a:lnTo>
                  <a:pt x="414147" y="153543"/>
                </a:lnTo>
                <a:lnTo>
                  <a:pt x="415925" y="154305"/>
                </a:lnTo>
                <a:lnTo>
                  <a:pt x="421386" y="148844"/>
                </a:lnTo>
                <a:close/>
              </a:path>
              <a:path w="471169" h="469264">
                <a:moveTo>
                  <a:pt x="359283" y="76454"/>
                </a:moveTo>
                <a:lnTo>
                  <a:pt x="324993" y="95250"/>
                </a:lnTo>
                <a:lnTo>
                  <a:pt x="308176" y="128778"/>
                </a:lnTo>
                <a:lnTo>
                  <a:pt x="308864" y="134588"/>
                </a:lnTo>
                <a:lnTo>
                  <a:pt x="310860" y="141136"/>
                </a:lnTo>
                <a:lnTo>
                  <a:pt x="314071" y="147828"/>
                </a:lnTo>
                <a:lnTo>
                  <a:pt x="334899" y="133477"/>
                </a:lnTo>
                <a:lnTo>
                  <a:pt x="332613" y="128778"/>
                </a:lnTo>
                <a:lnTo>
                  <a:pt x="331850" y="124841"/>
                </a:lnTo>
                <a:lnTo>
                  <a:pt x="332486" y="121539"/>
                </a:lnTo>
                <a:lnTo>
                  <a:pt x="332994" y="118364"/>
                </a:lnTo>
                <a:lnTo>
                  <a:pt x="335025" y="114935"/>
                </a:lnTo>
                <a:lnTo>
                  <a:pt x="343535" y="106426"/>
                </a:lnTo>
                <a:lnTo>
                  <a:pt x="347853" y="103632"/>
                </a:lnTo>
                <a:lnTo>
                  <a:pt x="354711" y="103124"/>
                </a:lnTo>
                <a:lnTo>
                  <a:pt x="394481" y="103124"/>
                </a:lnTo>
                <a:lnTo>
                  <a:pt x="384175" y="92583"/>
                </a:lnTo>
                <a:lnTo>
                  <a:pt x="375666" y="84201"/>
                </a:lnTo>
                <a:lnTo>
                  <a:pt x="369062" y="79248"/>
                </a:lnTo>
                <a:lnTo>
                  <a:pt x="359283" y="76454"/>
                </a:lnTo>
                <a:close/>
              </a:path>
              <a:path w="471169" h="469264">
                <a:moveTo>
                  <a:pt x="395986" y="27559"/>
                </a:moveTo>
                <a:lnTo>
                  <a:pt x="377952" y="45593"/>
                </a:lnTo>
                <a:lnTo>
                  <a:pt x="451358" y="118872"/>
                </a:lnTo>
                <a:lnTo>
                  <a:pt x="470788" y="99568"/>
                </a:lnTo>
                <a:lnTo>
                  <a:pt x="448056" y="76835"/>
                </a:lnTo>
                <a:lnTo>
                  <a:pt x="439624" y="68193"/>
                </a:lnTo>
                <a:lnTo>
                  <a:pt x="421131" y="41402"/>
                </a:lnTo>
                <a:lnTo>
                  <a:pt x="421520" y="37973"/>
                </a:lnTo>
                <a:lnTo>
                  <a:pt x="406400" y="37973"/>
                </a:lnTo>
                <a:lnTo>
                  <a:pt x="395986" y="27559"/>
                </a:lnTo>
                <a:close/>
              </a:path>
              <a:path w="471169" h="469264">
                <a:moveTo>
                  <a:pt x="427481" y="0"/>
                </a:moveTo>
                <a:lnTo>
                  <a:pt x="404113" y="24003"/>
                </a:lnTo>
                <a:lnTo>
                  <a:pt x="404622" y="29972"/>
                </a:lnTo>
                <a:lnTo>
                  <a:pt x="406400" y="37973"/>
                </a:lnTo>
                <a:lnTo>
                  <a:pt x="421520" y="37973"/>
                </a:lnTo>
                <a:lnTo>
                  <a:pt x="421894" y="34671"/>
                </a:lnTo>
                <a:lnTo>
                  <a:pt x="423418" y="31623"/>
                </a:lnTo>
                <a:lnTo>
                  <a:pt x="428879" y="26162"/>
                </a:lnTo>
                <a:lnTo>
                  <a:pt x="433069" y="24130"/>
                </a:lnTo>
                <a:lnTo>
                  <a:pt x="438404" y="22987"/>
                </a:lnTo>
                <a:lnTo>
                  <a:pt x="427481" y="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035022" y="5211940"/>
            <a:ext cx="567055" cy="557530"/>
          </a:xfrm>
          <a:custGeom>
            <a:avLst/>
            <a:gdLst/>
            <a:ahLst/>
            <a:cxnLst/>
            <a:rect l="l" t="t" r="r" b="b"/>
            <a:pathLst>
              <a:path w="567054" h="557529">
                <a:moveTo>
                  <a:pt x="86278" y="430047"/>
                </a:moveTo>
                <a:lnTo>
                  <a:pt x="49172" y="430047"/>
                </a:lnTo>
                <a:lnTo>
                  <a:pt x="53744" y="432206"/>
                </a:lnTo>
                <a:lnTo>
                  <a:pt x="61999" y="440448"/>
                </a:lnTo>
                <a:lnTo>
                  <a:pt x="66616" y="477481"/>
                </a:lnTo>
                <a:lnTo>
                  <a:pt x="66366" y="489153"/>
                </a:lnTo>
                <a:lnTo>
                  <a:pt x="66257" y="503783"/>
                </a:lnTo>
                <a:lnTo>
                  <a:pt x="73826" y="545020"/>
                </a:lnTo>
                <a:lnTo>
                  <a:pt x="81557" y="557187"/>
                </a:lnTo>
                <a:lnTo>
                  <a:pt x="129095" y="509676"/>
                </a:lnTo>
                <a:lnTo>
                  <a:pt x="93114" y="509676"/>
                </a:lnTo>
                <a:lnTo>
                  <a:pt x="92352" y="506907"/>
                </a:lnTo>
                <a:lnTo>
                  <a:pt x="91844" y="503783"/>
                </a:lnTo>
                <a:lnTo>
                  <a:pt x="91590" y="500316"/>
                </a:lnTo>
                <a:lnTo>
                  <a:pt x="91594" y="489153"/>
                </a:lnTo>
                <a:lnTo>
                  <a:pt x="92098" y="477481"/>
                </a:lnTo>
                <a:lnTo>
                  <a:pt x="92303" y="471131"/>
                </a:lnTo>
                <a:lnTo>
                  <a:pt x="86764" y="431152"/>
                </a:lnTo>
                <a:lnTo>
                  <a:pt x="86278" y="430047"/>
                </a:lnTo>
                <a:close/>
              </a:path>
              <a:path w="567054" h="557529">
                <a:moveTo>
                  <a:pt x="131595" y="471131"/>
                </a:moveTo>
                <a:lnTo>
                  <a:pt x="93114" y="509676"/>
                </a:lnTo>
                <a:lnTo>
                  <a:pt x="129095" y="509676"/>
                </a:lnTo>
                <a:lnTo>
                  <a:pt x="149629" y="489153"/>
                </a:lnTo>
                <a:lnTo>
                  <a:pt x="131595" y="471131"/>
                </a:lnTo>
                <a:close/>
              </a:path>
              <a:path w="567054" h="557529">
                <a:moveTo>
                  <a:pt x="47521" y="404139"/>
                </a:moveTo>
                <a:lnTo>
                  <a:pt x="9757" y="426598"/>
                </a:lnTo>
                <a:lnTo>
                  <a:pt x="0" y="457528"/>
                </a:lnTo>
                <a:lnTo>
                  <a:pt x="2024" y="465885"/>
                </a:lnTo>
                <a:lnTo>
                  <a:pt x="6096" y="474449"/>
                </a:lnTo>
                <a:lnTo>
                  <a:pt x="12215" y="483222"/>
                </a:lnTo>
                <a:lnTo>
                  <a:pt x="33424" y="465810"/>
                </a:lnTo>
                <a:lnTo>
                  <a:pt x="28217" y="459790"/>
                </a:lnTo>
                <a:lnTo>
                  <a:pt x="25550" y="454355"/>
                </a:lnTo>
                <a:lnTo>
                  <a:pt x="25485" y="451865"/>
                </a:lnTo>
                <a:lnTo>
                  <a:pt x="25423" y="444677"/>
                </a:lnTo>
                <a:lnTo>
                  <a:pt x="27455" y="440245"/>
                </a:lnTo>
                <a:lnTo>
                  <a:pt x="31519" y="436194"/>
                </a:lnTo>
                <a:lnTo>
                  <a:pt x="35583" y="432092"/>
                </a:lnTo>
                <a:lnTo>
                  <a:pt x="39901" y="430047"/>
                </a:lnTo>
                <a:lnTo>
                  <a:pt x="86278" y="430047"/>
                </a:lnTo>
                <a:lnTo>
                  <a:pt x="84224" y="425386"/>
                </a:lnTo>
                <a:lnTo>
                  <a:pt x="55522" y="404682"/>
                </a:lnTo>
                <a:lnTo>
                  <a:pt x="47521" y="404139"/>
                </a:lnTo>
                <a:close/>
              </a:path>
              <a:path w="567054" h="557529">
                <a:moveTo>
                  <a:pt x="121816" y="314959"/>
                </a:moveTo>
                <a:lnTo>
                  <a:pt x="97813" y="339089"/>
                </a:lnTo>
                <a:lnTo>
                  <a:pt x="193571" y="360679"/>
                </a:lnTo>
                <a:lnTo>
                  <a:pt x="236243" y="402589"/>
                </a:lnTo>
                <a:lnTo>
                  <a:pt x="256563" y="382269"/>
                </a:lnTo>
                <a:lnTo>
                  <a:pt x="214145" y="340359"/>
                </a:lnTo>
                <a:lnTo>
                  <a:pt x="212157" y="331469"/>
                </a:lnTo>
                <a:lnTo>
                  <a:pt x="185697" y="331469"/>
                </a:lnTo>
                <a:lnTo>
                  <a:pt x="121816" y="314959"/>
                </a:lnTo>
                <a:close/>
              </a:path>
              <a:path w="567054" h="557529">
                <a:moveTo>
                  <a:pt x="192555" y="243839"/>
                </a:moveTo>
                <a:lnTo>
                  <a:pt x="168933" y="267969"/>
                </a:lnTo>
                <a:lnTo>
                  <a:pt x="185697" y="331469"/>
                </a:lnTo>
                <a:lnTo>
                  <a:pt x="212157" y="331469"/>
                </a:lnTo>
                <a:lnTo>
                  <a:pt x="192555" y="243839"/>
                </a:lnTo>
                <a:close/>
              </a:path>
              <a:path w="567054" h="557529">
                <a:moveTo>
                  <a:pt x="293393" y="217169"/>
                </a:moveTo>
                <a:lnTo>
                  <a:pt x="256690" y="232409"/>
                </a:lnTo>
                <a:lnTo>
                  <a:pt x="242974" y="266699"/>
                </a:lnTo>
                <a:lnTo>
                  <a:pt x="244451" y="276859"/>
                </a:lnTo>
                <a:lnTo>
                  <a:pt x="269765" y="312419"/>
                </a:lnTo>
                <a:lnTo>
                  <a:pt x="294536" y="323849"/>
                </a:lnTo>
                <a:lnTo>
                  <a:pt x="305228" y="323849"/>
                </a:lnTo>
                <a:lnTo>
                  <a:pt x="340782" y="300989"/>
                </a:lnTo>
                <a:lnTo>
                  <a:pt x="341633" y="299719"/>
                </a:lnTo>
                <a:lnTo>
                  <a:pt x="311173" y="299719"/>
                </a:lnTo>
                <a:lnTo>
                  <a:pt x="298854" y="298449"/>
                </a:lnTo>
                <a:lnTo>
                  <a:pt x="292758" y="295909"/>
                </a:lnTo>
                <a:lnTo>
                  <a:pt x="286916" y="290829"/>
                </a:lnTo>
                <a:lnTo>
                  <a:pt x="299388" y="278129"/>
                </a:lnTo>
                <a:lnTo>
                  <a:pt x="275359" y="278129"/>
                </a:lnTo>
                <a:lnTo>
                  <a:pt x="270025" y="273049"/>
                </a:lnTo>
                <a:lnTo>
                  <a:pt x="267231" y="267969"/>
                </a:lnTo>
                <a:lnTo>
                  <a:pt x="266850" y="261619"/>
                </a:lnTo>
                <a:lnTo>
                  <a:pt x="266596" y="255269"/>
                </a:lnTo>
                <a:lnTo>
                  <a:pt x="268501" y="250189"/>
                </a:lnTo>
                <a:lnTo>
                  <a:pt x="272692" y="246379"/>
                </a:lnTo>
                <a:lnTo>
                  <a:pt x="276756" y="242569"/>
                </a:lnTo>
                <a:lnTo>
                  <a:pt x="281582" y="240029"/>
                </a:lnTo>
                <a:lnTo>
                  <a:pt x="334200" y="240029"/>
                </a:lnTo>
                <a:lnTo>
                  <a:pt x="324701" y="231139"/>
                </a:lnTo>
                <a:lnTo>
                  <a:pt x="314047" y="224789"/>
                </a:lnTo>
                <a:lnTo>
                  <a:pt x="303607" y="219709"/>
                </a:lnTo>
                <a:lnTo>
                  <a:pt x="293393" y="217169"/>
                </a:lnTo>
                <a:close/>
              </a:path>
              <a:path w="567054" h="557529">
                <a:moveTo>
                  <a:pt x="345463" y="253999"/>
                </a:moveTo>
                <a:lnTo>
                  <a:pt x="322857" y="270509"/>
                </a:lnTo>
                <a:lnTo>
                  <a:pt x="325524" y="274319"/>
                </a:lnTo>
                <a:lnTo>
                  <a:pt x="326667" y="279399"/>
                </a:lnTo>
                <a:lnTo>
                  <a:pt x="311173" y="299719"/>
                </a:lnTo>
                <a:lnTo>
                  <a:pt x="341633" y="299719"/>
                </a:lnTo>
                <a:lnTo>
                  <a:pt x="350446" y="273049"/>
                </a:lnTo>
                <a:lnTo>
                  <a:pt x="350019" y="267969"/>
                </a:lnTo>
                <a:lnTo>
                  <a:pt x="348319" y="260349"/>
                </a:lnTo>
                <a:lnTo>
                  <a:pt x="345463" y="253999"/>
                </a:lnTo>
                <a:close/>
              </a:path>
              <a:path w="567054" h="557529">
                <a:moveTo>
                  <a:pt x="334200" y="240029"/>
                </a:moveTo>
                <a:lnTo>
                  <a:pt x="281582" y="240029"/>
                </a:lnTo>
                <a:lnTo>
                  <a:pt x="292885" y="241299"/>
                </a:lnTo>
                <a:lnTo>
                  <a:pt x="298600" y="243839"/>
                </a:lnTo>
                <a:lnTo>
                  <a:pt x="304315" y="248919"/>
                </a:lnTo>
                <a:lnTo>
                  <a:pt x="275359" y="278129"/>
                </a:lnTo>
                <a:lnTo>
                  <a:pt x="299388" y="278129"/>
                </a:lnTo>
                <a:lnTo>
                  <a:pt x="335557" y="241299"/>
                </a:lnTo>
                <a:lnTo>
                  <a:pt x="334200" y="240029"/>
                </a:lnTo>
                <a:close/>
              </a:path>
              <a:path w="567054" h="557529">
                <a:moveTo>
                  <a:pt x="407341" y="158749"/>
                </a:moveTo>
                <a:lnTo>
                  <a:pt x="367942" y="158749"/>
                </a:lnTo>
                <a:lnTo>
                  <a:pt x="371498" y="161289"/>
                </a:lnTo>
                <a:lnTo>
                  <a:pt x="377213" y="166369"/>
                </a:lnTo>
                <a:lnTo>
                  <a:pt x="375189" y="170179"/>
                </a:lnTo>
                <a:lnTo>
                  <a:pt x="372165" y="176529"/>
                </a:lnTo>
                <a:lnTo>
                  <a:pt x="368141" y="182879"/>
                </a:lnTo>
                <a:lnTo>
                  <a:pt x="363116" y="190499"/>
                </a:lnTo>
                <a:lnTo>
                  <a:pt x="357655" y="198119"/>
                </a:lnTo>
                <a:lnTo>
                  <a:pt x="353972" y="204469"/>
                </a:lnTo>
                <a:lnTo>
                  <a:pt x="352194" y="209549"/>
                </a:lnTo>
                <a:lnTo>
                  <a:pt x="350289" y="215899"/>
                </a:lnTo>
                <a:lnTo>
                  <a:pt x="350035" y="220979"/>
                </a:lnTo>
                <a:lnTo>
                  <a:pt x="352575" y="231139"/>
                </a:lnTo>
                <a:lnTo>
                  <a:pt x="355242" y="236219"/>
                </a:lnTo>
                <a:lnTo>
                  <a:pt x="365656" y="246379"/>
                </a:lnTo>
                <a:lnTo>
                  <a:pt x="373022" y="248919"/>
                </a:lnTo>
                <a:lnTo>
                  <a:pt x="381531" y="248919"/>
                </a:lnTo>
                <a:lnTo>
                  <a:pt x="393819" y="246379"/>
                </a:lnTo>
                <a:lnTo>
                  <a:pt x="399748" y="242569"/>
                </a:lnTo>
                <a:lnTo>
                  <a:pt x="405534" y="237489"/>
                </a:lnTo>
                <a:lnTo>
                  <a:pt x="409725" y="232409"/>
                </a:lnTo>
                <a:lnTo>
                  <a:pt x="413027" y="228599"/>
                </a:lnTo>
                <a:lnTo>
                  <a:pt x="415186" y="222249"/>
                </a:lnTo>
                <a:lnTo>
                  <a:pt x="382928" y="222249"/>
                </a:lnTo>
                <a:lnTo>
                  <a:pt x="379499" y="220979"/>
                </a:lnTo>
                <a:lnTo>
                  <a:pt x="376832" y="218439"/>
                </a:lnTo>
                <a:lnTo>
                  <a:pt x="374038" y="215899"/>
                </a:lnTo>
                <a:lnTo>
                  <a:pt x="373022" y="212089"/>
                </a:lnTo>
                <a:lnTo>
                  <a:pt x="373784" y="208279"/>
                </a:lnTo>
                <a:lnTo>
                  <a:pt x="374419" y="205739"/>
                </a:lnTo>
                <a:lnTo>
                  <a:pt x="376705" y="200659"/>
                </a:lnTo>
                <a:lnTo>
                  <a:pt x="381023" y="194309"/>
                </a:lnTo>
                <a:lnTo>
                  <a:pt x="385214" y="187959"/>
                </a:lnTo>
                <a:lnTo>
                  <a:pt x="388135" y="182879"/>
                </a:lnTo>
                <a:lnTo>
                  <a:pt x="389786" y="179069"/>
                </a:lnTo>
                <a:lnTo>
                  <a:pt x="427505" y="179069"/>
                </a:lnTo>
                <a:lnTo>
                  <a:pt x="426235" y="177799"/>
                </a:lnTo>
                <a:lnTo>
                  <a:pt x="419758" y="171449"/>
                </a:lnTo>
                <a:lnTo>
                  <a:pt x="407341" y="158749"/>
                </a:lnTo>
                <a:close/>
              </a:path>
              <a:path w="567054" h="557529">
                <a:moveTo>
                  <a:pt x="427505" y="179069"/>
                </a:moveTo>
                <a:lnTo>
                  <a:pt x="389786" y="179069"/>
                </a:lnTo>
                <a:lnTo>
                  <a:pt x="393723" y="182879"/>
                </a:lnTo>
                <a:lnTo>
                  <a:pt x="398295" y="187959"/>
                </a:lnTo>
                <a:lnTo>
                  <a:pt x="401216" y="190499"/>
                </a:lnTo>
                <a:lnTo>
                  <a:pt x="404137" y="196849"/>
                </a:lnTo>
                <a:lnTo>
                  <a:pt x="404772" y="200659"/>
                </a:lnTo>
                <a:lnTo>
                  <a:pt x="404137" y="204469"/>
                </a:lnTo>
                <a:lnTo>
                  <a:pt x="403375" y="209549"/>
                </a:lnTo>
                <a:lnTo>
                  <a:pt x="401089" y="214629"/>
                </a:lnTo>
                <a:lnTo>
                  <a:pt x="397660" y="218439"/>
                </a:lnTo>
                <a:lnTo>
                  <a:pt x="394485" y="220979"/>
                </a:lnTo>
                <a:lnTo>
                  <a:pt x="390929" y="222249"/>
                </a:lnTo>
                <a:lnTo>
                  <a:pt x="415186" y="222249"/>
                </a:lnTo>
                <a:lnTo>
                  <a:pt x="417345" y="217169"/>
                </a:lnTo>
                <a:lnTo>
                  <a:pt x="418488" y="210819"/>
                </a:lnTo>
                <a:lnTo>
                  <a:pt x="418615" y="204469"/>
                </a:lnTo>
                <a:lnTo>
                  <a:pt x="435549" y="204469"/>
                </a:lnTo>
                <a:lnTo>
                  <a:pt x="448333" y="191769"/>
                </a:lnTo>
                <a:lnTo>
                  <a:pt x="443126" y="189229"/>
                </a:lnTo>
                <a:lnTo>
                  <a:pt x="438681" y="186689"/>
                </a:lnTo>
                <a:lnTo>
                  <a:pt x="434998" y="185419"/>
                </a:lnTo>
                <a:lnTo>
                  <a:pt x="431315" y="182879"/>
                </a:lnTo>
                <a:lnTo>
                  <a:pt x="427505" y="179069"/>
                </a:lnTo>
                <a:close/>
              </a:path>
              <a:path w="567054" h="557529">
                <a:moveTo>
                  <a:pt x="435549" y="204469"/>
                </a:moveTo>
                <a:lnTo>
                  <a:pt x="418615" y="204469"/>
                </a:lnTo>
                <a:lnTo>
                  <a:pt x="419123" y="205739"/>
                </a:lnTo>
                <a:lnTo>
                  <a:pt x="420012" y="205739"/>
                </a:lnTo>
                <a:lnTo>
                  <a:pt x="421536" y="207009"/>
                </a:lnTo>
                <a:lnTo>
                  <a:pt x="424838" y="208279"/>
                </a:lnTo>
                <a:lnTo>
                  <a:pt x="427378" y="209549"/>
                </a:lnTo>
                <a:lnTo>
                  <a:pt x="429156" y="210819"/>
                </a:lnTo>
                <a:lnTo>
                  <a:pt x="435549" y="204469"/>
                </a:lnTo>
                <a:close/>
              </a:path>
              <a:path w="567054" h="557529">
                <a:moveTo>
                  <a:pt x="372514" y="132079"/>
                </a:moveTo>
                <a:lnTo>
                  <a:pt x="366926" y="133349"/>
                </a:lnTo>
                <a:lnTo>
                  <a:pt x="360703" y="134619"/>
                </a:lnTo>
                <a:lnTo>
                  <a:pt x="355726" y="137159"/>
                </a:lnTo>
                <a:lnTo>
                  <a:pt x="350321" y="140969"/>
                </a:lnTo>
                <a:lnTo>
                  <a:pt x="344487" y="144779"/>
                </a:lnTo>
                <a:lnTo>
                  <a:pt x="338224" y="151129"/>
                </a:lnTo>
                <a:lnTo>
                  <a:pt x="321337" y="184149"/>
                </a:lnTo>
                <a:lnTo>
                  <a:pt x="322095" y="190499"/>
                </a:lnTo>
                <a:lnTo>
                  <a:pt x="324092" y="196849"/>
                </a:lnTo>
                <a:lnTo>
                  <a:pt x="327302" y="204469"/>
                </a:lnTo>
                <a:lnTo>
                  <a:pt x="348130" y="189229"/>
                </a:lnTo>
                <a:lnTo>
                  <a:pt x="345844" y="185419"/>
                </a:lnTo>
                <a:lnTo>
                  <a:pt x="345082" y="180339"/>
                </a:lnTo>
                <a:lnTo>
                  <a:pt x="345717" y="177799"/>
                </a:lnTo>
                <a:lnTo>
                  <a:pt x="346225" y="173989"/>
                </a:lnTo>
                <a:lnTo>
                  <a:pt x="348257" y="171449"/>
                </a:lnTo>
                <a:lnTo>
                  <a:pt x="356766" y="162559"/>
                </a:lnTo>
                <a:lnTo>
                  <a:pt x="361084" y="160019"/>
                </a:lnTo>
                <a:lnTo>
                  <a:pt x="367942" y="158749"/>
                </a:lnTo>
                <a:lnTo>
                  <a:pt x="407341" y="158749"/>
                </a:lnTo>
                <a:lnTo>
                  <a:pt x="397406" y="148589"/>
                </a:lnTo>
                <a:lnTo>
                  <a:pt x="388897" y="139699"/>
                </a:lnTo>
                <a:lnTo>
                  <a:pt x="382293" y="134619"/>
                </a:lnTo>
                <a:lnTo>
                  <a:pt x="372514" y="132079"/>
                </a:lnTo>
                <a:close/>
              </a:path>
              <a:path w="567054" h="557529">
                <a:moveTo>
                  <a:pt x="409217" y="83819"/>
                </a:moveTo>
                <a:lnTo>
                  <a:pt x="391183" y="101599"/>
                </a:lnTo>
                <a:lnTo>
                  <a:pt x="464589" y="175259"/>
                </a:lnTo>
                <a:lnTo>
                  <a:pt x="484020" y="154939"/>
                </a:lnTo>
                <a:lnTo>
                  <a:pt x="461287" y="133349"/>
                </a:lnTo>
                <a:lnTo>
                  <a:pt x="452856" y="124459"/>
                </a:lnTo>
                <a:lnTo>
                  <a:pt x="446222" y="116839"/>
                </a:lnTo>
                <a:lnTo>
                  <a:pt x="441374" y="110489"/>
                </a:lnTo>
                <a:lnTo>
                  <a:pt x="438300" y="106679"/>
                </a:lnTo>
                <a:lnTo>
                  <a:pt x="435506" y="101599"/>
                </a:lnTo>
                <a:lnTo>
                  <a:pt x="434363" y="97789"/>
                </a:lnTo>
                <a:lnTo>
                  <a:pt x="434744" y="93979"/>
                </a:lnTo>
                <a:lnTo>
                  <a:pt x="419631" y="93979"/>
                </a:lnTo>
                <a:lnTo>
                  <a:pt x="409217" y="83819"/>
                </a:lnTo>
                <a:close/>
              </a:path>
              <a:path w="567054" h="557529">
                <a:moveTo>
                  <a:pt x="508023" y="83819"/>
                </a:moveTo>
                <a:lnTo>
                  <a:pt x="491513" y="106679"/>
                </a:lnTo>
                <a:lnTo>
                  <a:pt x="498183" y="109219"/>
                </a:lnTo>
                <a:lnTo>
                  <a:pt x="505055" y="111759"/>
                </a:lnTo>
                <a:lnTo>
                  <a:pt x="519453" y="111759"/>
                </a:lnTo>
                <a:lnTo>
                  <a:pt x="526885" y="109219"/>
                </a:lnTo>
                <a:lnTo>
                  <a:pt x="534328" y="105409"/>
                </a:lnTo>
                <a:lnTo>
                  <a:pt x="541795" y="100329"/>
                </a:lnTo>
                <a:lnTo>
                  <a:pt x="549298" y="93979"/>
                </a:lnTo>
                <a:lnTo>
                  <a:pt x="554483" y="87629"/>
                </a:lnTo>
                <a:lnTo>
                  <a:pt x="517167" y="87629"/>
                </a:lnTo>
                <a:lnTo>
                  <a:pt x="512595" y="86359"/>
                </a:lnTo>
                <a:lnTo>
                  <a:pt x="508023" y="83819"/>
                </a:lnTo>
                <a:close/>
              </a:path>
              <a:path w="567054" h="557529">
                <a:moveTo>
                  <a:pt x="440713" y="55879"/>
                </a:moveTo>
                <a:lnTo>
                  <a:pt x="417345" y="80009"/>
                </a:lnTo>
                <a:lnTo>
                  <a:pt x="417853" y="86359"/>
                </a:lnTo>
                <a:lnTo>
                  <a:pt x="419631" y="93979"/>
                </a:lnTo>
                <a:lnTo>
                  <a:pt x="434744" y="93979"/>
                </a:lnTo>
                <a:lnTo>
                  <a:pt x="435125" y="90169"/>
                </a:lnTo>
                <a:lnTo>
                  <a:pt x="436649" y="87629"/>
                </a:lnTo>
                <a:lnTo>
                  <a:pt x="442110" y="82549"/>
                </a:lnTo>
                <a:lnTo>
                  <a:pt x="446301" y="80009"/>
                </a:lnTo>
                <a:lnTo>
                  <a:pt x="451635" y="78739"/>
                </a:lnTo>
                <a:lnTo>
                  <a:pt x="440713" y="55879"/>
                </a:lnTo>
                <a:close/>
              </a:path>
              <a:path w="567054" h="557529">
                <a:moveTo>
                  <a:pt x="566871" y="55879"/>
                </a:moveTo>
                <a:lnTo>
                  <a:pt x="539646" y="55879"/>
                </a:lnTo>
                <a:lnTo>
                  <a:pt x="543329" y="59689"/>
                </a:lnTo>
                <a:lnTo>
                  <a:pt x="544218" y="62229"/>
                </a:lnTo>
                <a:lnTo>
                  <a:pt x="521612" y="87629"/>
                </a:lnTo>
                <a:lnTo>
                  <a:pt x="554483" y="87629"/>
                </a:lnTo>
                <a:lnTo>
                  <a:pt x="556557" y="85089"/>
                </a:lnTo>
                <a:lnTo>
                  <a:pt x="561935" y="77469"/>
                </a:lnTo>
                <a:lnTo>
                  <a:pt x="565407" y="68579"/>
                </a:lnTo>
                <a:lnTo>
                  <a:pt x="566951" y="60959"/>
                </a:lnTo>
                <a:lnTo>
                  <a:pt x="566871" y="55879"/>
                </a:lnTo>
                <a:close/>
              </a:path>
              <a:path w="567054" h="557529">
                <a:moveTo>
                  <a:pt x="504416" y="0"/>
                </a:moveTo>
                <a:lnTo>
                  <a:pt x="471066" y="19050"/>
                </a:lnTo>
                <a:lnTo>
                  <a:pt x="454290" y="54609"/>
                </a:lnTo>
                <a:lnTo>
                  <a:pt x="455763" y="60959"/>
                </a:lnTo>
                <a:lnTo>
                  <a:pt x="480758" y="80009"/>
                </a:lnTo>
                <a:lnTo>
                  <a:pt x="487830" y="80009"/>
                </a:lnTo>
                <a:lnTo>
                  <a:pt x="494284" y="77469"/>
                </a:lnTo>
                <a:lnTo>
                  <a:pt x="502975" y="73659"/>
                </a:lnTo>
                <a:lnTo>
                  <a:pt x="527073" y="59689"/>
                </a:lnTo>
                <a:lnTo>
                  <a:pt x="531264" y="57149"/>
                </a:lnTo>
                <a:lnTo>
                  <a:pt x="534185" y="55879"/>
                </a:lnTo>
                <a:lnTo>
                  <a:pt x="566871" y="55879"/>
                </a:lnTo>
                <a:lnTo>
                  <a:pt x="566830" y="53339"/>
                </a:lnTo>
                <a:lnTo>
                  <a:pt x="479575" y="53339"/>
                </a:lnTo>
                <a:lnTo>
                  <a:pt x="476527" y="49529"/>
                </a:lnTo>
                <a:lnTo>
                  <a:pt x="476019" y="48259"/>
                </a:lnTo>
                <a:lnTo>
                  <a:pt x="476400" y="45719"/>
                </a:lnTo>
                <a:lnTo>
                  <a:pt x="477289" y="41909"/>
                </a:lnTo>
                <a:lnTo>
                  <a:pt x="480210" y="36829"/>
                </a:lnTo>
                <a:lnTo>
                  <a:pt x="489354" y="27939"/>
                </a:lnTo>
                <a:lnTo>
                  <a:pt x="493291" y="25399"/>
                </a:lnTo>
                <a:lnTo>
                  <a:pt x="496974" y="25399"/>
                </a:lnTo>
                <a:lnTo>
                  <a:pt x="500657" y="24129"/>
                </a:lnTo>
                <a:lnTo>
                  <a:pt x="509659" y="24129"/>
                </a:lnTo>
                <a:lnTo>
                  <a:pt x="522882" y="5079"/>
                </a:lnTo>
                <a:lnTo>
                  <a:pt x="516711" y="2539"/>
                </a:lnTo>
                <a:lnTo>
                  <a:pt x="504416" y="0"/>
                </a:lnTo>
                <a:close/>
              </a:path>
              <a:path w="567054" h="557529">
                <a:moveTo>
                  <a:pt x="544980" y="26669"/>
                </a:moveTo>
                <a:lnTo>
                  <a:pt x="537487" y="26669"/>
                </a:lnTo>
                <a:lnTo>
                  <a:pt x="531389" y="27939"/>
                </a:lnTo>
                <a:lnTo>
                  <a:pt x="524327" y="30479"/>
                </a:lnTo>
                <a:lnTo>
                  <a:pt x="516288" y="34289"/>
                </a:lnTo>
                <a:lnTo>
                  <a:pt x="507261" y="40639"/>
                </a:lnTo>
                <a:lnTo>
                  <a:pt x="498641" y="45719"/>
                </a:lnTo>
                <a:lnTo>
                  <a:pt x="491831" y="49529"/>
                </a:lnTo>
                <a:lnTo>
                  <a:pt x="486830" y="52069"/>
                </a:lnTo>
                <a:lnTo>
                  <a:pt x="483639" y="53339"/>
                </a:lnTo>
                <a:lnTo>
                  <a:pt x="566830" y="53339"/>
                </a:lnTo>
                <a:lnTo>
                  <a:pt x="565316" y="46989"/>
                </a:lnTo>
                <a:lnTo>
                  <a:pt x="562397" y="40639"/>
                </a:lnTo>
                <a:lnTo>
                  <a:pt x="558061" y="35559"/>
                </a:lnTo>
                <a:lnTo>
                  <a:pt x="551838" y="29209"/>
                </a:lnTo>
                <a:lnTo>
                  <a:pt x="544980" y="26669"/>
                </a:lnTo>
                <a:close/>
              </a:path>
              <a:path w="567054" h="557529">
                <a:moveTo>
                  <a:pt x="509659" y="24129"/>
                </a:moveTo>
                <a:lnTo>
                  <a:pt x="500657" y="24129"/>
                </a:lnTo>
                <a:lnTo>
                  <a:pt x="504340" y="25399"/>
                </a:lnTo>
                <a:lnTo>
                  <a:pt x="507896" y="26669"/>
                </a:lnTo>
                <a:lnTo>
                  <a:pt x="509659" y="24129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1490980" y="1869122"/>
            <a:ext cx="154749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70" b="1">
                <a:solidFill>
                  <a:srgbClr val="002855"/>
                </a:solidFill>
                <a:latin typeface="Arial"/>
                <a:cs typeface="Arial"/>
              </a:rPr>
              <a:t>LV </a:t>
            </a:r>
            <a:r>
              <a:rPr dirty="0" sz="1850" b="1">
                <a:solidFill>
                  <a:srgbClr val="002855"/>
                </a:solidFill>
                <a:latin typeface="Arial"/>
                <a:cs typeface="Arial"/>
              </a:rPr>
              <a:t>EDV</a:t>
            </a:r>
            <a:r>
              <a:rPr dirty="0" sz="1850" spc="5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02855"/>
                </a:solidFill>
                <a:latin typeface="Arial"/>
                <a:cs typeface="Arial"/>
              </a:rPr>
              <a:t>Index</a:t>
            </a:r>
            <a:endParaRPr sz="18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9909" y="3079929"/>
            <a:ext cx="281305" cy="13696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5" b="1">
                <a:solidFill>
                  <a:srgbClr val="002855"/>
                </a:solidFill>
                <a:latin typeface="Arial"/>
                <a:cs typeface="Arial"/>
              </a:rPr>
              <a:t>Milliliters/m</a:t>
            </a:r>
            <a:r>
              <a:rPr dirty="0" baseline="25462" sz="1800" spc="-7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894585" y="4739322"/>
            <a:ext cx="10020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solidFill>
                  <a:srgbClr val="002855"/>
                </a:solidFill>
                <a:latin typeface="Arial"/>
                <a:cs typeface="Arial"/>
              </a:rPr>
              <a:t>p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&lt;</a:t>
            </a: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1800" spc="2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00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984240" y="4746561"/>
            <a:ext cx="10020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solidFill>
                  <a:srgbClr val="002855"/>
                </a:solidFill>
                <a:latin typeface="Arial"/>
                <a:cs typeface="Arial"/>
              </a:rPr>
              <a:t>p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&lt;</a:t>
            </a: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1800" spc="2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00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8343876" y="1542956"/>
            <a:ext cx="3738685" cy="4462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924925" y="2152523"/>
            <a:ext cx="3062351" cy="29480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963025" y="2190750"/>
            <a:ext cx="2933700" cy="2819400"/>
          </a:xfrm>
          <a:custGeom>
            <a:avLst/>
            <a:gdLst/>
            <a:ahLst/>
            <a:cxnLst/>
            <a:rect l="l" t="t" r="r" b="b"/>
            <a:pathLst>
              <a:path w="2933700" h="2819400">
                <a:moveTo>
                  <a:pt x="0" y="2819400"/>
                </a:moveTo>
                <a:lnTo>
                  <a:pt x="2933700" y="2819400"/>
                </a:lnTo>
                <a:lnTo>
                  <a:pt x="2933700" y="0"/>
                </a:lnTo>
                <a:lnTo>
                  <a:pt x="0" y="0"/>
                </a:lnTo>
                <a:lnTo>
                  <a:pt x="0" y="281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8958326" y="2185923"/>
            <a:ext cx="2933700" cy="2828925"/>
          </a:xfrm>
          <a:custGeom>
            <a:avLst/>
            <a:gdLst/>
            <a:ahLst/>
            <a:cxnLst/>
            <a:rect l="l" t="t" r="r" b="b"/>
            <a:pathLst>
              <a:path w="2933700" h="2828925">
                <a:moveTo>
                  <a:pt x="0" y="2828925"/>
                </a:moveTo>
                <a:lnTo>
                  <a:pt x="2933700" y="2828925"/>
                </a:lnTo>
                <a:lnTo>
                  <a:pt x="2933700" y="0"/>
                </a:lnTo>
                <a:lnTo>
                  <a:pt x="0" y="0"/>
                </a:lnTo>
                <a:lnTo>
                  <a:pt x="0" y="2828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958326" y="2186051"/>
            <a:ext cx="0" cy="2828925"/>
          </a:xfrm>
          <a:custGeom>
            <a:avLst/>
            <a:gdLst/>
            <a:ahLst/>
            <a:cxnLst/>
            <a:rect l="l" t="t" r="r" b="b"/>
            <a:pathLst>
              <a:path w="0" h="2828925">
                <a:moveTo>
                  <a:pt x="0" y="282892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958326" y="50148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958326" y="430047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958326" y="35957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958326" y="28909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958326" y="21860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958326" y="5014976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201150" y="2400300"/>
            <a:ext cx="747712" cy="14143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782175" y="3648011"/>
            <a:ext cx="757237" cy="3476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372725" y="3828986"/>
            <a:ext cx="757237" cy="3952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0963275" y="3743261"/>
            <a:ext cx="747712" cy="4810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144000" y="2352611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734550" y="3590861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315575" y="3771836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906125" y="4000436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496675" y="3686111"/>
            <a:ext cx="261937" cy="261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258300" y="2457450"/>
            <a:ext cx="1762125" cy="1657350"/>
          </a:xfrm>
          <a:custGeom>
            <a:avLst/>
            <a:gdLst/>
            <a:ahLst/>
            <a:cxnLst/>
            <a:rect l="l" t="t" r="r" b="b"/>
            <a:pathLst>
              <a:path w="1762125" h="1657350">
                <a:moveTo>
                  <a:pt x="0" y="0"/>
                </a:moveTo>
                <a:lnTo>
                  <a:pt x="581025" y="1247775"/>
                </a:lnTo>
                <a:lnTo>
                  <a:pt x="1171575" y="1428750"/>
                </a:lnTo>
                <a:lnTo>
                  <a:pt x="1762125" y="1657350"/>
                </a:lnTo>
              </a:path>
            </a:pathLst>
          </a:custGeom>
          <a:ln w="38100">
            <a:solidFill>
              <a:srgbClr val="E8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020425" y="3800475"/>
            <a:ext cx="581025" cy="314325"/>
          </a:xfrm>
          <a:custGeom>
            <a:avLst/>
            <a:gdLst/>
            <a:ahLst/>
            <a:cxnLst/>
            <a:rect l="l" t="t" r="r" b="b"/>
            <a:pathLst>
              <a:path w="581025" h="314325">
                <a:moveTo>
                  <a:pt x="0" y="314325"/>
                </a:moveTo>
                <a:lnTo>
                  <a:pt x="581025" y="0"/>
                </a:lnTo>
              </a:path>
            </a:pathLst>
          </a:custGeom>
          <a:ln w="38100">
            <a:solidFill>
              <a:srgbClr val="E8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172575" y="2381186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763125" y="3619436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0344150" y="3800411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0934700" y="4029011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1525250" y="3714686"/>
            <a:ext cx="157162" cy="157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253601" y="2395601"/>
            <a:ext cx="133350" cy="66675"/>
          </a:xfrm>
          <a:custGeom>
            <a:avLst/>
            <a:gdLst/>
            <a:ahLst/>
            <a:cxnLst/>
            <a:rect l="l" t="t" r="r" b="b"/>
            <a:pathLst>
              <a:path w="133350" h="66675">
                <a:moveTo>
                  <a:pt x="0" y="66675"/>
                </a:moveTo>
                <a:lnTo>
                  <a:pt x="76200" y="0"/>
                </a:lnTo>
                <a:lnTo>
                  <a:pt x="1333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9424034" y="2245931"/>
            <a:ext cx="6000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5</a:t>
            </a: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1800" spc="2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557384" y="3815016"/>
            <a:ext cx="1169035" cy="47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75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117.0</a:t>
            </a:r>
            <a:endParaRPr sz="1800">
              <a:latin typeface="Arial"/>
              <a:cs typeface="Arial"/>
            </a:endParaRPr>
          </a:p>
          <a:p>
            <a:pPr marL="599440">
              <a:lnSpc>
                <a:spcPts val="1775"/>
              </a:lnSpc>
            </a:pPr>
            <a:r>
              <a:rPr dirty="0" sz="1800" spc="-105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725404" y="4221416"/>
            <a:ext cx="6000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5</a:t>
            </a:r>
            <a:r>
              <a:rPr dirty="0" sz="1800" spc="20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1318875" y="3910647"/>
            <a:ext cx="5816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4</a:t>
            </a:r>
            <a:r>
              <a:rPr dirty="0" sz="1800" spc="-55" b="1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505190" y="4851463"/>
            <a:ext cx="2736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002855"/>
                </a:solidFill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378190" y="4144581"/>
            <a:ext cx="41020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378190" y="3437826"/>
            <a:ext cx="41020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378190" y="2731198"/>
            <a:ext cx="41020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4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378190" y="2024316"/>
            <a:ext cx="41020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2855"/>
                </a:solidFill>
                <a:latin typeface="Arial"/>
                <a:cs typeface="Arial"/>
              </a:rPr>
              <a:t>1</a:t>
            </a:r>
            <a:r>
              <a:rPr dirty="0" sz="1800" spc="45" b="1">
                <a:solidFill>
                  <a:srgbClr val="002855"/>
                </a:solidFill>
                <a:latin typeface="Arial"/>
                <a:cs typeface="Arial"/>
              </a:rPr>
              <a:t>6</a:t>
            </a:r>
            <a:r>
              <a:rPr dirty="0" sz="1800" b="1">
                <a:solidFill>
                  <a:srgbClr val="002855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621394" y="5210606"/>
            <a:ext cx="1834769" cy="6553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0567289" y="5187315"/>
            <a:ext cx="471170" cy="469265"/>
          </a:xfrm>
          <a:custGeom>
            <a:avLst/>
            <a:gdLst/>
            <a:ahLst/>
            <a:cxnLst/>
            <a:rect l="l" t="t" r="r" b="b"/>
            <a:pathLst>
              <a:path w="471170" h="469264">
                <a:moveTo>
                  <a:pt x="66657" y="395986"/>
                </a:moveTo>
                <a:lnTo>
                  <a:pt x="27939" y="395986"/>
                </a:lnTo>
                <a:lnTo>
                  <a:pt x="101091" y="469150"/>
                </a:lnTo>
                <a:lnTo>
                  <a:pt x="120395" y="449745"/>
                </a:lnTo>
                <a:lnTo>
                  <a:pt x="66657" y="395986"/>
                </a:lnTo>
                <a:close/>
              </a:path>
              <a:path w="471170" h="469264">
                <a:moveTo>
                  <a:pt x="18795" y="348107"/>
                </a:moveTo>
                <a:lnTo>
                  <a:pt x="3047" y="363855"/>
                </a:lnTo>
                <a:lnTo>
                  <a:pt x="5520" y="370335"/>
                </a:lnTo>
                <a:lnTo>
                  <a:pt x="7016" y="377221"/>
                </a:lnTo>
                <a:lnTo>
                  <a:pt x="0" y="418185"/>
                </a:lnTo>
                <a:lnTo>
                  <a:pt x="17525" y="435800"/>
                </a:lnTo>
                <a:lnTo>
                  <a:pt x="21814" y="426112"/>
                </a:lnTo>
                <a:lnTo>
                  <a:pt x="24971" y="416250"/>
                </a:lnTo>
                <a:lnTo>
                  <a:pt x="27009" y="406209"/>
                </a:lnTo>
                <a:lnTo>
                  <a:pt x="27939" y="395986"/>
                </a:lnTo>
                <a:lnTo>
                  <a:pt x="66657" y="395986"/>
                </a:lnTo>
                <a:lnTo>
                  <a:pt x="18795" y="348107"/>
                </a:lnTo>
                <a:close/>
              </a:path>
              <a:path w="471170" h="469264">
                <a:moveTo>
                  <a:pt x="108584" y="259207"/>
                </a:moveTo>
                <a:lnTo>
                  <a:pt x="84581" y="283083"/>
                </a:lnTo>
                <a:lnTo>
                  <a:pt x="180339" y="304673"/>
                </a:lnTo>
                <a:lnTo>
                  <a:pt x="222884" y="347345"/>
                </a:lnTo>
                <a:lnTo>
                  <a:pt x="243331" y="326898"/>
                </a:lnTo>
                <a:lnTo>
                  <a:pt x="200786" y="284480"/>
                </a:lnTo>
                <a:lnTo>
                  <a:pt x="198759" y="275463"/>
                </a:lnTo>
                <a:lnTo>
                  <a:pt x="172465" y="275463"/>
                </a:lnTo>
                <a:lnTo>
                  <a:pt x="108584" y="259207"/>
                </a:lnTo>
                <a:close/>
              </a:path>
              <a:path w="471170" h="469264">
                <a:moveTo>
                  <a:pt x="179196" y="188468"/>
                </a:moveTo>
                <a:lnTo>
                  <a:pt x="155701" y="211963"/>
                </a:lnTo>
                <a:lnTo>
                  <a:pt x="172465" y="275463"/>
                </a:lnTo>
                <a:lnTo>
                  <a:pt x="198759" y="275463"/>
                </a:lnTo>
                <a:lnTo>
                  <a:pt x="179196" y="188468"/>
                </a:lnTo>
                <a:close/>
              </a:path>
              <a:path w="471170" h="469264">
                <a:moveTo>
                  <a:pt x="280034" y="161798"/>
                </a:moveTo>
                <a:lnTo>
                  <a:pt x="243458" y="176784"/>
                </a:lnTo>
                <a:lnTo>
                  <a:pt x="229615" y="211201"/>
                </a:lnTo>
                <a:lnTo>
                  <a:pt x="231145" y="221011"/>
                </a:lnTo>
                <a:lnTo>
                  <a:pt x="256424" y="256137"/>
                </a:lnTo>
                <a:lnTo>
                  <a:pt x="291871" y="267569"/>
                </a:lnTo>
                <a:lnTo>
                  <a:pt x="302244" y="265017"/>
                </a:lnTo>
                <a:lnTo>
                  <a:pt x="312306" y="259655"/>
                </a:lnTo>
                <a:lnTo>
                  <a:pt x="322071" y="251460"/>
                </a:lnTo>
                <a:lnTo>
                  <a:pt x="327477" y="245344"/>
                </a:lnTo>
                <a:lnTo>
                  <a:pt x="328817" y="243332"/>
                </a:lnTo>
                <a:lnTo>
                  <a:pt x="297941" y="243332"/>
                </a:lnTo>
                <a:lnTo>
                  <a:pt x="291718" y="243205"/>
                </a:lnTo>
                <a:lnTo>
                  <a:pt x="285495" y="242951"/>
                </a:lnTo>
                <a:lnTo>
                  <a:pt x="279526" y="240030"/>
                </a:lnTo>
                <a:lnTo>
                  <a:pt x="273557" y="234442"/>
                </a:lnTo>
                <a:lnTo>
                  <a:pt x="285750" y="222250"/>
                </a:lnTo>
                <a:lnTo>
                  <a:pt x="262127" y="222250"/>
                </a:lnTo>
                <a:lnTo>
                  <a:pt x="256793" y="216916"/>
                </a:lnTo>
                <a:lnTo>
                  <a:pt x="253872" y="211455"/>
                </a:lnTo>
                <a:lnTo>
                  <a:pt x="253576" y="204964"/>
                </a:lnTo>
                <a:lnTo>
                  <a:pt x="253237" y="199771"/>
                </a:lnTo>
                <a:lnTo>
                  <a:pt x="255269" y="194691"/>
                </a:lnTo>
                <a:lnTo>
                  <a:pt x="259587" y="190246"/>
                </a:lnTo>
                <a:lnTo>
                  <a:pt x="263397" y="186436"/>
                </a:lnTo>
                <a:lnTo>
                  <a:pt x="268224" y="184531"/>
                </a:lnTo>
                <a:lnTo>
                  <a:pt x="320822" y="184531"/>
                </a:lnTo>
                <a:lnTo>
                  <a:pt x="311360" y="175799"/>
                </a:lnTo>
                <a:lnTo>
                  <a:pt x="300735" y="168465"/>
                </a:lnTo>
                <a:lnTo>
                  <a:pt x="290302" y="163798"/>
                </a:lnTo>
                <a:lnTo>
                  <a:pt x="280034" y="161798"/>
                </a:lnTo>
                <a:close/>
              </a:path>
              <a:path w="471170" h="469264">
                <a:moveTo>
                  <a:pt x="332231" y="197866"/>
                </a:moveTo>
                <a:lnTo>
                  <a:pt x="309625" y="213868"/>
                </a:lnTo>
                <a:lnTo>
                  <a:pt x="312165" y="218694"/>
                </a:lnTo>
                <a:lnTo>
                  <a:pt x="313308" y="222885"/>
                </a:lnTo>
                <a:lnTo>
                  <a:pt x="312546" y="230378"/>
                </a:lnTo>
                <a:lnTo>
                  <a:pt x="310768" y="233680"/>
                </a:lnTo>
                <a:lnTo>
                  <a:pt x="307720" y="236728"/>
                </a:lnTo>
                <a:lnTo>
                  <a:pt x="303275" y="241300"/>
                </a:lnTo>
                <a:lnTo>
                  <a:pt x="297941" y="243332"/>
                </a:lnTo>
                <a:lnTo>
                  <a:pt x="328817" y="243332"/>
                </a:lnTo>
                <a:lnTo>
                  <a:pt x="331692" y="239014"/>
                </a:lnTo>
                <a:lnTo>
                  <a:pt x="334716" y="232493"/>
                </a:lnTo>
                <a:lnTo>
                  <a:pt x="336550" y="225806"/>
                </a:lnTo>
                <a:lnTo>
                  <a:pt x="337214" y="218922"/>
                </a:lnTo>
                <a:lnTo>
                  <a:pt x="336724" y="211978"/>
                </a:lnTo>
                <a:lnTo>
                  <a:pt x="335067" y="204964"/>
                </a:lnTo>
                <a:lnTo>
                  <a:pt x="332231" y="197866"/>
                </a:lnTo>
                <a:close/>
              </a:path>
              <a:path w="471170" h="469264">
                <a:moveTo>
                  <a:pt x="320822" y="184531"/>
                </a:moveTo>
                <a:lnTo>
                  <a:pt x="268224" y="184531"/>
                </a:lnTo>
                <a:lnTo>
                  <a:pt x="273938" y="184785"/>
                </a:lnTo>
                <a:lnTo>
                  <a:pt x="279653" y="184912"/>
                </a:lnTo>
                <a:lnTo>
                  <a:pt x="285368" y="187706"/>
                </a:lnTo>
                <a:lnTo>
                  <a:pt x="290951" y="193040"/>
                </a:lnTo>
                <a:lnTo>
                  <a:pt x="290957" y="193294"/>
                </a:lnTo>
                <a:lnTo>
                  <a:pt x="262127" y="222250"/>
                </a:lnTo>
                <a:lnTo>
                  <a:pt x="285750" y="222250"/>
                </a:lnTo>
                <a:lnTo>
                  <a:pt x="322199" y="185801"/>
                </a:lnTo>
                <a:lnTo>
                  <a:pt x="320822" y="184531"/>
                </a:lnTo>
                <a:close/>
              </a:path>
              <a:path w="471170" h="469264">
                <a:moveTo>
                  <a:pt x="394413" y="103124"/>
                </a:moveTo>
                <a:lnTo>
                  <a:pt x="354710" y="103124"/>
                </a:lnTo>
                <a:lnTo>
                  <a:pt x="358266" y="104902"/>
                </a:lnTo>
                <a:lnTo>
                  <a:pt x="361950" y="108585"/>
                </a:lnTo>
                <a:lnTo>
                  <a:pt x="344424" y="142240"/>
                </a:lnTo>
                <a:lnTo>
                  <a:pt x="340740" y="148844"/>
                </a:lnTo>
                <a:lnTo>
                  <a:pt x="338917" y="154305"/>
                </a:lnTo>
                <a:lnTo>
                  <a:pt x="337057" y="159512"/>
                </a:lnTo>
                <a:lnTo>
                  <a:pt x="336965" y="161417"/>
                </a:lnTo>
                <a:lnTo>
                  <a:pt x="359790" y="193294"/>
                </a:lnTo>
                <a:lnTo>
                  <a:pt x="368172" y="193040"/>
                </a:lnTo>
                <a:lnTo>
                  <a:pt x="401882" y="166624"/>
                </a:lnTo>
                <a:lnTo>
                  <a:pt x="369696" y="166624"/>
                </a:lnTo>
                <a:lnTo>
                  <a:pt x="366267" y="165354"/>
                </a:lnTo>
                <a:lnTo>
                  <a:pt x="363600" y="162560"/>
                </a:lnTo>
                <a:lnTo>
                  <a:pt x="360806" y="159766"/>
                </a:lnTo>
                <a:lnTo>
                  <a:pt x="359790" y="156337"/>
                </a:lnTo>
                <a:lnTo>
                  <a:pt x="371982" y="131445"/>
                </a:lnTo>
                <a:lnTo>
                  <a:pt x="374967" y="126365"/>
                </a:lnTo>
                <a:lnTo>
                  <a:pt x="376554" y="123190"/>
                </a:lnTo>
                <a:lnTo>
                  <a:pt x="414455" y="123190"/>
                </a:lnTo>
                <a:lnTo>
                  <a:pt x="413003" y="121920"/>
                </a:lnTo>
                <a:lnTo>
                  <a:pt x="405972" y="114879"/>
                </a:lnTo>
                <a:lnTo>
                  <a:pt x="394413" y="103124"/>
                </a:lnTo>
                <a:close/>
              </a:path>
              <a:path w="471170" h="469264">
                <a:moveTo>
                  <a:pt x="414455" y="123190"/>
                </a:moveTo>
                <a:lnTo>
                  <a:pt x="376554" y="123190"/>
                </a:lnTo>
                <a:lnTo>
                  <a:pt x="380364" y="127127"/>
                </a:lnTo>
                <a:lnTo>
                  <a:pt x="385063" y="131699"/>
                </a:lnTo>
                <a:lnTo>
                  <a:pt x="387984" y="135128"/>
                </a:lnTo>
                <a:lnTo>
                  <a:pt x="390905" y="140589"/>
                </a:lnTo>
                <a:lnTo>
                  <a:pt x="391540" y="144272"/>
                </a:lnTo>
                <a:lnTo>
                  <a:pt x="390016" y="153797"/>
                </a:lnTo>
                <a:lnTo>
                  <a:pt x="387857" y="158369"/>
                </a:lnTo>
                <a:lnTo>
                  <a:pt x="384301" y="161798"/>
                </a:lnTo>
                <a:lnTo>
                  <a:pt x="381253" y="164973"/>
                </a:lnTo>
                <a:lnTo>
                  <a:pt x="377697" y="166497"/>
                </a:lnTo>
                <a:lnTo>
                  <a:pt x="373633" y="166624"/>
                </a:lnTo>
                <a:lnTo>
                  <a:pt x="401882" y="166624"/>
                </a:lnTo>
                <a:lnTo>
                  <a:pt x="404113" y="161417"/>
                </a:lnTo>
                <a:lnTo>
                  <a:pt x="405129" y="155448"/>
                </a:lnTo>
                <a:lnTo>
                  <a:pt x="405256" y="148971"/>
                </a:lnTo>
                <a:lnTo>
                  <a:pt x="421167" y="148971"/>
                </a:lnTo>
                <a:lnTo>
                  <a:pt x="435101" y="135128"/>
                </a:lnTo>
                <a:lnTo>
                  <a:pt x="429894" y="133350"/>
                </a:lnTo>
                <a:lnTo>
                  <a:pt x="425450" y="131191"/>
                </a:lnTo>
                <a:lnTo>
                  <a:pt x="418083" y="126365"/>
                </a:lnTo>
                <a:lnTo>
                  <a:pt x="414455" y="123190"/>
                </a:lnTo>
                <a:close/>
              </a:path>
              <a:path w="471170" h="469264">
                <a:moveTo>
                  <a:pt x="421167" y="148971"/>
                </a:moveTo>
                <a:lnTo>
                  <a:pt x="405256" y="148971"/>
                </a:lnTo>
                <a:lnTo>
                  <a:pt x="405764" y="149098"/>
                </a:lnTo>
                <a:lnTo>
                  <a:pt x="406780" y="149606"/>
                </a:lnTo>
                <a:lnTo>
                  <a:pt x="408304" y="150495"/>
                </a:lnTo>
                <a:lnTo>
                  <a:pt x="411479" y="152273"/>
                </a:lnTo>
                <a:lnTo>
                  <a:pt x="414019" y="153543"/>
                </a:lnTo>
                <a:lnTo>
                  <a:pt x="415797" y="154305"/>
                </a:lnTo>
                <a:lnTo>
                  <a:pt x="421167" y="148971"/>
                </a:lnTo>
                <a:close/>
              </a:path>
              <a:path w="471170" h="469264">
                <a:moveTo>
                  <a:pt x="359282" y="76454"/>
                </a:moveTo>
                <a:lnTo>
                  <a:pt x="324992" y="95250"/>
                </a:lnTo>
                <a:lnTo>
                  <a:pt x="308126" y="128778"/>
                </a:lnTo>
                <a:lnTo>
                  <a:pt x="308848" y="134588"/>
                </a:lnTo>
                <a:lnTo>
                  <a:pt x="310858" y="141136"/>
                </a:lnTo>
                <a:lnTo>
                  <a:pt x="314070" y="147828"/>
                </a:lnTo>
                <a:lnTo>
                  <a:pt x="334771" y="133477"/>
                </a:lnTo>
                <a:lnTo>
                  <a:pt x="332612" y="128778"/>
                </a:lnTo>
                <a:lnTo>
                  <a:pt x="331850" y="124841"/>
                </a:lnTo>
                <a:lnTo>
                  <a:pt x="354710" y="103124"/>
                </a:lnTo>
                <a:lnTo>
                  <a:pt x="394413" y="103124"/>
                </a:lnTo>
                <a:lnTo>
                  <a:pt x="384047" y="92583"/>
                </a:lnTo>
                <a:lnTo>
                  <a:pt x="375665" y="84201"/>
                </a:lnTo>
                <a:lnTo>
                  <a:pt x="368934" y="79248"/>
                </a:lnTo>
                <a:lnTo>
                  <a:pt x="359282" y="76454"/>
                </a:lnTo>
                <a:close/>
              </a:path>
              <a:path w="471170" h="469264">
                <a:moveTo>
                  <a:pt x="395985" y="27559"/>
                </a:moveTo>
                <a:lnTo>
                  <a:pt x="377951" y="45593"/>
                </a:lnTo>
                <a:lnTo>
                  <a:pt x="451230" y="118872"/>
                </a:lnTo>
                <a:lnTo>
                  <a:pt x="470661" y="99568"/>
                </a:lnTo>
                <a:lnTo>
                  <a:pt x="448055" y="76835"/>
                </a:lnTo>
                <a:lnTo>
                  <a:pt x="439606" y="68193"/>
                </a:lnTo>
                <a:lnTo>
                  <a:pt x="421004" y="41402"/>
                </a:lnTo>
                <a:lnTo>
                  <a:pt x="421393" y="37973"/>
                </a:lnTo>
                <a:lnTo>
                  <a:pt x="406400" y="37973"/>
                </a:lnTo>
                <a:lnTo>
                  <a:pt x="395985" y="27559"/>
                </a:lnTo>
                <a:close/>
              </a:path>
              <a:path w="471170" h="469264">
                <a:moveTo>
                  <a:pt x="427481" y="0"/>
                </a:moveTo>
                <a:lnTo>
                  <a:pt x="404113" y="24003"/>
                </a:lnTo>
                <a:lnTo>
                  <a:pt x="404494" y="29972"/>
                </a:lnTo>
                <a:lnTo>
                  <a:pt x="406400" y="37973"/>
                </a:lnTo>
                <a:lnTo>
                  <a:pt x="421393" y="37973"/>
                </a:lnTo>
                <a:lnTo>
                  <a:pt x="421766" y="34671"/>
                </a:lnTo>
                <a:lnTo>
                  <a:pt x="423417" y="31623"/>
                </a:lnTo>
                <a:lnTo>
                  <a:pt x="428878" y="26162"/>
                </a:lnTo>
                <a:lnTo>
                  <a:pt x="432942" y="24130"/>
                </a:lnTo>
                <a:lnTo>
                  <a:pt x="438403" y="22987"/>
                </a:lnTo>
                <a:lnTo>
                  <a:pt x="427481" y="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1060786" y="5211940"/>
            <a:ext cx="567055" cy="557530"/>
          </a:xfrm>
          <a:custGeom>
            <a:avLst/>
            <a:gdLst/>
            <a:ahLst/>
            <a:cxnLst/>
            <a:rect l="l" t="t" r="r" b="b"/>
            <a:pathLst>
              <a:path w="567054" h="557529">
                <a:moveTo>
                  <a:pt x="86276" y="430047"/>
                </a:moveTo>
                <a:lnTo>
                  <a:pt x="49172" y="430047"/>
                </a:lnTo>
                <a:lnTo>
                  <a:pt x="53744" y="432206"/>
                </a:lnTo>
                <a:lnTo>
                  <a:pt x="61999" y="440448"/>
                </a:lnTo>
                <a:lnTo>
                  <a:pt x="66614" y="477494"/>
                </a:lnTo>
                <a:lnTo>
                  <a:pt x="66173" y="496836"/>
                </a:lnTo>
                <a:lnTo>
                  <a:pt x="66205" y="503783"/>
                </a:lnTo>
                <a:lnTo>
                  <a:pt x="73826" y="545022"/>
                </a:lnTo>
                <a:lnTo>
                  <a:pt x="81557" y="557187"/>
                </a:lnTo>
                <a:lnTo>
                  <a:pt x="129103" y="509676"/>
                </a:lnTo>
                <a:lnTo>
                  <a:pt x="93114" y="509676"/>
                </a:lnTo>
                <a:lnTo>
                  <a:pt x="92352" y="506907"/>
                </a:lnTo>
                <a:lnTo>
                  <a:pt x="91844" y="503783"/>
                </a:lnTo>
                <a:lnTo>
                  <a:pt x="91590" y="500316"/>
                </a:lnTo>
                <a:lnTo>
                  <a:pt x="91593" y="489165"/>
                </a:lnTo>
                <a:lnTo>
                  <a:pt x="92098" y="477494"/>
                </a:lnTo>
                <a:lnTo>
                  <a:pt x="92303" y="471131"/>
                </a:lnTo>
                <a:lnTo>
                  <a:pt x="86764" y="431152"/>
                </a:lnTo>
                <a:lnTo>
                  <a:pt x="86276" y="430047"/>
                </a:lnTo>
                <a:close/>
              </a:path>
              <a:path w="567054" h="557529">
                <a:moveTo>
                  <a:pt x="131595" y="471131"/>
                </a:moveTo>
                <a:lnTo>
                  <a:pt x="93114" y="509676"/>
                </a:lnTo>
                <a:lnTo>
                  <a:pt x="129103" y="509676"/>
                </a:lnTo>
                <a:lnTo>
                  <a:pt x="149629" y="489165"/>
                </a:lnTo>
                <a:lnTo>
                  <a:pt x="131595" y="471131"/>
                </a:lnTo>
                <a:close/>
              </a:path>
              <a:path w="567054" h="557529">
                <a:moveTo>
                  <a:pt x="47521" y="404139"/>
                </a:moveTo>
                <a:lnTo>
                  <a:pt x="9757" y="426604"/>
                </a:lnTo>
                <a:lnTo>
                  <a:pt x="0" y="457528"/>
                </a:lnTo>
                <a:lnTo>
                  <a:pt x="2024" y="465885"/>
                </a:lnTo>
                <a:lnTo>
                  <a:pt x="6095" y="474449"/>
                </a:lnTo>
                <a:lnTo>
                  <a:pt x="12215" y="483222"/>
                </a:lnTo>
                <a:lnTo>
                  <a:pt x="33424" y="465823"/>
                </a:lnTo>
                <a:lnTo>
                  <a:pt x="28217" y="459790"/>
                </a:lnTo>
                <a:lnTo>
                  <a:pt x="25550" y="454355"/>
                </a:lnTo>
                <a:lnTo>
                  <a:pt x="25485" y="451865"/>
                </a:lnTo>
                <a:lnTo>
                  <a:pt x="25423" y="444677"/>
                </a:lnTo>
                <a:lnTo>
                  <a:pt x="27455" y="440245"/>
                </a:lnTo>
                <a:lnTo>
                  <a:pt x="31392" y="436194"/>
                </a:lnTo>
                <a:lnTo>
                  <a:pt x="35583" y="432092"/>
                </a:lnTo>
                <a:lnTo>
                  <a:pt x="39901" y="430047"/>
                </a:lnTo>
                <a:lnTo>
                  <a:pt x="86276" y="430047"/>
                </a:lnTo>
                <a:lnTo>
                  <a:pt x="84224" y="425399"/>
                </a:lnTo>
                <a:lnTo>
                  <a:pt x="55522" y="404682"/>
                </a:lnTo>
                <a:lnTo>
                  <a:pt x="47521" y="404139"/>
                </a:lnTo>
                <a:close/>
              </a:path>
              <a:path w="567054" h="557529">
                <a:moveTo>
                  <a:pt x="121816" y="314959"/>
                </a:moveTo>
                <a:lnTo>
                  <a:pt x="97813" y="339089"/>
                </a:lnTo>
                <a:lnTo>
                  <a:pt x="193571" y="360679"/>
                </a:lnTo>
                <a:lnTo>
                  <a:pt x="236243" y="402589"/>
                </a:lnTo>
                <a:lnTo>
                  <a:pt x="256563" y="382269"/>
                </a:lnTo>
                <a:lnTo>
                  <a:pt x="214018" y="340359"/>
                </a:lnTo>
                <a:lnTo>
                  <a:pt x="212041" y="331469"/>
                </a:lnTo>
                <a:lnTo>
                  <a:pt x="185697" y="331469"/>
                </a:lnTo>
                <a:lnTo>
                  <a:pt x="121816" y="314959"/>
                </a:lnTo>
                <a:close/>
              </a:path>
              <a:path w="567054" h="557529">
                <a:moveTo>
                  <a:pt x="192555" y="243839"/>
                </a:moveTo>
                <a:lnTo>
                  <a:pt x="168933" y="267969"/>
                </a:lnTo>
                <a:lnTo>
                  <a:pt x="185697" y="331469"/>
                </a:lnTo>
                <a:lnTo>
                  <a:pt x="212041" y="331469"/>
                </a:lnTo>
                <a:lnTo>
                  <a:pt x="192555" y="243839"/>
                </a:lnTo>
                <a:close/>
              </a:path>
              <a:path w="567054" h="557529">
                <a:moveTo>
                  <a:pt x="293393" y="217169"/>
                </a:moveTo>
                <a:lnTo>
                  <a:pt x="256690" y="232409"/>
                </a:lnTo>
                <a:lnTo>
                  <a:pt x="242974" y="266699"/>
                </a:lnTo>
                <a:lnTo>
                  <a:pt x="244451" y="276859"/>
                </a:lnTo>
                <a:lnTo>
                  <a:pt x="269765" y="312419"/>
                </a:lnTo>
                <a:lnTo>
                  <a:pt x="294536" y="323849"/>
                </a:lnTo>
                <a:lnTo>
                  <a:pt x="305175" y="323849"/>
                </a:lnTo>
                <a:lnTo>
                  <a:pt x="340729" y="300989"/>
                </a:lnTo>
                <a:lnTo>
                  <a:pt x="341580" y="299719"/>
                </a:lnTo>
                <a:lnTo>
                  <a:pt x="311173" y="299719"/>
                </a:lnTo>
                <a:lnTo>
                  <a:pt x="298854" y="298449"/>
                </a:lnTo>
                <a:lnTo>
                  <a:pt x="292758" y="295909"/>
                </a:lnTo>
                <a:lnTo>
                  <a:pt x="286916" y="290829"/>
                </a:lnTo>
                <a:lnTo>
                  <a:pt x="299388" y="278129"/>
                </a:lnTo>
                <a:lnTo>
                  <a:pt x="275359" y="278129"/>
                </a:lnTo>
                <a:lnTo>
                  <a:pt x="270025" y="273049"/>
                </a:lnTo>
                <a:lnTo>
                  <a:pt x="267231" y="267969"/>
                </a:lnTo>
                <a:lnTo>
                  <a:pt x="266850" y="261619"/>
                </a:lnTo>
                <a:lnTo>
                  <a:pt x="266596" y="255269"/>
                </a:lnTo>
                <a:lnTo>
                  <a:pt x="268501" y="250189"/>
                </a:lnTo>
                <a:lnTo>
                  <a:pt x="272692" y="246379"/>
                </a:lnTo>
                <a:lnTo>
                  <a:pt x="276756" y="242569"/>
                </a:lnTo>
                <a:lnTo>
                  <a:pt x="281582" y="240029"/>
                </a:lnTo>
                <a:lnTo>
                  <a:pt x="334200" y="240029"/>
                </a:lnTo>
                <a:lnTo>
                  <a:pt x="324701" y="231139"/>
                </a:lnTo>
                <a:lnTo>
                  <a:pt x="314047" y="224789"/>
                </a:lnTo>
                <a:lnTo>
                  <a:pt x="303607" y="219709"/>
                </a:lnTo>
                <a:lnTo>
                  <a:pt x="293393" y="217169"/>
                </a:lnTo>
                <a:close/>
              </a:path>
              <a:path w="567054" h="557529">
                <a:moveTo>
                  <a:pt x="345463" y="253999"/>
                </a:moveTo>
                <a:lnTo>
                  <a:pt x="322857" y="270509"/>
                </a:lnTo>
                <a:lnTo>
                  <a:pt x="325524" y="274319"/>
                </a:lnTo>
                <a:lnTo>
                  <a:pt x="326667" y="279399"/>
                </a:lnTo>
                <a:lnTo>
                  <a:pt x="311173" y="299719"/>
                </a:lnTo>
                <a:lnTo>
                  <a:pt x="341580" y="299719"/>
                </a:lnTo>
                <a:lnTo>
                  <a:pt x="350446" y="273049"/>
                </a:lnTo>
                <a:lnTo>
                  <a:pt x="350019" y="267969"/>
                </a:lnTo>
                <a:lnTo>
                  <a:pt x="348319" y="260349"/>
                </a:lnTo>
                <a:lnTo>
                  <a:pt x="345463" y="253999"/>
                </a:lnTo>
                <a:close/>
              </a:path>
              <a:path w="567054" h="557529">
                <a:moveTo>
                  <a:pt x="334200" y="240029"/>
                </a:moveTo>
                <a:lnTo>
                  <a:pt x="281582" y="240029"/>
                </a:lnTo>
                <a:lnTo>
                  <a:pt x="292885" y="241299"/>
                </a:lnTo>
                <a:lnTo>
                  <a:pt x="298600" y="243839"/>
                </a:lnTo>
                <a:lnTo>
                  <a:pt x="304315" y="248919"/>
                </a:lnTo>
                <a:lnTo>
                  <a:pt x="275359" y="278129"/>
                </a:lnTo>
                <a:lnTo>
                  <a:pt x="299388" y="278129"/>
                </a:lnTo>
                <a:lnTo>
                  <a:pt x="335557" y="241299"/>
                </a:lnTo>
                <a:lnTo>
                  <a:pt x="334200" y="240029"/>
                </a:lnTo>
                <a:close/>
              </a:path>
              <a:path w="567054" h="557529">
                <a:moveTo>
                  <a:pt x="407341" y="158749"/>
                </a:moveTo>
                <a:lnTo>
                  <a:pt x="367942" y="158749"/>
                </a:lnTo>
                <a:lnTo>
                  <a:pt x="371498" y="161289"/>
                </a:lnTo>
                <a:lnTo>
                  <a:pt x="377213" y="166369"/>
                </a:lnTo>
                <a:lnTo>
                  <a:pt x="375189" y="170179"/>
                </a:lnTo>
                <a:lnTo>
                  <a:pt x="372165" y="176529"/>
                </a:lnTo>
                <a:lnTo>
                  <a:pt x="368141" y="182879"/>
                </a:lnTo>
                <a:lnTo>
                  <a:pt x="363116" y="190499"/>
                </a:lnTo>
                <a:lnTo>
                  <a:pt x="357655" y="198119"/>
                </a:lnTo>
                <a:lnTo>
                  <a:pt x="353972" y="204469"/>
                </a:lnTo>
                <a:lnTo>
                  <a:pt x="352194" y="209549"/>
                </a:lnTo>
                <a:lnTo>
                  <a:pt x="350289" y="215899"/>
                </a:lnTo>
                <a:lnTo>
                  <a:pt x="350035" y="220979"/>
                </a:lnTo>
                <a:lnTo>
                  <a:pt x="352575" y="231139"/>
                </a:lnTo>
                <a:lnTo>
                  <a:pt x="355242" y="236219"/>
                </a:lnTo>
                <a:lnTo>
                  <a:pt x="365656" y="246379"/>
                </a:lnTo>
                <a:lnTo>
                  <a:pt x="373022" y="248919"/>
                </a:lnTo>
                <a:lnTo>
                  <a:pt x="381531" y="248919"/>
                </a:lnTo>
                <a:lnTo>
                  <a:pt x="393819" y="246379"/>
                </a:lnTo>
                <a:lnTo>
                  <a:pt x="399748" y="242569"/>
                </a:lnTo>
                <a:lnTo>
                  <a:pt x="405534" y="237489"/>
                </a:lnTo>
                <a:lnTo>
                  <a:pt x="409725" y="232409"/>
                </a:lnTo>
                <a:lnTo>
                  <a:pt x="413027" y="228599"/>
                </a:lnTo>
                <a:lnTo>
                  <a:pt x="415186" y="222249"/>
                </a:lnTo>
                <a:lnTo>
                  <a:pt x="382928" y="222249"/>
                </a:lnTo>
                <a:lnTo>
                  <a:pt x="379499" y="220979"/>
                </a:lnTo>
                <a:lnTo>
                  <a:pt x="374038" y="215899"/>
                </a:lnTo>
                <a:lnTo>
                  <a:pt x="373022" y="212089"/>
                </a:lnTo>
                <a:lnTo>
                  <a:pt x="374292" y="205739"/>
                </a:lnTo>
                <a:lnTo>
                  <a:pt x="376705" y="200659"/>
                </a:lnTo>
                <a:lnTo>
                  <a:pt x="381023" y="194309"/>
                </a:lnTo>
                <a:lnTo>
                  <a:pt x="385214" y="187959"/>
                </a:lnTo>
                <a:lnTo>
                  <a:pt x="388135" y="182879"/>
                </a:lnTo>
                <a:lnTo>
                  <a:pt x="389786" y="179069"/>
                </a:lnTo>
                <a:lnTo>
                  <a:pt x="427505" y="179069"/>
                </a:lnTo>
                <a:lnTo>
                  <a:pt x="426235" y="177799"/>
                </a:lnTo>
                <a:lnTo>
                  <a:pt x="419758" y="171449"/>
                </a:lnTo>
                <a:lnTo>
                  <a:pt x="407341" y="158749"/>
                </a:lnTo>
                <a:close/>
              </a:path>
              <a:path w="567054" h="557529">
                <a:moveTo>
                  <a:pt x="427505" y="179069"/>
                </a:moveTo>
                <a:lnTo>
                  <a:pt x="389786" y="179069"/>
                </a:lnTo>
                <a:lnTo>
                  <a:pt x="393723" y="182879"/>
                </a:lnTo>
                <a:lnTo>
                  <a:pt x="398295" y="187959"/>
                </a:lnTo>
                <a:lnTo>
                  <a:pt x="401216" y="190499"/>
                </a:lnTo>
                <a:lnTo>
                  <a:pt x="404137" y="196849"/>
                </a:lnTo>
                <a:lnTo>
                  <a:pt x="404772" y="200659"/>
                </a:lnTo>
                <a:lnTo>
                  <a:pt x="403248" y="209549"/>
                </a:lnTo>
                <a:lnTo>
                  <a:pt x="401089" y="214629"/>
                </a:lnTo>
                <a:lnTo>
                  <a:pt x="397660" y="218439"/>
                </a:lnTo>
                <a:lnTo>
                  <a:pt x="394485" y="220979"/>
                </a:lnTo>
                <a:lnTo>
                  <a:pt x="390929" y="222249"/>
                </a:lnTo>
                <a:lnTo>
                  <a:pt x="415186" y="222249"/>
                </a:lnTo>
                <a:lnTo>
                  <a:pt x="417345" y="217169"/>
                </a:lnTo>
                <a:lnTo>
                  <a:pt x="418488" y="210819"/>
                </a:lnTo>
                <a:lnTo>
                  <a:pt x="418488" y="204469"/>
                </a:lnTo>
                <a:lnTo>
                  <a:pt x="435549" y="204469"/>
                </a:lnTo>
                <a:lnTo>
                  <a:pt x="448333" y="191769"/>
                </a:lnTo>
                <a:lnTo>
                  <a:pt x="443126" y="189229"/>
                </a:lnTo>
                <a:lnTo>
                  <a:pt x="438681" y="186689"/>
                </a:lnTo>
                <a:lnTo>
                  <a:pt x="434998" y="185419"/>
                </a:lnTo>
                <a:lnTo>
                  <a:pt x="431315" y="182879"/>
                </a:lnTo>
                <a:lnTo>
                  <a:pt x="427505" y="179069"/>
                </a:lnTo>
                <a:close/>
              </a:path>
              <a:path w="567054" h="557529">
                <a:moveTo>
                  <a:pt x="435549" y="204469"/>
                </a:moveTo>
                <a:lnTo>
                  <a:pt x="418488" y="204469"/>
                </a:lnTo>
                <a:lnTo>
                  <a:pt x="421536" y="207009"/>
                </a:lnTo>
                <a:lnTo>
                  <a:pt x="424838" y="208279"/>
                </a:lnTo>
                <a:lnTo>
                  <a:pt x="427378" y="209549"/>
                </a:lnTo>
                <a:lnTo>
                  <a:pt x="429156" y="210819"/>
                </a:lnTo>
                <a:lnTo>
                  <a:pt x="435549" y="204469"/>
                </a:lnTo>
                <a:close/>
              </a:path>
              <a:path w="567054" h="557529">
                <a:moveTo>
                  <a:pt x="372514" y="132079"/>
                </a:moveTo>
                <a:lnTo>
                  <a:pt x="366926" y="133349"/>
                </a:lnTo>
                <a:lnTo>
                  <a:pt x="360576" y="134619"/>
                </a:lnTo>
                <a:lnTo>
                  <a:pt x="355673" y="137159"/>
                </a:lnTo>
                <a:lnTo>
                  <a:pt x="350305" y="140969"/>
                </a:lnTo>
                <a:lnTo>
                  <a:pt x="344485" y="144779"/>
                </a:lnTo>
                <a:lnTo>
                  <a:pt x="338224" y="151129"/>
                </a:lnTo>
                <a:lnTo>
                  <a:pt x="321337" y="184149"/>
                </a:lnTo>
                <a:lnTo>
                  <a:pt x="322095" y="190499"/>
                </a:lnTo>
                <a:lnTo>
                  <a:pt x="324092" y="196849"/>
                </a:lnTo>
                <a:lnTo>
                  <a:pt x="327302" y="204469"/>
                </a:lnTo>
                <a:lnTo>
                  <a:pt x="348130" y="189229"/>
                </a:lnTo>
                <a:lnTo>
                  <a:pt x="345844" y="185419"/>
                </a:lnTo>
                <a:lnTo>
                  <a:pt x="345082" y="180339"/>
                </a:lnTo>
                <a:lnTo>
                  <a:pt x="345590" y="177799"/>
                </a:lnTo>
                <a:lnTo>
                  <a:pt x="346225" y="173989"/>
                </a:lnTo>
                <a:lnTo>
                  <a:pt x="348257" y="171449"/>
                </a:lnTo>
                <a:lnTo>
                  <a:pt x="356766" y="162559"/>
                </a:lnTo>
                <a:lnTo>
                  <a:pt x="361084" y="160019"/>
                </a:lnTo>
                <a:lnTo>
                  <a:pt x="367942" y="158749"/>
                </a:lnTo>
                <a:lnTo>
                  <a:pt x="407341" y="158749"/>
                </a:lnTo>
                <a:lnTo>
                  <a:pt x="397406" y="148589"/>
                </a:lnTo>
                <a:lnTo>
                  <a:pt x="388897" y="139699"/>
                </a:lnTo>
                <a:lnTo>
                  <a:pt x="382293" y="135889"/>
                </a:lnTo>
                <a:lnTo>
                  <a:pt x="377340" y="133349"/>
                </a:lnTo>
                <a:lnTo>
                  <a:pt x="372514" y="132079"/>
                </a:lnTo>
                <a:close/>
              </a:path>
              <a:path w="567054" h="557529">
                <a:moveTo>
                  <a:pt x="409217" y="83819"/>
                </a:moveTo>
                <a:lnTo>
                  <a:pt x="391183" y="101599"/>
                </a:lnTo>
                <a:lnTo>
                  <a:pt x="464589" y="175259"/>
                </a:lnTo>
                <a:lnTo>
                  <a:pt x="484020" y="154939"/>
                </a:lnTo>
                <a:lnTo>
                  <a:pt x="461287" y="133349"/>
                </a:lnTo>
                <a:lnTo>
                  <a:pt x="452856" y="124459"/>
                </a:lnTo>
                <a:lnTo>
                  <a:pt x="446222" y="116839"/>
                </a:lnTo>
                <a:lnTo>
                  <a:pt x="441374" y="110489"/>
                </a:lnTo>
                <a:lnTo>
                  <a:pt x="438300" y="106679"/>
                </a:lnTo>
                <a:lnTo>
                  <a:pt x="435506" y="101599"/>
                </a:lnTo>
                <a:lnTo>
                  <a:pt x="434363" y="97789"/>
                </a:lnTo>
                <a:lnTo>
                  <a:pt x="434744" y="93979"/>
                </a:lnTo>
                <a:lnTo>
                  <a:pt x="419631" y="93979"/>
                </a:lnTo>
                <a:lnTo>
                  <a:pt x="409217" y="83819"/>
                </a:lnTo>
                <a:close/>
              </a:path>
              <a:path w="567054" h="557529">
                <a:moveTo>
                  <a:pt x="508023" y="83819"/>
                </a:moveTo>
                <a:lnTo>
                  <a:pt x="491513" y="106679"/>
                </a:lnTo>
                <a:lnTo>
                  <a:pt x="498183" y="109219"/>
                </a:lnTo>
                <a:lnTo>
                  <a:pt x="505055" y="111759"/>
                </a:lnTo>
                <a:lnTo>
                  <a:pt x="519453" y="111759"/>
                </a:lnTo>
                <a:lnTo>
                  <a:pt x="526885" y="109219"/>
                </a:lnTo>
                <a:lnTo>
                  <a:pt x="534328" y="105409"/>
                </a:lnTo>
                <a:lnTo>
                  <a:pt x="541795" y="100329"/>
                </a:lnTo>
                <a:lnTo>
                  <a:pt x="549298" y="93979"/>
                </a:lnTo>
                <a:lnTo>
                  <a:pt x="554483" y="87629"/>
                </a:lnTo>
                <a:lnTo>
                  <a:pt x="517167" y="87629"/>
                </a:lnTo>
                <a:lnTo>
                  <a:pt x="512595" y="86359"/>
                </a:lnTo>
                <a:lnTo>
                  <a:pt x="508023" y="83819"/>
                </a:lnTo>
                <a:close/>
              </a:path>
              <a:path w="567054" h="557529">
                <a:moveTo>
                  <a:pt x="440713" y="55879"/>
                </a:moveTo>
                <a:lnTo>
                  <a:pt x="417345" y="80009"/>
                </a:lnTo>
                <a:lnTo>
                  <a:pt x="417853" y="86359"/>
                </a:lnTo>
                <a:lnTo>
                  <a:pt x="419631" y="93979"/>
                </a:lnTo>
                <a:lnTo>
                  <a:pt x="434744" y="93979"/>
                </a:lnTo>
                <a:lnTo>
                  <a:pt x="435125" y="90169"/>
                </a:lnTo>
                <a:lnTo>
                  <a:pt x="436649" y="87629"/>
                </a:lnTo>
                <a:lnTo>
                  <a:pt x="442110" y="82549"/>
                </a:lnTo>
                <a:lnTo>
                  <a:pt x="446301" y="80009"/>
                </a:lnTo>
                <a:lnTo>
                  <a:pt x="451635" y="78739"/>
                </a:lnTo>
                <a:lnTo>
                  <a:pt x="440713" y="55879"/>
                </a:lnTo>
                <a:close/>
              </a:path>
              <a:path w="567054" h="557529">
                <a:moveTo>
                  <a:pt x="566871" y="55879"/>
                </a:moveTo>
                <a:lnTo>
                  <a:pt x="539646" y="55879"/>
                </a:lnTo>
                <a:lnTo>
                  <a:pt x="543329" y="59689"/>
                </a:lnTo>
                <a:lnTo>
                  <a:pt x="544218" y="62229"/>
                </a:lnTo>
                <a:lnTo>
                  <a:pt x="521612" y="87629"/>
                </a:lnTo>
                <a:lnTo>
                  <a:pt x="554483" y="87629"/>
                </a:lnTo>
                <a:lnTo>
                  <a:pt x="556557" y="85089"/>
                </a:lnTo>
                <a:lnTo>
                  <a:pt x="561935" y="77469"/>
                </a:lnTo>
                <a:lnTo>
                  <a:pt x="565407" y="68579"/>
                </a:lnTo>
                <a:lnTo>
                  <a:pt x="566951" y="60959"/>
                </a:lnTo>
                <a:lnTo>
                  <a:pt x="566871" y="55879"/>
                </a:lnTo>
                <a:close/>
              </a:path>
              <a:path w="567054" h="557529">
                <a:moveTo>
                  <a:pt x="504362" y="0"/>
                </a:moveTo>
                <a:lnTo>
                  <a:pt x="470939" y="19050"/>
                </a:lnTo>
                <a:lnTo>
                  <a:pt x="454290" y="54609"/>
                </a:lnTo>
                <a:lnTo>
                  <a:pt x="455763" y="60959"/>
                </a:lnTo>
                <a:lnTo>
                  <a:pt x="480758" y="80009"/>
                </a:lnTo>
                <a:lnTo>
                  <a:pt x="487830" y="80009"/>
                </a:lnTo>
                <a:lnTo>
                  <a:pt x="494283" y="77469"/>
                </a:lnTo>
                <a:lnTo>
                  <a:pt x="502975" y="73659"/>
                </a:lnTo>
                <a:lnTo>
                  <a:pt x="527073" y="59689"/>
                </a:lnTo>
                <a:lnTo>
                  <a:pt x="531264" y="57149"/>
                </a:lnTo>
                <a:lnTo>
                  <a:pt x="534185" y="55879"/>
                </a:lnTo>
                <a:lnTo>
                  <a:pt x="566871" y="55879"/>
                </a:lnTo>
                <a:lnTo>
                  <a:pt x="566830" y="53339"/>
                </a:lnTo>
                <a:lnTo>
                  <a:pt x="479575" y="53339"/>
                </a:lnTo>
                <a:lnTo>
                  <a:pt x="476527" y="49529"/>
                </a:lnTo>
                <a:lnTo>
                  <a:pt x="476019" y="48259"/>
                </a:lnTo>
                <a:lnTo>
                  <a:pt x="476400" y="45719"/>
                </a:lnTo>
                <a:lnTo>
                  <a:pt x="477289" y="41909"/>
                </a:lnTo>
                <a:lnTo>
                  <a:pt x="480210" y="36829"/>
                </a:lnTo>
                <a:lnTo>
                  <a:pt x="489354" y="27939"/>
                </a:lnTo>
                <a:lnTo>
                  <a:pt x="493164" y="25399"/>
                </a:lnTo>
                <a:lnTo>
                  <a:pt x="496974" y="25399"/>
                </a:lnTo>
                <a:lnTo>
                  <a:pt x="500657" y="24129"/>
                </a:lnTo>
                <a:lnTo>
                  <a:pt x="509659" y="24129"/>
                </a:lnTo>
                <a:lnTo>
                  <a:pt x="522882" y="5079"/>
                </a:lnTo>
                <a:lnTo>
                  <a:pt x="516693" y="2539"/>
                </a:lnTo>
                <a:lnTo>
                  <a:pt x="504362" y="0"/>
                </a:lnTo>
                <a:close/>
              </a:path>
              <a:path w="567054" h="557529">
                <a:moveTo>
                  <a:pt x="544980" y="26669"/>
                </a:moveTo>
                <a:lnTo>
                  <a:pt x="537487" y="26669"/>
                </a:lnTo>
                <a:lnTo>
                  <a:pt x="531389" y="27939"/>
                </a:lnTo>
                <a:lnTo>
                  <a:pt x="524327" y="30479"/>
                </a:lnTo>
                <a:lnTo>
                  <a:pt x="516288" y="34289"/>
                </a:lnTo>
                <a:lnTo>
                  <a:pt x="507261" y="40639"/>
                </a:lnTo>
                <a:lnTo>
                  <a:pt x="498641" y="45719"/>
                </a:lnTo>
                <a:lnTo>
                  <a:pt x="491831" y="49529"/>
                </a:lnTo>
                <a:lnTo>
                  <a:pt x="486830" y="52069"/>
                </a:lnTo>
                <a:lnTo>
                  <a:pt x="483639" y="53339"/>
                </a:lnTo>
                <a:lnTo>
                  <a:pt x="566830" y="53339"/>
                </a:lnTo>
                <a:lnTo>
                  <a:pt x="565316" y="46989"/>
                </a:lnTo>
                <a:lnTo>
                  <a:pt x="562397" y="40639"/>
                </a:lnTo>
                <a:lnTo>
                  <a:pt x="558061" y="35559"/>
                </a:lnTo>
                <a:lnTo>
                  <a:pt x="551838" y="29209"/>
                </a:lnTo>
                <a:lnTo>
                  <a:pt x="544980" y="26669"/>
                </a:lnTo>
                <a:close/>
              </a:path>
              <a:path w="567054" h="557529">
                <a:moveTo>
                  <a:pt x="509659" y="24129"/>
                </a:moveTo>
                <a:lnTo>
                  <a:pt x="500657" y="24129"/>
                </a:lnTo>
                <a:lnTo>
                  <a:pt x="504340" y="25399"/>
                </a:lnTo>
                <a:lnTo>
                  <a:pt x="507896" y="26669"/>
                </a:lnTo>
                <a:lnTo>
                  <a:pt x="509659" y="24129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 txBox="1"/>
          <p:nvPr/>
        </p:nvSpPr>
        <p:spPr>
          <a:xfrm>
            <a:off x="9746868" y="1834197"/>
            <a:ext cx="165163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70" b="1">
                <a:solidFill>
                  <a:srgbClr val="002855"/>
                </a:solidFill>
                <a:latin typeface="Arial"/>
                <a:cs typeface="Arial"/>
              </a:rPr>
              <a:t>LV </a:t>
            </a:r>
            <a:r>
              <a:rPr dirty="0" sz="1850" b="1">
                <a:solidFill>
                  <a:srgbClr val="002855"/>
                </a:solidFill>
                <a:latin typeface="Arial"/>
                <a:cs typeface="Arial"/>
              </a:rPr>
              <a:t>Mass</a:t>
            </a:r>
            <a:r>
              <a:rPr dirty="0" sz="1850" spc="3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02855"/>
                </a:solidFill>
                <a:latin typeface="Arial"/>
                <a:cs typeface="Arial"/>
              </a:rPr>
              <a:t>Index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065337" y="2983169"/>
            <a:ext cx="339725" cy="1216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95" b="1">
                <a:solidFill>
                  <a:srgbClr val="002855"/>
                </a:solidFill>
                <a:latin typeface="Calibri"/>
                <a:cs typeface="Calibri"/>
              </a:rPr>
              <a:t>Grams/m</a:t>
            </a:r>
            <a:r>
              <a:rPr dirty="0" baseline="24691" sz="2025" spc="142" b="1">
                <a:solidFill>
                  <a:srgbClr val="002855"/>
                </a:solidFill>
                <a:latin typeface="Calibri"/>
                <a:cs typeface="Calibri"/>
              </a:rPr>
              <a:t>2</a:t>
            </a:r>
            <a:endParaRPr baseline="24691" sz="2025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125709" y="4764976"/>
            <a:ext cx="10001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2855"/>
                </a:solidFill>
                <a:latin typeface="Arial"/>
                <a:cs typeface="Arial"/>
              </a:rPr>
              <a:t>p&lt;0.0001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7470" y="3904297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53%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6509" y="3757866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62%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5168" y="3797998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59%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8810" y="4128452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38%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7470" y="2459291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39%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6509" y="2292413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31%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15168" y="2361818"/>
            <a:ext cx="540385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31%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8810" y="2603817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58%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8335" y="1704911"/>
            <a:ext cx="3975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9%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6994" y="1685988"/>
            <a:ext cx="39814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8%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15168" y="1714563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10%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3045" y="1591627"/>
            <a:ext cx="3975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4%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7439" y="4725352"/>
            <a:ext cx="3975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6152" y="4089971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20%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6152" y="3454717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40%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6152" y="2819717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60%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6152" y="2184463"/>
            <a:ext cx="54038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80%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4547" y="1549082"/>
            <a:ext cx="68453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100%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26208" y="5027929"/>
            <a:ext cx="2035175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Baseline</a:t>
            </a:r>
            <a:r>
              <a:rPr dirty="0" sz="2000" spc="-9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(n=500)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33559" y="5027929"/>
            <a:ext cx="190246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2 </a:t>
            </a:r>
            <a:r>
              <a:rPr dirty="0" sz="2000" spc="5" b="1">
                <a:solidFill>
                  <a:srgbClr val="002855"/>
                </a:solidFill>
                <a:latin typeface="Arial"/>
                <a:cs typeface="Arial"/>
              </a:rPr>
              <a:t>Years</a:t>
            </a:r>
            <a:r>
              <a:rPr dirty="0" sz="2000" spc="-15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2855"/>
                </a:solidFill>
                <a:latin typeface="Arial"/>
                <a:cs typeface="Arial"/>
              </a:rPr>
              <a:t>(n=125)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14775" y="5438775"/>
            <a:ext cx="176212" cy="17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67325" y="5438775"/>
            <a:ext cx="176212" cy="17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119879" y="5027929"/>
            <a:ext cx="2277110" cy="6515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130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30 </a:t>
            </a: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Days</a:t>
            </a:r>
            <a:r>
              <a:rPr dirty="0" sz="2000" spc="-16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(n=478)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63345" algn="l"/>
              </a:tabLst>
            </a:pP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Class</a:t>
            </a:r>
            <a:r>
              <a:rPr dirty="0" sz="2000" spc="4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2855"/>
                </a:solidFill>
                <a:latin typeface="Arial"/>
                <a:cs typeface="Arial"/>
              </a:rPr>
              <a:t>I	</a:t>
            </a: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Class</a:t>
            </a:r>
            <a:r>
              <a:rPr dirty="0" sz="2000" spc="-4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002855"/>
                </a:solidFill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86550" y="5438775"/>
            <a:ext cx="176212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181975" y="5438775"/>
            <a:ext cx="166687" cy="176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892543" y="5027929"/>
            <a:ext cx="2508250" cy="6515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44780">
              <a:lnSpc>
                <a:spcPct val="100000"/>
              </a:lnSpc>
              <a:spcBef>
                <a:spcPts val="130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1 </a:t>
            </a: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Year</a:t>
            </a:r>
            <a:r>
              <a:rPr dirty="0" sz="2000" spc="-135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2855"/>
                </a:solidFill>
                <a:latin typeface="Arial"/>
                <a:cs typeface="Arial"/>
              </a:rPr>
              <a:t>(n=331)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04315" algn="l"/>
              </a:tabLst>
            </a:pP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Class</a:t>
            </a:r>
            <a:r>
              <a:rPr dirty="0" sz="2000" spc="4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002855"/>
                </a:solidFill>
                <a:latin typeface="Arial"/>
                <a:cs typeface="Arial"/>
              </a:rPr>
              <a:t>III	</a:t>
            </a:r>
            <a:r>
              <a:rPr dirty="0" sz="2000" spc="-5" b="1">
                <a:solidFill>
                  <a:srgbClr val="002855"/>
                </a:solidFill>
                <a:latin typeface="Arial"/>
                <a:cs typeface="Arial"/>
              </a:rPr>
              <a:t>Class</a:t>
            </a:r>
            <a:r>
              <a:rPr dirty="0" sz="2000" spc="-3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855"/>
                </a:solidFill>
                <a:latin typeface="Arial"/>
                <a:cs typeface="Arial"/>
              </a:rPr>
              <a:t>IV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2937" y="1557337"/>
            <a:ext cx="10972800" cy="4114800"/>
          </a:xfrm>
          <a:custGeom>
            <a:avLst/>
            <a:gdLst/>
            <a:ahLst/>
            <a:cxnLst/>
            <a:rect l="l" t="t" r="r" b="b"/>
            <a:pathLst>
              <a:path w="10972800" h="4114800">
                <a:moveTo>
                  <a:pt x="0" y="4114800"/>
                </a:moveTo>
                <a:lnTo>
                  <a:pt x="10972800" y="4114800"/>
                </a:lnTo>
                <a:lnTo>
                  <a:pt x="10972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566928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35">
                <a:solidFill>
                  <a:srgbClr val="002855"/>
                </a:solidFill>
                <a:latin typeface="Arial"/>
                <a:cs typeface="Arial"/>
              </a:rPr>
              <a:t>NYHA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Functional</a:t>
            </a:r>
            <a:r>
              <a:rPr dirty="0" sz="3950" spc="-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Class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586803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KCCQ-Overall</a:t>
            </a:r>
            <a:r>
              <a:rPr dirty="0" sz="3950" spc="-1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Summary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09" y="1542954"/>
            <a:ext cx="5567465" cy="4186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175" y="1552575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5486400" h="4114800">
                <a:moveTo>
                  <a:pt x="0" y="4114800"/>
                </a:moveTo>
                <a:lnTo>
                  <a:pt x="5486400" y="4114800"/>
                </a:lnTo>
                <a:lnTo>
                  <a:pt x="54864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62075" y="3181223"/>
            <a:ext cx="1262062" cy="1886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86100" y="2476373"/>
            <a:ext cx="1252537" cy="2590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00600" y="2533523"/>
            <a:ext cx="1262062" cy="2533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0175" y="2485898"/>
            <a:ext cx="4624451" cy="2576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90775" y="5295963"/>
            <a:ext cx="166687" cy="166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34076" y="1804923"/>
            <a:ext cx="76200" cy="759460"/>
          </a:xfrm>
          <a:custGeom>
            <a:avLst/>
            <a:gdLst/>
            <a:ahLst/>
            <a:cxnLst/>
            <a:rect l="l" t="t" r="r" b="b"/>
            <a:pathLst>
              <a:path w="76200" h="759460">
                <a:moveTo>
                  <a:pt x="25397" y="683260"/>
                </a:moveTo>
                <a:lnTo>
                  <a:pt x="0" y="683260"/>
                </a:lnTo>
                <a:lnTo>
                  <a:pt x="38100" y="759460"/>
                </a:lnTo>
                <a:lnTo>
                  <a:pt x="69850" y="695960"/>
                </a:lnTo>
                <a:lnTo>
                  <a:pt x="25400" y="695960"/>
                </a:lnTo>
                <a:lnTo>
                  <a:pt x="25397" y="683260"/>
                </a:lnTo>
                <a:close/>
              </a:path>
              <a:path w="76200" h="759460">
                <a:moveTo>
                  <a:pt x="50673" y="0"/>
                </a:moveTo>
                <a:lnTo>
                  <a:pt x="25273" y="0"/>
                </a:lnTo>
                <a:lnTo>
                  <a:pt x="25400" y="695960"/>
                </a:lnTo>
                <a:lnTo>
                  <a:pt x="50800" y="695960"/>
                </a:lnTo>
                <a:lnTo>
                  <a:pt x="50673" y="0"/>
                </a:lnTo>
                <a:close/>
              </a:path>
              <a:path w="76200" h="759460">
                <a:moveTo>
                  <a:pt x="76200" y="683260"/>
                </a:moveTo>
                <a:lnTo>
                  <a:pt x="50797" y="683260"/>
                </a:lnTo>
                <a:lnTo>
                  <a:pt x="50800" y="695960"/>
                </a:lnTo>
                <a:lnTo>
                  <a:pt x="69850" y="695960"/>
                </a:lnTo>
                <a:lnTo>
                  <a:pt x="76200" y="683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38401" y="1804923"/>
            <a:ext cx="76200" cy="1358265"/>
          </a:xfrm>
          <a:custGeom>
            <a:avLst/>
            <a:gdLst/>
            <a:ahLst/>
            <a:cxnLst/>
            <a:rect l="l" t="t" r="r" b="b"/>
            <a:pathLst>
              <a:path w="76200" h="1358264">
                <a:moveTo>
                  <a:pt x="25400" y="1281684"/>
                </a:moveTo>
                <a:lnTo>
                  <a:pt x="0" y="1281684"/>
                </a:lnTo>
                <a:lnTo>
                  <a:pt x="38100" y="1357884"/>
                </a:lnTo>
                <a:lnTo>
                  <a:pt x="69850" y="1294384"/>
                </a:lnTo>
                <a:lnTo>
                  <a:pt x="25400" y="1294384"/>
                </a:lnTo>
                <a:lnTo>
                  <a:pt x="25400" y="1281684"/>
                </a:lnTo>
                <a:close/>
              </a:path>
              <a:path w="76200" h="1358264">
                <a:moveTo>
                  <a:pt x="50800" y="0"/>
                </a:moveTo>
                <a:lnTo>
                  <a:pt x="25400" y="0"/>
                </a:lnTo>
                <a:lnTo>
                  <a:pt x="25400" y="1294384"/>
                </a:lnTo>
                <a:lnTo>
                  <a:pt x="50800" y="1294384"/>
                </a:lnTo>
                <a:lnTo>
                  <a:pt x="50800" y="0"/>
                </a:lnTo>
                <a:close/>
              </a:path>
              <a:path w="76200" h="1358264">
                <a:moveTo>
                  <a:pt x="76200" y="1281684"/>
                </a:moveTo>
                <a:lnTo>
                  <a:pt x="50800" y="1281684"/>
                </a:lnTo>
                <a:lnTo>
                  <a:pt x="50800" y="1294384"/>
                </a:lnTo>
                <a:lnTo>
                  <a:pt x="69850" y="1294384"/>
                </a:lnTo>
                <a:lnTo>
                  <a:pt x="76200" y="1281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54455" y="5854382"/>
            <a:ext cx="3790950" cy="5715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KCCQ-OS 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scores range </a:t>
            </a: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from 0 </a:t>
            </a:r>
            <a:r>
              <a:rPr dirty="0" sz="1200" spc="15">
                <a:solidFill>
                  <a:srgbClr val="002855"/>
                </a:solidFill>
                <a:latin typeface="Arial"/>
                <a:cs typeface="Arial"/>
              </a:rPr>
              <a:t>to </a:t>
            </a: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100, </a:t>
            </a:r>
            <a:r>
              <a:rPr dirty="0" sz="1200" spc="-15">
                <a:solidFill>
                  <a:srgbClr val="002855"/>
                </a:solidFill>
                <a:latin typeface="Arial"/>
                <a:cs typeface="Arial"/>
              </a:rPr>
              <a:t>with </a:t>
            </a:r>
            <a:r>
              <a:rPr dirty="0" sz="1200" spc="-10">
                <a:solidFill>
                  <a:srgbClr val="002855"/>
                </a:solidFill>
                <a:latin typeface="Arial"/>
                <a:cs typeface="Arial"/>
              </a:rPr>
              <a:t>higher  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scores </a:t>
            </a:r>
            <a:r>
              <a:rPr dirty="0" sz="1200" spc="-10">
                <a:solidFill>
                  <a:srgbClr val="002855"/>
                </a:solidFill>
                <a:latin typeface="Arial"/>
                <a:cs typeface="Arial"/>
              </a:rPr>
              <a:t>indicating </a:t>
            </a: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better </a:t>
            </a:r>
            <a:r>
              <a:rPr dirty="0" sz="1200" spc="-15">
                <a:solidFill>
                  <a:srgbClr val="002855"/>
                </a:solidFill>
                <a:latin typeface="Arial"/>
                <a:cs typeface="Arial"/>
              </a:rPr>
              <a:t>health </a:t>
            </a: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status. A </a:t>
            </a:r>
            <a:r>
              <a:rPr dirty="0" sz="1200" spc="-15">
                <a:solidFill>
                  <a:srgbClr val="002855"/>
                </a:solidFill>
                <a:latin typeface="Arial"/>
                <a:cs typeface="Arial"/>
              </a:rPr>
              <a:t>large change </a:t>
            </a:r>
            <a:r>
              <a:rPr dirty="0" sz="1200" spc="15">
                <a:solidFill>
                  <a:srgbClr val="002855"/>
                </a:solidFill>
                <a:latin typeface="Arial"/>
                <a:cs typeface="Arial"/>
              </a:rPr>
              <a:t>is  </a:t>
            </a:r>
            <a:r>
              <a:rPr dirty="0" sz="1200" spc="-10">
                <a:solidFill>
                  <a:srgbClr val="002855"/>
                </a:solidFill>
                <a:latin typeface="Arial"/>
                <a:cs typeface="Arial"/>
              </a:rPr>
              <a:t>defined </a:t>
            </a: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as </a:t>
            </a:r>
            <a:r>
              <a:rPr dirty="0" sz="1200" spc="5">
                <a:solidFill>
                  <a:srgbClr val="002855"/>
                </a:solidFill>
                <a:latin typeface="Arial"/>
                <a:cs typeface="Arial"/>
              </a:rPr>
              <a:t>≥20 </a:t>
            </a: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points 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compared </a:t>
            </a:r>
            <a:r>
              <a:rPr dirty="0" sz="1200" spc="5">
                <a:solidFill>
                  <a:srgbClr val="002855"/>
                </a:solidFill>
                <a:latin typeface="Arial"/>
                <a:cs typeface="Arial"/>
              </a:rPr>
              <a:t>with</a:t>
            </a:r>
            <a:r>
              <a:rPr dirty="0" sz="1200" spc="-1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855"/>
                </a:solidFill>
                <a:latin typeface="Arial"/>
                <a:cs typeface="Arial"/>
              </a:rPr>
              <a:t>baseline.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0526" y="2347848"/>
            <a:ext cx="76200" cy="185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96000" y="1514411"/>
            <a:ext cx="5615051" cy="4243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34100" y="1552575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5486400" h="4114800">
                <a:moveTo>
                  <a:pt x="0" y="4114800"/>
                </a:moveTo>
                <a:lnTo>
                  <a:pt x="5486400" y="4114800"/>
                </a:lnTo>
                <a:lnTo>
                  <a:pt x="54864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62825" y="2390648"/>
            <a:ext cx="3729101" cy="26527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34276" y="1909826"/>
            <a:ext cx="0" cy="3133725"/>
          </a:xfrm>
          <a:custGeom>
            <a:avLst/>
            <a:gdLst/>
            <a:ahLst/>
            <a:cxnLst/>
            <a:rect l="l" t="t" r="r" b="b"/>
            <a:pathLst>
              <a:path w="0" h="3133725">
                <a:moveTo>
                  <a:pt x="0" y="313372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58076" y="504342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58076" y="44242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58076" y="379564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58076" y="316712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58076" y="25384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58076" y="190982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34276" y="5043551"/>
            <a:ext cx="4391025" cy="0"/>
          </a:xfrm>
          <a:custGeom>
            <a:avLst/>
            <a:gdLst/>
            <a:ahLst/>
            <a:cxnLst/>
            <a:rect l="l" t="t" r="r" b="b"/>
            <a:pathLst>
              <a:path w="4391025" h="0">
                <a:moveTo>
                  <a:pt x="0" y="0"/>
                </a:moveTo>
                <a:lnTo>
                  <a:pt x="43910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34276" y="5043551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7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234551" y="5043551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7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25301" y="5043551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0"/>
                </a:moveTo>
                <a:lnTo>
                  <a:pt x="0" y="857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38175" y="1552575"/>
          <a:ext cx="11527790" cy="412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7225"/>
                <a:gridCol w="76200"/>
                <a:gridCol w="4088130"/>
                <a:gridCol w="1200785"/>
                <a:gridCol w="975360"/>
                <a:gridCol w="4516755"/>
              </a:tblGrid>
              <a:tr h="362013">
                <a:tc gridSpan="2">
                  <a:txBody>
                    <a:bodyPr/>
                    <a:lstStyle/>
                    <a:p>
                      <a:pPr marL="16510">
                        <a:lnSpc>
                          <a:spcPts val="1280"/>
                        </a:lnSpc>
                        <a:spcBef>
                          <a:spcPts val="1470"/>
                        </a:spcBef>
                      </a:pPr>
                      <a:r>
                        <a:rPr dirty="0" sz="2000" spc="1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90550">
                        <a:lnSpc>
                          <a:spcPts val="1795"/>
                        </a:lnSpc>
                        <a:tabLst>
                          <a:tab pos="1318895" algn="l"/>
                          <a:tab pos="4084320" algn="l"/>
                        </a:tabLst>
                      </a:pPr>
                      <a:r>
                        <a:rPr dirty="0" u="heavy" sz="1550">
                          <a:solidFill>
                            <a:srgbClr val="002855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sz="1550">
                          <a:solidFill>
                            <a:srgbClr val="002855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heavy" sz="1550" spc="60" b="1">
                          <a:solidFill>
                            <a:srgbClr val="002855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∆19.4 </a:t>
                      </a:r>
                      <a:r>
                        <a:rPr dirty="0" u="heavy" sz="1550" spc="70" b="1">
                          <a:solidFill>
                            <a:srgbClr val="002855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± </a:t>
                      </a:r>
                      <a:r>
                        <a:rPr dirty="0" u="heavy" sz="1550" spc="50" b="1">
                          <a:solidFill>
                            <a:srgbClr val="002855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25.5;</a:t>
                      </a:r>
                      <a:r>
                        <a:rPr dirty="0" u="heavy" sz="1550" spc="-190" b="1">
                          <a:solidFill>
                            <a:srgbClr val="002855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550" spc="70" b="1">
                          <a:solidFill>
                            <a:srgbClr val="002855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p&lt;0.0001	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2">
                  <a:txBody>
                    <a:bodyPr/>
                    <a:lstStyle/>
                    <a:p>
                      <a:pPr algn="r" marR="27305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r" marR="275590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r" marR="275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60%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r" marR="275590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r" marR="275590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r" marR="277495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marR="17780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800" spc="50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Alive </a:t>
                      </a:r>
                      <a:r>
                        <a:rPr dirty="0" sz="1800" spc="85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160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0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Well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R="1682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165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(KCCQ</a:t>
                      </a:r>
                      <a:r>
                        <a:rPr dirty="0" sz="1800" spc="-15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35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≥60</a:t>
                      </a:r>
                      <a:r>
                        <a:rPr dirty="0" sz="1800" spc="-25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5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Without</a:t>
                      </a:r>
                      <a:r>
                        <a:rPr dirty="0" sz="1800" spc="-70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30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Decrease</a:t>
                      </a:r>
                      <a:r>
                        <a:rPr dirty="0" sz="1800" spc="-65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5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110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0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&gt;10)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596265">
                        <a:lnSpc>
                          <a:spcPct val="100000"/>
                        </a:lnSpc>
                        <a:tabLst>
                          <a:tab pos="2795905" algn="l"/>
                        </a:tabLst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84.0%	</a:t>
                      </a:r>
                      <a:r>
                        <a:rPr dirty="0" baseline="-11574" sz="3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79.8%</a:t>
                      </a:r>
                      <a:endParaRPr baseline="-11574" sz="3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47065">
                        <a:lnSpc>
                          <a:spcPct val="100000"/>
                        </a:lnSpc>
                        <a:spcBef>
                          <a:spcPts val="2685"/>
                        </a:spcBef>
                        <a:tabLst>
                          <a:tab pos="2776220" algn="l"/>
                        </a:tabLst>
                      </a:pPr>
                      <a:r>
                        <a:rPr dirty="0" sz="2000" spc="1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-3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1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Year	</a:t>
                      </a:r>
                      <a:r>
                        <a:rPr dirty="0" sz="2000" spc="1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000" spc="-4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325" marR="52451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u="heavy" sz="1550">
                          <a:solidFill>
                            <a:srgbClr val="002855"/>
                          </a:solidFill>
                          <a:uFill>
                            <a:solidFill>
                              <a:srgbClr val="0D1C2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sz="1550" spc="-35">
                          <a:solidFill>
                            <a:srgbClr val="002855"/>
                          </a:solidFill>
                          <a:uFill>
                            <a:solidFill>
                              <a:srgbClr val="0D1C25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sz="1550" spc="60" b="1">
                          <a:solidFill>
                            <a:srgbClr val="002855"/>
                          </a:solidFill>
                          <a:uFill>
                            <a:solidFill>
                              <a:srgbClr val="0D1C25"/>
                            </a:solidFill>
                          </a:uFill>
                          <a:latin typeface="Calibri"/>
                          <a:cs typeface="Calibri"/>
                        </a:rPr>
                        <a:t>∆21.5 </a:t>
                      </a:r>
                      <a:r>
                        <a:rPr dirty="0" u="heavy" sz="1550" spc="70" b="1">
                          <a:solidFill>
                            <a:srgbClr val="002855"/>
                          </a:solidFill>
                          <a:uFill>
                            <a:solidFill>
                              <a:srgbClr val="0D1C25"/>
                            </a:solidFill>
                          </a:uFill>
                          <a:latin typeface="Calibri"/>
                          <a:cs typeface="Calibri"/>
                        </a:rPr>
                        <a:t>± </a:t>
                      </a:r>
                      <a:r>
                        <a:rPr dirty="0" u="heavy" sz="1550" spc="55" b="1">
                          <a:solidFill>
                            <a:srgbClr val="002855"/>
                          </a:solidFill>
                          <a:uFill>
                            <a:solidFill>
                              <a:srgbClr val="0D1C25"/>
                            </a:solidFill>
                          </a:uFill>
                          <a:latin typeface="Calibri"/>
                          <a:cs typeface="Calibri"/>
                        </a:rPr>
                        <a:t>22.6;</a:t>
                      </a:r>
                      <a:r>
                        <a:rPr dirty="0" u="heavy" sz="1550" spc="-155" b="1">
                          <a:solidFill>
                            <a:srgbClr val="002855"/>
                          </a:solidFill>
                          <a:uFill>
                            <a:solidFill>
                              <a:srgbClr val="0D1C25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heavy" sz="1550" spc="75" b="1">
                          <a:solidFill>
                            <a:srgbClr val="002855"/>
                          </a:solidFill>
                          <a:uFill>
                            <a:solidFill>
                              <a:srgbClr val="0D1C25"/>
                            </a:solidFill>
                          </a:uFill>
                          <a:latin typeface="Calibri"/>
                          <a:cs typeface="Calibri"/>
                        </a:rPr>
                        <a:t>p&lt;0.0</a:t>
                      </a:r>
                      <a:r>
                        <a:rPr dirty="0" sz="1550" spc="75" b="1">
                          <a:solidFill>
                            <a:srgbClr val="002855"/>
                          </a:solidFill>
                          <a:latin typeface="Calibri"/>
                          <a:cs typeface="Calibri"/>
                        </a:rPr>
                        <a:t>001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170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219">
                <a:tc rowSpan="2"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2000" spc="1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52451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19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93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455">
                <a:tc rowSpan="2"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2000" spc="1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498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52451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24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98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281">
                <a:tc rowSpan="2"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2000" spc="1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644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043430" marR="52451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81.1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27635"/>
                </a:tc>
                <a:tc rowSpan="2">
                  <a:txBody>
                    <a:bodyPr/>
                    <a:lstStyle/>
                    <a:p>
                      <a:pPr marL="219075">
                        <a:lnSpc>
                          <a:spcPts val="2805"/>
                        </a:lnSpc>
                        <a:spcBef>
                          <a:spcPts val="113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79.1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4351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43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44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63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351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321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2000" spc="1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23215" marR="524510">
                        <a:lnSpc>
                          <a:spcPts val="2650"/>
                        </a:lnSpc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58.5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5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249">
                <a:tc>
                  <a:txBody>
                    <a:bodyPr/>
                    <a:lstStyle/>
                    <a:p>
                      <a:pPr marL="299085">
                        <a:lnSpc>
                          <a:spcPts val="1250"/>
                        </a:lnSpc>
                        <a:spcBef>
                          <a:spcPts val="1180"/>
                        </a:spcBef>
                      </a:pP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498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451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536">
                <a:tc gridSpan="4">
                  <a:txBody>
                    <a:bodyPr/>
                    <a:lstStyle/>
                    <a:p>
                      <a:pPr algn="ctr" marL="461009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2000" spc="-4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(N=497)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2857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589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137" y="460374"/>
            <a:ext cx="625856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Pacemaker </a:t>
            </a:r>
            <a:r>
              <a:rPr dirty="0" sz="3950">
                <a:solidFill>
                  <a:srgbClr val="002855"/>
                </a:solidFill>
                <a:latin typeface="Arial"/>
                <a:cs typeface="Arial"/>
              </a:rPr>
              <a:t>by </a:t>
            </a:r>
            <a:r>
              <a:rPr dirty="0" sz="3950" spc="10">
                <a:solidFill>
                  <a:srgbClr val="002855"/>
                </a:solidFill>
                <a:latin typeface="Arial"/>
                <a:cs typeface="Arial"/>
              </a:rPr>
              <a:t>Valve</a:t>
            </a:r>
            <a:r>
              <a:rPr dirty="0" sz="3950" spc="7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Size</a:t>
            </a:r>
            <a:r>
              <a:rPr dirty="0" baseline="24691" sz="4050" spc="37">
                <a:solidFill>
                  <a:srgbClr val="002855"/>
                </a:solidFill>
                <a:latin typeface="Arial"/>
                <a:cs typeface="Arial"/>
              </a:rPr>
              <a:t>*</a:t>
            </a:r>
            <a:endParaRPr baseline="24691" sz="4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16" y="1542954"/>
            <a:ext cx="11053846" cy="4186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175" y="1552575"/>
            <a:ext cx="10972800" cy="4114800"/>
          </a:xfrm>
          <a:custGeom>
            <a:avLst/>
            <a:gdLst/>
            <a:ahLst/>
            <a:cxnLst/>
            <a:rect l="l" t="t" r="r" b="b"/>
            <a:pathLst>
              <a:path w="10972800" h="4114800">
                <a:moveTo>
                  <a:pt x="0" y="4114800"/>
                </a:moveTo>
                <a:lnTo>
                  <a:pt x="10972800" y="4114800"/>
                </a:lnTo>
                <a:lnTo>
                  <a:pt x="10972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2750" y="3791077"/>
            <a:ext cx="2119376" cy="1533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72125" y="3667125"/>
            <a:ext cx="2128901" cy="165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81325" y="2733675"/>
            <a:ext cx="7300976" cy="2586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6001" y="1776476"/>
            <a:ext cx="0" cy="3543300"/>
          </a:xfrm>
          <a:custGeom>
            <a:avLst/>
            <a:gdLst/>
            <a:ahLst/>
            <a:cxnLst/>
            <a:rect l="l" t="t" r="r" b="b"/>
            <a:pathLst>
              <a:path w="0" h="3543300">
                <a:moveTo>
                  <a:pt x="0" y="35433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6001" y="53197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6001" y="443382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86001" y="35479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86001" y="26623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86001" y="17764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86001" y="5319776"/>
            <a:ext cx="9696450" cy="0"/>
          </a:xfrm>
          <a:custGeom>
            <a:avLst/>
            <a:gdLst/>
            <a:ahLst/>
            <a:cxnLst/>
            <a:rect l="l" t="t" r="r" b="b"/>
            <a:pathLst>
              <a:path w="9696450" h="0">
                <a:moveTo>
                  <a:pt x="0" y="0"/>
                </a:moveTo>
                <a:lnTo>
                  <a:pt x="96964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86001" y="53197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6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82451" y="53197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6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584575" y="4375785"/>
            <a:ext cx="874394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08395" y="4309681"/>
            <a:ext cx="8750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2595" y="3839781"/>
            <a:ext cx="8737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0785" y="5137467"/>
            <a:ext cx="3848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9180" y="4250626"/>
            <a:ext cx="52832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10%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9180" y="2477452"/>
            <a:ext cx="528320" cy="12211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30%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2000" spc="10" b="1">
                <a:solidFill>
                  <a:srgbClr val="002855"/>
                </a:solidFill>
                <a:latin typeface="Arial"/>
                <a:cs typeface="Arial"/>
              </a:rPr>
              <a:t>20%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180" y="1590611"/>
            <a:ext cx="52832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15" b="1">
                <a:solidFill>
                  <a:srgbClr val="002855"/>
                </a:solidFill>
                <a:latin typeface="Arial"/>
                <a:cs typeface="Arial"/>
              </a:rPr>
              <a:t>40%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14775" y="1752536"/>
            <a:ext cx="223837" cy="2238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05450" y="1752536"/>
            <a:ext cx="223837" cy="223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05650" y="1752536"/>
            <a:ext cx="214312" cy="2238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206240" y="1617662"/>
            <a:ext cx="422910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593850" algn="l"/>
                <a:tab pos="3188335" algn="l"/>
              </a:tabLst>
            </a:pPr>
            <a:r>
              <a:rPr dirty="0" sz="2750" spc="35" b="1">
                <a:solidFill>
                  <a:srgbClr val="002855"/>
                </a:solidFill>
                <a:latin typeface="Arial"/>
                <a:cs typeface="Arial"/>
              </a:rPr>
              <a:t>23</a:t>
            </a:r>
            <a:r>
              <a:rPr dirty="0" sz="2750" spc="20" b="1">
                <a:solidFill>
                  <a:srgbClr val="002855"/>
                </a:solidFill>
                <a:latin typeface="Arial"/>
                <a:cs typeface="Arial"/>
              </a:rPr>
              <a:t>mm</a:t>
            </a:r>
            <a:r>
              <a:rPr dirty="0" sz="2750" b="1">
                <a:solidFill>
                  <a:srgbClr val="002855"/>
                </a:solidFill>
                <a:latin typeface="Arial"/>
                <a:cs typeface="Arial"/>
              </a:rPr>
              <a:t>	</a:t>
            </a:r>
            <a:r>
              <a:rPr dirty="0" sz="2750" spc="35" b="1">
                <a:solidFill>
                  <a:srgbClr val="002855"/>
                </a:solidFill>
                <a:latin typeface="Arial"/>
                <a:cs typeface="Arial"/>
              </a:rPr>
              <a:t>25</a:t>
            </a:r>
            <a:r>
              <a:rPr dirty="0" sz="2750" spc="20" b="1">
                <a:solidFill>
                  <a:srgbClr val="002855"/>
                </a:solidFill>
                <a:latin typeface="Arial"/>
                <a:cs typeface="Arial"/>
              </a:rPr>
              <a:t>mm</a:t>
            </a:r>
            <a:r>
              <a:rPr dirty="0" sz="2750" b="1">
                <a:solidFill>
                  <a:srgbClr val="002855"/>
                </a:solidFill>
                <a:latin typeface="Arial"/>
                <a:cs typeface="Arial"/>
              </a:rPr>
              <a:t>	</a:t>
            </a:r>
            <a:r>
              <a:rPr dirty="0" sz="2750" spc="40" b="1">
                <a:solidFill>
                  <a:srgbClr val="002855"/>
                </a:solidFill>
                <a:latin typeface="Arial"/>
                <a:cs typeface="Arial"/>
              </a:rPr>
              <a:t>27</a:t>
            </a:r>
            <a:r>
              <a:rPr dirty="0" sz="2750" spc="20" b="1">
                <a:solidFill>
                  <a:srgbClr val="002855"/>
                </a:solidFill>
                <a:latin typeface="Arial"/>
                <a:cs typeface="Arial"/>
              </a:rPr>
              <a:t>mm</a:t>
            </a:r>
            <a:endParaRPr sz="27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2937" y="1557337"/>
            <a:ext cx="10972800" cy="4114800"/>
          </a:xfrm>
          <a:custGeom>
            <a:avLst/>
            <a:gdLst/>
            <a:ahLst/>
            <a:cxnLst/>
            <a:rect l="l" t="t" r="r" b="b"/>
            <a:pathLst>
              <a:path w="10972800" h="4114800">
                <a:moveTo>
                  <a:pt x="0" y="4114800"/>
                </a:moveTo>
                <a:lnTo>
                  <a:pt x="10972800" y="4114800"/>
                </a:lnTo>
                <a:lnTo>
                  <a:pt x="10972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525">
            <a:solidFill>
              <a:srgbClr val="0D1C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974214" y="5294566"/>
            <a:ext cx="8228330" cy="763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464310">
              <a:lnSpc>
                <a:spcPct val="100000"/>
              </a:lnSpc>
              <a:spcBef>
                <a:spcPts val="125"/>
              </a:spcBef>
              <a:tabLst>
                <a:tab pos="4128135" algn="l"/>
                <a:tab pos="6838315" algn="l"/>
              </a:tabLst>
            </a:pPr>
            <a:r>
              <a:rPr dirty="0" sz="2000" spc="5" b="1">
                <a:solidFill>
                  <a:srgbClr val="002855"/>
                </a:solidFill>
                <a:latin typeface="Arial"/>
                <a:cs typeface="Arial"/>
              </a:rPr>
              <a:t>n=101	n=104	</a:t>
            </a:r>
            <a:r>
              <a:rPr dirty="0" sz="2000" spc="-25" b="1">
                <a:solidFill>
                  <a:srgbClr val="002855"/>
                </a:solidFill>
                <a:latin typeface="Arial"/>
                <a:cs typeface="Arial"/>
              </a:rPr>
              <a:t>n=211</a:t>
            </a: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520"/>
              </a:spcBef>
            </a:pPr>
            <a:r>
              <a:rPr dirty="0" baseline="23809" sz="1575">
                <a:latin typeface="Arial"/>
                <a:cs typeface="Arial"/>
              </a:rPr>
              <a:t>*</a:t>
            </a:r>
            <a:r>
              <a:rPr dirty="0" sz="1550">
                <a:latin typeface="Arial"/>
                <a:cs typeface="Arial"/>
              </a:rPr>
              <a:t>Excludes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-30">
                <a:latin typeface="Arial"/>
                <a:cs typeface="Arial"/>
              </a:rPr>
              <a:t>76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20">
                <a:latin typeface="Arial"/>
                <a:cs typeface="Arial"/>
              </a:rPr>
              <a:t>patients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30">
                <a:latin typeface="Arial"/>
                <a:cs typeface="Arial"/>
              </a:rPr>
              <a:t>with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20">
                <a:latin typeface="Arial"/>
                <a:cs typeface="Arial"/>
              </a:rPr>
              <a:t>prior</a:t>
            </a:r>
            <a:r>
              <a:rPr dirty="0" sz="1550" spc="-60">
                <a:latin typeface="Arial"/>
                <a:cs typeface="Arial"/>
              </a:rPr>
              <a:t> </a:t>
            </a:r>
            <a:r>
              <a:rPr dirty="0" sz="1550" spc="10">
                <a:latin typeface="Arial"/>
                <a:cs typeface="Arial"/>
              </a:rPr>
              <a:t>pacemaker</a:t>
            </a:r>
            <a:r>
              <a:rPr dirty="0" sz="1550" spc="-130">
                <a:latin typeface="Arial"/>
                <a:cs typeface="Arial"/>
              </a:rPr>
              <a:t> </a:t>
            </a:r>
            <a:r>
              <a:rPr dirty="0" sz="1550" spc="5">
                <a:latin typeface="Arial"/>
                <a:cs typeface="Arial"/>
              </a:rPr>
              <a:t>and</a:t>
            </a:r>
            <a:r>
              <a:rPr dirty="0" sz="1550" spc="-40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8</a:t>
            </a:r>
            <a:r>
              <a:rPr dirty="0" sz="1550" spc="-145">
                <a:latin typeface="Arial"/>
                <a:cs typeface="Arial"/>
              </a:rPr>
              <a:t> </a:t>
            </a:r>
            <a:r>
              <a:rPr dirty="0" sz="1550" spc="20">
                <a:latin typeface="Arial"/>
                <a:cs typeface="Arial"/>
              </a:rPr>
              <a:t>patients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15">
                <a:latin typeface="Arial"/>
                <a:cs typeface="Arial"/>
              </a:rPr>
              <a:t>who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50">
                <a:latin typeface="Arial"/>
                <a:cs typeface="Arial"/>
              </a:rPr>
              <a:t>did</a:t>
            </a:r>
            <a:r>
              <a:rPr dirty="0" sz="1550" spc="-114">
                <a:latin typeface="Arial"/>
                <a:cs typeface="Arial"/>
              </a:rPr>
              <a:t> </a:t>
            </a:r>
            <a:r>
              <a:rPr dirty="0" sz="1550" spc="45">
                <a:latin typeface="Arial"/>
                <a:cs typeface="Arial"/>
              </a:rPr>
              <a:t>not</a:t>
            </a:r>
            <a:r>
              <a:rPr dirty="0" sz="1550" spc="-1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receive</a:t>
            </a:r>
            <a:r>
              <a:rPr dirty="0" sz="1550" spc="-55">
                <a:latin typeface="Arial"/>
                <a:cs typeface="Arial"/>
              </a:rPr>
              <a:t> </a:t>
            </a:r>
            <a:r>
              <a:rPr dirty="0" sz="1550" spc="5">
                <a:latin typeface="Arial"/>
                <a:cs typeface="Arial"/>
              </a:rPr>
              <a:t>the</a:t>
            </a:r>
            <a:r>
              <a:rPr dirty="0" sz="1550" spc="-60">
                <a:latin typeface="Arial"/>
                <a:cs typeface="Arial"/>
              </a:rPr>
              <a:t> </a:t>
            </a:r>
            <a:r>
              <a:rPr dirty="0" sz="1550" spc="-35">
                <a:latin typeface="Arial"/>
                <a:cs typeface="Arial"/>
              </a:rPr>
              <a:t>Trilogy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-105">
                <a:latin typeface="Arial"/>
                <a:cs typeface="Arial"/>
              </a:rPr>
              <a:t>THV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716534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Predictors </a:t>
            </a:r>
            <a:r>
              <a:rPr dirty="0" sz="3950" spc="-5">
                <a:solidFill>
                  <a:srgbClr val="002855"/>
                </a:solidFill>
                <a:latin typeface="Arial"/>
                <a:cs typeface="Arial"/>
              </a:rPr>
              <a:t>of </a:t>
            </a: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New</a:t>
            </a:r>
            <a:r>
              <a:rPr dirty="0" sz="3950" spc="7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Pacemaker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12" y="1257149"/>
            <a:ext cx="11091954" cy="375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3730" y="1273810"/>
          <a:ext cx="11022330" cy="367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9605"/>
                <a:gridCol w="1324609"/>
                <a:gridCol w="1315084"/>
                <a:gridCol w="1334134"/>
                <a:gridCol w="1298575"/>
              </a:tblGrid>
              <a:tr h="813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240665" indent="2794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solidFill>
                      <a:srgbClr val="15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8285" marR="185420" indent="50800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20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95%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Wald  </a:t>
                      </a:r>
                      <a:r>
                        <a:rPr dirty="0" sz="20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Confidence</a:t>
                      </a:r>
                      <a:r>
                        <a:rPr dirty="0" sz="2000" spc="-1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Limits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p-value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</a:tr>
              <a:tr h="794512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dirty="0" sz="2000" spc="-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dirty="0" sz="2000" spc="2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Congestive </a:t>
                      </a:r>
                      <a:r>
                        <a:rPr dirty="0" sz="2000" spc="-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2000" spc="-16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Failure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1971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885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-45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92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49554"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0680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49554"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3.21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49554"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0.01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49554">
                    <a:lnR w="12700">
                      <a:solidFill>
                        <a:srgbClr val="155F82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0988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790"/>
                        </a:spcBef>
                      </a:pP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Baseline Severe </a:t>
                      </a:r>
                      <a:r>
                        <a:rPr dirty="0" sz="2000" spc="-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AR </a:t>
                      </a:r>
                      <a:r>
                        <a:rPr dirty="0" sz="2000" spc="1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vs. </a:t>
                      </a: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Moderate </a:t>
                      </a:r>
                      <a:r>
                        <a:rPr dirty="0" sz="2000" spc="1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000" spc="-18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Severe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2733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r" marR="349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-45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88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r" marR="360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3.19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0.02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0988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800"/>
                        </a:spcBef>
                      </a:pPr>
                      <a:r>
                        <a:rPr dirty="0" sz="2000" spc="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Annular </a:t>
                      </a: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Perimeter</a:t>
                      </a:r>
                      <a:r>
                        <a:rPr dirty="0" sz="2000" spc="-16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≥85mm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2860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r" marR="349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000" spc="-45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08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r" marR="360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24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3.46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0.005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6819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200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2000" spc="-40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 b="1">
                          <a:solidFill>
                            <a:srgbClr val="002855"/>
                          </a:solidFill>
                          <a:latin typeface="Arial"/>
                          <a:cs typeface="Arial"/>
                        </a:rPr>
                        <a:t>RBBB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8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2000" spc="-45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66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06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48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12.75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&lt;0.0001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3734" y="4961572"/>
            <a:ext cx="10614660" cy="8540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dirty="0" sz="1800" spc="-25">
                <a:latin typeface="Arial"/>
                <a:cs typeface="Arial"/>
              </a:rPr>
              <a:t>Variables </a:t>
            </a:r>
            <a:r>
              <a:rPr dirty="0" sz="1800" spc="30">
                <a:latin typeface="Arial"/>
                <a:cs typeface="Arial"/>
              </a:rPr>
              <a:t>not </a:t>
            </a:r>
            <a:r>
              <a:rPr dirty="0" sz="1800" spc="-10">
                <a:latin typeface="Arial"/>
                <a:cs typeface="Arial"/>
              </a:rPr>
              <a:t>associated </a:t>
            </a:r>
            <a:r>
              <a:rPr dirty="0" sz="1800" spc="5">
                <a:latin typeface="Arial"/>
                <a:cs typeface="Arial"/>
              </a:rPr>
              <a:t>with </a:t>
            </a:r>
            <a:r>
              <a:rPr dirty="0" sz="1800" spc="-20">
                <a:latin typeface="Arial"/>
                <a:cs typeface="Arial"/>
              </a:rPr>
              <a:t>new </a:t>
            </a:r>
            <a:r>
              <a:rPr dirty="0" sz="1800" spc="-10">
                <a:latin typeface="Arial"/>
                <a:cs typeface="Arial"/>
              </a:rPr>
              <a:t>pacemaker </a:t>
            </a:r>
            <a:r>
              <a:rPr dirty="0" sz="1800" spc="5">
                <a:latin typeface="Arial"/>
                <a:cs typeface="Arial"/>
              </a:rPr>
              <a:t>included </a:t>
            </a:r>
            <a:r>
              <a:rPr dirty="0" sz="1800" spc="-110">
                <a:latin typeface="Arial"/>
                <a:cs typeface="Arial"/>
              </a:rPr>
              <a:t>NYHA </a:t>
            </a:r>
            <a:r>
              <a:rPr dirty="0" sz="1800" spc="10">
                <a:latin typeface="Arial"/>
                <a:cs typeface="Arial"/>
              </a:rPr>
              <a:t>classification, </a:t>
            </a:r>
            <a:r>
              <a:rPr dirty="0" sz="1800" spc="-204">
                <a:latin typeface="Arial"/>
                <a:cs typeface="Arial"/>
              </a:rPr>
              <a:t>STS </a:t>
            </a:r>
            <a:r>
              <a:rPr dirty="0" sz="1800" spc="-10">
                <a:latin typeface="Arial"/>
                <a:cs typeface="Arial"/>
              </a:rPr>
              <a:t>score, </a:t>
            </a:r>
            <a:r>
              <a:rPr dirty="0" sz="1800" spc="-95">
                <a:latin typeface="Arial"/>
                <a:cs typeface="Arial"/>
              </a:rPr>
              <a:t>LBBB, </a:t>
            </a:r>
            <a:r>
              <a:rPr dirty="0" sz="1800" spc="-50">
                <a:latin typeface="Arial"/>
                <a:cs typeface="Arial"/>
              </a:rPr>
              <a:t>Oversizing,  </a:t>
            </a:r>
            <a:r>
              <a:rPr dirty="0" sz="1800">
                <a:latin typeface="Arial"/>
                <a:cs typeface="Arial"/>
              </a:rPr>
              <a:t>Depth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by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echocardiography,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LVEF,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LV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Dimensions,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LV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Volume,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LV </a:t>
            </a:r>
            <a:r>
              <a:rPr dirty="0" sz="1800" spc="-40">
                <a:latin typeface="Arial"/>
                <a:cs typeface="Arial"/>
              </a:rPr>
              <a:t>Mass,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Site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Experience,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Enrollment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Tercile,  </a:t>
            </a:r>
            <a:r>
              <a:rPr dirty="0" sz="1800" spc="-30">
                <a:latin typeface="Arial"/>
                <a:cs typeface="Arial"/>
              </a:rPr>
              <a:t>Baseline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KCCQ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306832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70">
                <a:solidFill>
                  <a:srgbClr val="002855"/>
                </a:solidFill>
                <a:latin typeface="Arial"/>
                <a:cs typeface="Arial"/>
              </a:rPr>
              <a:t>C</a:t>
            </a:r>
            <a:r>
              <a:rPr dirty="0" sz="3950" spc="-15">
                <a:solidFill>
                  <a:srgbClr val="002855"/>
                </a:solidFill>
                <a:latin typeface="Arial"/>
                <a:cs typeface="Arial"/>
              </a:rPr>
              <a:t>o</a:t>
            </a:r>
            <a:r>
              <a:rPr dirty="0" sz="3950" spc="50">
                <a:solidFill>
                  <a:srgbClr val="002855"/>
                </a:solidFill>
                <a:latin typeface="Arial"/>
                <a:cs typeface="Arial"/>
              </a:rPr>
              <a:t>n</a:t>
            </a:r>
            <a:r>
              <a:rPr dirty="0" sz="3950" spc="-25">
                <a:solidFill>
                  <a:srgbClr val="002855"/>
                </a:solidFill>
                <a:latin typeface="Arial"/>
                <a:cs typeface="Arial"/>
              </a:rPr>
              <a:t>c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l</a:t>
            </a:r>
            <a:r>
              <a:rPr dirty="0" sz="3950" spc="50">
                <a:solidFill>
                  <a:srgbClr val="002855"/>
                </a:solidFill>
                <a:latin typeface="Arial"/>
                <a:cs typeface="Arial"/>
              </a:rPr>
              <a:t>u</a:t>
            </a:r>
            <a:r>
              <a:rPr dirty="0" sz="3950" spc="-25">
                <a:solidFill>
                  <a:srgbClr val="002855"/>
                </a:solidFill>
                <a:latin typeface="Arial"/>
                <a:cs typeface="Arial"/>
              </a:rPr>
              <a:t>s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i</a:t>
            </a:r>
            <a:r>
              <a:rPr dirty="0" sz="3950" spc="50">
                <a:solidFill>
                  <a:srgbClr val="002855"/>
                </a:solidFill>
                <a:latin typeface="Arial"/>
                <a:cs typeface="Arial"/>
              </a:rPr>
              <a:t>o</a:t>
            </a:r>
            <a:r>
              <a:rPr dirty="0" sz="3950" spc="-15">
                <a:solidFill>
                  <a:srgbClr val="002855"/>
                </a:solidFill>
                <a:latin typeface="Arial"/>
                <a:cs typeface="Arial"/>
              </a:rPr>
              <a:t>n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755" y="1210373"/>
            <a:ext cx="10833100" cy="524637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25400" marR="17780">
              <a:lnSpc>
                <a:spcPct val="77000"/>
              </a:lnSpc>
              <a:spcBef>
                <a:spcPts val="844"/>
              </a:spcBef>
            </a:pPr>
            <a:r>
              <a:rPr dirty="0" sz="2600" spc="90" b="1">
                <a:solidFill>
                  <a:srgbClr val="002855"/>
                </a:solidFill>
                <a:latin typeface="Calibri"/>
                <a:cs typeface="Calibri"/>
              </a:rPr>
              <a:t>In</a:t>
            </a:r>
            <a:r>
              <a:rPr dirty="0" sz="2600" spc="-6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80" b="1">
                <a:solidFill>
                  <a:srgbClr val="002855"/>
                </a:solidFill>
                <a:latin typeface="Calibri"/>
                <a:cs typeface="Calibri"/>
              </a:rPr>
              <a:t>the</a:t>
            </a:r>
            <a:r>
              <a:rPr dirty="0" sz="2600" spc="-4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120" b="1">
                <a:solidFill>
                  <a:srgbClr val="002855"/>
                </a:solidFill>
                <a:latin typeface="Calibri"/>
                <a:cs typeface="Calibri"/>
              </a:rPr>
              <a:t>largest</a:t>
            </a:r>
            <a:r>
              <a:rPr dirty="0" sz="2600" spc="-4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114" b="1">
                <a:solidFill>
                  <a:srgbClr val="002855"/>
                </a:solidFill>
                <a:latin typeface="Calibri"/>
                <a:cs typeface="Calibri"/>
              </a:rPr>
              <a:t>cohort</a:t>
            </a:r>
            <a:r>
              <a:rPr dirty="0" sz="2600" spc="-9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80" b="1">
                <a:solidFill>
                  <a:srgbClr val="002855"/>
                </a:solidFill>
                <a:latin typeface="Calibri"/>
                <a:cs typeface="Calibri"/>
              </a:rPr>
              <a:t>of</a:t>
            </a:r>
            <a:r>
              <a:rPr dirty="0" sz="2600" spc="-9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110" b="1">
                <a:solidFill>
                  <a:srgbClr val="002855"/>
                </a:solidFill>
                <a:latin typeface="Calibri"/>
                <a:cs typeface="Calibri"/>
              </a:rPr>
              <a:t>high-risk</a:t>
            </a:r>
            <a:r>
              <a:rPr dirty="0" sz="2600" spc="-4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105" b="1">
                <a:solidFill>
                  <a:srgbClr val="002855"/>
                </a:solidFill>
                <a:latin typeface="Calibri"/>
                <a:cs typeface="Calibri"/>
              </a:rPr>
              <a:t>patients</a:t>
            </a:r>
            <a:r>
              <a:rPr dirty="0" sz="2600" spc="-6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60" b="1">
                <a:solidFill>
                  <a:srgbClr val="002855"/>
                </a:solidFill>
                <a:latin typeface="Calibri"/>
                <a:cs typeface="Calibri"/>
              </a:rPr>
              <a:t>with</a:t>
            </a:r>
            <a:r>
              <a:rPr dirty="0" sz="2600" spc="-8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140" b="1">
                <a:solidFill>
                  <a:srgbClr val="002855"/>
                </a:solidFill>
                <a:latin typeface="Calibri"/>
                <a:cs typeface="Calibri"/>
              </a:rPr>
              <a:t>symptomatic</a:t>
            </a:r>
            <a:r>
              <a:rPr dirty="0" sz="2600" spc="-7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85" b="1">
                <a:solidFill>
                  <a:srgbClr val="002855"/>
                </a:solidFill>
                <a:latin typeface="Calibri"/>
                <a:cs typeface="Calibri"/>
              </a:rPr>
              <a:t>native</a:t>
            </a:r>
            <a:r>
              <a:rPr dirty="0" sz="2600" spc="-2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110" b="1">
                <a:solidFill>
                  <a:srgbClr val="002855"/>
                </a:solidFill>
                <a:latin typeface="Calibri"/>
                <a:cs typeface="Calibri"/>
              </a:rPr>
              <a:t>aortic  </a:t>
            </a:r>
            <a:r>
              <a:rPr dirty="0" sz="2600" spc="80" b="1">
                <a:solidFill>
                  <a:srgbClr val="002855"/>
                </a:solidFill>
                <a:latin typeface="Calibri"/>
                <a:cs typeface="Calibri"/>
              </a:rPr>
              <a:t>regurgitation</a:t>
            </a:r>
            <a:r>
              <a:rPr dirty="0" sz="2600" spc="-10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100" b="1">
                <a:solidFill>
                  <a:srgbClr val="002855"/>
                </a:solidFill>
                <a:latin typeface="Calibri"/>
                <a:cs typeface="Calibri"/>
              </a:rPr>
              <a:t>undergoing</a:t>
            </a:r>
            <a:r>
              <a:rPr dirty="0" sz="2600" spc="-13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90" b="1">
                <a:solidFill>
                  <a:srgbClr val="002855"/>
                </a:solidFill>
                <a:latin typeface="Calibri"/>
                <a:cs typeface="Calibri"/>
              </a:rPr>
              <a:t>TAVR</a:t>
            </a:r>
            <a:r>
              <a:rPr dirty="0" sz="2600" spc="-9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55" b="1">
                <a:solidFill>
                  <a:srgbClr val="002855"/>
                </a:solidFill>
                <a:latin typeface="Calibri"/>
                <a:cs typeface="Calibri"/>
              </a:rPr>
              <a:t>with</a:t>
            </a:r>
            <a:r>
              <a:rPr dirty="0" sz="2600" spc="-9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80" b="1">
                <a:solidFill>
                  <a:srgbClr val="002855"/>
                </a:solidFill>
                <a:latin typeface="Calibri"/>
                <a:cs typeface="Calibri"/>
              </a:rPr>
              <a:t>the</a:t>
            </a:r>
            <a:r>
              <a:rPr dirty="0" sz="2600" spc="-3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600" spc="100" b="1">
                <a:solidFill>
                  <a:srgbClr val="002855"/>
                </a:solidFill>
                <a:latin typeface="Calibri"/>
                <a:cs typeface="Calibri"/>
              </a:rPr>
              <a:t>JenaValve:</a:t>
            </a:r>
            <a:endParaRPr sz="2600">
              <a:latin typeface="Calibri"/>
              <a:cs typeface="Calibri"/>
            </a:endParaRPr>
          </a:p>
          <a:p>
            <a:pPr marL="482600" indent="-400685">
              <a:lnSpc>
                <a:spcPts val="2645"/>
              </a:lnSpc>
              <a:spcBef>
                <a:spcPts val="910"/>
              </a:spcBef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dirty="0" sz="2400" spc="95" b="1">
                <a:solidFill>
                  <a:srgbClr val="002855"/>
                </a:solidFill>
                <a:latin typeface="Calibri"/>
                <a:cs typeface="Calibri"/>
              </a:rPr>
              <a:t>The</a:t>
            </a:r>
            <a:r>
              <a:rPr dirty="0" sz="2400" spc="-10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5" b="1">
                <a:solidFill>
                  <a:srgbClr val="002855"/>
                </a:solidFill>
                <a:latin typeface="Calibri"/>
                <a:cs typeface="Calibri"/>
              </a:rPr>
              <a:t>primary</a:t>
            </a:r>
            <a:r>
              <a:rPr dirty="0" sz="2400" spc="-3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05" b="1">
                <a:solidFill>
                  <a:srgbClr val="002855"/>
                </a:solidFill>
                <a:latin typeface="Calibri"/>
                <a:cs typeface="Calibri"/>
              </a:rPr>
              <a:t>safety</a:t>
            </a:r>
            <a:r>
              <a:rPr dirty="0" sz="2400" spc="-8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35" b="1">
                <a:solidFill>
                  <a:srgbClr val="002855"/>
                </a:solidFill>
                <a:latin typeface="Calibri"/>
                <a:cs typeface="Calibri"/>
              </a:rPr>
              <a:t>and</a:t>
            </a:r>
            <a:r>
              <a:rPr dirty="0" sz="2400" spc="-8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25" b="1">
                <a:solidFill>
                  <a:srgbClr val="002855"/>
                </a:solidFill>
                <a:latin typeface="Calibri"/>
                <a:cs typeface="Calibri"/>
              </a:rPr>
              <a:t>efficacy</a:t>
            </a:r>
            <a:r>
              <a:rPr dirty="0" sz="2400" spc="-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50" b="1">
                <a:solidFill>
                  <a:srgbClr val="002855"/>
                </a:solidFill>
                <a:latin typeface="Calibri"/>
                <a:cs typeface="Calibri"/>
              </a:rPr>
              <a:t>outcomes</a:t>
            </a:r>
            <a:r>
              <a:rPr dirty="0" sz="2400" spc="-6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20" b="1">
                <a:solidFill>
                  <a:srgbClr val="002855"/>
                </a:solidFill>
                <a:latin typeface="Calibri"/>
                <a:cs typeface="Calibri"/>
              </a:rPr>
              <a:t>achieved</a:t>
            </a:r>
            <a:r>
              <a:rPr dirty="0" sz="2400" spc="-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20" b="1">
                <a:solidFill>
                  <a:srgbClr val="002855"/>
                </a:solidFill>
                <a:latin typeface="Calibri"/>
                <a:cs typeface="Calibri"/>
              </a:rPr>
              <a:t>prespecified</a:t>
            </a:r>
            <a:endParaRPr sz="2400">
              <a:latin typeface="Calibri"/>
              <a:cs typeface="Calibri"/>
            </a:endParaRPr>
          </a:p>
          <a:p>
            <a:pPr marL="482600">
              <a:lnSpc>
                <a:spcPts val="2645"/>
              </a:lnSpc>
            </a:pPr>
            <a:r>
              <a:rPr dirty="0" sz="2400" spc="114" b="1">
                <a:solidFill>
                  <a:srgbClr val="002855"/>
                </a:solidFill>
                <a:latin typeface="Calibri"/>
                <a:cs typeface="Calibri"/>
              </a:rPr>
              <a:t>performance</a:t>
            </a:r>
            <a:r>
              <a:rPr dirty="0" sz="2400" spc="-7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002855"/>
                </a:solidFill>
                <a:latin typeface="Calibri"/>
                <a:cs typeface="Calibri"/>
              </a:rPr>
              <a:t>goals</a:t>
            </a:r>
            <a:endParaRPr sz="2400">
              <a:latin typeface="Calibri"/>
              <a:cs typeface="Calibri"/>
            </a:endParaRPr>
          </a:p>
          <a:p>
            <a:pPr lvl="1" marL="1003935" indent="-343535">
              <a:lnSpc>
                <a:spcPct val="100000"/>
              </a:lnSpc>
              <a:spcBef>
                <a:spcPts val="1350"/>
              </a:spcBef>
              <a:buChar char="•"/>
              <a:tabLst>
                <a:tab pos="1003300" algn="l"/>
                <a:tab pos="1003935" algn="l"/>
              </a:tabLst>
            </a:pPr>
            <a:r>
              <a:rPr dirty="0" sz="2000" spc="-45">
                <a:solidFill>
                  <a:srgbClr val="002855"/>
                </a:solidFill>
                <a:latin typeface="Arial"/>
                <a:cs typeface="Arial"/>
              </a:rPr>
              <a:t>Safety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002855"/>
                </a:solidFill>
                <a:latin typeface="Arial"/>
                <a:cs typeface="Arial"/>
              </a:rPr>
              <a:t>-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002855"/>
                </a:solidFill>
                <a:latin typeface="Arial"/>
                <a:cs typeface="Arial"/>
              </a:rPr>
              <a:t>26.2%</a:t>
            </a:r>
            <a:r>
              <a:rPr dirty="0" sz="2000" spc="-1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2855"/>
                </a:solidFill>
                <a:latin typeface="Arial"/>
                <a:cs typeface="Arial"/>
              </a:rPr>
              <a:t>vs.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002855"/>
                </a:solidFill>
                <a:latin typeface="Arial"/>
                <a:cs typeface="Arial"/>
              </a:rPr>
              <a:t>40.5%,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2855"/>
                </a:solidFill>
                <a:latin typeface="Arial"/>
                <a:cs typeface="Arial"/>
              </a:rPr>
              <a:t>p&lt;0.0001</a:t>
            </a:r>
            <a:endParaRPr sz="2000">
              <a:latin typeface="Arial"/>
              <a:cs typeface="Arial"/>
            </a:endParaRPr>
          </a:p>
          <a:p>
            <a:pPr lvl="1" marL="1003935" indent="-343535">
              <a:lnSpc>
                <a:spcPct val="100000"/>
              </a:lnSpc>
              <a:spcBef>
                <a:spcPts val="825"/>
              </a:spcBef>
              <a:buChar char="•"/>
              <a:tabLst>
                <a:tab pos="1003300" algn="l"/>
                <a:tab pos="1003935" algn="l"/>
              </a:tabLst>
            </a:pPr>
            <a:r>
              <a:rPr dirty="0" sz="2000" spc="-25">
                <a:solidFill>
                  <a:srgbClr val="002855"/>
                </a:solidFill>
                <a:latin typeface="Arial"/>
                <a:cs typeface="Arial"/>
              </a:rPr>
              <a:t>Efficacy</a:t>
            </a:r>
            <a:r>
              <a:rPr dirty="0" sz="2000" spc="-13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(all-cause</a:t>
            </a:r>
            <a:r>
              <a:rPr dirty="0" sz="2000" spc="-12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mortality)</a:t>
            </a:r>
            <a:r>
              <a:rPr dirty="0" sz="2000" spc="-19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002855"/>
                </a:solidFill>
                <a:latin typeface="Arial"/>
                <a:cs typeface="Arial"/>
              </a:rPr>
              <a:t>-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8.1%</a:t>
            </a:r>
            <a:r>
              <a:rPr dirty="0" sz="2000" spc="-1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2855"/>
                </a:solidFill>
                <a:latin typeface="Arial"/>
                <a:cs typeface="Arial"/>
              </a:rPr>
              <a:t>vs.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002855"/>
                </a:solidFill>
                <a:latin typeface="Arial"/>
                <a:cs typeface="Arial"/>
              </a:rPr>
              <a:t>25%,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2855"/>
                </a:solidFill>
                <a:latin typeface="Arial"/>
                <a:cs typeface="Arial"/>
              </a:rPr>
              <a:t>p&lt;0.0001</a:t>
            </a:r>
            <a:endParaRPr sz="2000">
              <a:latin typeface="Arial"/>
              <a:cs typeface="Arial"/>
            </a:endParaRPr>
          </a:p>
          <a:p>
            <a:pPr marL="497205" marR="241300" indent="-407034">
              <a:lnSpc>
                <a:spcPts val="2400"/>
              </a:lnSpc>
              <a:spcBef>
                <a:spcPts val="1440"/>
              </a:spcBef>
              <a:buFont typeface="Wingdings"/>
              <a:buChar char=""/>
              <a:tabLst>
                <a:tab pos="497205" algn="l"/>
                <a:tab pos="497840" algn="l"/>
              </a:tabLst>
            </a:pPr>
            <a:r>
              <a:rPr dirty="0" sz="2400" spc="110" b="1">
                <a:solidFill>
                  <a:srgbClr val="002855"/>
                </a:solidFill>
                <a:latin typeface="Calibri"/>
                <a:cs typeface="Calibri"/>
              </a:rPr>
              <a:t>High</a:t>
            </a:r>
            <a:r>
              <a:rPr dirty="0" sz="2400" spc="-6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30" b="1">
                <a:solidFill>
                  <a:srgbClr val="002855"/>
                </a:solidFill>
                <a:latin typeface="Calibri"/>
                <a:cs typeface="Calibri"/>
              </a:rPr>
              <a:t>device</a:t>
            </a:r>
            <a:r>
              <a:rPr dirty="0" sz="2400" spc="-7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240" b="1">
                <a:solidFill>
                  <a:srgbClr val="002855"/>
                </a:solidFill>
                <a:latin typeface="Calibri"/>
                <a:cs typeface="Calibri"/>
              </a:rPr>
              <a:t>success</a:t>
            </a:r>
            <a:r>
              <a:rPr dirty="0" sz="2400" spc="-5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05" b="1">
                <a:solidFill>
                  <a:srgbClr val="002855"/>
                </a:solidFill>
                <a:latin typeface="Calibri"/>
                <a:cs typeface="Calibri"/>
              </a:rPr>
              <a:t>rates</a:t>
            </a:r>
            <a:r>
              <a:rPr dirty="0" sz="2400" spc="-5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70" b="1">
                <a:solidFill>
                  <a:srgbClr val="002855"/>
                </a:solidFill>
                <a:latin typeface="Calibri"/>
                <a:cs typeface="Calibri"/>
              </a:rPr>
              <a:t>(96.4%)</a:t>
            </a:r>
            <a:r>
              <a:rPr dirty="0" sz="2400" spc="-1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10" b="1">
                <a:solidFill>
                  <a:srgbClr val="002855"/>
                </a:solidFill>
                <a:latin typeface="Calibri"/>
                <a:cs typeface="Calibri"/>
              </a:rPr>
              <a:t>and</a:t>
            </a:r>
            <a:r>
              <a:rPr dirty="0" sz="2400" spc="1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002855"/>
                </a:solidFill>
                <a:latin typeface="Calibri"/>
                <a:cs typeface="Calibri"/>
              </a:rPr>
              <a:t>acceptable</a:t>
            </a:r>
            <a:r>
              <a:rPr dirty="0" sz="2400" spc="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05" b="1">
                <a:solidFill>
                  <a:srgbClr val="002855"/>
                </a:solidFill>
                <a:latin typeface="Calibri"/>
                <a:cs typeface="Calibri"/>
              </a:rPr>
              <a:t>rates</a:t>
            </a:r>
            <a:r>
              <a:rPr dirty="0" sz="2400" spc="-5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5" b="1">
                <a:solidFill>
                  <a:srgbClr val="002855"/>
                </a:solidFill>
                <a:latin typeface="Calibri"/>
                <a:cs typeface="Calibri"/>
              </a:rPr>
              <a:t>of</a:t>
            </a:r>
            <a:r>
              <a:rPr dirty="0" sz="2400" spc="-6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40" b="1">
                <a:solidFill>
                  <a:srgbClr val="002855"/>
                </a:solidFill>
                <a:latin typeface="Calibri"/>
                <a:cs typeface="Calibri"/>
              </a:rPr>
              <a:t>complications  </a:t>
            </a:r>
            <a:r>
              <a:rPr dirty="0" sz="2400" spc="75" b="1">
                <a:solidFill>
                  <a:srgbClr val="002855"/>
                </a:solidFill>
                <a:latin typeface="Calibri"/>
                <a:cs typeface="Calibri"/>
              </a:rPr>
              <a:t>highlight</a:t>
            </a:r>
            <a:r>
              <a:rPr dirty="0" sz="2400" spc="-5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40" b="1">
                <a:solidFill>
                  <a:srgbClr val="002855"/>
                </a:solidFill>
                <a:latin typeface="Calibri"/>
                <a:cs typeface="Calibri"/>
              </a:rPr>
              <a:t>a</a:t>
            </a:r>
            <a:r>
              <a:rPr dirty="0" sz="2400" spc="-7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5" b="1">
                <a:solidFill>
                  <a:srgbClr val="002855"/>
                </a:solidFill>
                <a:latin typeface="Calibri"/>
                <a:cs typeface="Calibri"/>
              </a:rPr>
              <a:t>favorable</a:t>
            </a:r>
            <a:r>
              <a:rPr dirty="0" sz="2400" spc="-8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00" b="1">
                <a:solidFill>
                  <a:srgbClr val="002855"/>
                </a:solidFill>
                <a:latin typeface="Calibri"/>
                <a:cs typeface="Calibri"/>
              </a:rPr>
              <a:t>risk-benefit</a:t>
            </a:r>
            <a:r>
              <a:rPr dirty="0" sz="2400" spc="-4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5" b="1">
                <a:solidFill>
                  <a:srgbClr val="002855"/>
                </a:solidFill>
                <a:latin typeface="Calibri"/>
                <a:cs typeface="Calibri"/>
              </a:rPr>
              <a:t>profile</a:t>
            </a:r>
            <a:endParaRPr sz="2400">
              <a:latin typeface="Calibri"/>
              <a:cs typeface="Calibri"/>
            </a:endParaRPr>
          </a:p>
          <a:p>
            <a:pPr lvl="1" marL="1003300" marR="665480" indent="-343535">
              <a:lnSpc>
                <a:spcPct val="100000"/>
              </a:lnSpc>
              <a:spcBef>
                <a:spcPts val="1350"/>
              </a:spcBef>
              <a:buChar char="•"/>
              <a:tabLst>
                <a:tab pos="1003300" algn="l"/>
                <a:tab pos="1003935" algn="l"/>
              </a:tabLst>
            </a:pPr>
            <a:r>
              <a:rPr dirty="0" sz="2000" spc="-20">
                <a:solidFill>
                  <a:srgbClr val="002855"/>
                </a:solidFill>
                <a:latin typeface="Arial"/>
                <a:cs typeface="Arial"/>
              </a:rPr>
              <a:t>Procedural</a:t>
            </a:r>
            <a:r>
              <a:rPr dirty="0" sz="2000" spc="-11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002855"/>
                </a:solidFill>
                <a:latin typeface="Arial"/>
                <a:cs typeface="Arial"/>
              </a:rPr>
              <a:t>death</a:t>
            </a:r>
            <a:r>
              <a:rPr dirty="0" sz="2000" spc="-9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002855"/>
                </a:solidFill>
                <a:latin typeface="Arial"/>
                <a:cs typeface="Arial"/>
              </a:rPr>
              <a:t>0%,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02855"/>
                </a:solidFill>
                <a:latin typeface="Arial"/>
                <a:cs typeface="Arial"/>
              </a:rPr>
              <a:t>30-day</a:t>
            </a:r>
            <a:r>
              <a:rPr dirty="0" sz="2000" spc="-114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death</a:t>
            </a:r>
            <a:r>
              <a:rPr dirty="0" sz="2000" spc="-17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02855"/>
                </a:solidFill>
                <a:latin typeface="Arial"/>
                <a:cs typeface="Arial"/>
              </a:rPr>
              <a:t>1.4%,</a:t>
            </a:r>
            <a:r>
              <a:rPr dirty="0" sz="2000" spc="-15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valve</a:t>
            </a:r>
            <a:r>
              <a:rPr dirty="0" sz="2000" spc="-1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embolization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02855"/>
                </a:solidFill>
                <a:latin typeface="Arial"/>
                <a:cs typeface="Arial"/>
              </a:rPr>
              <a:t>1.6%,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2855"/>
                </a:solidFill>
                <a:latin typeface="Arial"/>
                <a:cs typeface="Arial"/>
              </a:rPr>
              <a:t>30-day</a:t>
            </a:r>
            <a:r>
              <a:rPr dirty="0" sz="2000" spc="-114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002855"/>
                </a:solidFill>
                <a:latin typeface="Arial"/>
                <a:cs typeface="Arial"/>
              </a:rPr>
              <a:t>disabling 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stroke</a:t>
            </a:r>
            <a:r>
              <a:rPr dirty="0" sz="2000" spc="-1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0.8%</a:t>
            </a:r>
            <a:endParaRPr sz="2000">
              <a:latin typeface="Arial"/>
              <a:cs typeface="Arial"/>
            </a:endParaRPr>
          </a:p>
          <a:p>
            <a:pPr marL="455930" marR="515620" indent="-455930">
              <a:lnSpc>
                <a:spcPts val="2645"/>
              </a:lnSpc>
              <a:spcBef>
                <a:spcPts val="960"/>
              </a:spcBef>
              <a:buFont typeface="Wingdings"/>
              <a:buChar char=""/>
              <a:tabLst>
                <a:tab pos="455930" algn="l"/>
                <a:tab pos="546735" algn="l"/>
              </a:tabLst>
            </a:pPr>
            <a:r>
              <a:rPr dirty="0" sz="2400" spc="105" b="1">
                <a:solidFill>
                  <a:srgbClr val="002855"/>
                </a:solidFill>
                <a:latin typeface="Calibri"/>
                <a:cs typeface="Calibri"/>
              </a:rPr>
              <a:t>Favorable</a:t>
            </a:r>
            <a:r>
              <a:rPr dirty="0" sz="2400" spc="-8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5" b="1">
                <a:solidFill>
                  <a:srgbClr val="002855"/>
                </a:solidFill>
                <a:latin typeface="Calibri"/>
                <a:cs typeface="Calibri"/>
              </a:rPr>
              <a:t>valve</a:t>
            </a:r>
            <a:r>
              <a:rPr dirty="0" sz="2400" spc="-8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14" b="1">
                <a:solidFill>
                  <a:srgbClr val="002855"/>
                </a:solidFill>
                <a:latin typeface="Calibri"/>
                <a:cs typeface="Calibri"/>
              </a:rPr>
              <a:t>performance</a:t>
            </a:r>
            <a:r>
              <a:rPr dirty="0" sz="2400" spc="-7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50" b="1">
                <a:solidFill>
                  <a:srgbClr val="002855"/>
                </a:solidFill>
                <a:latin typeface="Calibri"/>
                <a:cs typeface="Calibri"/>
              </a:rPr>
              <a:t>was</a:t>
            </a:r>
            <a:r>
              <a:rPr dirty="0" sz="2400" spc="-6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20" b="1">
                <a:solidFill>
                  <a:srgbClr val="002855"/>
                </a:solidFill>
                <a:latin typeface="Calibri"/>
                <a:cs typeface="Calibri"/>
              </a:rPr>
              <a:t>evidenced</a:t>
            </a:r>
            <a:r>
              <a:rPr dirty="0" sz="2400" spc="-7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0" b="1">
                <a:solidFill>
                  <a:srgbClr val="002855"/>
                </a:solidFill>
                <a:latin typeface="Calibri"/>
                <a:cs typeface="Calibri"/>
              </a:rPr>
              <a:t>by</a:t>
            </a:r>
            <a:r>
              <a:rPr dirty="0" sz="2400" spc="-8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30" b="1">
                <a:solidFill>
                  <a:srgbClr val="002855"/>
                </a:solidFill>
                <a:latin typeface="Calibri"/>
                <a:cs typeface="Calibri"/>
              </a:rPr>
              <a:t>consistently</a:t>
            </a:r>
            <a:r>
              <a:rPr dirty="0" sz="2400" spc="-7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5" b="1">
                <a:solidFill>
                  <a:srgbClr val="002855"/>
                </a:solidFill>
                <a:latin typeface="Calibri"/>
                <a:cs typeface="Calibri"/>
              </a:rPr>
              <a:t>low</a:t>
            </a:r>
            <a:r>
              <a:rPr dirty="0" sz="2400" spc="-5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5" b="1">
                <a:solidFill>
                  <a:srgbClr val="002855"/>
                </a:solidFill>
                <a:latin typeface="Calibri"/>
                <a:cs typeface="Calibri"/>
              </a:rPr>
              <a:t>valve</a:t>
            </a:r>
            <a:endParaRPr sz="2400">
              <a:latin typeface="Calibri"/>
              <a:cs typeface="Calibri"/>
            </a:endParaRPr>
          </a:p>
          <a:p>
            <a:pPr algn="ctr" marR="586105">
              <a:lnSpc>
                <a:spcPts val="2645"/>
              </a:lnSpc>
            </a:pPr>
            <a:r>
              <a:rPr dirty="0" sz="2400" spc="100" b="1">
                <a:solidFill>
                  <a:srgbClr val="002855"/>
                </a:solidFill>
                <a:latin typeface="Calibri"/>
                <a:cs typeface="Calibri"/>
              </a:rPr>
              <a:t>gradients,</a:t>
            </a:r>
            <a:r>
              <a:rPr dirty="0" sz="2400" spc="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0" b="1">
                <a:solidFill>
                  <a:srgbClr val="002855"/>
                </a:solidFill>
                <a:latin typeface="Calibri"/>
                <a:cs typeface="Calibri"/>
              </a:rPr>
              <a:t>large</a:t>
            </a:r>
            <a:r>
              <a:rPr dirty="0" sz="2400" spc="-8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5" b="1">
                <a:solidFill>
                  <a:srgbClr val="002855"/>
                </a:solidFill>
                <a:latin typeface="Calibri"/>
                <a:cs typeface="Calibri"/>
              </a:rPr>
              <a:t>valve</a:t>
            </a:r>
            <a:r>
              <a:rPr dirty="0" sz="2400" spc="-8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40" b="1">
                <a:solidFill>
                  <a:srgbClr val="002855"/>
                </a:solidFill>
                <a:latin typeface="Calibri"/>
                <a:cs typeface="Calibri"/>
              </a:rPr>
              <a:t>areas,</a:t>
            </a:r>
            <a:r>
              <a:rPr dirty="0" sz="2400" spc="-6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10" b="1">
                <a:solidFill>
                  <a:srgbClr val="002855"/>
                </a:solidFill>
                <a:latin typeface="Calibri"/>
                <a:cs typeface="Calibri"/>
              </a:rPr>
              <a:t>and</a:t>
            </a:r>
            <a:r>
              <a:rPr dirty="0" sz="2400" spc="-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55" b="1">
                <a:solidFill>
                  <a:srgbClr val="002855"/>
                </a:solidFill>
                <a:latin typeface="Calibri"/>
                <a:cs typeface="Calibri"/>
              </a:rPr>
              <a:t>low</a:t>
            </a:r>
            <a:r>
              <a:rPr dirty="0" sz="2400" spc="-4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20" b="1">
                <a:solidFill>
                  <a:srgbClr val="002855"/>
                </a:solidFill>
                <a:latin typeface="Calibri"/>
                <a:cs typeface="Calibri"/>
              </a:rPr>
              <a:t>rates</a:t>
            </a:r>
            <a:r>
              <a:rPr dirty="0" sz="2400" spc="-6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50" b="1">
                <a:solidFill>
                  <a:srgbClr val="002855"/>
                </a:solidFill>
                <a:latin typeface="Calibri"/>
                <a:cs typeface="Calibri"/>
              </a:rPr>
              <a:t>of</a:t>
            </a:r>
            <a:r>
              <a:rPr dirty="0" sz="2400" spc="-7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5" b="1">
                <a:solidFill>
                  <a:srgbClr val="002855"/>
                </a:solidFill>
                <a:latin typeface="Calibri"/>
                <a:cs typeface="Calibri"/>
              </a:rPr>
              <a:t>valvular</a:t>
            </a:r>
            <a:r>
              <a:rPr dirty="0" sz="2400" spc="-8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70" b="1">
                <a:solidFill>
                  <a:srgbClr val="002855"/>
                </a:solidFill>
                <a:latin typeface="Calibri"/>
                <a:cs typeface="Calibri"/>
              </a:rPr>
              <a:t>regurgitation</a:t>
            </a:r>
            <a:endParaRPr sz="2400">
              <a:latin typeface="Calibri"/>
              <a:cs typeface="Calibri"/>
            </a:endParaRPr>
          </a:p>
          <a:p>
            <a:pPr lvl="1" marL="1069340" indent="-343535">
              <a:lnSpc>
                <a:spcPct val="100000"/>
              </a:lnSpc>
              <a:spcBef>
                <a:spcPts val="1350"/>
              </a:spcBef>
              <a:buChar char="•"/>
              <a:tabLst>
                <a:tab pos="1068705" algn="l"/>
                <a:tab pos="1069340" algn="l"/>
              </a:tabLst>
            </a:pP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EOA</a:t>
            </a:r>
            <a:r>
              <a:rPr dirty="0" sz="2000" spc="-10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002855"/>
                </a:solidFill>
                <a:latin typeface="Arial"/>
                <a:cs typeface="Arial"/>
              </a:rPr>
              <a:t>~</a:t>
            </a:r>
            <a:r>
              <a:rPr dirty="0" sz="2000" spc="-21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5"/>
                </a:solidFill>
                <a:latin typeface="Arial"/>
                <a:cs typeface="Arial"/>
              </a:rPr>
              <a:t>2.8</a:t>
            </a:r>
            <a:r>
              <a:rPr dirty="0" sz="2000" spc="-1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cm</a:t>
            </a:r>
            <a:r>
              <a:rPr dirty="0" baseline="24691" sz="2025" spc="7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baseline="24691" sz="2025" spc="37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and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5"/>
                </a:solidFill>
                <a:latin typeface="Arial"/>
                <a:cs typeface="Arial"/>
              </a:rPr>
              <a:t>mean</a:t>
            </a:r>
            <a:r>
              <a:rPr dirty="0" sz="2000" spc="-17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gradient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5"/>
                </a:solidFill>
                <a:latin typeface="Arial"/>
                <a:cs typeface="Arial"/>
              </a:rPr>
              <a:t>4.2</a:t>
            </a:r>
            <a:r>
              <a:rPr dirty="0" sz="2000" spc="-21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002855"/>
                </a:solidFill>
                <a:latin typeface="Arial"/>
                <a:cs typeface="Arial"/>
              </a:rPr>
              <a:t>mm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Hg,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002855"/>
                </a:solidFill>
                <a:latin typeface="Arial"/>
                <a:cs typeface="Arial"/>
              </a:rPr>
              <a:t>≥</a:t>
            </a:r>
            <a:r>
              <a:rPr dirty="0" sz="2000" spc="-1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moderate</a:t>
            </a:r>
            <a:r>
              <a:rPr dirty="0" sz="2000" spc="-19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002855"/>
                </a:solidFill>
                <a:latin typeface="Arial"/>
                <a:cs typeface="Arial"/>
              </a:rPr>
              <a:t>total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75">
                <a:solidFill>
                  <a:srgbClr val="002855"/>
                </a:solidFill>
                <a:latin typeface="Arial"/>
                <a:cs typeface="Arial"/>
              </a:rPr>
              <a:t>AR</a:t>
            </a:r>
            <a:r>
              <a:rPr dirty="0" sz="2000" spc="-204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0.9%</a:t>
            </a:r>
            <a:r>
              <a:rPr dirty="0" sz="2000" spc="-1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at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1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597471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Conclusions</a:t>
            </a:r>
            <a:r>
              <a:rPr dirty="0" sz="39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(continued)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755" y="1238948"/>
            <a:ext cx="10726420" cy="384429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54000" marR="17780" indent="-228600">
              <a:lnSpc>
                <a:spcPts val="2400"/>
              </a:lnSpc>
              <a:spcBef>
                <a:spcPts val="580"/>
              </a:spcBef>
              <a:buFont typeface="Wingdings"/>
              <a:buChar char=""/>
              <a:tabLst>
                <a:tab pos="254000" algn="l"/>
              </a:tabLst>
            </a:pPr>
            <a:r>
              <a:rPr dirty="0" sz="2400" spc="135" b="1">
                <a:solidFill>
                  <a:srgbClr val="002855"/>
                </a:solidFill>
                <a:latin typeface="Calibri"/>
                <a:cs typeface="Calibri"/>
              </a:rPr>
              <a:t>Sustained</a:t>
            </a:r>
            <a:r>
              <a:rPr dirty="0" sz="2400" spc="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0" b="1">
                <a:solidFill>
                  <a:srgbClr val="002855"/>
                </a:solidFill>
                <a:latin typeface="Calibri"/>
                <a:cs typeface="Calibri"/>
              </a:rPr>
              <a:t>improvement</a:t>
            </a:r>
            <a:r>
              <a:rPr dirty="0" sz="2400" spc="-3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55" b="1">
                <a:solidFill>
                  <a:srgbClr val="002855"/>
                </a:solidFill>
                <a:latin typeface="Calibri"/>
                <a:cs typeface="Calibri"/>
              </a:rPr>
              <a:t>in</a:t>
            </a:r>
            <a:r>
              <a:rPr dirty="0" sz="2400" spc="-5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05" b="1">
                <a:solidFill>
                  <a:srgbClr val="002855"/>
                </a:solidFill>
                <a:latin typeface="Calibri"/>
                <a:cs typeface="Calibri"/>
              </a:rPr>
              <a:t>functional</a:t>
            </a:r>
            <a:r>
              <a:rPr dirty="0" sz="2400" spc="-4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002855"/>
                </a:solidFill>
                <a:latin typeface="Calibri"/>
                <a:cs typeface="Calibri"/>
              </a:rPr>
              <a:t>status</a:t>
            </a:r>
            <a:r>
              <a:rPr dirty="0" sz="2400" spc="-4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5" b="1">
                <a:solidFill>
                  <a:srgbClr val="002855"/>
                </a:solidFill>
                <a:latin typeface="Calibri"/>
                <a:cs typeface="Calibri"/>
              </a:rPr>
              <a:t>(NYHA</a:t>
            </a:r>
            <a:r>
              <a:rPr dirty="0" sz="2400" spc="-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220" b="1">
                <a:solidFill>
                  <a:srgbClr val="002855"/>
                </a:solidFill>
                <a:latin typeface="Calibri"/>
                <a:cs typeface="Calibri"/>
              </a:rPr>
              <a:t>class</a:t>
            </a:r>
            <a:r>
              <a:rPr dirty="0" sz="2400" spc="-4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5" b="1">
                <a:solidFill>
                  <a:srgbClr val="002855"/>
                </a:solidFill>
                <a:latin typeface="Calibri"/>
                <a:cs typeface="Calibri"/>
              </a:rPr>
              <a:t>improvement)</a:t>
            </a:r>
            <a:r>
              <a:rPr dirty="0" sz="2400" spc="-11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35" b="1">
                <a:solidFill>
                  <a:srgbClr val="002855"/>
                </a:solidFill>
                <a:latin typeface="Calibri"/>
                <a:cs typeface="Calibri"/>
              </a:rPr>
              <a:t>and  </a:t>
            </a:r>
            <a:r>
              <a:rPr dirty="0" sz="2400" spc="80" b="1">
                <a:solidFill>
                  <a:srgbClr val="002855"/>
                </a:solidFill>
                <a:latin typeface="Calibri"/>
                <a:cs typeface="Calibri"/>
              </a:rPr>
              <a:t>patient-reported</a:t>
            </a:r>
            <a:r>
              <a:rPr dirty="0" sz="2400" spc="-8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5" b="1">
                <a:solidFill>
                  <a:srgbClr val="002855"/>
                </a:solidFill>
                <a:latin typeface="Calibri"/>
                <a:cs typeface="Calibri"/>
              </a:rPr>
              <a:t>quality-of-life</a:t>
            </a:r>
            <a:r>
              <a:rPr dirty="0" sz="2400" spc="-8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55" b="1">
                <a:solidFill>
                  <a:srgbClr val="002855"/>
                </a:solidFill>
                <a:latin typeface="Calibri"/>
                <a:cs typeface="Calibri"/>
              </a:rPr>
              <a:t>measures</a:t>
            </a:r>
            <a:r>
              <a:rPr dirty="0" sz="2400" spc="-5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225" b="1">
                <a:solidFill>
                  <a:srgbClr val="002855"/>
                </a:solidFill>
                <a:latin typeface="Calibri"/>
                <a:cs typeface="Calibri"/>
              </a:rPr>
              <a:t>(KCCQ</a:t>
            </a:r>
            <a:r>
              <a:rPr dirty="0" sz="2400" spc="-7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60" b="1">
                <a:solidFill>
                  <a:srgbClr val="002855"/>
                </a:solidFill>
                <a:latin typeface="Calibri"/>
                <a:cs typeface="Calibri"/>
              </a:rPr>
              <a:t>score</a:t>
            </a:r>
            <a:r>
              <a:rPr dirty="0" sz="2400" spc="-8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0" b="1">
                <a:solidFill>
                  <a:srgbClr val="002855"/>
                </a:solidFill>
                <a:latin typeface="Calibri"/>
                <a:cs typeface="Calibri"/>
              </a:rPr>
              <a:t>improvement)</a:t>
            </a:r>
            <a:endParaRPr sz="2400">
              <a:latin typeface="Calibri"/>
              <a:cs typeface="Calibri"/>
            </a:endParaRPr>
          </a:p>
          <a:p>
            <a:pPr lvl="1" marL="749935" indent="-267335">
              <a:lnSpc>
                <a:spcPct val="100000"/>
              </a:lnSpc>
              <a:spcBef>
                <a:spcPts val="755"/>
              </a:spcBef>
              <a:buChar char="•"/>
              <a:tabLst>
                <a:tab pos="749300" algn="l"/>
                <a:tab pos="749935" algn="l"/>
              </a:tabLst>
            </a:pPr>
            <a:r>
              <a:rPr dirty="0" sz="2000" spc="-120">
                <a:solidFill>
                  <a:srgbClr val="002855"/>
                </a:solidFill>
                <a:latin typeface="Arial"/>
                <a:cs typeface="Arial"/>
              </a:rPr>
              <a:t>NYHA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class</a:t>
            </a:r>
            <a:r>
              <a:rPr dirty="0" sz="2000" spc="-1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I/II:</a:t>
            </a:r>
            <a:r>
              <a:rPr dirty="0" sz="2000" spc="-17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002855"/>
                </a:solidFill>
                <a:latin typeface="Arial"/>
                <a:cs typeface="Arial"/>
              </a:rPr>
              <a:t>90%</a:t>
            </a:r>
            <a:r>
              <a:rPr dirty="0" sz="2000" spc="-1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at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14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  <a:p>
            <a:pPr lvl="1" marL="749935" indent="-267335">
              <a:lnSpc>
                <a:spcPct val="100000"/>
              </a:lnSpc>
              <a:spcBef>
                <a:spcPts val="830"/>
              </a:spcBef>
              <a:buChar char="•"/>
              <a:tabLst>
                <a:tab pos="749300" algn="l"/>
                <a:tab pos="749935" algn="l"/>
              </a:tabLst>
            </a:pPr>
            <a:r>
              <a:rPr dirty="0" sz="2000" spc="-95">
                <a:solidFill>
                  <a:srgbClr val="002855"/>
                </a:solidFill>
                <a:latin typeface="Arial"/>
                <a:cs typeface="Arial"/>
              </a:rPr>
              <a:t>KCCQ-OS</a:t>
            </a:r>
            <a:r>
              <a:rPr dirty="0" sz="2000" spc="-20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score</a:t>
            </a:r>
            <a:r>
              <a:rPr dirty="0" sz="2000" spc="-20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58.5</a:t>
            </a:r>
            <a:r>
              <a:rPr dirty="0" sz="2000" spc="-1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at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baseline</a:t>
            </a:r>
            <a:r>
              <a:rPr dirty="0" sz="2000" spc="-19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002855"/>
                </a:solidFill>
                <a:latin typeface="Arial"/>
                <a:cs typeface="Arial"/>
              </a:rPr>
              <a:t>to</a:t>
            </a:r>
            <a:r>
              <a:rPr dirty="0" sz="2000" spc="-17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79.1</a:t>
            </a:r>
            <a:r>
              <a:rPr dirty="0" sz="2000" spc="-1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at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1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  <a:p>
            <a:pPr marL="254000" indent="-228600">
              <a:lnSpc>
                <a:spcPts val="2640"/>
              </a:lnSpc>
              <a:spcBef>
                <a:spcPts val="350"/>
              </a:spcBef>
              <a:buFont typeface="Wingdings"/>
              <a:buChar char=""/>
              <a:tabLst>
                <a:tab pos="254000" algn="l"/>
              </a:tabLst>
            </a:pPr>
            <a:r>
              <a:rPr dirty="0" sz="2400" spc="110" b="1">
                <a:solidFill>
                  <a:srgbClr val="002855"/>
                </a:solidFill>
                <a:latin typeface="Calibri"/>
                <a:cs typeface="Calibri"/>
              </a:rPr>
              <a:t>Significant</a:t>
            </a:r>
            <a:r>
              <a:rPr dirty="0" sz="2400" spc="-5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20" b="1">
                <a:solidFill>
                  <a:srgbClr val="002855"/>
                </a:solidFill>
                <a:latin typeface="Calibri"/>
                <a:cs typeface="Calibri"/>
              </a:rPr>
              <a:t>reductions</a:t>
            </a:r>
            <a:r>
              <a:rPr dirty="0" sz="2400" spc="-6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5" b="1">
                <a:solidFill>
                  <a:srgbClr val="002855"/>
                </a:solidFill>
                <a:latin typeface="Calibri"/>
                <a:cs typeface="Calibri"/>
              </a:rPr>
              <a:t>in</a:t>
            </a:r>
            <a:r>
              <a:rPr dirty="0" sz="2400" spc="-6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20" b="1">
                <a:solidFill>
                  <a:srgbClr val="002855"/>
                </a:solidFill>
                <a:latin typeface="Calibri"/>
                <a:cs typeface="Calibri"/>
              </a:rPr>
              <a:t>LV</a:t>
            </a:r>
            <a:r>
              <a:rPr dirty="0" sz="2400" spc="-7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05" b="1">
                <a:solidFill>
                  <a:srgbClr val="002855"/>
                </a:solidFill>
                <a:latin typeface="Calibri"/>
                <a:cs typeface="Calibri"/>
              </a:rPr>
              <a:t>end</a:t>
            </a:r>
            <a:r>
              <a:rPr dirty="0" sz="2400" spc="-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40" b="1">
                <a:solidFill>
                  <a:srgbClr val="002855"/>
                </a:solidFill>
                <a:latin typeface="Calibri"/>
                <a:cs typeface="Calibri"/>
              </a:rPr>
              <a:t>systolic</a:t>
            </a:r>
            <a:r>
              <a:rPr dirty="0" sz="2400" spc="-6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10" b="1">
                <a:solidFill>
                  <a:srgbClr val="002855"/>
                </a:solidFill>
                <a:latin typeface="Calibri"/>
                <a:cs typeface="Calibri"/>
              </a:rPr>
              <a:t>and</a:t>
            </a:r>
            <a:r>
              <a:rPr dirty="0" sz="2400" spc="-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25" b="1">
                <a:solidFill>
                  <a:srgbClr val="002855"/>
                </a:solidFill>
                <a:latin typeface="Calibri"/>
                <a:cs typeface="Calibri"/>
              </a:rPr>
              <a:t>diastolic</a:t>
            </a:r>
            <a:r>
              <a:rPr dirty="0" sz="2400" spc="-6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40" b="1">
                <a:solidFill>
                  <a:srgbClr val="002855"/>
                </a:solidFill>
                <a:latin typeface="Calibri"/>
                <a:cs typeface="Calibri"/>
              </a:rPr>
              <a:t>volumes</a:t>
            </a:r>
            <a:r>
              <a:rPr dirty="0" sz="2400" spc="-6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14" b="1">
                <a:solidFill>
                  <a:srgbClr val="002855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254000">
              <a:lnSpc>
                <a:spcPts val="2640"/>
              </a:lnSpc>
            </a:pPr>
            <a:r>
              <a:rPr dirty="0" sz="2400" spc="120" b="1">
                <a:solidFill>
                  <a:srgbClr val="002855"/>
                </a:solidFill>
                <a:latin typeface="Calibri"/>
                <a:cs typeface="Calibri"/>
              </a:rPr>
              <a:t>regression </a:t>
            </a:r>
            <a:r>
              <a:rPr dirty="0" sz="2400" spc="50" b="1">
                <a:solidFill>
                  <a:srgbClr val="002855"/>
                </a:solidFill>
                <a:latin typeface="Calibri"/>
                <a:cs typeface="Calibri"/>
              </a:rPr>
              <a:t>of </a:t>
            </a:r>
            <a:r>
              <a:rPr dirty="0" sz="2400" spc="120" b="1">
                <a:solidFill>
                  <a:srgbClr val="002855"/>
                </a:solidFill>
                <a:latin typeface="Calibri"/>
                <a:cs typeface="Calibri"/>
              </a:rPr>
              <a:t>LV</a:t>
            </a:r>
            <a:r>
              <a:rPr dirty="0" sz="2400" spc="-31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204" b="1">
                <a:solidFill>
                  <a:srgbClr val="002855"/>
                </a:solidFill>
                <a:latin typeface="Calibri"/>
                <a:cs typeface="Calibri"/>
              </a:rPr>
              <a:t>mass</a:t>
            </a:r>
            <a:endParaRPr sz="2400">
              <a:latin typeface="Calibri"/>
              <a:cs typeface="Calibri"/>
            </a:endParaRPr>
          </a:p>
          <a:p>
            <a:pPr lvl="1" marL="749935" indent="-267335">
              <a:lnSpc>
                <a:spcPct val="100000"/>
              </a:lnSpc>
              <a:spcBef>
                <a:spcPts val="750"/>
              </a:spcBef>
              <a:buChar char="•"/>
              <a:tabLst>
                <a:tab pos="749300" algn="l"/>
                <a:tab pos="749935" algn="l"/>
              </a:tabLst>
            </a:pPr>
            <a:r>
              <a:rPr dirty="0" sz="2000" spc="-145">
                <a:solidFill>
                  <a:srgbClr val="002855"/>
                </a:solidFill>
                <a:latin typeface="Arial"/>
                <a:cs typeface="Arial"/>
              </a:rPr>
              <a:t>LVESVI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38.4</a:t>
            </a:r>
            <a:r>
              <a:rPr dirty="0" sz="2000" spc="-14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45">
                <a:solidFill>
                  <a:srgbClr val="002855"/>
                </a:solidFill>
                <a:latin typeface="Arial"/>
                <a:cs typeface="Arial"/>
              </a:rPr>
              <a:t>ml/m</a:t>
            </a:r>
            <a:r>
              <a:rPr dirty="0" baseline="24691" sz="2025" spc="67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baseline="24691" sz="2025" spc="44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at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baseline</a:t>
            </a:r>
            <a:r>
              <a:rPr dirty="0" sz="2000" spc="-20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2855"/>
                </a:solidFill>
                <a:latin typeface="Arial"/>
                <a:cs typeface="Arial"/>
              </a:rPr>
              <a:t>decreased</a:t>
            </a:r>
            <a:r>
              <a:rPr dirty="0" sz="2000" spc="-1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002855"/>
                </a:solidFill>
                <a:latin typeface="Arial"/>
                <a:cs typeface="Arial"/>
              </a:rPr>
              <a:t>to</a:t>
            </a:r>
            <a:r>
              <a:rPr dirty="0" sz="2000" spc="-10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30.5</a:t>
            </a:r>
            <a:r>
              <a:rPr dirty="0" sz="2000" spc="-21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002855"/>
                </a:solidFill>
                <a:latin typeface="Arial"/>
                <a:cs typeface="Arial"/>
              </a:rPr>
              <a:t>ml/m</a:t>
            </a:r>
            <a:r>
              <a:rPr dirty="0" baseline="24691" sz="2025" spc="75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baseline="24691" sz="2025" spc="247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at</a:t>
            </a:r>
            <a:r>
              <a:rPr dirty="0" sz="2000" spc="-1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sz="2000" spc="-1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  <a:p>
            <a:pPr lvl="1" marL="749935" indent="-267335">
              <a:lnSpc>
                <a:spcPct val="100000"/>
              </a:lnSpc>
              <a:spcBef>
                <a:spcPts val="830"/>
              </a:spcBef>
              <a:buChar char="•"/>
              <a:tabLst>
                <a:tab pos="749300" algn="l"/>
                <a:tab pos="749935" algn="l"/>
              </a:tabLst>
            </a:pPr>
            <a:r>
              <a:rPr dirty="0" sz="2000" spc="-145">
                <a:solidFill>
                  <a:srgbClr val="002855"/>
                </a:solidFill>
                <a:latin typeface="Arial"/>
                <a:cs typeface="Arial"/>
              </a:rPr>
              <a:t>LV</a:t>
            </a:r>
            <a:r>
              <a:rPr dirty="0" sz="2000" spc="-10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2855"/>
                </a:solidFill>
                <a:latin typeface="Arial"/>
                <a:cs typeface="Arial"/>
              </a:rPr>
              <a:t>mass</a:t>
            </a:r>
            <a:r>
              <a:rPr dirty="0" sz="2000" spc="-1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index</a:t>
            </a:r>
            <a:r>
              <a:rPr dirty="0" sz="2000" spc="-18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2855"/>
                </a:solidFill>
                <a:latin typeface="Arial"/>
                <a:cs typeface="Arial"/>
              </a:rPr>
              <a:t>decreased</a:t>
            </a:r>
            <a:r>
              <a:rPr dirty="0" sz="2000" spc="-1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002855"/>
                </a:solidFill>
                <a:latin typeface="Arial"/>
                <a:cs typeface="Arial"/>
              </a:rPr>
              <a:t>from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02855"/>
                </a:solidFill>
                <a:latin typeface="Arial"/>
                <a:cs typeface="Arial"/>
              </a:rPr>
              <a:t>152.3</a:t>
            </a:r>
            <a:r>
              <a:rPr dirty="0" sz="2000" spc="-14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g/m</a:t>
            </a:r>
            <a:r>
              <a:rPr dirty="0" baseline="24691" sz="2025" spc="-7">
                <a:solidFill>
                  <a:srgbClr val="002855"/>
                </a:solidFill>
                <a:latin typeface="Arial"/>
                <a:cs typeface="Arial"/>
              </a:rPr>
              <a:t>2</a:t>
            </a:r>
            <a:r>
              <a:rPr dirty="0" baseline="24691" sz="2025" spc="37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60">
                <a:solidFill>
                  <a:srgbClr val="002855"/>
                </a:solidFill>
                <a:latin typeface="Arial"/>
                <a:cs typeface="Arial"/>
              </a:rPr>
              <a:t>to</a:t>
            </a:r>
            <a:r>
              <a:rPr dirty="0" sz="2000" spc="-18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02855"/>
                </a:solidFill>
                <a:latin typeface="Arial"/>
                <a:cs typeface="Arial"/>
              </a:rPr>
              <a:t>114.3</a:t>
            </a:r>
            <a:r>
              <a:rPr dirty="0" sz="2000" spc="-14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g/m</a:t>
            </a:r>
            <a:r>
              <a:rPr dirty="0" baseline="24691" sz="2025" spc="-15">
                <a:solidFill>
                  <a:srgbClr val="002855"/>
                </a:solidFill>
                <a:latin typeface="Arial"/>
                <a:cs typeface="Arial"/>
              </a:rPr>
              <a:t>2</a:t>
            </a:r>
            <a:endParaRPr baseline="24691" sz="2025">
              <a:latin typeface="Arial"/>
              <a:cs typeface="Arial"/>
            </a:endParaRPr>
          </a:p>
          <a:p>
            <a:pPr marL="254000" indent="-228600">
              <a:lnSpc>
                <a:spcPct val="100000"/>
              </a:lnSpc>
              <a:spcBef>
                <a:spcPts val="355"/>
              </a:spcBef>
              <a:buFont typeface="Wingdings"/>
              <a:buChar char=""/>
              <a:tabLst>
                <a:tab pos="254000" algn="l"/>
              </a:tabLst>
            </a:pPr>
            <a:r>
              <a:rPr dirty="0" sz="2400" spc="105" b="1">
                <a:solidFill>
                  <a:srgbClr val="002855"/>
                </a:solidFill>
                <a:latin typeface="Calibri"/>
                <a:cs typeface="Calibri"/>
              </a:rPr>
              <a:t>New</a:t>
            </a:r>
            <a:r>
              <a:rPr dirty="0" sz="2400" spc="-4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45" b="1">
                <a:solidFill>
                  <a:srgbClr val="002855"/>
                </a:solidFill>
                <a:latin typeface="Calibri"/>
                <a:cs typeface="Calibri"/>
              </a:rPr>
              <a:t>pacemaker</a:t>
            </a:r>
            <a:r>
              <a:rPr dirty="0" sz="2400" spc="-7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5" b="1">
                <a:solidFill>
                  <a:srgbClr val="002855"/>
                </a:solidFill>
                <a:latin typeface="Calibri"/>
                <a:cs typeface="Calibri"/>
              </a:rPr>
              <a:t>implantation</a:t>
            </a:r>
            <a:r>
              <a:rPr dirty="0" sz="2400" spc="-5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20" b="1">
                <a:solidFill>
                  <a:srgbClr val="002855"/>
                </a:solidFill>
                <a:latin typeface="Calibri"/>
                <a:cs typeface="Calibri"/>
              </a:rPr>
              <a:t>rates</a:t>
            </a:r>
            <a:r>
              <a:rPr dirty="0" sz="2400" spc="-5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5" b="1">
                <a:solidFill>
                  <a:srgbClr val="002855"/>
                </a:solidFill>
                <a:latin typeface="Calibri"/>
                <a:cs typeface="Calibri"/>
              </a:rPr>
              <a:t>are</a:t>
            </a:r>
            <a:r>
              <a:rPr dirty="0" sz="2400" spc="-75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55" b="1">
                <a:solidFill>
                  <a:srgbClr val="002855"/>
                </a:solidFill>
                <a:latin typeface="Calibri"/>
                <a:cs typeface="Calibri"/>
              </a:rPr>
              <a:t>23%</a:t>
            </a:r>
            <a:r>
              <a:rPr dirty="0" sz="2400" spc="-9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100" b="1">
                <a:solidFill>
                  <a:srgbClr val="002855"/>
                </a:solidFill>
                <a:latin typeface="Calibri"/>
                <a:cs typeface="Calibri"/>
              </a:rPr>
              <a:t>reflecting</a:t>
            </a:r>
            <a:r>
              <a:rPr dirty="0" sz="2400" spc="-4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85" b="1">
                <a:solidFill>
                  <a:srgbClr val="002855"/>
                </a:solidFill>
                <a:latin typeface="Calibri"/>
                <a:cs typeface="Calibri"/>
              </a:rPr>
              <a:t>underlying</a:t>
            </a:r>
            <a:r>
              <a:rPr dirty="0" sz="2400" spc="-120" b="1">
                <a:solidFill>
                  <a:srgbClr val="002855"/>
                </a:solidFill>
                <a:latin typeface="Calibri"/>
                <a:cs typeface="Calibri"/>
              </a:rPr>
              <a:t> </a:t>
            </a:r>
            <a:r>
              <a:rPr dirty="0" sz="2400" spc="90" b="1">
                <a:solidFill>
                  <a:srgbClr val="002855"/>
                </a:solidFill>
                <a:latin typeface="Calibri"/>
                <a:cs typeface="Calibri"/>
              </a:rPr>
              <a:t>pathology</a:t>
            </a:r>
            <a:endParaRPr sz="2400">
              <a:latin typeface="Calibri"/>
              <a:cs typeface="Calibri"/>
            </a:endParaRPr>
          </a:p>
          <a:p>
            <a:pPr lvl="1" marL="749935" indent="-267335">
              <a:lnSpc>
                <a:spcPct val="100000"/>
              </a:lnSpc>
              <a:spcBef>
                <a:spcPts val="750"/>
              </a:spcBef>
              <a:buChar char="•"/>
              <a:tabLst>
                <a:tab pos="749300" algn="l"/>
                <a:tab pos="749935" algn="l"/>
              </a:tabLst>
            </a:pPr>
            <a:r>
              <a:rPr dirty="0" sz="2000" spc="-55">
                <a:solidFill>
                  <a:srgbClr val="002855"/>
                </a:solidFill>
                <a:latin typeface="Arial"/>
                <a:cs typeface="Arial"/>
              </a:rPr>
              <a:t>Risk</a:t>
            </a:r>
            <a:r>
              <a:rPr dirty="0" sz="2000" spc="-19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002855"/>
                </a:solidFill>
                <a:latin typeface="Arial"/>
                <a:cs typeface="Arial"/>
              </a:rPr>
              <a:t>factors</a:t>
            </a:r>
            <a:r>
              <a:rPr dirty="0" sz="2000" spc="-19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include</a:t>
            </a:r>
            <a:r>
              <a:rPr dirty="0" sz="2000" spc="-19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5"/>
                </a:solidFill>
                <a:latin typeface="Arial"/>
                <a:cs typeface="Arial"/>
              </a:rPr>
              <a:t>larger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annular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2855"/>
                </a:solidFill>
                <a:latin typeface="Arial"/>
                <a:cs typeface="Arial"/>
              </a:rPr>
              <a:t>sizes,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heart</a:t>
            </a:r>
            <a:r>
              <a:rPr dirty="0" sz="2000" spc="-17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failure,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severity</a:t>
            </a:r>
            <a:r>
              <a:rPr dirty="0" sz="2000" spc="-20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30">
                <a:solidFill>
                  <a:srgbClr val="002855"/>
                </a:solidFill>
                <a:latin typeface="Arial"/>
                <a:cs typeface="Arial"/>
              </a:rPr>
              <a:t>of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002855"/>
                </a:solidFill>
                <a:latin typeface="Arial"/>
                <a:cs typeface="Arial"/>
              </a:rPr>
              <a:t>AR,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002855"/>
                </a:solidFill>
                <a:latin typeface="Arial"/>
                <a:cs typeface="Arial"/>
              </a:rPr>
              <a:t>and</a:t>
            </a:r>
            <a:r>
              <a:rPr dirty="0" sz="2000" spc="-1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002855"/>
                </a:solidFill>
                <a:latin typeface="Arial"/>
                <a:cs typeface="Arial"/>
              </a:rPr>
              <a:t>RBBB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855" y="210438"/>
            <a:ext cx="4933950" cy="118554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4550"/>
              </a:lnSpc>
              <a:spcBef>
                <a:spcPts val="130"/>
              </a:spcBef>
            </a:pP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The ALIGN </a:t>
            </a:r>
            <a:r>
              <a:rPr dirty="0" sz="3950" spc="45">
                <a:solidFill>
                  <a:srgbClr val="002855"/>
                </a:solidFill>
                <a:latin typeface="Arial"/>
                <a:cs typeface="Arial"/>
              </a:rPr>
              <a:t>AR</a:t>
            </a:r>
            <a:r>
              <a:rPr dirty="0" sz="39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Trial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ts val="4550"/>
              </a:lnSpc>
            </a:pPr>
            <a:r>
              <a:rPr dirty="0" sz="3950" spc="15" i="1">
                <a:solidFill>
                  <a:srgbClr val="002855"/>
                </a:solidFill>
                <a:latin typeface="Arial"/>
                <a:cs typeface="Arial"/>
              </a:rPr>
              <a:t>Clinical</a:t>
            </a:r>
            <a:r>
              <a:rPr dirty="0" sz="3950" spc="5" i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15" i="1">
                <a:solidFill>
                  <a:srgbClr val="002855"/>
                </a:solidFill>
                <a:latin typeface="Arial"/>
                <a:cs typeface="Arial"/>
              </a:rPr>
              <a:t>Implications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866" y="2400195"/>
            <a:ext cx="10434722" cy="3243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1550" y="2676525"/>
            <a:ext cx="10387076" cy="2776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8687" y="2414651"/>
            <a:ext cx="10344150" cy="3162300"/>
          </a:xfrm>
          <a:custGeom>
            <a:avLst/>
            <a:gdLst/>
            <a:ahLst/>
            <a:cxnLst/>
            <a:rect l="l" t="t" r="r" b="b"/>
            <a:pathLst>
              <a:path w="10344150" h="3162300">
                <a:moveTo>
                  <a:pt x="0" y="3162300"/>
                </a:moveTo>
                <a:lnTo>
                  <a:pt x="10344150" y="3162300"/>
                </a:lnTo>
                <a:lnTo>
                  <a:pt x="10344150" y="0"/>
                </a:lnTo>
                <a:lnTo>
                  <a:pt x="0" y="0"/>
                </a:lnTo>
                <a:lnTo>
                  <a:pt x="0" y="316230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8687" y="2414651"/>
            <a:ext cx="10344150" cy="3162300"/>
          </a:xfrm>
          <a:custGeom>
            <a:avLst/>
            <a:gdLst/>
            <a:ahLst/>
            <a:cxnLst/>
            <a:rect l="l" t="t" r="r" b="b"/>
            <a:pathLst>
              <a:path w="10344150" h="3162300">
                <a:moveTo>
                  <a:pt x="0" y="3162300"/>
                </a:moveTo>
                <a:lnTo>
                  <a:pt x="10344150" y="3162300"/>
                </a:lnTo>
                <a:lnTo>
                  <a:pt x="10344150" y="0"/>
                </a:lnTo>
                <a:lnTo>
                  <a:pt x="0" y="0"/>
                </a:lnTo>
                <a:lnTo>
                  <a:pt x="0" y="3162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6337" y="2789237"/>
            <a:ext cx="9842500" cy="2386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30175" marR="116839" indent="-1270">
              <a:lnSpc>
                <a:spcPct val="100400"/>
              </a:lnSpc>
              <a:spcBef>
                <a:spcPts val="90"/>
              </a:spcBef>
            </a:pP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The TRILOGY </a:t>
            </a:r>
            <a:r>
              <a:rPr dirty="0" sz="2400" spc="10">
                <a:solidFill>
                  <a:srgbClr val="0D2841"/>
                </a:solidFill>
                <a:latin typeface="Arial"/>
                <a:cs typeface="Arial"/>
              </a:rPr>
              <a:t>THV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is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a 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unique </a:t>
            </a:r>
            <a:r>
              <a:rPr dirty="0" sz="2400" spc="10">
                <a:solidFill>
                  <a:srgbClr val="0D2841"/>
                </a:solidFill>
                <a:latin typeface="Arial"/>
                <a:cs typeface="Arial"/>
              </a:rPr>
              <a:t>TAVR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device 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for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symptomatic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patients  with </a:t>
            </a:r>
            <a:r>
              <a:rPr dirty="0" sz="2400" spc="-10">
                <a:solidFill>
                  <a:srgbClr val="0D2841"/>
                </a:solidFill>
                <a:latin typeface="Arial"/>
                <a:cs typeface="Arial"/>
              </a:rPr>
              <a:t>≥3+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AR.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Upon 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FDA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approval,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such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patients 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at high-risk </a:t>
            </a:r>
            <a:r>
              <a:rPr dirty="0" sz="2400" spc="-20">
                <a:solidFill>
                  <a:srgbClr val="0D2841"/>
                </a:solidFill>
                <a:latin typeface="Arial"/>
                <a:cs typeface="Arial"/>
              </a:rPr>
              <a:t>for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surgery  </a:t>
            </a:r>
            <a:r>
              <a:rPr dirty="0" sz="2400" spc="10">
                <a:solidFill>
                  <a:srgbClr val="0D2841"/>
                </a:solidFill>
                <a:latin typeface="Arial"/>
                <a:cs typeface="Arial"/>
              </a:rPr>
              <a:t>will </a:t>
            </a:r>
            <a:r>
              <a:rPr dirty="0" sz="2400" spc="-15">
                <a:solidFill>
                  <a:srgbClr val="0D2841"/>
                </a:solidFill>
                <a:latin typeface="Arial"/>
                <a:cs typeface="Arial"/>
              </a:rPr>
              <a:t>have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a </a:t>
            </a:r>
            <a:r>
              <a:rPr dirty="0" sz="2400" spc="-15">
                <a:solidFill>
                  <a:srgbClr val="0D2841"/>
                </a:solidFill>
                <a:latin typeface="Arial"/>
                <a:cs typeface="Arial"/>
              </a:rPr>
              <a:t>new 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and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much-needed therapeutic</a:t>
            </a:r>
            <a:r>
              <a:rPr dirty="0" sz="2400" spc="60">
                <a:solidFill>
                  <a:srgbClr val="0D2841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option.</a:t>
            </a:r>
            <a:endParaRPr sz="2400">
              <a:latin typeface="Arial"/>
              <a:cs typeface="Arial"/>
            </a:endParaRPr>
          </a:p>
          <a:p>
            <a:pPr algn="ctr" marL="12700" marR="5080" indent="-8255">
              <a:lnSpc>
                <a:spcPct val="100800"/>
              </a:lnSpc>
              <a:spcBef>
                <a:spcPts val="1150"/>
              </a:spcBef>
            </a:pPr>
            <a:r>
              <a:rPr dirty="0" sz="2400" spc="-15">
                <a:solidFill>
                  <a:srgbClr val="0D2841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technical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success,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reassuring 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safety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profile </a:t>
            </a:r>
            <a:r>
              <a:rPr dirty="0" sz="2400" spc="-20">
                <a:solidFill>
                  <a:srgbClr val="0D2841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positive 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clinical 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outcomes in </a:t>
            </a:r>
            <a:r>
              <a:rPr dirty="0" sz="2400" spc="-10">
                <a:solidFill>
                  <a:srgbClr val="0D2841"/>
                </a:solidFill>
                <a:latin typeface="Arial"/>
                <a:cs typeface="Arial"/>
              </a:rPr>
              <a:t>ALIGN-AR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support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a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randomized 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trial </a:t>
            </a:r>
            <a:r>
              <a:rPr dirty="0" sz="2400" spc="-10">
                <a:solidFill>
                  <a:srgbClr val="0D2841"/>
                </a:solidFill>
                <a:latin typeface="Arial"/>
                <a:cs typeface="Arial"/>
              </a:rPr>
              <a:t>comparing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this device  to SAVR in a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patient population </a:t>
            </a:r>
            <a:r>
              <a:rPr dirty="0" u="heavy" sz="2400" spc="5">
                <a:solidFill>
                  <a:srgbClr val="0D2841"/>
                </a:solidFill>
                <a:uFill>
                  <a:solidFill>
                    <a:srgbClr val="0D2841"/>
                  </a:solidFill>
                </a:uFill>
                <a:latin typeface="Arial"/>
                <a:cs typeface="Arial"/>
              </a:rPr>
              <a:t>not</a:t>
            </a:r>
            <a:r>
              <a:rPr dirty="0" sz="2400" spc="5">
                <a:solidFill>
                  <a:srgbClr val="0D284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at </a:t>
            </a:r>
            <a:r>
              <a:rPr dirty="0" sz="2400" spc="-5">
                <a:solidFill>
                  <a:srgbClr val="0D2841"/>
                </a:solidFill>
                <a:latin typeface="Arial"/>
                <a:cs typeface="Arial"/>
              </a:rPr>
              <a:t>high-risk </a:t>
            </a:r>
            <a:r>
              <a:rPr dirty="0" sz="2400" spc="-20">
                <a:solidFill>
                  <a:srgbClr val="0D2841"/>
                </a:solidFill>
                <a:latin typeface="Arial"/>
                <a:cs typeface="Arial"/>
              </a:rPr>
              <a:t>for</a:t>
            </a:r>
            <a:r>
              <a:rPr dirty="0" sz="2400" spc="20">
                <a:solidFill>
                  <a:srgbClr val="0D284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D2841"/>
                </a:solidFill>
                <a:latin typeface="Arial"/>
                <a:cs typeface="Arial"/>
              </a:rPr>
              <a:t>surgery</a:t>
            </a:r>
            <a:r>
              <a:rPr dirty="0" sz="2450">
                <a:solidFill>
                  <a:srgbClr val="0D2841"/>
                </a:solidFill>
                <a:latin typeface="Arial"/>
                <a:cs typeface="Arial"/>
              </a:rPr>
              <a:t>.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0154" y="6172834"/>
            <a:ext cx="6487795" cy="46228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099820" marR="5080" indent="-1087755">
              <a:lnSpc>
                <a:spcPct val="102800"/>
              </a:lnSpc>
              <a:spcBef>
                <a:spcPts val="75"/>
              </a:spcBef>
            </a:pPr>
            <a:r>
              <a:rPr dirty="0" sz="1400" spc="40" b="1">
                <a:latin typeface="Calibri"/>
                <a:cs typeface="Calibri"/>
              </a:rPr>
              <a:t>The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spc="35" b="1">
                <a:latin typeface="Calibri"/>
                <a:cs typeface="Calibri"/>
              </a:rPr>
              <a:t>Trilogy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65" b="1">
                <a:latin typeface="Calibri"/>
                <a:cs typeface="Calibri"/>
              </a:rPr>
              <a:t>THV</a:t>
            </a:r>
            <a:r>
              <a:rPr dirty="0" sz="1400" spc="-75" b="1">
                <a:latin typeface="Calibri"/>
                <a:cs typeface="Calibri"/>
              </a:rPr>
              <a:t> </a:t>
            </a:r>
            <a:r>
              <a:rPr dirty="0" sz="1400" spc="90" b="1">
                <a:latin typeface="Calibri"/>
                <a:cs typeface="Calibri"/>
              </a:rPr>
              <a:t>System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is</a:t>
            </a:r>
            <a:r>
              <a:rPr dirty="0" sz="1400" spc="-80" b="1">
                <a:latin typeface="Calibri"/>
                <a:cs typeface="Calibri"/>
              </a:rPr>
              <a:t> </a:t>
            </a:r>
            <a:r>
              <a:rPr dirty="0" sz="1400" spc="30" b="1">
                <a:latin typeface="Calibri"/>
                <a:cs typeface="Calibri"/>
              </a:rPr>
              <a:t>for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u="sng" sz="1400" spc="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Investigational</a:t>
            </a:r>
            <a:r>
              <a:rPr dirty="0" u="sng" sz="14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1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</a:t>
            </a:r>
            <a:r>
              <a:rPr dirty="0" u="sng" sz="1400" spc="-6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5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in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35" b="1">
                <a:latin typeface="Calibri"/>
                <a:cs typeface="Calibri"/>
              </a:rPr>
              <a:t>the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United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80" b="1">
                <a:latin typeface="Calibri"/>
                <a:cs typeface="Calibri"/>
              </a:rPr>
              <a:t>States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65" b="1">
                <a:latin typeface="Calibri"/>
                <a:cs typeface="Calibri"/>
              </a:rPr>
              <a:t>and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100" b="1">
                <a:latin typeface="Calibri"/>
                <a:cs typeface="Calibri"/>
              </a:rPr>
              <a:t>is  </a:t>
            </a:r>
            <a:r>
              <a:rPr dirty="0" sz="1400" spc="60" b="1">
                <a:latin typeface="Calibri"/>
                <a:cs typeface="Calibri"/>
              </a:rPr>
              <a:t>Limited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by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70" b="1">
                <a:latin typeface="Calibri"/>
                <a:cs typeface="Calibri"/>
              </a:rPr>
              <a:t>Federal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spc="10" b="1">
                <a:latin typeface="Calibri"/>
                <a:cs typeface="Calibri"/>
              </a:rPr>
              <a:t>(or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United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70" b="1">
                <a:latin typeface="Calibri"/>
                <a:cs typeface="Calibri"/>
              </a:rPr>
              <a:t>States)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65" b="1">
                <a:latin typeface="Calibri"/>
                <a:cs typeface="Calibri"/>
              </a:rPr>
              <a:t>law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30" b="1">
                <a:latin typeface="Calibri"/>
                <a:cs typeface="Calibri"/>
              </a:rPr>
              <a:t>for</a:t>
            </a:r>
            <a:r>
              <a:rPr dirty="0" sz="1400" spc="-95" b="1">
                <a:latin typeface="Calibri"/>
                <a:cs typeface="Calibri"/>
              </a:rPr>
              <a:t> </a:t>
            </a:r>
            <a:r>
              <a:rPr dirty="0" sz="1400" spc="75" b="1">
                <a:latin typeface="Calibri"/>
                <a:cs typeface="Calibri"/>
              </a:rPr>
              <a:t>this</a:t>
            </a:r>
            <a:r>
              <a:rPr dirty="0" sz="1400" spc="-80" b="1">
                <a:latin typeface="Calibri"/>
                <a:cs typeface="Calibri"/>
              </a:rPr>
              <a:t> </a:t>
            </a:r>
            <a:r>
              <a:rPr dirty="0" sz="1400" spc="85" b="1">
                <a:latin typeface="Calibri"/>
                <a:cs typeface="Calibri"/>
              </a:rPr>
              <a:t>use.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38700" y="4105211"/>
            <a:ext cx="2776601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38750" y="4048061"/>
            <a:ext cx="1957451" cy="966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10201" y="4138676"/>
            <a:ext cx="2638425" cy="638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62383" y="4123054"/>
            <a:ext cx="2534285" cy="6407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30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Randomize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1:1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848994" algn="l"/>
                <a:tab pos="2508250" algn="l"/>
              </a:tabLst>
            </a:pPr>
            <a:r>
              <a:rPr dirty="0" u="sng" sz="2000" spc="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2000" spc="-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N=1016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86773" y="3486150"/>
            <a:ext cx="1458595" cy="890905"/>
          </a:xfrm>
          <a:custGeom>
            <a:avLst/>
            <a:gdLst/>
            <a:ahLst/>
            <a:cxnLst/>
            <a:rect l="l" t="t" r="r" b="b"/>
            <a:pathLst>
              <a:path w="1458595" h="890904">
                <a:moveTo>
                  <a:pt x="1372489" y="804926"/>
                </a:moveTo>
                <a:lnTo>
                  <a:pt x="1372489" y="890651"/>
                </a:lnTo>
                <a:lnTo>
                  <a:pt x="1429723" y="862076"/>
                </a:lnTo>
                <a:lnTo>
                  <a:pt x="1386712" y="862076"/>
                </a:lnTo>
                <a:lnTo>
                  <a:pt x="1386712" y="833501"/>
                </a:lnTo>
                <a:lnTo>
                  <a:pt x="1429554" y="833501"/>
                </a:lnTo>
                <a:lnTo>
                  <a:pt x="1372489" y="804926"/>
                </a:lnTo>
                <a:close/>
              </a:path>
              <a:path w="1458595" h="890904">
                <a:moveTo>
                  <a:pt x="714882" y="14224"/>
                </a:moveTo>
                <a:lnTo>
                  <a:pt x="714882" y="862076"/>
                </a:lnTo>
                <a:lnTo>
                  <a:pt x="1372489" y="862076"/>
                </a:lnTo>
                <a:lnTo>
                  <a:pt x="1372489" y="847851"/>
                </a:lnTo>
                <a:lnTo>
                  <a:pt x="743457" y="847851"/>
                </a:lnTo>
                <a:lnTo>
                  <a:pt x="729106" y="833501"/>
                </a:lnTo>
                <a:lnTo>
                  <a:pt x="743457" y="833501"/>
                </a:lnTo>
                <a:lnTo>
                  <a:pt x="743457" y="28575"/>
                </a:lnTo>
                <a:lnTo>
                  <a:pt x="729106" y="28575"/>
                </a:lnTo>
                <a:lnTo>
                  <a:pt x="714882" y="14224"/>
                </a:lnTo>
                <a:close/>
              </a:path>
              <a:path w="1458595" h="890904">
                <a:moveTo>
                  <a:pt x="1429554" y="833501"/>
                </a:moveTo>
                <a:lnTo>
                  <a:pt x="1386712" y="833501"/>
                </a:lnTo>
                <a:lnTo>
                  <a:pt x="1386712" y="862076"/>
                </a:lnTo>
                <a:lnTo>
                  <a:pt x="1429723" y="862076"/>
                </a:lnTo>
                <a:lnTo>
                  <a:pt x="1458214" y="847851"/>
                </a:lnTo>
                <a:lnTo>
                  <a:pt x="1429554" y="833501"/>
                </a:lnTo>
                <a:close/>
              </a:path>
              <a:path w="1458595" h="890904">
                <a:moveTo>
                  <a:pt x="743457" y="833501"/>
                </a:moveTo>
                <a:lnTo>
                  <a:pt x="729106" y="833501"/>
                </a:lnTo>
                <a:lnTo>
                  <a:pt x="743457" y="847851"/>
                </a:lnTo>
                <a:lnTo>
                  <a:pt x="743457" y="833501"/>
                </a:lnTo>
                <a:close/>
              </a:path>
              <a:path w="1458595" h="890904">
                <a:moveTo>
                  <a:pt x="1372489" y="833501"/>
                </a:moveTo>
                <a:lnTo>
                  <a:pt x="743457" y="833501"/>
                </a:lnTo>
                <a:lnTo>
                  <a:pt x="743457" y="847851"/>
                </a:lnTo>
                <a:lnTo>
                  <a:pt x="1372489" y="847851"/>
                </a:lnTo>
                <a:lnTo>
                  <a:pt x="1372489" y="833501"/>
                </a:lnTo>
                <a:close/>
              </a:path>
              <a:path w="1458595" h="890904">
                <a:moveTo>
                  <a:pt x="743457" y="0"/>
                </a:moveTo>
                <a:lnTo>
                  <a:pt x="0" y="0"/>
                </a:lnTo>
                <a:lnTo>
                  <a:pt x="0" y="28575"/>
                </a:lnTo>
                <a:lnTo>
                  <a:pt x="714882" y="28575"/>
                </a:lnTo>
                <a:lnTo>
                  <a:pt x="714882" y="14224"/>
                </a:lnTo>
                <a:lnTo>
                  <a:pt x="743457" y="14224"/>
                </a:lnTo>
                <a:lnTo>
                  <a:pt x="743457" y="0"/>
                </a:lnTo>
                <a:close/>
              </a:path>
              <a:path w="1458595" h="890904">
                <a:moveTo>
                  <a:pt x="743457" y="14224"/>
                </a:moveTo>
                <a:lnTo>
                  <a:pt x="714882" y="14224"/>
                </a:lnTo>
                <a:lnTo>
                  <a:pt x="729106" y="28575"/>
                </a:lnTo>
                <a:lnTo>
                  <a:pt x="743457" y="28575"/>
                </a:lnTo>
                <a:lnTo>
                  <a:pt x="743457" y="14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71825" y="1028636"/>
            <a:ext cx="6100826" cy="862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0001" y="1119250"/>
            <a:ext cx="5829300" cy="685800"/>
          </a:xfrm>
          <a:custGeom>
            <a:avLst/>
            <a:gdLst/>
            <a:ahLst/>
            <a:cxnLst/>
            <a:rect l="l" t="t" r="r" b="b"/>
            <a:pathLst>
              <a:path w="5829300" h="685800">
                <a:moveTo>
                  <a:pt x="5714873" y="0"/>
                </a:moveTo>
                <a:lnTo>
                  <a:pt x="114300" y="0"/>
                </a:lnTo>
                <a:lnTo>
                  <a:pt x="69758" y="8965"/>
                </a:lnTo>
                <a:lnTo>
                  <a:pt x="33432" y="33432"/>
                </a:lnTo>
                <a:lnTo>
                  <a:pt x="8965" y="69758"/>
                </a:lnTo>
                <a:lnTo>
                  <a:pt x="0" y="114300"/>
                </a:lnTo>
                <a:lnTo>
                  <a:pt x="0" y="571373"/>
                </a:lnTo>
                <a:lnTo>
                  <a:pt x="8965" y="615934"/>
                </a:lnTo>
                <a:lnTo>
                  <a:pt x="33432" y="652303"/>
                </a:lnTo>
                <a:lnTo>
                  <a:pt x="69758" y="676814"/>
                </a:lnTo>
                <a:lnTo>
                  <a:pt x="114300" y="685800"/>
                </a:lnTo>
                <a:lnTo>
                  <a:pt x="5714873" y="685800"/>
                </a:lnTo>
                <a:lnTo>
                  <a:pt x="5759434" y="676814"/>
                </a:lnTo>
                <a:lnTo>
                  <a:pt x="5795803" y="652303"/>
                </a:lnTo>
                <a:lnTo>
                  <a:pt x="5820314" y="615934"/>
                </a:lnTo>
                <a:lnTo>
                  <a:pt x="5829300" y="571373"/>
                </a:lnTo>
                <a:lnTo>
                  <a:pt x="5829300" y="114300"/>
                </a:lnTo>
                <a:lnTo>
                  <a:pt x="5820314" y="69758"/>
                </a:lnTo>
                <a:lnTo>
                  <a:pt x="5795803" y="33432"/>
                </a:lnTo>
                <a:lnTo>
                  <a:pt x="5759434" y="8965"/>
                </a:lnTo>
                <a:lnTo>
                  <a:pt x="5714873" y="0"/>
                </a:lnTo>
                <a:close/>
              </a:path>
            </a:pathLst>
          </a:custGeom>
          <a:solidFill>
            <a:srgbClr val="781F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67059" y="1060386"/>
            <a:ext cx="5715635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ts val="2865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Patient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with 3-4+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Native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Valve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Requiring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  <a:tabLst>
                <a:tab pos="825500" algn="l"/>
                <a:tab pos="5689600" algn="l"/>
              </a:tabLst>
            </a:pPr>
            <a:r>
              <a:rPr dirty="0" u="sng" sz="2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2400" spc="-4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AVR </a:t>
            </a:r>
            <a:r>
              <a:rPr dirty="0" u="sng" sz="2400" spc="-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Based On Clinical</a:t>
            </a:r>
            <a:r>
              <a:rPr dirty="0" u="sng" sz="2400" spc="-3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1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Evaluation	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1650" y="5991225"/>
            <a:ext cx="8901176" cy="700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57400" y="5924550"/>
            <a:ext cx="8377301" cy="881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43151" y="6024562"/>
            <a:ext cx="8763000" cy="561975"/>
          </a:xfrm>
          <a:custGeom>
            <a:avLst/>
            <a:gdLst/>
            <a:ahLst/>
            <a:cxnLst/>
            <a:rect l="l" t="t" r="r" b="b"/>
            <a:pathLst>
              <a:path w="8763000" h="561975">
                <a:moveTo>
                  <a:pt x="8698230" y="0"/>
                </a:moveTo>
                <a:lnTo>
                  <a:pt x="64643" y="0"/>
                </a:lnTo>
                <a:lnTo>
                  <a:pt x="39487" y="5086"/>
                </a:lnTo>
                <a:lnTo>
                  <a:pt x="18938" y="18957"/>
                </a:lnTo>
                <a:lnTo>
                  <a:pt x="5081" y="39529"/>
                </a:lnTo>
                <a:lnTo>
                  <a:pt x="0" y="64719"/>
                </a:lnTo>
                <a:lnTo>
                  <a:pt x="0" y="497255"/>
                </a:lnTo>
                <a:lnTo>
                  <a:pt x="5081" y="522450"/>
                </a:lnTo>
                <a:lnTo>
                  <a:pt x="18938" y="543021"/>
                </a:lnTo>
                <a:lnTo>
                  <a:pt x="39487" y="556890"/>
                </a:lnTo>
                <a:lnTo>
                  <a:pt x="64643" y="561975"/>
                </a:lnTo>
                <a:lnTo>
                  <a:pt x="8698230" y="561975"/>
                </a:lnTo>
                <a:lnTo>
                  <a:pt x="8723405" y="556890"/>
                </a:lnTo>
                <a:lnTo>
                  <a:pt x="8743997" y="543021"/>
                </a:lnTo>
                <a:lnTo>
                  <a:pt x="8757898" y="522450"/>
                </a:lnTo>
                <a:lnTo>
                  <a:pt x="8763000" y="497255"/>
                </a:lnTo>
                <a:lnTo>
                  <a:pt x="8763000" y="64719"/>
                </a:lnTo>
                <a:lnTo>
                  <a:pt x="8757898" y="39529"/>
                </a:lnTo>
                <a:lnTo>
                  <a:pt x="8743997" y="18957"/>
                </a:lnTo>
                <a:lnTo>
                  <a:pt x="8723405" y="5086"/>
                </a:lnTo>
                <a:lnTo>
                  <a:pt x="8698230" y="0"/>
                </a:lnTo>
                <a:close/>
              </a:path>
            </a:pathLst>
          </a:custGeom>
          <a:solidFill>
            <a:srgbClr val="084F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43151" y="6024562"/>
            <a:ext cx="8763000" cy="561975"/>
          </a:xfrm>
          <a:custGeom>
            <a:avLst/>
            <a:gdLst/>
            <a:ahLst/>
            <a:cxnLst/>
            <a:rect l="l" t="t" r="r" b="b"/>
            <a:pathLst>
              <a:path w="8763000" h="561975">
                <a:moveTo>
                  <a:pt x="0" y="64719"/>
                </a:moveTo>
                <a:lnTo>
                  <a:pt x="5081" y="39529"/>
                </a:lnTo>
                <a:lnTo>
                  <a:pt x="18938" y="18957"/>
                </a:lnTo>
                <a:lnTo>
                  <a:pt x="39487" y="5086"/>
                </a:lnTo>
                <a:lnTo>
                  <a:pt x="64643" y="0"/>
                </a:lnTo>
                <a:lnTo>
                  <a:pt x="8698230" y="0"/>
                </a:lnTo>
                <a:lnTo>
                  <a:pt x="8723405" y="5086"/>
                </a:lnTo>
                <a:lnTo>
                  <a:pt x="8743997" y="18957"/>
                </a:lnTo>
                <a:lnTo>
                  <a:pt x="8757898" y="39529"/>
                </a:lnTo>
                <a:lnTo>
                  <a:pt x="8763000" y="64719"/>
                </a:lnTo>
                <a:lnTo>
                  <a:pt x="8763000" y="497255"/>
                </a:lnTo>
                <a:lnTo>
                  <a:pt x="8757898" y="522450"/>
                </a:lnTo>
                <a:lnTo>
                  <a:pt x="8743997" y="543021"/>
                </a:lnTo>
                <a:lnTo>
                  <a:pt x="8723405" y="556890"/>
                </a:lnTo>
                <a:lnTo>
                  <a:pt x="8698230" y="561975"/>
                </a:lnTo>
                <a:lnTo>
                  <a:pt x="64643" y="561975"/>
                </a:lnTo>
                <a:lnTo>
                  <a:pt x="39487" y="556890"/>
                </a:lnTo>
                <a:lnTo>
                  <a:pt x="18938" y="543021"/>
                </a:lnTo>
                <a:lnTo>
                  <a:pt x="5081" y="522450"/>
                </a:lnTo>
                <a:lnTo>
                  <a:pt x="0" y="497255"/>
                </a:lnTo>
                <a:lnTo>
                  <a:pt x="0" y="647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251710" y="5999797"/>
            <a:ext cx="7936865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386205" marR="5080" indent="-1374140">
              <a:lnSpc>
                <a:spcPct val="100800"/>
              </a:lnSpc>
              <a:spcBef>
                <a:spcPts val="85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Primary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Noninferiority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Endpoint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12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months: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1)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Death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2)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symptomatic 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stroke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3)  Urgent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cardiac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rehospitalizations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10 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dirty="0" sz="18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follow-up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81375" y="3114611"/>
            <a:ext cx="5672201" cy="842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09950" y="3162236"/>
            <a:ext cx="5653151" cy="8143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52876" y="3148076"/>
            <a:ext cx="5534025" cy="704850"/>
          </a:xfrm>
          <a:custGeom>
            <a:avLst/>
            <a:gdLst/>
            <a:ahLst/>
            <a:cxnLst/>
            <a:rect l="l" t="t" r="r" b="b"/>
            <a:pathLst>
              <a:path w="5534025" h="704850">
                <a:moveTo>
                  <a:pt x="5455666" y="0"/>
                </a:moveTo>
                <a:lnTo>
                  <a:pt x="78232" y="0"/>
                </a:lnTo>
                <a:lnTo>
                  <a:pt x="47791" y="6151"/>
                </a:lnTo>
                <a:lnTo>
                  <a:pt x="22923" y="22923"/>
                </a:lnTo>
                <a:lnTo>
                  <a:pt x="6151" y="47791"/>
                </a:lnTo>
                <a:lnTo>
                  <a:pt x="0" y="78232"/>
                </a:lnTo>
                <a:lnTo>
                  <a:pt x="0" y="626491"/>
                </a:lnTo>
                <a:lnTo>
                  <a:pt x="6151" y="656951"/>
                </a:lnTo>
                <a:lnTo>
                  <a:pt x="22923" y="681863"/>
                </a:lnTo>
                <a:lnTo>
                  <a:pt x="47791" y="698678"/>
                </a:lnTo>
                <a:lnTo>
                  <a:pt x="78232" y="704850"/>
                </a:lnTo>
                <a:lnTo>
                  <a:pt x="5455666" y="704850"/>
                </a:lnTo>
                <a:lnTo>
                  <a:pt x="5486126" y="698678"/>
                </a:lnTo>
                <a:lnTo>
                  <a:pt x="5511038" y="681863"/>
                </a:lnTo>
                <a:lnTo>
                  <a:pt x="5527853" y="656951"/>
                </a:lnTo>
                <a:lnTo>
                  <a:pt x="5534025" y="626491"/>
                </a:lnTo>
                <a:lnTo>
                  <a:pt x="5534025" y="78232"/>
                </a:lnTo>
                <a:lnTo>
                  <a:pt x="5527853" y="47791"/>
                </a:lnTo>
                <a:lnTo>
                  <a:pt x="5511038" y="22923"/>
                </a:lnTo>
                <a:lnTo>
                  <a:pt x="5486126" y="6151"/>
                </a:lnTo>
                <a:lnTo>
                  <a:pt x="5455666" y="0"/>
                </a:lnTo>
                <a:close/>
              </a:path>
            </a:pathLst>
          </a:custGeom>
          <a:solidFill>
            <a:srgbClr val="8035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52876" y="3148076"/>
            <a:ext cx="5534025" cy="704850"/>
          </a:xfrm>
          <a:custGeom>
            <a:avLst/>
            <a:gdLst/>
            <a:ahLst/>
            <a:cxnLst/>
            <a:rect l="l" t="t" r="r" b="b"/>
            <a:pathLst>
              <a:path w="5534025" h="704850">
                <a:moveTo>
                  <a:pt x="0" y="78232"/>
                </a:moveTo>
                <a:lnTo>
                  <a:pt x="6151" y="47791"/>
                </a:lnTo>
                <a:lnTo>
                  <a:pt x="22923" y="22923"/>
                </a:lnTo>
                <a:lnTo>
                  <a:pt x="47791" y="6151"/>
                </a:lnTo>
                <a:lnTo>
                  <a:pt x="78232" y="0"/>
                </a:lnTo>
                <a:lnTo>
                  <a:pt x="5455666" y="0"/>
                </a:lnTo>
                <a:lnTo>
                  <a:pt x="5486126" y="6151"/>
                </a:lnTo>
                <a:lnTo>
                  <a:pt x="5511038" y="22923"/>
                </a:lnTo>
                <a:lnTo>
                  <a:pt x="5527853" y="47791"/>
                </a:lnTo>
                <a:lnTo>
                  <a:pt x="5534025" y="78232"/>
                </a:lnTo>
                <a:lnTo>
                  <a:pt x="5534025" y="626491"/>
                </a:lnTo>
                <a:lnTo>
                  <a:pt x="5527853" y="656951"/>
                </a:lnTo>
                <a:lnTo>
                  <a:pt x="5511038" y="681863"/>
                </a:lnTo>
                <a:lnTo>
                  <a:pt x="5486126" y="698678"/>
                </a:lnTo>
                <a:lnTo>
                  <a:pt x="5455666" y="704850"/>
                </a:lnTo>
                <a:lnTo>
                  <a:pt x="78232" y="704850"/>
                </a:lnTo>
                <a:lnTo>
                  <a:pt x="47791" y="698678"/>
                </a:lnTo>
                <a:lnTo>
                  <a:pt x="22923" y="681863"/>
                </a:lnTo>
                <a:lnTo>
                  <a:pt x="6151" y="656951"/>
                </a:lnTo>
                <a:lnTo>
                  <a:pt x="0" y="626491"/>
                </a:lnTo>
                <a:lnTo>
                  <a:pt x="0" y="7823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562975" y="5019675"/>
            <a:ext cx="1481074" cy="8810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572500" y="5010150"/>
            <a:ext cx="1442974" cy="9667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634476" y="5053076"/>
            <a:ext cx="1343025" cy="742950"/>
          </a:xfrm>
          <a:custGeom>
            <a:avLst/>
            <a:gdLst/>
            <a:ahLst/>
            <a:cxnLst/>
            <a:rect l="l" t="t" r="r" b="b"/>
            <a:pathLst>
              <a:path w="1343025" h="742950">
                <a:moveTo>
                  <a:pt x="1219073" y="0"/>
                </a:moveTo>
                <a:lnTo>
                  <a:pt x="123825" y="0"/>
                </a:lnTo>
                <a:lnTo>
                  <a:pt x="75598" y="9721"/>
                </a:lnTo>
                <a:lnTo>
                  <a:pt x="36242" y="36242"/>
                </a:lnTo>
                <a:lnTo>
                  <a:pt x="9721" y="75598"/>
                </a:lnTo>
                <a:lnTo>
                  <a:pt x="0" y="123825"/>
                </a:lnTo>
                <a:lnTo>
                  <a:pt x="0" y="619061"/>
                </a:lnTo>
                <a:lnTo>
                  <a:pt x="9721" y="667260"/>
                </a:lnTo>
                <a:lnTo>
                  <a:pt x="36242" y="706620"/>
                </a:lnTo>
                <a:lnTo>
                  <a:pt x="75598" y="733156"/>
                </a:lnTo>
                <a:lnTo>
                  <a:pt x="123825" y="742886"/>
                </a:lnTo>
                <a:lnTo>
                  <a:pt x="1219073" y="742886"/>
                </a:lnTo>
                <a:lnTo>
                  <a:pt x="1267319" y="733156"/>
                </a:lnTo>
                <a:lnTo>
                  <a:pt x="1306718" y="706620"/>
                </a:lnTo>
                <a:lnTo>
                  <a:pt x="1333283" y="667260"/>
                </a:lnTo>
                <a:lnTo>
                  <a:pt x="1343025" y="619061"/>
                </a:lnTo>
                <a:lnTo>
                  <a:pt x="1343025" y="123825"/>
                </a:lnTo>
                <a:lnTo>
                  <a:pt x="1333283" y="75598"/>
                </a:lnTo>
                <a:lnTo>
                  <a:pt x="1306718" y="36242"/>
                </a:lnTo>
                <a:lnTo>
                  <a:pt x="1267319" y="9721"/>
                </a:lnTo>
                <a:lnTo>
                  <a:pt x="121907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34476" y="5053076"/>
            <a:ext cx="1343025" cy="742950"/>
          </a:xfrm>
          <a:custGeom>
            <a:avLst/>
            <a:gdLst/>
            <a:ahLst/>
            <a:cxnLst/>
            <a:rect l="l" t="t" r="r" b="b"/>
            <a:pathLst>
              <a:path w="1343025" h="742950">
                <a:moveTo>
                  <a:pt x="0" y="123825"/>
                </a:moveTo>
                <a:lnTo>
                  <a:pt x="9721" y="75598"/>
                </a:lnTo>
                <a:lnTo>
                  <a:pt x="36242" y="36242"/>
                </a:lnTo>
                <a:lnTo>
                  <a:pt x="75598" y="9721"/>
                </a:lnTo>
                <a:lnTo>
                  <a:pt x="123825" y="0"/>
                </a:lnTo>
                <a:lnTo>
                  <a:pt x="1219073" y="0"/>
                </a:lnTo>
                <a:lnTo>
                  <a:pt x="1267319" y="9721"/>
                </a:lnTo>
                <a:lnTo>
                  <a:pt x="1306718" y="36242"/>
                </a:lnTo>
                <a:lnTo>
                  <a:pt x="1333283" y="75598"/>
                </a:lnTo>
                <a:lnTo>
                  <a:pt x="1343025" y="123825"/>
                </a:lnTo>
                <a:lnTo>
                  <a:pt x="1343025" y="619061"/>
                </a:lnTo>
                <a:lnTo>
                  <a:pt x="1333283" y="667260"/>
                </a:lnTo>
                <a:lnTo>
                  <a:pt x="1306718" y="706620"/>
                </a:lnTo>
                <a:lnTo>
                  <a:pt x="1267319" y="733156"/>
                </a:lnTo>
                <a:lnTo>
                  <a:pt x="1219073" y="742886"/>
                </a:lnTo>
                <a:lnTo>
                  <a:pt x="123825" y="742886"/>
                </a:lnTo>
                <a:lnTo>
                  <a:pt x="75598" y="733156"/>
                </a:lnTo>
                <a:lnTo>
                  <a:pt x="36242" y="706620"/>
                </a:lnTo>
                <a:lnTo>
                  <a:pt x="9721" y="667260"/>
                </a:lnTo>
                <a:lnTo>
                  <a:pt x="0" y="619061"/>
                </a:lnTo>
                <a:lnTo>
                  <a:pt x="0" y="1238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788781" y="5092065"/>
            <a:ext cx="1033780" cy="6407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78740">
              <a:lnSpc>
                <a:spcPct val="100000"/>
              </a:lnSpc>
              <a:spcBef>
                <a:spcPts val="130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TRILOGY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THV</a:t>
            </a:r>
            <a:r>
              <a:rPr dirty="0" sz="2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TAVR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09825" y="5019675"/>
            <a:ext cx="1252537" cy="8810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52700" y="5162550"/>
            <a:ext cx="966787" cy="6619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81326" y="5053076"/>
            <a:ext cx="1114425" cy="7428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81326" y="5053076"/>
            <a:ext cx="1114425" cy="742950"/>
          </a:xfrm>
          <a:custGeom>
            <a:avLst/>
            <a:gdLst/>
            <a:ahLst/>
            <a:cxnLst/>
            <a:rect l="l" t="t" r="r" b="b"/>
            <a:pathLst>
              <a:path w="1114425" h="742950">
                <a:moveTo>
                  <a:pt x="0" y="123825"/>
                </a:moveTo>
                <a:lnTo>
                  <a:pt x="9721" y="75598"/>
                </a:lnTo>
                <a:lnTo>
                  <a:pt x="36242" y="36242"/>
                </a:lnTo>
                <a:lnTo>
                  <a:pt x="75598" y="9721"/>
                </a:lnTo>
                <a:lnTo>
                  <a:pt x="123825" y="0"/>
                </a:lnTo>
                <a:lnTo>
                  <a:pt x="990473" y="0"/>
                </a:lnTo>
                <a:lnTo>
                  <a:pt x="1038719" y="9721"/>
                </a:lnTo>
                <a:lnTo>
                  <a:pt x="1078118" y="36242"/>
                </a:lnTo>
                <a:lnTo>
                  <a:pt x="1104683" y="75598"/>
                </a:lnTo>
                <a:lnTo>
                  <a:pt x="1114425" y="123825"/>
                </a:lnTo>
                <a:lnTo>
                  <a:pt x="1114425" y="619061"/>
                </a:lnTo>
                <a:lnTo>
                  <a:pt x="1104683" y="667260"/>
                </a:lnTo>
                <a:lnTo>
                  <a:pt x="1078118" y="706620"/>
                </a:lnTo>
                <a:lnTo>
                  <a:pt x="1038719" y="733156"/>
                </a:lnTo>
                <a:lnTo>
                  <a:pt x="990473" y="742886"/>
                </a:lnTo>
                <a:lnTo>
                  <a:pt x="123825" y="742886"/>
                </a:lnTo>
                <a:lnTo>
                  <a:pt x="75598" y="733156"/>
                </a:lnTo>
                <a:lnTo>
                  <a:pt x="36242" y="706620"/>
                </a:lnTo>
                <a:lnTo>
                  <a:pt x="9721" y="667260"/>
                </a:lnTo>
                <a:lnTo>
                  <a:pt x="0" y="619061"/>
                </a:lnTo>
                <a:lnTo>
                  <a:pt x="0" y="1238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757804" y="5245036"/>
            <a:ext cx="56515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000" spc="-1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6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00375" y="4776723"/>
            <a:ext cx="3244215" cy="278130"/>
          </a:xfrm>
          <a:custGeom>
            <a:avLst/>
            <a:gdLst/>
            <a:ahLst/>
            <a:cxnLst/>
            <a:rect l="l" t="t" r="r" b="b"/>
            <a:pathLst>
              <a:path w="3244215" h="278129">
                <a:moveTo>
                  <a:pt x="28575" y="192405"/>
                </a:moveTo>
                <a:lnTo>
                  <a:pt x="0" y="192405"/>
                </a:lnTo>
                <a:lnTo>
                  <a:pt x="42925" y="278130"/>
                </a:lnTo>
                <a:lnTo>
                  <a:pt x="78623" y="206628"/>
                </a:lnTo>
                <a:lnTo>
                  <a:pt x="28575" y="206628"/>
                </a:lnTo>
                <a:lnTo>
                  <a:pt x="28575" y="192405"/>
                </a:lnTo>
                <a:close/>
              </a:path>
              <a:path w="3244215" h="278129">
                <a:moveTo>
                  <a:pt x="3215386" y="124840"/>
                </a:moveTo>
                <a:lnTo>
                  <a:pt x="28575" y="124840"/>
                </a:lnTo>
                <a:lnTo>
                  <a:pt x="28575" y="206628"/>
                </a:lnTo>
                <a:lnTo>
                  <a:pt x="57150" y="206628"/>
                </a:lnTo>
                <a:lnTo>
                  <a:pt x="57150" y="153415"/>
                </a:lnTo>
                <a:lnTo>
                  <a:pt x="42925" y="153415"/>
                </a:lnTo>
                <a:lnTo>
                  <a:pt x="57150" y="139064"/>
                </a:lnTo>
                <a:lnTo>
                  <a:pt x="3215386" y="139064"/>
                </a:lnTo>
                <a:lnTo>
                  <a:pt x="3215386" y="124840"/>
                </a:lnTo>
                <a:close/>
              </a:path>
              <a:path w="3244215" h="278129">
                <a:moveTo>
                  <a:pt x="85725" y="192405"/>
                </a:moveTo>
                <a:lnTo>
                  <a:pt x="57150" y="192405"/>
                </a:lnTo>
                <a:lnTo>
                  <a:pt x="57150" y="206628"/>
                </a:lnTo>
                <a:lnTo>
                  <a:pt x="78623" y="206628"/>
                </a:lnTo>
                <a:lnTo>
                  <a:pt x="85725" y="192405"/>
                </a:lnTo>
                <a:close/>
              </a:path>
              <a:path w="3244215" h="278129">
                <a:moveTo>
                  <a:pt x="57150" y="139064"/>
                </a:moveTo>
                <a:lnTo>
                  <a:pt x="42925" y="153415"/>
                </a:lnTo>
                <a:lnTo>
                  <a:pt x="57150" y="153415"/>
                </a:lnTo>
                <a:lnTo>
                  <a:pt x="57150" y="139064"/>
                </a:lnTo>
                <a:close/>
              </a:path>
              <a:path w="3244215" h="278129">
                <a:moveTo>
                  <a:pt x="3243961" y="124840"/>
                </a:moveTo>
                <a:lnTo>
                  <a:pt x="3229610" y="124840"/>
                </a:lnTo>
                <a:lnTo>
                  <a:pt x="3215386" y="139064"/>
                </a:lnTo>
                <a:lnTo>
                  <a:pt x="57150" y="139064"/>
                </a:lnTo>
                <a:lnTo>
                  <a:pt x="57150" y="153415"/>
                </a:lnTo>
                <a:lnTo>
                  <a:pt x="3243961" y="153415"/>
                </a:lnTo>
                <a:lnTo>
                  <a:pt x="3243961" y="124840"/>
                </a:lnTo>
                <a:close/>
              </a:path>
              <a:path w="3244215" h="278129">
                <a:moveTo>
                  <a:pt x="3243961" y="0"/>
                </a:moveTo>
                <a:lnTo>
                  <a:pt x="3215386" y="0"/>
                </a:lnTo>
                <a:lnTo>
                  <a:pt x="3215386" y="139064"/>
                </a:lnTo>
                <a:lnTo>
                  <a:pt x="3229610" y="124840"/>
                </a:lnTo>
                <a:lnTo>
                  <a:pt x="3243961" y="124840"/>
                </a:lnTo>
                <a:lnTo>
                  <a:pt x="3243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10300" y="4776851"/>
            <a:ext cx="3133090" cy="278130"/>
          </a:xfrm>
          <a:custGeom>
            <a:avLst/>
            <a:gdLst/>
            <a:ahLst/>
            <a:cxnLst/>
            <a:rect l="l" t="t" r="r" b="b"/>
            <a:pathLst>
              <a:path w="3133090" h="278129">
                <a:moveTo>
                  <a:pt x="3075940" y="192278"/>
                </a:moveTo>
                <a:lnTo>
                  <a:pt x="3047365" y="192278"/>
                </a:lnTo>
                <a:lnTo>
                  <a:pt x="3090164" y="278003"/>
                </a:lnTo>
                <a:lnTo>
                  <a:pt x="3125967" y="206501"/>
                </a:lnTo>
                <a:lnTo>
                  <a:pt x="3075940" y="206501"/>
                </a:lnTo>
                <a:lnTo>
                  <a:pt x="3075940" y="192278"/>
                </a:lnTo>
                <a:close/>
              </a:path>
              <a:path w="3133090" h="278129">
                <a:moveTo>
                  <a:pt x="3075940" y="138937"/>
                </a:moveTo>
                <a:lnTo>
                  <a:pt x="3075940" y="206501"/>
                </a:lnTo>
                <a:lnTo>
                  <a:pt x="3104515" y="206501"/>
                </a:lnTo>
                <a:lnTo>
                  <a:pt x="3104515" y="153288"/>
                </a:lnTo>
                <a:lnTo>
                  <a:pt x="3090164" y="153288"/>
                </a:lnTo>
                <a:lnTo>
                  <a:pt x="3075940" y="138937"/>
                </a:lnTo>
                <a:close/>
              </a:path>
              <a:path w="3133090" h="278129">
                <a:moveTo>
                  <a:pt x="3133090" y="192278"/>
                </a:moveTo>
                <a:lnTo>
                  <a:pt x="3104515" y="192278"/>
                </a:lnTo>
                <a:lnTo>
                  <a:pt x="3104515" y="206501"/>
                </a:lnTo>
                <a:lnTo>
                  <a:pt x="3125967" y="206501"/>
                </a:lnTo>
                <a:lnTo>
                  <a:pt x="3133090" y="192278"/>
                </a:lnTo>
                <a:close/>
              </a:path>
              <a:path w="3133090" h="278129">
                <a:moveTo>
                  <a:pt x="28575" y="0"/>
                </a:moveTo>
                <a:lnTo>
                  <a:pt x="0" y="0"/>
                </a:lnTo>
                <a:lnTo>
                  <a:pt x="0" y="153288"/>
                </a:lnTo>
                <a:lnTo>
                  <a:pt x="3075940" y="153288"/>
                </a:lnTo>
                <a:lnTo>
                  <a:pt x="3075940" y="138937"/>
                </a:lnTo>
                <a:lnTo>
                  <a:pt x="28575" y="138937"/>
                </a:lnTo>
                <a:lnTo>
                  <a:pt x="14350" y="124713"/>
                </a:lnTo>
                <a:lnTo>
                  <a:pt x="28575" y="124713"/>
                </a:lnTo>
                <a:lnTo>
                  <a:pt x="28575" y="0"/>
                </a:lnTo>
                <a:close/>
              </a:path>
              <a:path w="3133090" h="278129">
                <a:moveTo>
                  <a:pt x="3104515" y="124713"/>
                </a:moveTo>
                <a:lnTo>
                  <a:pt x="28575" y="124713"/>
                </a:lnTo>
                <a:lnTo>
                  <a:pt x="28575" y="138937"/>
                </a:lnTo>
                <a:lnTo>
                  <a:pt x="3075940" y="138937"/>
                </a:lnTo>
                <a:lnTo>
                  <a:pt x="3090164" y="153288"/>
                </a:lnTo>
                <a:lnTo>
                  <a:pt x="3104515" y="153288"/>
                </a:lnTo>
                <a:lnTo>
                  <a:pt x="3104515" y="124713"/>
                </a:lnTo>
                <a:close/>
              </a:path>
              <a:path w="3133090" h="278129">
                <a:moveTo>
                  <a:pt x="28575" y="124713"/>
                </a:moveTo>
                <a:lnTo>
                  <a:pt x="14350" y="124713"/>
                </a:lnTo>
                <a:lnTo>
                  <a:pt x="28575" y="138937"/>
                </a:lnTo>
                <a:lnTo>
                  <a:pt x="28575" y="124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83248" y="2919095"/>
            <a:ext cx="85725" cy="229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409950" y="1943036"/>
            <a:ext cx="5634101" cy="10620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48126" y="2033651"/>
            <a:ext cx="5362575" cy="8858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548126" y="2033651"/>
            <a:ext cx="5362575" cy="885825"/>
          </a:xfrm>
          <a:custGeom>
            <a:avLst/>
            <a:gdLst/>
            <a:ahLst/>
            <a:cxnLst/>
            <a:rect l="l" t="t" r="r" b="b"/>
            <a:pathLst>
              <a:path w="5362575" h="885825">
                <a:moveTo>
                  <a:pt x="0" y="147574"/>
                </a:moveTo>
                <a:lnTo>
                  <a:pt x="7520" y="100917"/>
                </a:lnTo>
                <a:lnTo>
                  <a:pt x="28464" y="60405"/>
                </a:lnTo>
                <a:lnTo>
                  <a:pt x="60405" y="28464"/>
                </a:lnTo>
                <a:lnTo>
                  <a:pt x="100917" y="7520"/>
                </a:lnTo>
                <a:lnTo>
                  <a:pt x="147574" y="0"/>
                </a:lnTo>
                <a:lnTo>
                  <a:pt x="5214874" y="0"/>
                </a:lnTo>
                <a:lnTo>
                  <a:pt x="5261543" y="7520"/>
                </a:lnTo>
                <a:lnTo>
                  <a:pt x="5302087" y="28464"/>
                </a:lnTo>
                <a:lnTo>
                  <a:pt x="5334066" y="60405"/>
                </a:lnTo>
                <a:lnTo>
                  <a:pt x="5355041" y="100917"/>
                </a:lnTo>
                <a:lnTo>
                  <a:pt x="5362575" y="147574"/>
                </a:lnTo>
                <a:lnTo>
                  <a:pt x="5362575" y="738124"/>
                </a:lnTo>
                <a:lnTo>
                  <a:pt x="5355041" y="784793"/>
                </a:lnTo>
                <a:lnTo>
                  <a:pt x="5334066" y="825337"/>
                </a:lnTo>
                <a:lnTo>
                  <a:pt x="5302087" y="857316"/>
                </a:lnTo>
                <a:lnTo>
                  <a:pt x="5261543" y="878291"/>
                </a:lnTo>
                <a:lnTo>
                  <a:pt x="5214874" y="885825"/>
                </a:lnTo>
                <a:lnTo>
                  <a:pt x="147574" y="885825"/>
                </a:lnTo>
                <a:lnTo>
                  <a:pt x="100917" y="878291"/>
                </a:lnTo>
                <a:lnTo>
                  <a:pt x="60405" y="857316"/>
                </a:lnTo>
                <a:lnTo>
                  <a:pt x="28464" y="825337"/>
                </a:lnTo>
                <a:lnTo>
                  <a:pt x="7520" y="784793"/>
                </a:lnTo>
                <a:lnTo>
                  <a:pt x="0" y="738124"/>
                </a:lnTo>
                <a:lnTo>
                  <a:pt x="0" y="1475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821429" y="2076386"/>
            <a:ext cx="48063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Heart 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Team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Deems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Patient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Suitable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for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86551" y="1804923"/>
            <a:ext cx="76200" cy="2273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595623" y="5411723"/>
            <a:ext cx="2668270" cy="607695"/>
          </a:xfrm>
          <a:custGeom>
            <a:avLst/>
            <a:gdLst/>
            <a:ahLst/>
            <a:cxnLst/>
            <a:rect l="l" t="t" r="r" b="b"/>
            <a:pathLst>
              <a:path w="2668270" h="607695">
                <a:moveTo>
                  <a:pt x="2617470" y="530923"/>
                </a:moveTo>
                <a:lnTo>
                  <a:pt x="2592070" y="530923"/>
                </a:lnTo>
                <a:lnTo>
                  <a:pt x="2630170" y="607123"/>
                </a:lnTo>
                <a:lnTo>
                  <a:pt x="2661920" y="543623"/>
                </a:lnTo>
                <a:lnTo>
                  <a:pt x="2617470" y="543623"/>
                </a:lnTo>
                <a:lnTo>
                  <a:pt x="2617470" y="530923"/>
                </a:lnTo>
                <a:close/>
              </a:path>
              <a:path w="2668270" h="607695">
                <a:moveTo>
                  <a:pt x="2617470" y="12700"/>
                </a:moveTo>
                <a:lnTo>
                  <a:pt x="2617470" y="543623"/>
                </a:lnTo>
                <a:lnTo>
                  <a:pt x="2642870" y="543623"/>
                </a:lnTo>
                <a:lnTo>
                  <a:pt x="2642870" y="25400"/>
                </a:lnTo>
                <a:lnTo>
                  <a:pt x="2630170" y="25400"/>
                </a:lnTo>
                <a:lnTo>
                  <a:pt x="2617470" y="12700"/>
                </a:lnTo>
                <a:close/>
              </a:path>
              <a:path w="2668270" h="607695">
                <a:moveTo>
                  <a:pt x="2668270" y="530923"/>
                </a:moveTo>
                <a:lnTo>
                  <a:pt x="2642870" y="530923"/>
                </a:lnTo>
                <a:lnTo>
                  <a:pt x="2642870" y="543623"/>
                </a:lnTo>
                <a:lnTo>
                  <a:pt x="2661920" y="543623"/>
                </a:lnTo>
                <a:lnTo>
                  <a:pt x="2668270" y="530923"/>
                </a:lnTo>
                <a:close/>
              </a:path>
              <a:path w="2668270" h="607695">
                <a:moveTo>
                  <a:pt x="2642870" y="0"/>
                </a:moveTo>
                <a:lnTo>
                  <a:pt x="0" y="0"/>
                </a:lnTo>
                <a:lnTo>
                  <a:pt x="0" y="25400"/>
                </a:lnTo>
                <a:lnTo>
                  <a:pt x="2617470" y="25400"/>
                </a:lnTo>
                <a:lnTo>
                  <a:pt x="2617470" y="12700"/>
                </a:lnTo>
                <a:lnTo>
                  <a:pt x="2642870" y="12700"/>
                </a:lnTo>
                <a:lnTo>
                  <a:pt x="2642870" y="0"/>
                </a:lnTo>
                <a:close/>
              </a:path>
              <a:path w="2668270" h="607695">
                <a:moveTo>
                  <a:pt x="2642870" y="12700"/>
                </a:moveTo>
                <a:lnTo>
                  <a:pt x="2617470" y="12700"/>
                </a:lnTo>
                <a:lnTo>
                  <a:pt x="2630170" y="25400"/>
                </a:lnTo>
                <a:lnTo>
                  <a:pt x="2642870" y="25400"/>
                </a:lnTo>
                <a:lnTo>
                  <a:pt x="264287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186551" y="5411723"/>
            <a:ext cx="2444115" cy="607695"/>
          </a:xfrm>
          <a:custGeom>
            <a:avLst/>
            <a:gdLst/>
            <a:ahLst/>
            <a:cxnLst/>
            <a:rect l="l" t="t" r="r" b="b"/>
            <a:pathLst>
              <a:path w="2444115" h="607695">
                <a:moveTo>
                  <a:pt x="25400" y="530923"/>
                </a:moveTo>
                <a:lnTo>
                  <a:pt x="0" y="530923"/>
                </a:lnTo>
                <a:lnTo>
                  <a:pt x="38100" y="607123"/>
                </a:lnTo>
                <a:lnTo>
                  <a:pt x="69850" y="543623"/>
                </a:lnTo>
                <a:lnTo>
                  <a:pt x="25400" y="543623"/>
                </a:lnTo>
                <a:lnTo>
                  <a:pt x="25400" y="530923"/>
                </a:lnTo>
                <a:close/>
              </a:path>
              <a:path w="2444115" h="607695">
                <a:moveTo>
                  <a:pt x="2443988" y="0"/>
                </a:moveTo>
                <a:lnTo>
                  <a:pt x="25400" y="0"/>
                </a:lnTo>
                <a:lnTo>
                  <a:pt x="25400" y="543623"/>
                </a:lnTo>
                <a:lnTo>
                  <a:pt x="50800" y="543623"/>
                </a:lnTo>
                <a:lnTo>
                  <a:pt x="50800" y="25400"/>
                </a:lnTo>
                <a:lnTo>
                  <a:pt x="38100" y="25400"/>
                </a:lnTo>
                <a:lnTo>
                  <a:pt x="50800" y="12700"/>
                </a:lnTo>
                <a:lnTo>
                  <a:pt x="2443988" y="12700"/>
                </a:lnTo>
                <a:lnTo>
                  <a:pt x="2443988" y="0"/>
                </a:lnTo>
                <a:close/>
              </a:path>
              <a:path w="2444115" h="607695">
                <a:moveTo>
                  <a:pt x="76200" y="530923"/>
                </a:moveTo>
                <a:lnTo>
                  <a:pt x="50800" y="530923"/>
                </a:lnTo>
                <a:lnTo>
                  <a:pt x="50800" y="543623"/>
                </a:lnTo>
                <a:lnTo>
                  <a:pt x="69850" y="543623"/>
                </a:lnTo>
                <a:lnTo>
                  <a:pt x="76200" y="530923"/>
                </a:lnTo>
                <a:close/>
              </a:path>
              <a:path w="2444115" h="607695">
                <a:moveTo>
                  <a:pt x="50800" y="12700"/>
                </a:moveTo>
                <a:lnTo>
                  <a:pt x="38100" y="25400"/>
                </a:lnTo>
                <a:lnTo>
                  <a:pt x="50800" y="25400"/>
                </a:lnTo>
                <a:lnTo>
                  <a:pt x="50800" y="12700"/>
                </a:lnTo>
                <a:close/>
              </a:path>
              <a:path w="2444115" h="607695">
                <a:moveTo>
                  <a:pt x="2443988" y="12700"/>
                </a:moveTo>
                <a:lnTo>
                  <a:pt x="50800" y="12700"/>
                </a:lnTo>
                <a:lnTo>
                  <a:pt x="50800" y="25400"/>
                </a:lnTo>
                <a:lnTo>
                  <a:pt x="2443988" y="25400"/>
                </a:lnTo>
                <a:lnTo>
                  <a:pt x="2443988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910573" y="2457450"/>
            <a:ext cx="2378075" cy="1531620"/>
          </a:xfrm>
          <a:custGeom>
            <a:avLst/>
            <a:gdLst/>
            <a:ahLst/>
            <a:cxnLst/>
            <a:rect l="l" t="t" r="r" b="b"/>
            <a:pathLst>
              <a:path w="2378075" h="1531620">
                <a:moveTo>
                  <a:pt x="2320925" y="1445387"/>
                </a:moveTo>
                <a:lnTo>
                  <a:pt x="2292350" y="1445387"/>
                </a:lnTo>
                <a:lnTo>
                  <a:pt x="2335276" y="1531112"/>
                </a:lnTo>
                <a:lnTo>
                  <a:pt x="2370973" y="1459611"/>
                </a:lnTo>
                <a:lnTo>
                  <a:pt x="2320925" y="1459611"/>
                </a:lnTo>
                <a:lnTo>
                  <a:pt x="2320925" y="1445387"/>
                </a:lnTo>
                <a:close/>
              </a:path>
              <a:path w="2378075" h="1531620">
                <a:moveTo>
                  <a:pt x="2320925" y="14224"/>
                </a:moveTo>
                <a:lnTo>
                  <a:pt x="2320925" y="1459611"/>
                </a:lnTo>
                <a:lnTo>
                  <a:pt x="2349500" y="1459611"/>
                </a:lnTo>
                <a:lnTo>
                  <a:pt x="2349500" y="28575"/>
                </a:lnTo>
                <a:lnTo>
                  <a:pt x="2335276" y="28575"/>
                </a:lnTo>
                <a:lnTo>
                  <a:pt x="2320925" y="14224"/>
                </a:lnTo>
                <a:close/>
              </a:path>
              <a:path w="2378075" h="1531620">
                <a:moveTo>
                  <a:pt x="2378075" y="1445387"/>
                </a:moveTo>
                <a:lnTo>
                  <a:pt x="2349500" y="1445387"/>
                </a:lnTo>
                <a:lnTo>
                  <a:pt x="2349500" y="1459611"/>
                </a:lnTo>
                <a:lnTo>
                  <a:pt x="2370973" y="1459611"/>
                </a:lnTo>
                <a:lnTo>
                  <a:pt x="2378075" y="1445387"/>
                </a:lnTo>
                <a:close/>
              </a:path>
              <a:path w="2378075" h="1531620">
                <a:moveTo>
                  <a:pt x="2349500" y="0"/>
                </a:moveTo>
                <a:lnTo>
                  <a:pt x="0" y="0"/>
                </a:lnTo>
                <a:lnTo>
                  <a:pt x="0" y="28575"/>
                </a:lnTo>
                <a:lnTo>
                  <a:pt x="2320925" y="28575"/>
                </a:lnTo>
                <a:lnTo>
                  <a:pt x="2320925" y="14224"/>
                </a:lnTo>
                <a:lnTo>
                  <a:pt x="2349500" y="14224"/>
                </a:lnTo>
                <a:lnTo>
                  <a:pt x="2349500" y="0"/>
                </a:lnTo>
                <a:close/>
              </a:path>
              <a:path w="2378075" h="1531620">
                <a:moveTo>
                  <a:pt x="2349500" y="14224"/>
                </a:moveTo>
                <a:lnTo>
                  <a:pt x="2320925" y="14224"/>
                </a:lnTo>
                <a:lnTo>
                  <a:pt x="2335276" y="28575"/>
                </a:lnTo>
                <a:lnTo>
                  <a:pt x="2349500" y="28575"/>
                </a:lnTo>
                <a:lnTo>
                  <a:pt x="2349500" y="14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372725" y="3962336"/>
            <a:ext cx="1738376" cy="8239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444226" y="3995801"/>
            <a:ext cx="1600200" cy="6858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444226" y="3995801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0" y="114300"/>
                </a:moveTo>
                <a:lnTo>
                  <a:pt x="8965" y="69758"/>
                </a:lnTo>
                <a:lnTo>
                  <a:pt x="33432" y="33432"/>
                </a:lnTo>
                <a:lnTo>
                  <a:pt x="69758" y="8965"/>
                </a:lnTo>
                <a:lnTo>
                  <a:pt x="114300" y="0"/>
                </a:lnTo>
                <a:lnTo>
                  <a:pt x="1485773" y="0"/>
                </a:lnTo>
                <a:lnTo>
                  <a:pt x="1530334" y="8965"/>
                </a:lnTo>
                <a:lnTo>
                  <a:pt x="1566703" y="33432"/>
                </a:lnTo>
                <a:lnTo>
                  <a:pt x="1591214" y="69758"/>
                </a:lnTo>
                <a:lnTo>
                  <a:pt x="1600200" y="114300"/>
                </a:lnTo>
                <a:lnTo>
                  <a:pt x="1600200" y="571373"/>
                </a:lnTo>
                <a:lnTo>
                  <a:pt x="1591214" y="615934"/>
                </a:lnTo>
                <a:lnTo>
                  <a:pt x="1566703" y="652303"/>
                </a:lnTo>
                <a:lnTo>
                  <a:pt x="1530334" y="676814"/>
                </a:lnTo>
                <a:lnTo>
                  <a:pt x="1485773" y="685800"/>
                </a:lnTo>
                <a:lnTo>
                  <a:pt x="114300" y="685800"/>
                </a:lnTo>
                <a:lnTo>
                  <a:pt x="69758" y="676814"/>
                </a:lnTo>
                <a:lnTo>
                  <a:pt x="33432" y="652303"/>
                </a:lnTo>
                <a:lnTo>
                  <a:pt x="8965" y="615934"/>
                </a:lnTo>
                <a:lnTo>
                  <a:pt x="0" y="571373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0786109" y="4192206"/>
            <a:ext cx="92138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Calibri"/>
                <a:cs typeface="Calibri"/>
              </a:rPr>
              <a:t>Screen</a:t>
            </a:r>
            <a:r>
              <a:rPr dirty="0" sz="1550" spc="-5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Fail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95383" y="3738181"/>
            <a:ext cx="3041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748009" y="2656903"/>
            <a:ext cx="3041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95825" y="0"/>
            <a:ext cx="1271524" cy="8619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670"/>
              </a:spcBef>
            </a:pPr>
            <a:r>
              <a:rPr dirty="0" spc="-80"/>
              <a:t>TAVR </a:t>
            </a:r>
            <a:r>
              <a:rPr dirty="0" u="heavy" spc="-10">
                <a:uFill>
                  <a:solidFill>
                    <a:srgbClr val="FFFFFF"/>
                  </a:solidFill>
                </a:uFill>
              </a:rPr>
              <a:t>and</a:t>
            </a:r>
            <a:r>
              <a:rPr dirty="0" spc="100"/>
              <a:t> </a:t>
            </a:r>
            <a:r>
              <a:rPr dirty="0" spc="-25"/>
              <a:t>SAVR</a:t>
            </a:r>
          </a:p>
          <a:p>
            <a:pPr algn="ctr" marR="1106805">
              <a:lnSpc>
                <a:spcPct val="100000"/>
              </a:lnSpc>
              <a:spcBef>
                <a:spcPts val="425"/>
              </a:spcBef>
            </a:pPr>
            <a:r>
              <a:rPr dirty="0" sz="1800" spc="-45"/>
              <a:t>Yes</a:t>
            </a:r>
            <a:endParaRPr sz="1800"/>
          </a:p>
          <a:p>
            <a:pPr algn="ctr" marL="12700" marR="5080">
              <a:lnSpc>
                <a:spcPct val="105000"/>
              </a:lnSpc>
              <a:spcBef>
                <a:spcPts val="740"/>
              </a:spcBef>
            </a:pPr>
            <a:r>
              <a:rPr dirty="0" sz="1550" spc="20"/>
              <a:t>Imaging </a:t>
            </a:r>
            <a:r>
              <a:rPr dirty="0" sz="1550" spc="15"/>
              <a:t>Core </a:t>
            </a:r>
            <a:r>
              <a:rPr dirty="0" sz="1550" spc="10"/>
              <a:t>Laboratory Confirms </a:t>
            </a:r>
            <a:r>
              <a:rPr dirty="0" sz="1550" spc="5"/>
              <a:t>AR </a:t>
            </a:r>
            <a:r>
              <a:rPr dirty="0" sz="1550" spc="15"/>
              <a:t>Severity </a:t>
            </a:r>
            <a:r>
              <a:rPr dirty="0" sz="1550" spc="10"/>
              <a:t>and </a:t>
            </a:r>
            <a:r>
              <a:rPr dirty="0" sz="1550" spc="20"/>
              <a:t>Case </a:t>
            </a:r>
            <a:r>
              <a:rPr dirty="0" sz="1550"/>
              <a:t>Review  </a:t>
            </a:r>
            <a:r>
              <a:rPr dirty="0" sz="1550" spc="10"/>
              <a:t>Board </a:t>
            </a:r>
            <a:r>
              <a:rPr dirty="0" sz="1550" spc="20"/>
              <a:t>Confirms </a:t>
            </a:r>
            <a:r>
              <a:rPr dirty="0" sz="1550" spc="15"/>
              <a:t>Indication </a:t>
            </a:r>
            <a:r>
              <a:rPr dirty="0" sz="1550" spc="10"/>
              <a:t>and Suitability </a:t>
            </a:r>
            <a:r>
              <a:rPr dirty="0" sz="1550" spc="20"/>
              <a:t>for</a:t>
            </a:r>
            <a:r>
              <a:rPr dirty="0" sz="1550" spc="-10"/>
              <a:t> </a:t>
            </a:r>
            <a:r>
              <a:rPr dirty="0" sz="1550" spc="20"/>
              <a:t>Randomization</a:t>
            </a:r>
            <a:endParaRPr sz="1550"/>
          </a:p>
          <a:p>
            <a:pPr algn="ctr" marL="12065">
              <a:lnSpc>
                <a:spcPct val="100000"/>
              </a:lnSpc>
              <a:spcBef>
                <a:spcPts val="885"/>
              </a:spcBef>
              <a:tabLst>
                <a:tab pos="586105" algn="l"/>
                <a:tab pos="2520950" algn="l"/>
              </a:tabLst>
            </a:pPr>
            <a:r>
              <a:rPr dirty="0" u="sng" sz="18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</a:rPr>
              <a:t>	</a:t>
            </a:r>
            <a:r>
              <a:rPr dirty="0" u="sng" sz="1800" spc="-45">
                <a:uFill>
                  <a:solidFill>
                    <a:srgbClr val="000000"/>
                  </a:solidFill>
                </a:uFill>
              </a:rPr>
              <a:t>Yes	</a:t>
            </a:r>
            <a:endParaRPr sz="1800"/>
          </a:p>
        </p:txBody>
      </p:sp>
      <p:sp>
        <p:nvSpPr>
          <p:cNvPr id="49" name="object 49"/>
          <p:cNvSpPr/>
          <p:nvPr/>
        </p:nvSpPr>
        <p:spPr>
          <a:xfrm>
            <a:off x="5410200" y="0"/>
            <a:ext cx="1728851" cy="8619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677025" y="0"/>
            <a:ext cx="1281049" cy="86194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62050" y="428561"/>
            <a:ext cx="804862" cy="9191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409700" y="428561"/>
            <a:ext cx="1423924" cy="9191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276475" y="428561"/>
            <a:ext cx="776287" cy="9191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495550" y="428561"/>
            <a:ext cx="2709926" cy="91916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648200" y="428561"/>
            <a:ext cx="738187" cy="91916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829175" y="428561"/>
            <a:ext cx="1195387" cy="91916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467350" y="428561"/>
            <a:ext cx="661987" cy="91916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572125" y="428561"/>
            <a:ext cx="2690876" cy="91916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705725" y="428561"/>
            <a:ext cx="747712" cy="91916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896225" y="428561"/>
            <a:ext cx="2462276" cy="91916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801225" y="428561"/>
            <a:ext cx="738187" cy="91916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982200" y="428561"/>
            <a:ext cx="1500124" cy="91916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 marL="443230">
              <a:lnSpc>
                <a:spcPts val="3835"/>
              </a:lnSpc>
              <a:spcBef>
                <a:spcPts val="130"/>
              </a:spcBef>
            </a:pPr>
            <a:r>
              <a:rPr dirty="0" spc="5"/>
              <a:t>The </a:t>
            </a:r>
            <a:r>
              <a:rPr dirty="0" spc="-10">
                <a:solidFill>
                  <a:srgbClr val="4E94D9"/>
                </a:solidFill>
              </a:rPr>
              <a:t>ARTIST</a:t>
            </a:r>
            <a:r>
              <a:rPr dirty="0" spc="-60">
                <a:solidFill>
                  <a:srgbClr val="4E94D9"/>
                </a:solidFill>
              </a:rPr>
              <a:t> </a:t>
            </a:r>
            <a:r>
              <a:rPr dirty="0" spc="-30"/>
              <a:t>Trial</a:t>
            </a:r>
          </a:p>
          <a:p>
            <a:pPr algn="ctr" marL="438784">
              <a:lnSpc>
                <a:spcPts val="3835"/>
              </a:lnSpc>
            </a:pPr>
            <a:r>
              <a:rPr dirty="0" spc="5">
                <a:solidFill>
                  <a:srgbClr val="4E94D9"/>
                </a:solidFill>
              </a:rPr>
              <a:t>A</a:t>
            </a:r>
            <a:r>
              <a:rPr dirty="0" spc="5"/>
              <a:t>ortic </a:t>
            </a:r>
            <a:r>
              <a:rPr dirty="0" spc="-15">
                <a:solidFill>
                  <a:srgbClr val="4E94D9"/>
                </a:solidFill>
              </a:rPr>
              <a:t>R</a:t>
            </a:r>
            <a:r>
              <a:rPr dirty="0" spc="-15"/>
              <a:t>egurgitation </a:t>
            </a:r>
            <a:r>
              <a:rPr dirty="0" spc="-30">
                <a:solidFill>
                  <a:srgbClr val="4E94D9"/>
                </a:solidFill>
              </a:rPr>
              <a:t>T</a:t>
            </a:r>
            <a:r>
              <a:rPr dirty="0" spc="-30"/>
              <a:t>rial </a:t>
            </a:r>
            <a:r>
              <a:rPr dirty="0" spc="-15">
                <a:solidFill>
                  <a:srgbClr val="4E94D9"/>
                </a:solidFill>
              </a:rPr>
              <a:t>I</a:t>
            </a:r>
            <a:r>
              <a:rPr dirty="0" spc="-15"/>
              <a:t>nvestigating </a:t>
            </a:r>
            <a:r>
              <a:rPr dirty="0" spc="-10">
                <a:solidFill>
                  <a:srgbClr val="4E94D9"/>
                </a:solidFill>
              </a:rPr>
              <a:t>S</a:t>
            </a:r>
            <a:r>
              <a:rPr dirty="0" spc="-10"/>
              <a:t>urgery </a:t>
            </a:r>
            <a:r>
              <a:rPr dirty="0" spc="5"/>
              <a:t>and</a:t>
            </a:r>
            <a:r>
              <a:rPr dirty="0" spc="-85"/>
              <a:t> </a:t>
            </a:r>
            <a:r>
              <a:rPr dirty="0" spc="-30">
                <a:solidFill>
                  <a:srgbClr val="4E94D9"/>
                </a:solidFill>
              </a:rPr>
              <a:t>T</a:t>
            </a:r>
            <a:r>
              <a:rPr dirty="0" spc="-30"/>
              <a:t>rilogy</a:t>
            </a:r>
          </a:p>
        </p:txBody>
      </p:sp>
      <p:sp>
        <p:nvSpPr>
          <p:cNvPr id="64" name="object 64"/>
          <p:cNvSpPr/>
          <p:nvPr/>
        </p:nvSpPr>
        <p:spPr>
          <a:xfrm>
            <a:off x="47625" y="1428622"/>
            <a:ext cx="3214751" cy="339572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19062" y="1500124"/>
            <a:ext cx="3076575" cy="3219450"/>
          </a:xfrm>
          <a:prstGeom prst="rect">
            <a:avLst/>
          </a:prstGeom>
          <a:solidFill>
            <a:srgbClr val="003A66"/>
          </a:solidFill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u="heavy" sz="1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Study </a:t>
            </a:r>
            <a:r>
              <a:rPr dirty="0" u="heavy" sz="18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Martin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Leon MD,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Columbia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u="heavy"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Principal</a:t>
            </a:r>
            <a:r>
              <a:rPr dirty="0" u="heavy" sz="180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Investigators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550" b="1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1550">
              <a:latin typeface="Arial"/>
              <a:cs typeface="Arial"/>
            </a:endParaRPr>
          </a:p>
          <a:p>
            <a:pPr algn="ctr" marL="111125" marR="109220" indent="6985">
              <a:lnSpc>
                <a:spcPct val="100600"/>
              </a:lnSpc>
              <a:spcBef>
                <a:spcPts val="5"/>
              </a:spcBef>
            </a:pP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Raj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Makkar MD,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Cedars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Sinai  Vinod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Thourani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MD,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Piedmont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Heart 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Torsten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Vahl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Columbia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algn="ctr">
              <a:lnSpc>
                <a:spcPts val="1664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OUS</a:t>
            </a:r>
            <a:endParaRPr sz="1400">
              <a:latin typeface="Arial"/>
              <a:cs typeface="Arial"/>
            </a:endParaRPr>
          </a:p>
          <a:p>
            <a:pPr algn="ctr" marL="116205" marR="110489">
              <a:lnSpc>
                <a:spcPts val="173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Stephan Baldus,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University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Cologne  Hendrik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Treede,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Mainz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791825" y="66675"/>
            <a:ext cx="1247775" cy="4857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184646" y="3852671"/>
            <a:ext cx="85725" cy="284480"/>
          </a:xfrm>
          <a:custGeom>
            <a:avLst/>
            <a:gdLst/>
            <a:ahLst/>
            <a:cxnLst/>
            <a:rect l="l" t="t" r="r" b="b"/>
            <a:pathLst>
              <a:path w="85725" h="284479">
                <a:moveTo>
                  <a:pt x="28497" y="198713"/>
                </a:moveTo>
                <a:lnTo>
                  <a:pt x="0" y="199135"/>
                </a:lnTo>
                <a:lnTo>
                  <a:pt x="44068" y="284225"/>
                </a:lnTo>
                <a:lnTo>
                  <a:pt x="78435" y="212978"/>
                </a:lnTo>
                <a:lnTo>
                  <a:pt x="28701" y="212978"/>
                </a:lnTo>
                <a:lnTo>
                  <a:pt x="28497" y="198713"/>
                </a:lnTo>
                <a:close/>
              </a:path>
              <a:path w="85725" h="284479">
                <a:moveTo>
                  <a:pt x="57071" y="198290"/>
                </a:moveTo>
                <a:lnTo>
                  <a:pt x="28497" y="198713"/>
                </a:lnTo>
                <a:lnTo>
                  <a:pt x="28701" y="212978"/>
                </a:lnTo>
                <a:lnTo>
                  <a:pt x="57276" y="212597"/>
                </a:lnTo>
                <a:lnTo>
                  <a:pt x="57071" y="198290"/>
                </a:lnTo>
                <a:close/>
              </a:path>
              <a:path w="85725" h="284479">
                <a:moveTo>
                  <a:pt x="85725" y="197865"/>
                </a:moveTo>
                <a:lnTo>
                  <a:pt x="57071" y="198290"/>
                </a:lnTo>
                <a:lnTo>
                  <a:pt x="57276" y="212597"/>
                </a:lnTo>
                <a:lnTo>
                  <a:pt x="28701" y="212978"/>
                </a:lnTo>
                <a:lnTo>
                  <a:pt x="78435" y="212978"/>
                </a:lnTo>
                <a:lnTo>
                  <a:pt x="85725" y="197865"/>
                </a:lnTo>
                <a:close/>
              </a:path>
              <a:path w="85725" h="284479">
                <a:moveTo>
                  <a:pt x="54228" y="0"/>
                </a:moveTo>
                <a:lnTo>
                  <a:pt x="25653" y="380"/>
                </a:lnTo>
                <a:lnTo>
                  <a:pt x="28497" y="198713"/>
                </a:lnTo>
                <a:lnTo>
                  <a:pt x="57071" y="198290"/>
                </a:lnTo>
                <a:lnTo>
                  <a:pt x="54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298323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Background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034" y="1305623"/>
            <a:ext cx="4794885" cy="43789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54000" marR="17780" indent="-228600">
              <a:lnSpc>
                <a:spcPct val="100000"/>
              </a:lnSpc>
              <a:spcBef>
                <a:spcPts val="125"/>
              </a:spcBef>
              <a:buFont typeface="Wingdings"/>
              <a:buChar char=""/>
              <a:tabLst>
                <a:tab pos="254000" algn="l"/>
              </a:tabLst>
            </a:pP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Untreated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severe,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symptomatic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AR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is 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associated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with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high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mortality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especially 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in those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with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NYHA III/IV</a:t>
            </a:r>
            <a:r>
              <a:rPr dirty="0" sz="2000" spc="-114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symptoms</a:t>
            </a:r>
            <a:r>
              <a:rPr dirty="0" baseline="24691" sz="2025" spc="-7">
                <a:solidFill>
                  <a:srgbClr val="002855"/>
                </a:solidFill>
                <a:latin typeface="Arial"/>
                <a:cs typeface="Arial"/>
              </a:rPr>
              <a:t>1</a:t>
            </a:r>
            <a:endParaRPr baseline="24691" sz="2025">
              <a:latin typeface="Arial"/>
              <a:cs typeface="Arial"/>
            </a:endParaRPr>
          </a:p>
          <a:p>
            <a:pPr marL="254000" marR="623570" indent="-228600">
              <a:lnSpc>
                <a:spcPct val="100000"/>
              </a:lnSpc>
              <a:spcBef>
                <a:spcPts val="985"/>
              </a:spcBef>
              <a:buFont typeface="Wingdings"/>
              <a:buChar char=""/>
              <a:tabLst>
                <a:tab pos="254000" algn="l"/>
              </a:tabLst>
            </a:pP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Surgery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is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the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only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recommended 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intervention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for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patients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with</a:t>
            </a:r>
            <a:r>
              <a:rPr dirty="0" sz="2000" spc="-1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native 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severe</a:t>
            </a:r>
            <a:r>
              <a:rPr dirty="0" sz="2000" spc="-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AR</a:t>
            </a:r>
            <a:r>
              <a:rPr dirty="0" baseline="24691" sz="2025" spc="7">
                <a:solidFill>
                  <a:srgbClr val="002855"/>
                </a:solidFill>
                <a:latin typeface="Arial"/>
                <a:cs typeface="Arial"/>
              </a:rPr>
              <a:t>2</a:t>
            </a:r>
            <a:endParaRPr baseline="24691" sz="2025">
              <a:latin typeface="Arial"/>
              <a:cs typeface="Arial"/>
            </a:endParaRPr>
          </a:p>
          <a:p>
            <a:pPr marL="254000" marR="208915" indent="-228600">
              <a:lnSpc>
                <a:spcPct val="100000"/>
              </a:lnSpc>
              <a:spcBef>
                <a:spcPts val="1065"/>
              </a:spcBef>
              <a:buFont typeface="Wingdings"/>
              <a:buChar char=""/>
              <a:tabLst>
                <a:tab pos="254000" algn="l"/>
              </a:tabLst>
            </a:pP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Yet,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significant proportion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of</a:t>
            </a:r>
            <a:r>
              <a:rPr dirty="0" sz="2000" spc="-12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patients 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with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severe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AR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remain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untreated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with 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surgery</a:t>
            </a:r>
            <a:r>
              <a:rPr dirty="0" baseline="24691" sz="2025" spc="-7">
                <a:solidFill>
                  <a:srgbClr val="002855"/>
                </a:solidFill>
                <a:latin typeface="Arial"/>
                <a:cs typeface="Arial"/>
              </a:rPr>
              <a:t>3</a:t>
            </a:r>
            <a:endParaRPr baseline="24691" sz="2025">
              <a:latin typeface="Arial"/>
              <a:cs typeface="Arial"/>
            </a:endParaRPr>
          </a:p>
          <a:p>
            <a:pPr marL="254000" marR="79375" indent="-228600">
              <a:lnSpc>
                <a:spcPct val="100000"/>
              </a:lnSpc>
              <a:spcBef>
                <a:spcPts val="985"/>
              </a:spcBef>
              <a:buFont typeface="Wingdings"/>
              <a:buChar char=""/>
              <a:tabLst>
                <a:tab pos="254000" algn="l"/>
              </a:tabLst>
            </a:pP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Use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of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off-label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TAVR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devices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for </a:t>
            </a:r>
            <a:r>
              <a:rPr dirty="0" sz="2000" spc="20">
                <a:solidFill>
                  <a:srgbClr val="002855"/>
                </a:solidFill>
                <a:latin typeface="Arial"/>
                <a:cs typeface="Arial"/>
              </a:rPr>
              <a:t>AR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is 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associated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with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valve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embolization 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(10%)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and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≥moderate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PVR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(10%)</a:t>
            </a:r>
            <a:r>
              <a:rPr dirty="0" baseline="24691" sz="2025">
                <a:solidFill>
                  <a:srgbClr val="002855"/>
                </a:solidFill>
                <a:latin typeface="Arial"/>
                <a:cs typeface="Arial"/>
              </a:rPr>
              <a:t>4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both 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which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increase</a:t>
            </a:r>
            <a:r>
              <a:rPr dirty="0" sz="2000" spc="-8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mortality</a:t>
            </a:r>
            <a:r>
              <a:rPr dirty="0" baseline="24691" sz="2025" spc="-7">
                <a:solidFill>
                  <a:srgbClr val="002855"/>
                </a:solidFill>
                <a:latin typeface="Arial"/>
                <a:cs typeface="Arial"/>
              </a:rPr>
              <a:t>5</a:t>
            </a:r>
            <a:endParaRPr baseline="24691" sz="2025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5952" y="1266793"/>
            <a:ext cx="5900846" cy="4214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05500" y="1276350"/>
            <a:ext cx="5829300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38520" y="5458777"/>
            <a:ext cx="5074285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ts val="1435"/>
              </a:lnSpc>
              <a:spcBef>
                <a:spcPts val="100"/>
              </a:spcBef>
              <a:buAutoNum type="arabicPeriod"/>
              <a:tabLst>
                <a:tab pos="241935" algn="l"/>
              </a:tabLst>
            </a:pPr>
            <a:r>
              <a:rPr dirty="0" sz="1200" spc="-10">
                <a:solidFill>
                  <a:srgbClr val="002855"/>
                </a:solidFill>
                <a:latin typeface="Arial"/>
                <a:cs typeface="Arial"/>
              </a:rPr>
              <a:t>Dujardin </a:t>
            </a:r>
            <a:r>
              <a:rPr dirty="0" sz="1200" spc="-30">
                <a:solidFill>
                  <a:srgbClr val="002855"/>
                </a:solidFill>
                <a:latin typeface="Arial"/>
                <a:cs typeface="Arial"/>
              </a:rPr>
              <a:t>K, </a:t>
            </a: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et </a:t>
            </a:r>
            <a:r>
              <a:rPr dirty="0" sz="1200" spc="10">
                <a:solidFill>
                  <a:srgbClr val="002855"/>
                </a:solidFill>
                <a:latin typeface="Arial"/>
                <a:cs typeface="Arial"/>
              </a:rPr>
              <a:t>al. </a:t>
            </a:r>
            <a:r>
              <a:rPr dirty="0" sz="1200" spc="-5" i="1">
                <a:solidFill>
                  <a:srgbClr val="002855"/>
                </a:solidFill>
                <a:latin typeface="Arial"/>
                <a:cs typeface="Arial"/>
              </a:rPr>
              <a:t>Circulation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200" spc="7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855"/>
                </a:solidFill>
                <a:latin typeface="Arial"/>
                <a:cs typeface="Arial"/>
              </a:rPr>
              <a:t>1999;99:1851-1857.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ts val="1430"/>
              </a:lnSpc>
              <a:buAutoNum type="arabicPeriod"/>
              <a:tabLst>
                <a:tab pos="241935" algn="l"/>
              </a:tabLst>
            </a:pPr>
            <a:r>
              <a:rPr dirty="0" sz="1200" spc="10">
                <a:solidFill>
                  <a:srgbClr val="002855"/>
                </a:solidFill>
                <a:latin typeface="Arial"/>
                <a:cs typeface="Arial"/>
              </a:rPr>
              <a:t>Otto </a:t>
            </a: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CM, et </a:t>
            </a:r>
            <a:r>
              <a:rPr dirty="0" sz="1200" spc="-15">
                <a:solidFill>
                  <a:srgbClr val="002855"/>
                </a:solidFill>
                <a:latin typeface="Arial"/>
                <a:cs typeface="Arial"/>
              </a:rPr>
              <a:t>al. </a:t>
            </a:r>
            <a:r>
              <a:rPr dirty="0" sz="1200" spc="-5" i="1">
                <a:solidFill>
                  <a:srgbClr val="002855"/>
                </a:solidFill>
                <a:latin typeface="Arial"/>
                <a:cs typeface="Arial"/>
              </a:rPr>
              <a:t>Circulation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. </a:t>
            </a:r>
            <a:r>
              <a:rPr dirty="0" sz="1200" spc="-10">
                <a:solidFill>
                  <a:srgbClr val="002855"/>
                </a:solidFill>
                <a:latin typeface="Arial"/>
                <a:cs typeface="Arial"/>
              </a:rPr>
              <a:t>2021;143:e72-e227.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ts val="1425"/>
              </a:lnSpc>
              <a:buAutoNum type="arabicPeriod"/>
              <a:tabLst>
                <a:tab pos="241935" algn="l"/>
              </a:tabLst>
            </a:pPr>
            <a:r>
              <a:rPr dirty="0" sz="1200" spc="-10">
                <a:solidFill>
                  <a:srgbClr val="002855"/>
                </a:solidFill>
                <a:latin typeface="Arial"/>
                <a:cs typeface="Arial"/>
              </a:rPr>
              <a:t>Thourani </a:t>
            </a:r>
            <a:r>
              <a:rPr dirty="0" sz="1200" spc="15">
                <a:solidFill>
                  <a:srgbClr val="002855"/>
                </a:solidFill>
                <a:latin typeface="Arial"/>
                <a:cs typeface="Arial"/>
              </a:rPr>
              <a:t>VH, </a:t>
            </a:r>
            <a:r>
              <a:rPr dirty="0" sz="1200" spc="-35">
                <a:solidFill>
                  <a:srgbClr val="002855"/>
                </a:solidFill>
                <a:latin typeface="Arial"/>
                <a:cs typeface="Arial"/>
              </a:rPr>
              <a:t>et </a:t>
            </a:r>
            <a:r>
              <a:rPr dirty="0" sz="1200" spc="10">
                <a:solidFill>
                  <a:srgbClr val="002855"/>
                </a:solidFill>
                <a:latin typeface="Arial"/>
                <a:cs typeface="Arial"/>
              </a:rPr>
              <a:t>al. </a:t>
            </a:r>
            <a:r>
              <a:rPr dirty="0" sz="1200" spc="-5" i="1">
                <a:solidFill>
                  <a:srgbClr val="002855"/>
                </a:solidFill>
                <a:latin typeface="Arial"/>
                <a:cs typeface="Arial"/>
              </a:rPr>
              <a:t>Structural Heart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200" spc="3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2021;5:608-618.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ts val="1425"/>
              </a:lnSpc>
              <a:buAutoNum type="arabicPeriod"/>
              <a:tabLst>
                <a:tab pos="241935" algn="l"/>
              </a:tabLst>
            </a:pP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Poletti </a:t>
            </a:r>
            <a:r>
              <a:rPr dirty="0" sz="1200" spc="10">
                <a:solidFill>
                  <a:srgbClr val="002855"/>
                </a:solidFill>
                <a:latin typeface="Arial"/>
                <a:cs typeface="Arial"/>
              </a:rPr>
              <a:t>E, </a:t>
            </a:r>
            <a:r>
              <a:rPr dirty="0" sz="1200" spc="-35">
                <a:solidFill>
                  <a:srgbClr val="002855"/>
                </a:solidFill>
                <a:latin typeface="Arial"/>
                <a:cs typeface="Arial"/>
              </a:rPr>
              <a:t>et </a:t>
            </a:r>
            <a:r>
              <a:rPr dirty="0" sz="1200" spc="10">
                <a:solidFill>
                  <a:srgbClr val="002855"/>
                </a:solidFill>
                <a:latin typeface="Arial"/>
                <a:cs typeface="Arial"/>
              </a:rPr>
              <a:t>al. </a:t>
            </a:r>
            <a:r>
              <a:rPr dirty="0" sz="1200" spc="-10">
                <a:solidFill>
                  <a:srgbClr val="002855"/>
                </a:solidFill>
                <a:latin typeface="Arial"/>
                <a:cs typeface="Arial"/>
              </a:rPr>
              <a:t>PURPOSE. </a:t>
            </a:r>
            <a:r>
              <a:rPr dirty="0" sz="1200" i="1">
                <a:solidFill>
                  <a:srgbClr val="002855"/>
                </a:solidFill>
                <a:latin typeface="Arial"/>
                <a:cs typeface="Arial"/>
              </a:rPr>
              <a:t>J </a:t>
            </a:r>
            <a:r>
              <a:rPr dirty="0" sz="1200" spc="-30" i="1">
                <a:solidFill>
                  <a:srgbClr val="002855"/>
                </a:solidFill>
                <a:latin typeface="Arial"/>
                <a:cs typeface="Arial"/>
              </a:rPr>
              <a:t>Am </a:t>
            </a:r>
            <a:r>
              <a:rPr dirty="0" sz="1200" spc="-5" i="1">
                <a:solidFill>
                  <a:srgbClr val="002855"/>
                </a:solidFill>
                <a:latin typeface="Arial"/>
                <a:cs typeface="Arial"/>
              </a:rPr>
              <a:t>Coll Cardiol </a:t>
            </a:r>
            <a:r>
              <a:rPr dirty="0" sz="1200" i="1">
                <a:solidFill>
                  <a:srgbClr val="002855"/>
                </a:solidFill>
                <a:latin typeface="Arial"/>
                <a:cs typeface="Arial"/>
              </a:rPr>
              <a:t>Intv</a:t>
            </a:r>
            <a:r>
              <a:rPr dirty="0" sz="1200">
                <a:solidFill>
                  <a:srgbClr val="002855"/>
                </a:solidFill>
                <a:latin typeface="Arial"/>
                <a:cs typeface="Arial"/>
              </a:rPr>
              <a:t>.</a:t>
            </a:r>
            <a:r>
              <a:rPr dirty="0" sz="1200" spc="14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2024;1597–1606</a:t>
            </a:r>
            <a:endParaRPr sz="1200">
              <a:latin typeface="Arial"/>
              <a:cs typeface="Arial"/>
            </a:endParaRPr>
          </a:p>
          <a:p>
            <a:pPr marL="241300" indent="-229235">
              <a:lnSpc>
                <a:spcPts val="1430"/>
              </a:lnSpc>
              <a:buAutoNum type="arabicPeriod"/>
              <a:tabLst>
                <a:tab pos="241935" algn="l"/>
              </a:tabLst>
            </a:pP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Poletti </a:t>
            </a:r>
            <a:r>
              <a:rPr dirty="0" sz="1200" spc="10">
                <a:solidFill>
                  <a:srgbClr val="002855"/>
                </a:solidFill>
                <a:latin typeface="Arial"/>
                <a:cs typeface="Arial"/>
              </a:rPr>
              <a:t>E, </a:t>
            </a:r>
            <a:r>
              <a:rPr dirty="0" sz="1200" spc="-35">
                <a:solidFill>
                  <a:srgbClr val="002855"/>
                </a:solidFill>
                <a:latin typeface="Arial"/>
                <a:cs typeface="Arial"/>
              </a:rPr>
              <a:t>et </a:t>
            </a:r>
            <a:r>
              <a:rPr dirty="0" sz="1200" spc="10">
                <a:solidFill>
                  <a:srgbClr val="002855"/>
                </a:solidFill>
                <a:latin typeface="Arial"/>
                <a:cs typeface="Arial"/>
              </a:rPr>
              <a:t>al. 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PANTHEON. </a:t>
            </a:r>
            <a:r>
              <a:rPr dirty="0" sz="1200" i="1">
                <a:solidFill>
                  <a:srgbClr val="002855"/>
                </a:solidFill>
                <a:latin typeface="Arial"/>
                <a:cs typeface="Arial"/>
              </a:rPr>
              <a:t>J </a:t>
            </a:r>
            <a:r>
              <a:rPr dirty="0" sz="1200" spc="-30" i="1">
                <a:solidFill>
                  <a:srgbClr val="002855"/>
                </a:solidFill>
                <a:latin typeface="Arial"/>
                <a:cs typeface="Arial"/>
              </a:rPr>
              <a:t>Am </a:t>
            </a:r>
            <a:r>
              <a:rPr dirty="0" sz="1200" spc="-5" i="1">
                <a:solidFill>
                  <a:srgbClr val="002855"/>
                </a:solidFill>
                <a:latin typeface="Arial"/>
                <a:cs typeface="Arial"/>
              </a:rPr>
              <a:t>Coll Cardiol </a:t>
            </a:r>
            <a:r>
              <a:rPr dirty="0" sz="1200" i="1">
                <a:solidFill>
                  <a:srgbClr val="002855"/>
                </a:solidFill>
                <a:latin typeface="Arial"/>
                <a:cs typeface="Arial"/>
              </a:rPr>
              <a:t>Intv</a:t>
            </a:r>
            <a:r>
              <a:rPr dirty="0" sz="1200" spc="130" i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2855"/>
                </a:solidFill>
                <a:latin typeface="Arial"/>
                <a:cs typeface="Arial"/>
              </a:rPr>
              <a:t>2023;16:1974–1985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24775" y="3876675"/>
            <a:ext cx="2190750" cy="704850"/>
          </a:xfrm>
          <a:custGeom>
            <a:avLst/>
            <a:gdLst/>
            <a:ahLst/>
            <a:cxnLst/>
            <a:rect l="l" t="t" r="r" b="b"/>
            <a:pathLst>
              <a:path w="2190750" h="704850">
                <a:moveTo>
                  <a:pt x="2190750" y="246887"/>
                </a:moveTo>
                <a:lnTo>
                  <a:pt x="0" y="246887"/>
                </a:lnTo>
                <a:lnTo>
                  <a:pt x="0" y="704850"/>
                </a:lnTo>
                <a:lnTo>
                  <a:pt x="2190750" y="704850"/>
                </a:lnTo>
                <a:lnTo>
                  <a:pt x="2190750" y="246887"/>
                </a:lnTo>
                <a:close/>
              </a:path>
              <a:path w="2190750" h="704850">
                <a:moveTo>
                  <a:pt x="1183513" y="176275"/>
                </a:moveTo>
                <a:lnTo>
                  <a:pt x="1007236" y="176275"/>
                </a:lnTo>
                <a:lnTo>
                  <a:pt x="1007236" y="246887"/>
                </a:lnTo>
                <a:lnTo>
                  <a:pt x="1183513" y="246887"/>
                </a:lnTo>
                <a:lnTo>
                  <a:pt x="1183513" y="176275"/>
                </a:lnTo>
                <a:close/>
              </a:path>
              <a:path w="2190750" h="704850">
                <a:moveTo>
                  <a:pt x="1095375" y="0"/>
                </a:moveTo>
                <a:lnTo>
                  <a:pt x="919226" y="176275"/>
                </a:lnTo>
                <a:lnTo>
                  <a:pt x="1271651" y="176275"/>
                </a:lnTo>
                <a:lnTo>
                  <a:pt x="1095375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24775" y="3876675"/>
            <a:ext cx="2190750" cy="704850"/>
          </a:xfrm>
          <a:custGeom>
            <a:avLst/>
            <a:gdLst/>
            <a:ahLst/>
            <a:cxnLst/>
            <a:rect l="l" t="t" r="r" b="b"/>
            <a:pathLst>
              <a:path w="2190750" h="704850">
                <a:moveTo>
                  <a:pt x="0" y="246887"/>
                </a:moveTo>
                <a:lnTo>
                  <a:pt x="1007236" y="246887"/>
                </a:lnTo>
                <a:lnTo>
                  <a:pt x="1007236" y="176275"/>
                </a:lnTo>
                <a:lnTo>
                  <a:pt x="919226" y="176275"/>
                </a:lnTo>
                <a:lnTo>
                  <a:pt x="1095375" y="0"/>
                </a:lnTo>
                <a:lnTo>
                  <a:pt x="1271651" y="176275"/>
                </a:lnTo>
                <a:lnTo>
                  <a:pt x="1183513" y="176275"/>
                </a:lnTo>
                <a:lnTo>
                  <a:pt x="1183513" y="246887"/>
                </a:lnTo>
                <a:lnTo>
                  <a:pt x="2190750" y="246887"/>
                </a:lnTo>
                <a:lnTo>
                  <a:pt x="2190750" y="704850"/>
                </a:lnTo>
                <a:lnTo>
                  <a:pt x="0" y="704850"/>
                </a:lnTo>
                <a:lnTo>
                  <a:pt x="0" y="24688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904860" y="4160202"/>
            <a:ext cx="184213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Mortality &gt;70%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at 5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435"/>
              </a:lnSpc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NYHA 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III-IV</a:t>
            </a: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792416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Trilogy </a:t>
            </a:r>
            <a:r>
              <a:rPr dirty="0" sz="3950" spc="10">
                <a:solidFill>
                  <a:srgbClr val="002855"/>
                </a:solidFill>
                <a:latin typeface="Arial"/>
                <a:cs typeface="Arial"/>
              </a:rPr>
              <a:t>Porcine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Pericardial</a:t>
            </a:r>
            <a:r>
              <a:rPr dirty="0" sz="3950" spc="9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10">
                <a:solidFill>
                  <a:srgbClr val="002855"/>
                </a:solidFill>
                <a:latin typeface="Arial"/>
                <a:cs typeface="Arial"/>
              </a:rPr>
              <a:t>Valve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23016" y="3505753"/>
            <a:ext cx="449580" cy="29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95">
              <a:lnSpc>
                <a:spcPts val="1075"/>
              </a:lnSpc>
            </a:pPr>
            <a:r>
              <a:rPr dirty="0" sz="950" spc="20">
                <a:solidFill>
                  <a:srgbClr val="002855"/>
                </a:solidFill>
                <a:latin typeface="Arial"/>
                <a:cs typeface="Arial"/>
              </a:rPr>
              <a:t>27-31F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dirty="0" sz="950" spc="-10">
                <a:solidFill>
                  <a:srgbClr val="002855"/>
                </a:solidFill>
                <a:latin typeface="Arial"/>
                <a:cs typeface="Arial"/>
              </a:rPr>
              <a:t>o</a:t>
            </a:r>
            <a:r>
              <a:rPr dirty="0" sz="950" spc="65">
                <a:solidFill>
                  <a:srgbClr val="002855"/>
                </a:solidFill>
                <a:latin typeface="Arial"/>
                <a:cs typeface="Arial"/>
              </a:rPr>
              <a:t>p</a:t>
            </a:r>
            <a:r>
              <a:rPr dirty="0" sz="950" spc="-10">
                <a:solidFill>
                  <a:srgbClr val="002855"/>
                </a:solidFill>
                <a:latin typeface="Arial"/>
                <a:cs typeface="Arial"/>
              </a:rPr>
              <a:t>en</a:t>
            </a:r>
            <a:r>
              <a:rPr dirty="0" sz="950" spc="10">
                <a:solidFill>
                  <a:srgbClr val="002855"/>
                </a:solidFill>
                <a:latin typeface="Arial"/>
                <a:cs typeface="Arial"/>
              </a:rPr>
              <a:t>i</a:t>
            </a:r>
            <a:r>
              <a:rPr dirty="0" sz="950" spc="65">
                <a:solidFill>
                  <a:srgbClr val="002855"/>
                </a:solidFill>
                <a:latin typeface="Arial"/>
                <a:cs typeface="Arial"/>
              </a:rPr>
              <a:t>n</a:t>
            </a:r>
            <a:r>
              <a:rPr dirty="0" sz="950" spc="10">
                <a:solidFill>
                  <a:srgbClr val="002855"/>
                </a:solidFill>
                <a:latin typeface="Arial"/>
                <a:cs typeface="Arial"/>
              </a:rPr>
              <a:t>g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2525" y="5282249"/>
            <a:ext cx="2636520" cy="63182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R="15875">
              <a:lnSpc>
                <a:spcPct val="100000"/>
              </a:lnSpc>
              <a:spcBef>
                <a:spcPts val="375"/>
              </a:spcBef>
            </a:pP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Alignment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1550" spc="10">
                <a:solidFill>
                  <a:srgbClr val="002855"/>
                </a:solidFill>
                <a:latin typeface="Arial"/>
                <a:cs typeface="Arial"/>
              </a:rPr>
              <a:t>Aligns </a:t>
            </a:r>
            <a:r>
              <a:rPr dirty="0" sz="1550" spc="15">
                <a:solidFill>
                  <a:srgbClr val="002855"/>
                </a:solidFill>
                <a:latin typeface="Arial"/>
                <a:cs typeface="Arial"/>
              </a:rPr>
              <a:t>THV </a:t>
            </a:r>
            <a:r>
              <a:rPr dirty="0" sz="1550" spc="10">
                <a:solidFill>
                  <a:srgbClr val="002855"/>
                </a:solidFill>
                <a:latin typeface="Arial"/>
                <a:cs typeface="Arial"/>
              </a:rPr>
              <a:t>with </a:t>
            </a:r>
            <a:r>
              <a:rPr dirty="0" sz="1550" spc="15">
                <a:solidFill>
                  <a:srgbClr val="002855"/>
                </a:solidFill>
                <a:latin typeface="Arial"/>
                <a:cs typeface="Arial"/>
              </a:rPr>
              <a:t>native</a:t>
            </a:r>
            <a:r>
              <a:rPr dirty="0" sz="1550" spc="4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855"/>
                </a:solidFill>
                <a:latin typeface="Arial"/>
                <a:cs typeface="Arial"/>
              </a:rPr>
              <a:t>cusps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3270" y="5277703"/>
            <a:ext cx="3043555" cy="112585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409"/>
              </a:spcBef>
            </a:pP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Positioning/Anchoring</a:t>
            </a: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03000"/>
              </a:lnSpc>
              <a:spcBef>
                <a:spcPts val="200"/>
              </a:spcBef>
            </a:pPr>
            <a:r>
              <a:rPr dirty="0" sz="1550" spc="15">
                <a:solidFill>
                  <a:srgbClr val="002855"/>
                </a:solidFill>
                <a:latin typeface="Arial"/>
                <a:cs typeface="Arial"/>
              </a:rPr>
              <a:t>Locators </a:t>
            </a:r>
            <a:r>
              <a:rPr dirty="0" sz="1550" spc="10">
                <a:solidFill>
                  <a:srgbClr val="002855"/>
                </a:solidFill>
                <a:latin typeface="Arial"/>
                <a:cs typeface="Arial"/>
              </a:rPr>
              <a:t>“clip” </a:t>
            </a:r>
            <a:r>
              <a:rPr dirty="0" sz="1550" spc="20">
                <a:solidFill>
                  <a:srgbClr val="002855"/>
                </a:solidFill>
                <a:latin typeface="Arial"/>
                <a:cs typeface="Arial"/>
              </a:rPr>
              <a:t>onto </a:t>
            </a:r>
            <a:r>
              <a:rPr dirty="0" sz="1550" spc="15">
                <a:solidFill>
                  <a:srgbClr val="002855"/>
                </a:solidFill>
                <a:latin typeface="Arial"/>
                <a:cs typeface="Arial"/>
              </a:rPr>
              <a:t>native leaflets  forming </a:t>
            </a:r>
            <a:r>
              <a:rPr dirty="0" sz="1550" spc="10">
                <a:solidFill>
                  <a:srgbClr val="002855"/>
                </a:solidFill>
                <a:latin typeface="Arial"/>
                <a:cs typeface="Arial"/>
              </a:rPr>
              <a:t>a </a:t>
            </a:r>
            <a:r>
              <a:rPr dirty="0" sz="1550" spc="20">
                <a:solidFill>
                  <a:srgbClr val="002855"/>
                </a:solidFill>
                <a:latin typeface="Arial"/>
                <a:cs typeface="Arial"/>
              </a:rPr>
              <a:t>natural </a:t>
            </a:r>
            <a:r>
              <a:rPr dirty="0" sz="1550" spc="30">
                <a:solidFill>
                  <a:srgbClr val="002855"/>
                </a:solidFill>
                <a:latin typeface="Arial"/>
                <a:cs typeface="Arial"/>
              </a:rPr>
              <a:t>seal </a:t>
            </a:r>
            <a:r>
              <a:rPr dirty="0" sz="1550" spc="25">
                <a:solidFill>
                  <a:srgbClr val="002855"/>
                </a:solidFill>
                <a:latin typeface="Arial"/>
                <a:cs typeface="Arial"/>
              </a:rPr>
              <a:t>and </a:t>
            </a:r>
            <a:r>
              <a:rPr dirty="0" sz="1550" spc="15">
                <a:solidFill>
                  <a:srgbClr val="002855"/>
                </a:solidFill>
                <a:latin typeface="Arial"/>
                <a:cs typeface="Arial"/>
              </a:rPr>
              <a:t>stable  </a:t>
            </a:r>
            <a:r>
              <a:rPr dirty="0" sz="1550" spc="25">
                <a:solidFill>
                  <a:srgbClr val="002855"/>
                </a:solidFill>
                <a:latin typeface="Arial"/>
                <a:cs typeface="Arial"/>
              </a:rPr>
              <a:t>securement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5940" y="5282249"/>
            <a:ext cx="3162300" cy="111823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2000" b="1">
                <a:solidFill>
                  <a:srgbClr val="002855"/>
                </a:solidFill>
                <a:latin typeface="Arial"/>
                <a:cs typeface="Arial"/>
              </a:rPr>
              <a:t>Deployment</a:t>
            </a: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03000"/>
              </a:lnSpc>
              <a:spcBef>
                <a:spcPts val="175"/>
              </a:spcBef>
            </a:pPr>
            <a:r>
              <a:rPr dirty="0" sz="1550" spc="25">
                <a:solidFill>
                  <a:srgbClr val="002855"/>
                </a:solidFill>
                <a:latin typeface="Arial"/>
                <a:cs typeface="Arial"/>
              </a:rPr>
              <a:t>Large </a:t>
            </a:r>
            <a:r>
              <a:rPr dirty="0" sz="1550" spc="10">
                <a:solidFill>
                  <a:srgbClr val="002855"/>
                </a:solidFill>
                <a:latin typeface="Arial"/>
                <a:cs typeface="Arial"/>
              </a:rPr>
              <a:t>open </a:t>
            </a:r>
            <a:r>
              <a:rPr dirty="0" sz="1550" spc="15">
                <a:solidFill>
                  <a:srgbClr val="002855"/>
                </a:solidFill>
                <a:latin typeface="Arial"/>
                <a:cs typeface="Arial"/>
              </a:rPr>
              <a:t>cells </a:t>
            </a:r>
            <a:r>
              <a:rPr dirty="0" sz="1550" spc="20">
                <a:solidFill>
                  <a:srgbClr val="002855"/>
                </a:solidFill>
                <a:latin typeface="Arial"/>
                <a:cs typeface="Arial"/>
              </a:rPr>
              <a:t>provide </a:t>
            </a:r>
            <a:r>
              <a:rPr dirty="0" sz="1550" spc="25">
                <a:solidFill>
                  <a:srgbClr val="002855"/>
                </a:solidFill>
                <a:latin typeface="Arial"/>
                <a:cs typeface="Arial"/>
              </a:rPr>
              <a:t>access </a:t>
            </a:r>
            <a:r>
              <a:rPr dirty="0" sz="1550" spc="15">
                <a:solidFill>
                  <a:srgbClr val="002855"/>
                </a:solidFill>
                <a:latin typeface="Arial"/>
                <a:cs typeface="Arial"/>
              </a:rPr>
              <a:t>to  </a:t>
            </a:r>
            <a:r>
              <a:rPr dirty="0" sz="1550" spc="25">
                <a:solidFill>
                  <a:srgbClr val="002855"/>
                </a:solidFill>
                <a:latin typeface="Arial"/>
                <a:cs typeface="Arial"/>
              </a:rPr>
              <a:t>low </a:t>
            </a:r>
            <a:r>
              <a:rPr dirty="0" sz="1550" spc="15">
                <a:solidFill>
                  <a:srgbClr val="002855"/>
                </a:solidFill>
                <a:latin typeface="Arial"/>
                <a:cs typeface="Arial"/>
              </a:rPr>
              <a:t>coronaries. </a:t>
            </a:r>
            <a:r>
              <a:rPr dirty="0" sz="1550" spc="20">
                <a:solidFill>
                  <a:srgbClr val="002855"/>
                </a:solidFill>
                <a:latin typeface="Arial"/>
                <a:cs typeface="Arial"/>
              </a:rPr>
              <a:t>Flared </a:t>
            </a:r>
            <a:r>
              <a:rPr dirty="0" sz="1550" spc="10">
                <a:solidFill>
                  <a:srgbClr val="002855"/>
                </a:solidFill>
                <a:latin typeface="Arial"/>
                <a:cs typeface="Arial"/>
              </a:rPr>
              <a:t>sealing </a:t>
            </a:r>
            <a:r>
              <a:rPr dirty="0" sz="1550" spc="20">
                <a:solidFill>
                  <a:srgbClr val="002855"/>
                </a:solidFill>
                <a:latin typeface="Arial"/>
                <a:cs typeface="Arial"/>
              </a:rPr>
              <a:t>ring  conforms </a:t>
            </a:r>
            <a:r>
              <a:rPr dirty="0" sz="1550" spc="10">
                <a:solidFill>
                  <a:srgbClr val="002855"/>
                </a:solidFill>
                <a:latin typeface="Arial"/>
                <a:cs typeface="Arial"/>
              </a:rPr>
              <a:t>to</a:t>
            </a:r>
            <a:r>
              <a:rPr dirty="0" sz="1550" spc="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002855"/>
                </a:solidFill>
                <a:latin typeface="Arial"/>
                <a:cs typeface="Arial"/>
              </a:rPr>
              <a:t>annulus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574" y="1714334"/>
            <a:ext cx="3405315" cy="3395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8175" y="1733550"/>
            <a:ext cx="3305175" cy="330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3412" y="1728723"/>
            <a:ext cx="3314700" cy="3314700"/>
          </a:xfrm>
          <a:custGeom>
            <a:avLst/>
            <a:gdLst/>
            <a:ahLst/>
            <a:cxnLst/>
            <a:rect l="l" t="t" r="r" b="b"/>
            <a:pathLst>
              <a:path w="3314700" h="3314700">
                <a:moveTo>
                  <a:pt x="0" y="3314700"/>
                </a:moveTo>
                <a:lnTo>
                  <a:pt x="3314700" y="3314700"/>
                </a:lnTo>
                <a:lnTo>
                  <a:pt x="3314700" y="0"/>
                </a:lnTo>
                <a:lnTo>
                  <a:pt x="0" y="0"/>
                </a:lnTo>
                <a:lnTo>
                  <a:pt x="0" y="3314700"/>
                </a:lnTo>
                <a:close/>
              </a:path>
            </a:pathLst>
          </a:custGeom>
          <a:ln w="9525">
            <a:solidFill>
              <a:srgbClr val="E8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19574" y="1714334"/>
            <a:ext cx="3395790" cy="3395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48175" y="1733550"/>
            <a:ext cx="3295650" cy="3305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43476" y="1728723"/>
            <a:ext cx="3305175" cy="3314700"/>
          </a:xfrm>
          <a:custGeom>
            <a:avLst/>
            <a:gdLst/>
            <a:ahLst/>
            <a:cxnLst/>
            <a:rect l="l" t="t" r="r" b="b"/>
            <a:pathLst>
              <a:path w="3305175" h="3314700">
                <a:moveTo>
                  <a:pt x="0" y="3314700"/>
                </a:moveTo>
                <a:lnTo>
                  <a:pt x="3305175" y="3314700"/>
                </a:lnTo>
                <a:lnTo>
                  <a:pt x="3305175" y="0"/>
                </a:lnTo>
                <a:lnTo>
                  <a:pt x="0" y="0"/>
                </a:lnTo>
                <a:lnTo>
                  <a:pt x="0" y="3314700"/>
                </a:lnTo>
                <a:close/>
              </a:path>
            </a:pathLst>
          </a:custGeom>
          <a:ln w="9525">
            <a:solidFill>
              <a:srgbClr val="E8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05749" y="1714334"/>
            <a:ext cx="3405315" cy="3395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34350" y="1733550"/>
            <a:ext cx="3305175" cy="3305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29651" y="1728723"/>
            <a:ext cx="3314700" cy="3314700"/>
          </a:xfrm>
          <a:custGeom>
            <a:avLst/>
            <a:gdLst/>
            <a:ahLst/>
            <a:cxnLst/>
            <a:rect l="l" t="t" r="r" b="b"/>
            <a:pathLst>
              <a:path w="3314700" h="3314700">
                <a:moveTo>
                  <a:pt x="0" y="3314700"/>
                </a:moveTo>
                <a:lnTo>
                  <a:pt x="3314700" y="3314700"/>
                </a:lnTo>
                <a:lnTo>
                  <a:pt x="3314700" y="0"/>
                </a:lnTo>
                <a:lnTo>
                  <a:pt x="0" y="0"/>
                </a:lnTo>
                <a:lnTo>
                  <a:pt x="0" y="3314700"/>
                </a:lnTo>
                <a:close/>
              </a:path>
            </a:pathLst>
          </a:custGeom>
          <a:ln w="9525">
            <a:solidFill>
              <a:srgbClr val="E8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96225" y="1552575"/>
            <a:ext cx="19050" cy="5019675"/>
          </a:xfrm>
          <a:custGeom>
            <a:avLst/>
            <a:gdLst/>
            <a:ahLst/>
            <a:cxnLst/>
            <a:rect l="l" t="t" r="r" b="b"/>
            <a:pathLst>
              <a:path w="19050" h="5019675">
                <a:moveTo>
                  <a:pt x="19050" y="501967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28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76725" y="1552575"/>
            <a:ext cx="19050" cy="5019675"/>
          </a:xfrm>
          <a:custGeom>
            <a:avLst/>
            <a:gdLst/>
            <a:ahLst/>
            <a:cxnLst/>
            <a:rect l="l" t="t" r="r" b="b"/>
            <a:pathLst>
              <a:path w="19050" h="5019675">
                <a:moveTo>
                  <a:pt x="19050" y="501967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28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73505" y="1244028"/>
            <a:ext cx="92252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 b="1">
                <a:latin typeface="Calibri"/>
                <a:cs typeface="Calibri"/>
              </a:rPr>
              <a:t>The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25" b="1">
                <a:latin typeface="Calibri"/>
                <a:cs typeface="Calibri"/>
              </a:rPr>
              <a:t>Trilogy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THV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System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is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10" b="1">
                <a:latin typeface="Calibri"/>
                <a:cs typeface="Calibri"/>
              </a:rPr>
              <a:t>for</a:t>
            </a:r>
            <a:r>
              <a:rPr dirty="0" sz="1200" spc="35" b="1">
                <a:latin typeface="Calibri"/>
                <a:cs typeface="Calibri"/>
              </a:rPr>
              <a:t> </a:t>
            </a:r>
            <a:r>
              <a:rPr dirty="0" u="sng" sz="1200" spc="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Investigational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25" b="1">
                <a:latin typeface="Calibri"/>
                <a:cs typeface="Calibri"/>
              </a:rPr>
              <a:t>in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40" b="1">
                <a:latin typeface="Calibri"/>
                <a:cs typeface="Calibri"/>
              </a:rPr>
              <a:t>the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United</a:t>
            </a:r>
            <a:r>
              <a:rPr dirty="0" sz="1200" spc="-75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States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75" b="1">
                <a:latin typeface="Calibri"/>
                <a:cs typeface="Calibri"/>
              </a:rPr>
              <a:t>and</a:t>
            </a:r>
            <a:r>
              <a:rPr dirty="0" sz="1200" spc="-75" b="1">
                <a:latin typeface="Calibri"/>
                <a:cs typeface="Calibri"/>
              </a:rPr>
              <a:t> </a:t>
            </a:r>
            <a:r>
              <a:rPr dirty="0" sz="1200" spc="105" b="1">
                <a:latin typeface="Calibri"/>
                <a:cs typeface="Calibri"/>
              </a:rPr>
              <a:t>is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Limited</a:t>
            </a:r>
            <a:r>
              <a:rPr dirty="0" sz="1200" spc="-75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by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Federal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15" b="1">
                <a:latin typeface="Calibri"/>
                <a:cs typeface="Calibri"/>
              </a:rPr>
              <a:t>(or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United</a:t>
            </a:r>
            <a:r>
              <a:rPr dirty="0" sz="1200" spc="-75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States)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law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35" b="1">
                <a:latin typeface="Calibri"/>
                <a:cs typeface="Calibri"/>
              </a:rPr>
              <a:t>for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this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use.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586803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ALIGN </a:t>
            </a:r>
            <a:r>
              <a:rPr dirty="0" sz="3950" spc="10">
                <a:solidFill>
                  <a:srgbClr val="002855"/>
                </a:solidFill>
                <a:latin typeface="Arial"/>
                <a:cs typeface="Arial"/>
              </a:rPr>
              <a:t>AR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Study</a:t>
            </a:r>
            <a:r>
              <a:rPr dirty="0" sz="3950" spc="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30">
                <a:solidFill>
                  <a:srgbClr val="002855"/>
                </a:solidFill>
                <a:latin typeface="Arial"/>
                <a:cs typeface="Arial"/>
              </a:rPr>
              <a:t>Design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925" y="3495675"/>
            <a:ext cx="10363200" cy="781050"/>
          </a:xfrm>
          <a:prstGeom prst="rect">
            <a:avLst/>
          </a:prstGeom>
          <a:solidFill>
            <a:srgbClr val="46B0E0"/>
          </a:solidFill>
          <a:ln w="19050">
            <a:solidFill>
              <a:srgbClr val="002855"/>
            </a:solidFill>
          </a:ln>
        </p:spPr>
        <p:txBody>
          <a:bodyPr wrap="square" lIns="0" tIns="103505" rIns="0" bIns="0" rtlCol="0" vert="horz">
            <a:spAutoFit/>
          </a:bodyPr>
          <a:lstStyle/>
          <a:p>
            <a:pPr marL="2301875" marR="248920" indent="-2030095">
              <a:lnSpc>
                <a:spcPct val="100000"/>
              </a:lnSpc>
              <a:spcBef>
                <a:spcPts val="815"/>
              </a:spcBef>
            </a:pP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Clinical Evaluation, Echocardiography, Functional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and QoL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Assessment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at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Baseline,</a:t>
            </a:r>
            <a:r>
              <a:rPr dirty="0" sz="2000" spc="-10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30  </a:t>
            </a: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Days,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6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Months,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1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Year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and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Annually up 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to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5</a:t>
            </a:r>
            <a:r>
              <a:rPr dirty="0" sz="2000" spc="-20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6200" y="5219700"/>
            <a:ext cx="4438650" cy="771525"/>
          </a:xfrm>
          <a:prstGeom prst="rect">
            <a:avLst/>
          </a:prstGeom>
          <a:solidFill>
            <a:srgbClr val="0D1C25"/>
          </a:solidFill>
          <a:ln w="19050">
            <a:solidFill>
              <a:srgbClr val="000000"/>
            </a:solidFill>
          </a:ln>
        </p:spPr>
        <p:txBody>
          <a:bodyPr wrap="square" lIns="0" tIns="102870" rIns="0" bIns="0" rtlCol="0" vert="horz">
            <a:spAutoFit/>
          </a:bodyPr>
          <a:lstStyle/>
          <a:p>
            <a:pPr marL="1195070" marR="517525" indent="-651510">
              <a:lnSpc>
                <a:spcPct val="100000"/>
              </a:lnSpc>
              <a:spcBef>
                <a:spcPts val="81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Comparison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Prespecified  Performance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6201" y="5148326"/>
            <a:ext cx="1765300" cy="571500"/>
          </a:xfrm>
          <a:custGeom>
            <a:avLst/>
            <a:gdLst/>
            <a:ahLst/>
            <a:cxnLst/>
            <a:rect l="l" t="t" r="r" b="b"/>
            <a:pathLst>
              <a:path w="1765300" h="571500">
                <a:moveTo>
                  <a:pt x="1688973" y="495236"/>
                </a:moveTo>
                <a:lnTo>
                  <a:pt x="1688973" y="571436"/>
                </a:lnTo>
                <a:lnTo>
                  <a:pt x="1739773" y="546036"/>
                </a:lnTo>
                <a:lnTo>
                  <a:pt x="1701800" y="546036"/>
                </a:lnTo>
                <a:lnTo>
                  <a:pt x="1701800" y="520636"/>
                </a:lnTo>
                <a:lnTo>
                  <a:pt x="1739773" y="520636"/>
                </a:lnTo>
                <a:lnTo>
                  <a:pt x="1688973" y="495236"/>
                </a:lnTo>
                <a:close/>
              </a:path>
              <a:path w="1765300" h="571500">
                <a:moveTo>
                  <a:pt x="25400" y="0"/>
                </a:moveTo>
                <a:lnTo>
                  <a:pt x="0" y="0"/>
                </a:lnTo>
                <a:lnTo>
                  <a:pt x="0" y="540346"/>
                </a:lnTo>
                <a:lnTo>
                  <a:pt x="5587" y="546036"/>
                </a:lnTo>
                <a:lnTo>
                  <a:pt x="1688973" y="546036"/>
                </a:lnTo>
                <a:lnTo>
                  <a:pt x="1688973" y="533336"/>
                </a:lnTo>
                <a:lnTo>
                  <a:pt x="25400" y="533336"/>
                </a:lnTo>
                <a:lnTo>
                  <a:pt x="12573" y="520636"/>
                </a:lnTo>
                <a:lnTo>
                  <a:pt x="25400" y="520636"/>
                </a:lnTo>
                <a:lnTo>
                  <a:pt x="25400" y="0"/>
                </a:lnTo>
                <a:close/>
              </a:path>
              <a:path w="1765300" h="571500">
                <a:moveTo>
                  <a:pt x="1739773" y="520636"/>
                </a:moveTo>
                <a:lnTo>
                  <a:pt x="1701800" y="520636"/>
                </a:lnTo>
                <a:lnTo>
                  <a:pt x="1701800" y="546036"/>
                </a:lnTo>
                <a:lnTo>
                  <a:pt x="1739773" y="546036"/>
                </a:lnTo>
                <a:lnTo>
                  <a:pt x="1765173" y="533336"/>
                </a:lnTo>
                <a:lnTo>
                  <a:pt x="1739773" y="520636"/>
                </a:lnTo>
                <a:close/>
              </a:path>
              <a:path w="1765300" h="571500">
                <a:moveTo>
                  <a:pt x="25400" y="520636"/>
                </a:moveTo>
                <a:lnTo>
                  <a:pt x="12573" y="520636"/>
                </a:lnTo>
                <a:lnTo>
                  <a:pt x="25400" y="533336"/>
                </a:lnTo>
                <a:lnTo>
                  <a:pt x="25400" y="520636"/>
                </a:lnTo>
                <a:close/>
              </a:path>
              <a:path w="1765300" h="571500">
                <a:moveTo>
                  <a:pt x="1688973" y="520636"/>
                </a:moveTo>
                <a:lnTo>
                  <a:pt x="25400" y="520636"/>
                </a:lnTo>
                <a:lnTo>
                  <a:pt x="25400" y="533336"/>
                </a:lnTo>
                <a:lnTo>
                  <a:pt x="1688973" y="533336"/>
                </a:lnTo>
                <a:lnTo>
                  <a:pt x="1688973" y="520636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20151" y="5148198"/>
            <a:ext cx="1765300" cy="572135"/>
          </a:xfrm>
          <a:custGeom>
            <a:avLst/>
            <a:gdLst/>
            <a:ahLst/>
            <a:cxnLst/>
            <a:rect l="l" t="t" r="r" b="b"/>
            <a:pathLst>
              <a:path w="1765300" h="572135">
                <a:moveTo>
                  <a:pt x="76200" y="495363"/>
                </a:moveTo>
                <a:lnTo>
                  <a:pt x="0" y="533463"/>
                </a:lnTo>
                <a:lnTo>
                  <a:pt x="76200" y="571563"/>
                </a:lnTo>
                <a:lnTo>
                  <a:pt x="76200" y="546163"/>
                </a:lnTo>
                <a:lnTo>
                  <a:pt x="63500" y="546163"/>
                </a:lnTo>
                <a:lnTo>
                  <a:pt x="63500" y="520763"/>
                </a:lnTo>
                <a:lnTo>
                  <a:pt x="76200" y="520763"/>
                </a:lnTo>
                <a:lnTo>
                  <a:pt x="76200" y="495363"/>
                </a:lnTo>
                <a:close/>
              </a:path>
              <a:path w="1765300" h="572135">
                <a:moveTo>
                  <a:pt x="76200" y="520763"/>
                </a:moveTo>
                <a:lnTo>
                  <a:pt x="63500" y="520763"/>
                </a:lnTo>
                <a:lnTo>
                  <a:pt x="63500" y="546163"/>
                </a:lnTo>
                <a:lnTo>
                  <a:pt x="76200" y="546163"/>
                </a:lnTo>
                <a:lnTo>
                  <a:pt x="76200" y="520763"/>
                </a:lnTo>
                <a:close/>
              </a:path>
              <a:path w="1765300" h="572135">
                <a:moveTo>
                  <a:pt x="1739900" y="520763"/>
                </a:moveTo>
                <a:lnTo>
                  <a:pt x="76200" y="520763"/>
                </a:lnTo>
                <a:lnTo>
                  <a:pt x="76200" y="546163"/>
                </a:lnTo>
                <a:lnTo>
                  <a:pt x="1759584" y="546163"/>
                </a:lnTo>
                <a:lnTo>
                  <a:pt x="1765300" y="540473"/>
                </a:lnTo>
                <a:lnTo>
                  <a:pt x="1765300" y="533463"/>
                </a:lnTo>
                <a:lnTo>
                  <a:pt x="1739900" y="533463"/>
                </a:lnTo>
                <a:lnTo>
                  <a:pt x="1739900" y="520763"/>
                </a:lnTo>
                <a:close/>
              </a:path>
              <a:path w="1765300" h="572135">
                <a:moveTo>
                  <a:pt x="1765300" y="0"/>
                </a:moveTo>
                <a:lnTo>
                  <a:pt x="1739900" y="0"/>
                </a:lnTo>
                <a:lnTo>
                  <a:pt x="1739900" y="533463"/>
                </a:lnTo>
                <a:lnTo>
                  <a:pt x="1752600" y="520763"/>
                </a:lnTo>
                <a:lnTo>
                  <a:pt x="1765300" y="520763"/>
                </a:lnTo>
                <a:lnTo>
                  <a:pt x="1765300" y="0"/>
                </a:lnTo>
                <a:close/>
              </a:path>
              <a:path w="1765300" h="572135">
                <a:moveTo>
                  <a:pt x="1765300" y="520763"/>
                </a:moveTo>
                <a:lnTo>
                  <a:pt x="1752600" y="520763"/>
                </a:lnTo>
                <a:lnTo>
                  <a:pt x="1739900" y="533463"/>
                </a:lnTo>
                <a:lnTo>
                  <a:pt x="1765300" y="533463"/>
                </a:lnTo>
                <a:lnTo>
                  <a:pt x="1765300" y="520763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62726" y="3081273"/>
            <a:ext cx="76200" cy="419100"/>
          </a:xfrm>
          <a:custGeom>
            <a:avLst/>
            <a:gdLst/>
            <a:ahLst/>
            <a:cxnLst/>
            <a:rect l="l" t="t" r="r" b="b"/>
            <a:pathLst>
              <a:path w="76200" h="419100">
                <a:moveTo>
                  <a:pt x="25395" y="342900"/>
                </a:moveTo>
                <a:lnTo>
                  <a:pt x="0" y="342900"/>
                </a:lnTo>
                <a:lnTo>
                  <a:pt x="38100" y="419100"/>
                </a:lnTo>
                <a:lnTo>
                  <a:pt x="69850" y="355600"/>
                </a:lnTo>
                <a:lnTo>
                  <a:pt x="25400" y="355600"/>
                </a:lnTo>
                <a:lnTo>
                  <a:pt x="25395" y="342900"/>
                </a:lnTo>
                <a:close/>
              </a:path>
              <a:path w="76200" h="419100">
                <a:moveTo>
                  <a:pt x="50673" y="0"/>
                </a:moveTo>
                <a:lnTo>
                  <a:pt x="25273" y="0"/>
                </a:lnTo>
                <a:lnTo>
                  <a:pt x="25400" y="355600"/>
                </a:lnTo>
                <a:lnTo>
                  <a:pt x="50673" y="355600"/>
                </a:lnTo>
                <a:lnTo>
                  <a:pt x="50673" y="0"/>
                </a:lnTo>
                <a:close/>
              </a:path>
              <a:path w="76200" h="419100">
                <a:moveTo>
                  <a:pt x="76200" y="342900"/>
                </a:moveTo>
                <a:lnTo>
                  <a:pt x="50673" y="342900"/>
                </a:lnTo>
                <a:lnTo>
                  <a:pt x="50673" y="355600"/>
                </a:lnTo>
                <a:lnTo>
                  <a:pt x="69850" y="355600"/>
                </a:lnTo>
                <a:lnTo>
                  <a:pt x="76200" y="34290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62726" y="2147823"/>
            <a:ext cx="76200" cy="542925"/>
          </a:xfrm>
          <a:custGeom>
            <a:avLst/>
            <a:gdLst/>
            <a:ahLst/>
            <a:cxnLst/>
            <a:rect l="l" t="t" r="r" b="b"/>
            <a:pathLst>
              <a:path w="76200" h="542925">
                <a:moveTo>
                  <a:pt x="25396" y="466725"/>
                </a:moveTo>
                <a:lnTo>
                  <a:pt x="0" y="466725"/>
                </a:lnTo>
                <a:lnTo>
                  <a:pt x="38100" y="542925"/>
                </a:lnTo>
                <a:lnTo>
                  <a:pt x="69850" y="479425"/>
                </a:lnTo>
                <a:lnTo>
                  <a:pt x="25400" y="479425"/>
                </a:lnTo>
                <a:lnTo>
                  <a:pt x="25396" y="466725"/>
                </a:lnTo>
                <a:close/>
              </a:path>
              <a:path w="76200" h="542925">
                <a:moveTo>
                  <a:pt x="50673" y="0"/>
                </a:moveTo>
                <a:lnTo>
                  <a:pt x="25273" y="0"/>
                </a:lnTo>
                <a:lnTo>
                  <a:pt x="25400" y="479425"/>
                </a:lnTo>
                <a:lnTo>
                  <a:pt x="50800" y="479425"/>
                </a:lnTo>
                <a:lnTo>
                  <a:pt x="50673" y="0"/>
                </a:lnTo>
                <a:close/>
              </a:path>
              <a:path w="76200" h="542925">
                <a:moveTo>
                  <a:pt x="76200" y="466725"/>
                </a:moveTo>
                <a:lnTo>
                  <a:pt x="50796" y="466725"/>
                </a:lnTo>
                <a:lnTo>
                  <a:pt x="50800" y="479425"/>
                </a:lnTo>
                <a:lnTo>
                  <a:pt x="69850" y="479425"/>
                </a:lnTo>
                <a:lnTo>
                  <a:pt x="76200" y="466725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83410" y="4290695"/>
            <a:ext cx="76200" cy="334010"/>
          </a:xfrm>
          <a:custGeom>
            <a:avLst/>
            <a:gdLst/>
            <a:ahLst/>
            <a:cxnLst/>
            <a:rect l="l" t="t" r="r" b="b"/>
            <a:pathLst>
              <a:path w="76200" h="334010">
                <a:moveTo>
                  <a:pt x="0" y="256412"/>
                </a:moveTo>
                <a:lnTo>
                  <a:pt x="35940" y="333628"/>
                </a:lnTo>
                <a:lnTo>
                  <a:pt x="69728" y="270636"/>
                </a:lnTo>
                <a:lnTo>
                  <a:pt x="50418" y="270636"/>
                </a:lnTo>
                <a:lnTo>
                  <a:pt x="25018" y="269874"/>
                </a:lnTo>
                <a:lnTo>
                  <a:pt x="25384" y="257132"/>
                </a:lnTo>
                <a:lnTo>
                  <a:pt x="0" y="256412"/>
                </a:lnTo>
                <a:close/>
              </a:path>
              <a:path w="76200" h="334010">
                <a:moveTo>
                  <a:pt x="25384" y="257132"/>
                </a:moveTo>
                <a:lnTo>
                  <a:pt x="25018" y="269874"/>
                </a:lnTo>
                <a:lnTo>
                  <a:pt x="50418" y="270636"/>
                </a:lnTo>
                <a:lnTo>
                  <a:pt x="50779" y="257851"/>
                </a:lnTo>
                <a:lnTo>
                  <a:pt x="25384" y="257132"/>
                </a:lnTo>
                <a:close/>
              </a:path>
              <a:path w="76200" h="334010">
                <a:moveTo>
                  <a:pt x="50779" y="257851"/>
                </a:moveTo>
                <a:lnTo>
                  <a:pt x="50418" y="270636"/>
                </a:lnTo>
                <a:lnTo>
                  <a:pt x="69728" y="270636"/>
                </a:lnTo>
                <a:lnTo>
                  <a:pt x="76200" y="258571"/>
                </a:lnTo>
                <a:lnTo>
                  <a:pt x="50779" y="257851"/>
                </a:lnTo>
                <a:close/>
              </a:path>
              <a:path w="76200" h="334010">
                <a:moveTo>
                  <a:pt x="32765" y="0"/>
                </a:moveTo>
                <a:lnTo>
                  <a:pt x="25384" y="257132"/>
                </a:lnTo>
                <a:lnTo>
                  <a:pt x="50779" y="257851"/>
                </a:lnTo>
                <a:lnTo>
                  <a:pt x="58038" y="634"/>
                </a:lnTo>
                <a:lnTo>
                  <a:pt x="32765" y="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251440" y="4290695"/>
            <a:ext cx="76200" cy="334010"/>
          </a:xfrm>
          <a:custGeom>
            <a:avLst/>
            <a:gdLst/>
            <a:ahLst/>
            <a:cxnLst/>
            <a:rect l="l" t="t" r="r" b="b"/>
            <a:pathLst>
              <a:path w="76200" h="334010">
                <a:moveTo>
                  <a:pt x="25420" y="257851"/>
                </a:moveTo>
                <a:lnTo>
                  <a:pt x="0" y="258571"/>
                </a:lnTo>
                <a:lnTo>
                  <a:pt x="40258" y="333628"/>
                </a:lnTo>
                <a:lnTo>
                  <a:pt x="69579" y="270636"/>
                </a:lnTo>
                <a:lnTo>
                  <a:pt x="25780" y="270636"/>
                </a:lnTo>
                <a:lnTo>
                  <a:pt x="25420" y="257851"/>
                </a:lnTo>
                <a:close/>
              </a:path>
              <a:path w="76200" h="334010">
                <a:moveTo>
                  <a:pt x="50815" y="257132"/>
                </a:moveTo>
                <a:lnTo>
                  <a:pt x="25420" y="257851"/>
                </a:lnTo>
                <a:lnTo>
                  <a:pt x="25780" y="270636"/>
                </a:lnTo>
                <a:lnTo>
                  <a:pt x="51180" y="269874"/>
                </a:lnTo>
                <a:lnTo>
                  <a:pt x="50815" y="257132"/>
                </a:lnTo>
                <a:close/>
              </a:path>
              <a:path w="76200" h="334010">
                <a:moveTo>
                  <a:pt x="76200" y="256412"/>
                </a:moveTo>
                <a:lnTo>
                  <a:pt x="50815" y="257132"/>
                </a:lnTo>
                <a:lnTo>
                  <a:pt x="51180" y="269874"/>
                </a:lnTo>
                <a:lnTo>
                  <a:pt x="25780" y="270636"/>
                </a:lnTo>
                <a:lnTo>
                  <a:pt x="69579" y="270636"/>
                </a:lnTo>
                <a:lnTo>
                  <a:pt x="76200" y="256412"/>
                </a:lnTo>
                <a:close/>
              </a:path>
              <a:path w="76200" h="334010">
                <a:moveTo>
                  <a:pt x="43433" y="0"/>
                </a:moveTo>
                <a:lnTo>
                  <a:pt x="18160" y="634"/>
                </a:lnTo>
                <a:lnTo>
                  <a:pt x="25420" y="257851"/>
                </a:lnTo>
                <a:lnTo>
                  <a:pt x="50815" y="257132"/>
                </a:lnTo>
                <a:lnTo>
                  <a:pt x="43433" y="0"/>
                </a:lnTo>
                <a:close/>
              </a:path>
            </a:pathLst>
          </a:custGeom>
          <a:solidFill>
            <a:srgbClr val="0028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38275" y="1552575"/>
            <a:ext cx="9344025" cy="781050"/>
          </a:xfrm>
          <a:prstGeom prst="rect">
            <a:avLst/>
          </a:prstGeom>
          <a:solidFill>
            <a:srgbClr val="0D1C25"/>
          </a:solidFill>
          <a:ln w="19050">
            <a:solidFill>
              <a:srgbClr val="002855"/>
            </a:solidFill>
          </a:ln>
        </p:spPr>
        <p:txBody>
          <a:bodyPr wrap="square" lIns="0" tIns="102870" rIns="0" bIns="0" rtlCol="0" vert="horz">
            <a:spAutoFit/>
          </a:bodyPr>
          <a:lstStyle/>
          <a:p>
            <a:pPr marL="2174240" marR="48895" indent="-2114550">
              <a:lnSpc>
                <a:spcPct val="100000"/>
              </a:lnSpc>
              <a:spcBef>
                <a:spcPts val="81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Multicenter, Non-blinded, Single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Arm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Evaluation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Symptomatic </a:t>
            </a:r>
            <a:r>
              <a:rPr dirty="0" sz="2000" spc="15">
                <a:solidFill>
                  <a:srgbClr val="FFFFFF"/>
                </a:solidFill>
                <a:latin typeface="Arial"/>
                <a:cs typeface="Arial"/>
              </a:rPr>
              <a:t>≥3+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Aortic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Regurgitation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3825" y="2705100"/>
            <a:ext cx="4391025" cy="409575"/>
          </a:xfrm>
          <a:prstGeom prst="rect">
            <a:avLst/>
          </a:prstGeom>
          <a:solidFill>
            <a:srgbClr val="0F4761"/>
          </a:solidFill>
          <a:ln w="19050">
            <a:solidFill>
              <a:srgbClr val="002855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545"/>
              </a:spcBef>
            </a:pP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TAVR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JenaValve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Trilogy</a:t>
            </a:r>
            <a:r>
              <a:rPr dirty="0" sz="2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250" y="4619625"/>
            <a:ext cx="3657600" cy="771525"/>
          </a:xfrm>
          <a:prstGeom prst="rect">
            <a:avLst/>
          </a:prstGeom>
          <a:solidFill>
            <a:srgbClr val="92D050"/>
          </a:solidFill>
          <a:ln w="19050">
            <a:solidFill>
              <a:srgbClr val="002855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</a:pP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30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Day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Primary Safety</a:t>
            </a:r>
            <a:r>
              <a:rPr dirty="0" sz="2000" spc="-9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Endpoint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67725" y="4619625"/>
            <a:ext cx="3657600" cy="771525"/>
          </a:xfrm>
          <a:prstGeom prst="rect">
            <a:avLst/>
          </a:prstGeom>
          <a:solidFill>
            <a:srgbClr val="92D050"/>
          </a:solidFill>
          <a:ln w="19050">
            <a:solidFill>
              <a:srgbClr val="002855"/>
            </a:solidFill>
          </a:ln>
        </p:spPr>
        <p:txBody>
          <a:bodyPr wrap="square" lIns="0" tIns="100965" rIns="0" bIns="0" rtlCol="0" vert="horz">
            <a:spAutoFit/>
          </a:bodyPr>
          <a:lstStyle/>
          <a:p>
            <a:pPr algn="ctr" marL="22225">
              <a:lnSpc>
                <a:spcPct val="100000"/>
              </a:lnSpc>
              <a:spcBef>
                <a:spcPts val="795"/>
              </a:spcBef>
            </a:pP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1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Year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Primary</a:t>
            </a:r>
            <a:r>
              <a:rPr dirty="0" sz="2000" spc="-114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Efficacy</a:t>
            </a:r>
            <a:endParaRPr sz="2000">
              <a:latin typeface="Arial"/>
              <a:cs typeface="Arial"/>
            </a:endParaRPr>
          </a:p>
          <a:p>
            <a:pPr algn="ctr" marL="2349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Endpoint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882904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Key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Inclusion </a:t>
            </a:r>
            <a:r>
              <a:rPr dirty="0" sz="3950" spc="40">
                <a:solidFill>
                  <a:srgbClr val="002855"/>
                </a:solidFill>
                <a:latin typeface="Arial"/>
                <a:cs typeface="Arial"/>
              </a:rPr>
              <a:t>and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Exclusion</a:t>
            </a:r>
            <a:r>
              <a:rPr dirty="0" sz="3950" spc="-9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5">
                <a:solidFill>
                  <a:srgbClr val="002855"/>
                </a:solidFill>
                <a:latin typeface="Arial"/>
                <a:cs typeface="Arial"/>
              </a:rPr>
              <a:t>Criteria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734" y="1167861"/>
            <a:ext cx="10880090" cy="466915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750" spc="-65" b="1">
                <a:solidFill>
                  <a:srgbClr val="002855"/>
                </a:solidFill>
                <a:latin typeface="Arial"/>
                <a:cs typeface="Arial"/>
              </a:rPr>
              <a:t>Inclusion</a:t>
            </a:r>
            <a:endParaRPr sz="2750">
              <a:latin typeface="Arial"/>
              <a:cs typeface="Arial"/>
            </a:endParaRPr>
          </a:p>
          <a:p>
            <a:pPr marL="870585" indent="-457834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869950" algn="l"/>
                <a:tab pos="870585" algn="l"/>
              </a:tabLst>
            </a:pPr>
            <a:r>
              <a:rPr dirty="0" sz="2000" spc="-85">
                <a:solidFill>
                  <a:srgbClr val="002855"/>
                </a:solidFill>
                <a:latin typeface="Arial"/>
                <a:cs typeface="Arial"/>
              </a:rPr>
              <a:t>Adult</a:t>
            </a:r>
            <a:r>
              <a:rPr dirty="0" sz="2000" spc="-2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002855"/>
                </a:solidFill>
                <a:latin typeface="Arial"/>
                <a:cs typeface="Arial"/>
              </a:rPr>
              <a:t>patients</a:t>
            </a:r>
            <a:r>
              <a:rPr dirty="0" sz="2000" spc="-21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002855"/>
                </a:solidFill>
                <a:latin typeface="Arial"/>
                <a:cs typeface="Arial"/>
              </a:rPr>
              <a:t>with</a:t>
            </a:r>
            <a:r>
              <a:rPr dirty="0" sz="2000" spc="-254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002855"/>
                </a:solidFill>
                <a:latin typeface="Arial"/>
                <a:cs typeface="Arial"/>
              </a:rPr>
              <a:t>moderate-to-severe</a:t>
            </a:r>
            <a:r>
              <a:rPr dirty="0" sz="2000" spc="-2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or</a:t>
            </a:r>
            <a:r>
              <a:rPr dirty="0" sz="2000" spc="-254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002855"/>
                </a:solidFill>
                <a:latin typeface="Arial"/>
                <a:cs typeface="Arial"/>
              </a:rPr>
              <a:t>severe</a:t>
            </a:r>
            <a:r>
              <a:rPr dirty="0" sz="2000" spc="-2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002855"/>
                </a:solidFill>
                <a:latin typeface="Arial"/>
                <a:cs typeface="Arial"/>
              </a:rPr>
              <a:t>(Grade</a:t>
            </a:r>
            <a:r>
              <a:rPr dirty="0" sz="2000" spc="-17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002855"/>
                </a:solidFill>
                <a:latin typeface="Arial"/>
                <a:cs typeface="Arial"/>
              </a:rPr>
              <a:t>≥3)</a:t>
            </a:r>
            <a:r>
              <a:rPr dirty="0" sz="2000" spc="-2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5"/>
                </a:solidFill>
                <a:latin typeface="Arial"/>
                <a:cs typeface="Arial"/>
              </a:rPr>
              <a:t>AR</a:t>
            </a:r>
            <a:r>
              <a:rPr dirty="0" sz="2000" spc="-21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002855"/>
                </a:solidFill>
                <a:latin typeface="Arial"/>
                <a:cs typeface="Arial"/>
              </a:rPr>
              <a:t>assessed</a:t>
            </a:r>
            <a:r>
              <a:rPr dirty="0" sz="2000" spc="-18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002855"/>
                </a:solidFill>
                <a:latin typeface="Arial"/>
                <a:cs typeface="Arial"/>
              </a:rPr>
              <a:t>according</a:t>
            </a:r>
            <a:r>
              <a:rPr dirty="0" sz="2000" spc="-2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to</a:t>
            </a:r>
            <a:r>
              <a:rPr dirty="0" sz="2000" spc="-17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002855"/>
                </a:solidFill>
                <a:latin typeface="Arial"/>
                <a:cs typeface="Arial"/>
              </a:rPr>
              <a:t>ASE</a:t>
            </a:r>
            <a:r>
              <a:rPr dirty="0" sz="2000" spc="-2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002855"/>
                </a:solidFill>
                <a:latin typeface="Arial"/>
                <a:cs typeface="Arial"/>
              </a:rPr>
              <a:t>criteria</a:t>
            </a:r>
            <a:endParaRPr sz="2000">
              <a:latin typeface="Arial"/>
              <a:cs typeface="Arial"/>
            </a:endParaRPr>
          </a:p>
          <a:p>
            <a:pPr marL="870585" indent="-457834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869950" algn="l"/>
                <a:tab pos="870585" algn="l"/>
              </a:tabLst>
            </a:pPr>
            <a:r>
              <a:rPr dirty="0" sz="2000" spc="-60">
                <a:solidFill>
                  <a:srgbClr val="002855"/>
                </a:solidFill>
                <a:latin typeface="Arial"/>
                <a:cs typeface="Arial"/>
              </a:rPr>
              <a:t>NYHA</a:t>
            </a:r>
            <a:r>
              <a:rPr dirty="0" sz="2000" spc="-26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002855"/>
                </a:solidFill>
                <a:latin typeface="Arial"/>
                <a:cs typeface="Arial"/>
              </a:rPr>
              <a:t>Class</a:t>
            </a:r>
            <a:r>
              <a:rPr dirty="0" sz="2000" spc="-2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II</a:t>
            </a:r>
            <a:r>
              <a:rPr dirty="0" sz="2000" spc="-2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5"/>
                </a:solidFill>
                <a:latin typeface="Arial"/>
                <a:cs typeface="Arial"/>
              </a:rPr>
              <a:t>or</a:t>
            </a:r>
            <a:r>
              <a:rPr dirty="0" sz="2000" spc="-2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002855"/>
                </a:solidFill>
                <a:latin typeface="Arial"/>
                <a:cs typeface="Arial"/>
              </a:rPr>
              <a:t>greater</a:t>
            </a:r>
            <a:r>
              <a:rPr dirty="0" sz="2000" spc="-26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002855"/>
                </a:solidFill>
                <a:latin typeface="Arial"/>
                <a:cs typeface="Arial"/>
              </a:rPr>
              <a:t>symptoms</a:t>
            </a:r>
            <a:endParaRPr sz="2000">
              <a:latin typeface="Arial"/>
              <a:cs typeface="Arial"/>
            </a:endParaRPr>
          </a:p>
          <a:p>
            <a:pPr marL="870585" indent="-457834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869950" algn="l"/>
                <a:tab pos="870585" algn="l"/>
              </a:tabLst>
            </a:pPr>
            <a:r>
              <a:rPr dirty="0" sz="2000" spc="-90">
                <a:solidFill>
                  <a:srgbClr val="002855"/>
                </a:solidFill>
                <a:latin typeface="Arial"/>
                <a:cs typeface="Arial"/>
              </a:rPr>
              <a:t>High-risk</a:t>
            </a:r>
            <a:r>
              <a:rPr dirty="0" sz="2000" spc="-2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002855"/>
                </a:solidFill>
                <a:latin typeface="Arial"/>
                <a:cs typeface="Arial"/>
              </a:rPr>
              <a:t>for</a:t>
            </a:r>
            <a:r>
              <a:rPr dirty="0" sz="2000" spc="-2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002855"/>
                </a:solidFill>
                <a:latin typeface="Arial"/>
                <a:cs typeface="Arial"/>
              </a:rPr>
              <a:t>surgery</a:t>
            </a:r>
            <a:r>
              <a:rPr dirty="0" sz="2000" spc="-2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002855"/>
                </a:solidFill>
                <a:latin typeface="Arial"/>
                <a:cs typeface="Arial"/>
              </a:rPr>
              <a:t>defined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002855"/>
                </a:solidFill>
                <a:latin typeface="Arial"/>
                <a:cs typeface="Arial"/>
              </a:rPr>
              <a:t>by</a:t>
            </a:r>
            <a:r>
              <a:rPr dirty="0" sz="2000" spc="-2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002855"/>
                </a:solidFill>
                <a:latin typeface="Arial"/>
                <a:cs typeface="Arial"/>
              </a:rPr>
              <a:t>the</a:t>
            </a:r>
            <a:r>
              <a:rPr dirty="0" sz="2000" spc="-2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002855"/>
                </a:solidFill>
                <a:latin typeface="Arial"/>
                <a:cs typeface="Arial"/>
              </a:rPr>
              <a:t>heart</a:t>
            </a:r>
            <a:r>
              <a:rPr dirty="0" sz="2000" spc="-254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002855"/>
                </a:solidFill>
                <a:latin typeface="Arial"/>
                <a:cs typeface="Arial"/>
              </a:rPr>
              <a:t>team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55"/>
              </a:buClr>
              <a:buFont typeface="Wingdings"/>
              <a:buChar char=""/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dirty="0" sz="2750" spc="-65" b="1">
                <a:solidFill>
                  <a:srgbClr val="002855"/>
                </a:solidFill>
                <a:latin typeface="Arial"/>
                <a:cs typeface="Arial"/>
              </a:rPr>
              <a:t>Exclusion</a:t>
            </a:r>
            <a:endParaRPr sz="2750">
              <a:latin typeface="Arial"/>
              <a:cs typeface="Arial"/>
            </a:endParaRPr>
          </a:p>
          <a:p>
            <a:pPr marL="870585" indent="-457834">
              <a:lnSpc>
                <a:spcPct val="100000"/>
              </a:lnSpc>
              <a:spcBef>
                <a:spcPts val="680"/>
              </a:spcBef>
              <a:buFont typeface="Wingdings"/>
              <a:buChar char=""/>
              <a:tabLst>
                <a:tab pos="869950" algn="l"/>
                <a:tab pos="870585" algn="l"/>
              </a:tabLst>
            </a:pP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Congenital unicuspid </a:t>
            </a:r>
            <a:r>
              <a:rPr dirty="0" sz="2000" spc="10">
                <a:solidFill>
                  <a:srgbClr val="002855"/>
                </a:solidFill>
                <a:latin typeface="Arial"/>
                <a:cs typeface="Arial"/>
              </a:rPr>
              <a:t>or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bicuspid aortic</a:t>
            </a:r>
            <a:r>
              <a:rPr dirty="0" sz="2000" spc="-1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valve</a:t>
            </a:r>
            <a:endParaRPr sz="2000">
              <a:latin typeface="Arial"/>
              <a:cs typeface="Arial"/>
            </a:endParaRPr>
          </a:p>
          <a:p>
            <a:pPr marL="870585" indent="-457834">
              <a:lnSpc>
                <a:spcPct val="100000"/>
              </a:lnSpc>
              <a:spcBef>
                <a:spcPts val="830"/>
              </a:spcBef>
              <a:buFont typeface="Wingdings"/>
              <a:buChar char=""/>
              <a:tabLst>
                <a:tab pos="869950" algn="l"/>
                <a:tab pos="870585" algn="l"/>
              </a:tabLst>
            </a:pPr>
            <a:r>
              <a:rPr dirty="0" sz="2000" spc="-90">
                <a:solidFill>
                  <a:srgbClr val="002855"/>
                </a:solidFill>
                <a:latin typeface="Arial"/>
                <a:cs typeface="Arial"/>
              </a:rPr>
              <a:t>Ascending</a:t>
            </a:r>
            <a:r>
              <a:rPr dirty="0" sz="2000" spc="-19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002855"/>
                </a:solidFill>
                <a:latin typeface="Arial"/>
                <a:cs typeface="Arial"/>
              </a:rPr>
              <a:t>aorta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002855"/>
                </a:solidFill>
                <a:latin typeface="Arial"/>
                <a:cs typeface="Arial"/>
              </a:rPr>
              <a:t>diameter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002855"/>
                </a:solidFill>
                <a:latin typeface="Arial"/>
                <a:cs typeface="Arial"/>
              </a:rPr>
              <a:t>&gt;5.0</a:t>
            </a:r>
            <a:r>
              <a:rPr dirty="0" sz="2000" spc="-18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02855"/>
                </a:solidFill>
                <a:latin typeface="Arial"/>
                <a:cs typeface="Arial"/>
              </a:rPr>
              <a:t>cm</a:t>
            </a:r>
            <a:endParaRPr sz="2000">
              <a:latin typeface="Arial"/>
              <a:cs typeface="Arial"/>
            </a:endParaRPr>
          </a:p>
          <a:p>
            <a:pPr marL="870585" indent="-457834">
              <a:lnSpc>
                <a:spcPct val="100000"/>
              </a:lnSpc>
              <a:spcBef>
                <a:spcPts val="830"/>
              </a:spcBef>
              <a:buFont typeface="Wingdings"/>
              <a:buChar char=""/>
              <a:tabLst>
                <a:tab pos="869950" algn="l"/>
                <a:tab pos="870585" algn="l"/>
              </a:tabLst>
            </a:pP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Previous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prosthetic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aortic</a:t>
            </a:r>
            <a:r>
              <a:rPr dirty="0" sz="2000" spc="-8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valve</a:t>
            </a:r>
            <a:endParaRPr sz="2000">
              <a:latin typeface="Arial"/>
              <a:cs typeface="Arial"/>
            </a:endParaRPr>
          </a:p>
          <a:p>
            <a:pPr marL="870585" indent="-457834">
              <a:lnSpc>
                <a:spcPct val="100000"/>
              </a:lnSpc>
              <a:spcBef>
                <a:spcPts val="825"/>
              </a:spcBef>
              <a:buFont typeface="Wingdings"/>
              <a:buChar char=""/>
              <a:tabLst>
                <a:tab pos="869950" algn="l"/>
                <a:tab pos="870585" algn="l"/>
              </a:tabLst>
            </a:pP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Mitral regurgitation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&gt;</a:t>
            </a:r>
            <a:r>
              <a:rPr dirty="0" sz="2000" spc="-1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moderate</a:t>
            </a:r>
            <a:endParaRPr sz="2000">
              <a:latin typeface="Arial"/>
              <a:cs typeface="Arial"/>
            </a:endParaRPr>
          </a:p>
          <a:p>
            <a:pPr marL="870585" indent="-457834">
              <a:lnSpc>
                <a:spcPct val="100000"/>
              </a:lnSpc>
              <a:spcBef>
                <a:spcPts val="830"/>
              </a:spcBef>
              <a:buFont typeface="Wingdings"/>
              <a:buChar char=""/>
              <a:tabLst>
                <a:tab pos="869950" algn="l"/>
                <a:tab pos="870585" algn="l"/>
              </a:tabLst>
            </a:pPr>
            <a:r>
              <a:rPr dirty="0" sz="2000" spc="5">
                <a:solidFill>
                  <a:srgbClr val="002855"/>
                </a:solidFill>
                <a:latin typeface="Arial"/>
                <a:cs typeface="Arial"/>
              </a:rPr>
              <a:t>CAD </a:t>
            </a: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requiring</a:t>
            </a:r>
            <a:r>
              <a:rPr dirty="0" sz="2000" spc="-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"/>
                <a:cs typeface="Arial"/>
              </a:rPr>
              <a:t>revascularization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53675" y="180975"/>
            <a:ext cx="1781175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00748"/>
            <a:ext cx="12191999" cy="857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535305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Top </a:t>
            </a:r>
            <a:r>
              <a:rPr dirty="0" sz="3950" spc="30">
                <a:solidFill>
                  <a:srgbClr val="002855"/>
                </a:solidFill>
                <a:latin typeface="Arial"/>
                <a:cs typeface="Arial"/>
              </a:rPr>
              <a:t>10 </a:t>
            </a:r>
            <a:r>
              <a:rPr dirty="0" sz="3950" spc="10">
                <a:solidFill>
                  <a:srgbClr val="002855"/>
                </a:solidFill>
                <a:latin typeface="Arial"/>
                <a:cs typeface="Arial"/>
              </a:rPr>
              <a:t>Enrolling</a:t>
            </a:r>
            <a:r>
              <a:rPr dirty="0" sz="3950" spc="-4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Sites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112" y="1257217"/>
            <a:ext cx="11063375" cy="4614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33730" y="1280160"/>
          <a:ext cx="10991850" cy="453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8330"/>
                <a:gridCol w="2956560"/>
                <a:gridCol w="2328545"/>
              </a:tblGrid>
              <a:tr h="889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756285" marR="539115" indent="205740">
                        <a:lnSpc>
                          <a:spcPts val="2850"/>
                        </a:lnSpc>
                        <a:spcBef>
                          <a:spcPts val="585"/>
                        </a:spcBef>
                      </a:pPr>
                      <a:r>
                        <a:rPr dirty="0" sz="24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Principal  </a:t>
                      </a:r>
                      <a:r>
                        <a:rPr dirty="0" sz="2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24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24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4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40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solidFill>
                      <a:srgbClr val="155F82"/>
                    </a:solidFill>
                  </a:tcPr>
                </a:tc>
                <a:tc>
                  <a:txBody>
                    <a:bodyPr/>
                    <a:lstStyle/>
                    <a:p>
                      <a:pPr marL="523240" marR="481965" indent="-159385">
                        <a:lnSpc>
                          <a:spcPts val="2850"/>
                        </a:lnSpc>
                        <a:spcBef>
                          <a:spcPts val="585"/>
                        </a:spcBef>
                      </a:pPr>
                      <a:r>
                        <a:rPr dirty="0" sz="24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2400" spc="-1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24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solidFill>
                      <a:srgbClr val="155F82"/>
                    </a:solidFill>
                  </a:tcPr>
                </a:tc>
              </a:tr>
              <a:tr h="32486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Cedars-Sinai Medical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 Center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57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Raj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 Makkar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96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R w="12700">
                      <a:solidFill>
                        <a:srgbClr val="155F82"/>
                      </a:solidFill>
                      <a:prstDash val="solid"/>
                    </a:lnR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088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Columbia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University Medical</a:t>
                      </a:r>
                      <a:r>
                        <a:rPr dirty="0" sz="20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Center/NYP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95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Torsten</a:t>
                      </a:r>
                      <a:r>
                        <a:rPr dirty="0" sz="20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Vahl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57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216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Piedmont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20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Institute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827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Vinod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Thourani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30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088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Rutgers/Robert </a:t>
                      </a:r>
                      <a:r>
                        <a:rPr dirty="0" sz="2000" spc="-15" b="1">
                          <a:latin typeface="Arial"/>
                          <a:cs typeface="Arial"/>
                        </a:rPr>
                        <a:t>Wood</a:t>
                      </a:r>
                      <a:r>
                        <a:rPr dirty="0" sz="20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Johnson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27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Mark</a:t>
                      </a:r>
                      <a:r>
                        <a:rPr dirty="0" sz="20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Russo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21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University </a:t>
                      </a:r>
                      <a:r>
                        <a:rPr dirty="0" sz="2000" spc="25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20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Washington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63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Jamie</a:t>
                      </a:r>
                      <a:r>
                        <a:rPr dirty="0" sz="2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McCabe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088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California Pacific </a:t>
                      </a:r>
                      <a:r>
                        <a:rPr dirty="0" sz="2000" spc="5" b="1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2000" spc="-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10" b="1">
                          <a:latin typeface="Arial"/>
                          <a:cs typeface="Arial"/>
                        </a:rPr>
                        <a:t>Center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95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David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Daniels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25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216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University </a:t>
                      </a:r>
                      <a:r>
                        <a:rPr dirty="0" sz="2000" spc="25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20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Michigan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2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Stan</a:t>
                      </a:r>
                      <a:r>
                        <a:rPr dirty="0" sz="20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 b="1">
                          <a:latin typeface="Arial"/>
                          <a:cs typeface="Arial"/>
                        </a:rPr>
                        <a:t>Chetcuti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24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088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Medstar/Washington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 Center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145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Lowell</a:t>
                      </a:r>
                      <a:r>
                        <a:rPr dirty="0" sz="20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 b="1">
                          <a:latin typeface="Arial"/>
                          <a:cs typeface="Arial"/>
                        </a:rPr>
                        <a:t>Satler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22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216">
                <a:tc>
                  <a:txBody>
                    <a:bodyPr/>
                    <a:lstStyle/>
                    <a:p>
                      <a:pPr marL="182880">
                        <a:lnSpc>
                          <a:spcPts val="2395"/>
                        </a:lnSpc>
                        <a:spcBef>
                          <a:spcPts val="110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Intermountain Health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265">
                        <a:lnSpc>
                          <a:spcPts val="2395"/>
                        </a:lnSpc>
                        <a:spcBef>
                          <a:spcPts val="1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Brian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Whisenant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ts val="2395"/>
                        </a:lnSpc>
                        <a:spcBef>
                          <a:spcPts val="110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19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088">
                <a:tc>
                  <a:txBody>
                    <a:bodyPr/>
                    <a:lstStyle/>
                    <a:p>
                      <a:pPr marL="182880">
                        <a:lnSpc>
                          <a:spcPts val="2395"/>
                        </a:lnSpc>
                        <a:spcBef>
                          <a:spcPts val="110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Oregon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Health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Sciences</a:t>
                      </a:r>
                      <a:r>
                        <a:rPr dirty="0" sz="20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University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3995">
                        <a:lnSpc>
                          <a:spcPts val="2395"/>
                        </a:lnSpc>
                        <a:spcBef>
                          <a:spcPts val="1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Firas</a:t>
                      </a:r>
                      <a:r>
                        <a:rPr dirty="0" sz="2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10" b="1">
                          <a:latin typeface="Arial"/>
                          <a:cs typeface="Arial"/>
                        </a:rPr>
                        <a:t>Zahr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ts val="2395"/>
                        </a:lnSpc>
                        <a:spcBef>
                          <a:spcPts val="110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19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1203">
                <a:tc>
                  <a:txBody>
                    <a:bodyPr/>
                    <a:lstStyle/>
                    <a:p>
                      <a:pPr marL="182880">
                        <a:lnSpc>
                          <a:spcPts val="2390"/>
                        </a:lnSpc>
                        <a:spcBef>
                          <a:spcPts val="114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Scripps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Health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0185">
                        <a:lnSpc>
                          <a:spcPts val="2390"/>
                        </a:lnSpc>
                        <a:spcBef>
                          <a:spcPts val="114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Curtiss</a:t>
                      </a:r>
                      <a:r>
                        <a:rPr dirty="0" sz="2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Stinis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ts val="2390"/>
                        </a:lnSpc>
                        <a:spcBef>
                          <a:spcPts val="114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17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038225" y="5857875"/>
            <a:ext cx="10196576" cy="7191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14525" y="5781675"/>
            <a:ext cx="8443976" cy="985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76325" y="5895975"/>
            <a:ext cx="10067925" cy="590550"/>
          </a:xfrm>
          <a:prstGeom prst="rect">
            <a:avLst/>
          </a:prstGeom>
          <a:solidFill>
            <a:srgbClr val="155F81"/>
          </a:solidFill>
        </p:spPr>
        <p:txBody>
          <a:bodyPr wrap="square" lIns="0" tIns="43180" rIns="0" bIns="0" rtlCol="0" vert="horz">
            <a:spAutoFit/>
          </a:bodyPr>
          <a:lstStyle/>
          <a:p>
            <a:pPr marL="1124585">
              <a:lnSpc>
                <a:spcPct val="100000"/>
              </a:lnSpc>
              <a:spcBef>
                <a:spcPts val="340"/>
              </a:spcBef>
            </a:pP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500 patients were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enrolled </a:t>
            </a:r>
            <a:r>
              <a:rPr dirty="0" sz="3200" spc="10" b="1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3200" spc="15" b="1">
                <a:solidFill>
                  <a:srgbClr val="FFFFFF"/>
                </a:solidFill>
                <a:latin typeface="Arial"/>
                <a:cs typeface="Arial"/>
              </a:rPr>
              <a:t>28 </a:t>
            </a:r>
            <a:r>
              <a:rPr dirty="0" sz="3200" spc="20" b="1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32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5" b="1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37" y="460374"/>
            <a:ext cx="786066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Baseline Characteristics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 (n=500)</a:t>
            </a:r>
            <a:endParaRPr sz="39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1492" y="1273810"/>
          <a:ext cx="11099800" cy="4589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9204"/>
                <a:gridCol w="1437005"/>
                <a:gridCol w="180975"/>
                <a:gridCol w="3943985"/>
                <a:gridCol w="1652904"/>
              </a:tblGrid>
              <a:tr h="507364">
                <a:tc gridSpan="2">
                  <a:txBody>
                    <a:bodyPr/>
                    <a:lstStyle/>
                    <a:p>
                      <a:pPr marL="372745" marR="2159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24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Demographics </a:t>
                      </a:r>
                      <a:r>
                        <a:rPr dirty="0" sz="24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2400" spc="-2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Co-Morbidities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5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1277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24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Vascular 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2400" spc="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2400" spc="-25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Co-Morbidities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2876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(years)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155F82"/>
                      </a:solidFill>
                      <a:prstDash val="solid"/>
                    </a:lnL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82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76.6 </a:t>
                      </a:r>
                      <a:r>
                        <a:rPr dirty="0" sz="2000" spc="85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10.3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C00000"/>
                      </a:solidFill>
                      <a:prstDash val="solid"/>
                    </a:lnR>
                    <a:lnB w="762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20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Fibrillation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76200">
                      <a:solidFill>
                        <a:srgbClr val="C00000"/>
                      </a:solidFill>
                      <a:prstDash val="solid"/>
                    </a:lnL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66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39.0%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R w="76200">
                      <a:solidFill>
                        <a:srgbClr val="C000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06908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Female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215" marR="215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46.2%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Pulmonary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Hypertension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31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19.8%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R w="12700">
                      <a:solidFill>
                        <a:srgbClr val="155F82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406907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10" b="1">
                          <a:latin typeface="Arial"/>
                          <a:cs typeface="Arial"/>
                        </a:rPr>
                        <a:t>BMI </a:t>
                      </a:r>
                      <a:r>
                        <a:rPr dirty="0" sz="2000" spc="15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20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kg/m</a:t>
                      </a:r>
                      <a:r>
                        <a:rPr dirty="0" baseline="24691" sz="2025" spc="-7" b="1">
                          <a:latin typeface="Arial"/>
                          <a:cs typeface="Arial"/>
                        </a:rPr>
                        <a:t>2</a:t>
                      </a:r>
                      <a:endParaRPr baseline="24691" sz="2025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762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1135" marR="215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25.6 </a:t>
                      </a:r>
                      <a:r>
                        <a:rPr dirty="0" sz="2000" spc="85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5.7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T w="12700">
                      <a:solidFill>
                        <a:srgbClr val="155F82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Prior Permanent</a:t>
                      </a:r>
                      <a:r>
                        <a:rPr dirty="0" sz="20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Pacemaker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66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15.2%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406908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STS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10" b="1">
                          <a:latin typeface="Arial"/>
                          <a:cs typeface="Arial"/>
                        </a:rPr>
                        <a:t>Score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76200">
                      <a:solidFill>
                        <a:srgbClr val="C00000"/>
                      </a:solidFill>
                      <a:prstDash val="solid"/>
                    </a:lnL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1135" marR="215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3.9 </a:t>
                      </a:r>
                      <a:r>
                        <a:rPr dirty="0" sz="2000" spc="85" b="1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3.3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76200">
                      <a:solidFill>
                        <a:srgbClr val="C000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Left </a:t>
                      </a:r>
                      <a:r>
                        <a:rPr dirty="0" sz="2000" spc="5" b="1">
                          <a:latin typeface="Arial"/>
                          <a:cs typeface="Arial"/>
                        </a:rPr>
                        <a:t>Bundle Branch</a:t>
                      </a:r>
                      <a:r>
                        <a:rPr dirty="0" sz="2000" spc="-1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Block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85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7.6%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R w="762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15" b="1">
                          <a:latin typeface="Arial"/>
                          <a:cs typeface="Arial"/>
                        </a:rPr>
                        <a:t>NYHA </a:t>
                      </a:r>
                      <a:r>
                        <a:rPr dirty="0" sz="2000" spc="10" b="1">
                          <a:latin typeface="Arial"/>
                          <a:cs typeface="Arial"/>
                        </a:rPr>
                        <a:t>Class </a:t>
                      </a:r>
                      <a:r>
                        <a:rPr dirty="0" sz="2000" spc="-20" b="1">
                          <a:latin typeface="Arial"/>
                          <a:cs typeface="Arial"/>
                        </a:rPr>
                        <a:t>III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IV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762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0" marR="215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61.6%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R w="762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00000"/>
                      </a:solidFill>
                      <a:prstDash val="solid"/>
                    </a:lnL>
                    <a:lnR w="762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RBBB/Bifascicular</a:t>
                      </a:r>
                      <a:r>
                        <a:rPr dirty="0" sz="2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Block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762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66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12.2%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R w="762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06907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Hypertension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76200">
                      <a:solidFill>
                        <a:srgbClr val="C00000"/>
                      </a:solidFill>
                      <a:prstDash val="solid"/>
                    </a:lnL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215" marR="2159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79.2%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 b="1">
                          <a:latin typeface="Arial"/>
                          <a:cs typeface="Arial"/>
                        </a:rPr>
                        <a:t>CABG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85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9.2%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406907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Diabetes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0" marR="2159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16.0%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PCI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66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19.0%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762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Renal Insufficiency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215" marR="215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29.8%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 b="1">
                          <a:latin typeface="Arial"/>
                          <a:cs typeface="Arial"/>
                        </a:rPr>
                        <a:t>CVA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762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85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9.6%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R w="762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406907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000" spc="-10" b="1">
                          <a:latin typeface="Arial"/>
                          <a:cs typeface="Arial"/>
                        </a:rPr>
                        <a:t>Right Ventricular</a:t>
                      </a:r>
                      <a:r>
                        <a:rPr dirty="0" sz="20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Dysfunction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4310" marR="215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5.2%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Carotid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Disease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8.0%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406946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 Endocarditis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155F82"/>
                      </a:solidFill>
                      <a:prstDash val="solid"/>
                    </a:lnL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4310" marR="215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5.8%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 spc="-5" b="1">
                          <a:latin typeface="Arial"/>
                          <a:cs typeface="Arial"/>
                        </a:rPr>
                        <a:t>Peripheral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Arterial</a:t>
                      </a:r>
                      <a:r>
                        <a:rPr dirty="0" sz="20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Disease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31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000" spc="5" b="1">
                          <a:latin typeface="Arial"/>
                          <a:cs typeface="Arial"/>
                        </a:rPr>
                        <a:t>10.0%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2373" y="4891151"/>
            <a:ext cx="3284854" cy="849630"/>
          </a:xfrm>
          <a:custGeom>
            <a:avLst/>
            <a:gdLst/>
            <a:ahLst/>
            <a:cxnLst/>
            <a:rect l="l" t="t" r="r" b="b"/>
            <a:pathLst>
              <a:path w="3284854" h="849629">
                <a:moveTo>
                  <a:pt x="1629664" y="823709"/>
                </a:moveTo>
                <a:lnTo>
                  <a:pt x="0" y="823709"/>
                </a:lnTo>
                <a:lnTo>
                  <a:pt x="0" y="849109"/>
                </a:lnTo>
                <a:lnTo>
                  <a:pt x="1649349" y="849109"/>
                </a:lnTo>
                <a:lnTo>
                  <a:pt x="1655064" y="843419"/>
                </a:lnTo>
                <a:lnTo>
                  <a:pt x="1655064" y="836409"/>
                </a:lnTo>
                <a:lnTo>
                  <a:pt x="1629664" y="836409"/>
                </a:lnTo>
                <a:lnTo>
                  <a:pt x="1629664" y="823709"/>
                </a:lnTo>
                <a:close/>
              </a:path>
              <a:path w="3284854" h="849629">
                <a:moveTo>
                  <a:pt x="3208401" y="25400"/>
                </a:moveTo>
                <a:lnTo>
                  <a:pt x="1635252" y="25400"/>
                </a:lnTo>
                <a:lnTo>
                  <a:pt x="1629664" y="30987"/>
                </a:lnTo>
                <a:lnTo>
                  <a:pt x="1629664" y="836409"/>
                </a:lnTo>
                <a:lnTo>
                  <a:pt x="1642364" y="823709"/>
                </a:lnTo>
                <a:lnTo>
                  <a:pt x="1655064" y="823709"/>
                </a:lnTo>
                <a:lnTo>
                  <a:pt x="1655064" y="50800"/>
                </a:lnTo>
                <a:lnTo>
                  <a:pt x="1642364" y="50800"/>
                </a:lnTo>
                <a:lnTo>
                  <a:pt x="1655064" y="38100"/>
                </a:lnTo>
                <a:lnTo>
                  <a:pt x="3208401" y="38100"/>
                </a:lnTo>
                <a:lnTo>
                  <a:pt x="3208401" y="25400"/>
                </a:lnTo>
                <a:close/>
              </a:path>
              <a:path w="3284854" h="849629">
                <a:moveTo>
                  <a:pt x="1655064" y="823709"/>
                </a:moveTo>
                <a:lnTo>
                  <a:pt x="1642364" y="823709"/>
                </a:lnTo>
                <a:lnTo>
                  <a:pt x="1629664" y="836409"/>
                </a:lnTo>
                <a:lnTo>
                  <a:pt x="1655064" y="836409"/>
                </a:lnTo>
                <a:lnTo>
                  <a:pt x="1655064" y="823709"/>
                </a:lnTo>
                <a:close/>
              </a:path>
              <a:path w="3284854" h="849629">
                <a:moveTo>
                  <a:pt x="3208401" y="0"/>
                </a:moveTo>
                <a:lnTo>
                  <a:pt x="3208401" y="76200"/>
                </a:lnTo>
                <a:lnTo>
                  <a:pt x="3259201" y="50800"/>
                </a:lnTo>
                <a:lnTo>
                  <a:pt x="3221101" y="50800"/>
                </a:lnTo>
                <a:lnTo>
                  <a:pt x="3221101" y="25400"/>
                </a:lnTo>
                <a:lnTo>
                  <a:pt x="3259201" y="25400"/>
                </a:lnTo>
                <a:lnTo>
                  <a:pt x="3208401" y="0"/>
                </a:lnTo>
                <a:close/>
              </a:path>
              <a:path w="3284854" h="849629">
                <a:moveTo>
                  <a:pt x="1655064" y="38100"/>
                </a:moveTo>
                <a:lnTo>
                  <a:pt x="1642364" y="50800"/>
                </a:lnTo>
                <a:lnTo>
                  <a:pt x="1655064" y="50800"/>
                </a:lnTo>
                <a:lnTo>
                  <a:pt x="1655064" y="38100"/>
                </a:lnTo>
                <a:close/>
              </a:path>
              <a:path w="3284854" h="849629">
                <a:moveTo>
                  <a:pt x="3208401" y="38100"/>
                </a:moveTo>
                <a:lnTo>
                  <a:pt x="1655064" y="38100"/>
                </a:lnTo>
                <a:lnTo>
                  <a:pt x="1655064" y="50800"/>
                </a:lnTo>
                <a:lnTo>
                  <a:pt x="3208401" y="50800"/>
                </a:lnTo>
                <a:lnTo>
                  <a:pt x="3208401" y="38100"/>
                </a:lnTo>
                <a:close/>
              </a:path>
              <a:path w="3284854" h="849629">
                <a:moveTo>
                  <a:pt x="3259201" y="25400"/>
                </a:moveTo>
                <a:lnTo>
                  <a:pt x="3221101" y="25400"/>
                </a:lnTo>
                <a:lnTo>
                  <a:pt x="3221101" y="50800"/>
                </a:lnTo>
                <a:lnTo>
                  <a:pt x="3259201" y="50800"/>
                </a:lnTo>
                <a:lnTo>
                  <a:pt x="3284601" y="38100"/>
                </a:lnTo>
                <a:lnTo>
                  <a:pt x="3259201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25020" y="4352859"/>
            <a:ext cx="1633759" cy="995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67950" y="4248277"/>
            <a:ext cx="1805051" cy="1271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329926" y="4395851"/>
            <a:ext cx="1552575" cy="914400"/>
          </a:xfrm>
          <a:prstGeom prst="rect">
            <a:avLst/>
          </a:prstGeom>
          <a:solidFill>
            <a:srgbClr val="83CAEB"/>
          </a:solidFill>
          <a:ln w="12700">
            <a:solidFill>
              <a:srgbClr val="00000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algn="ctr" marL="130810" marR="111760" indent="-635">
              <a:lnSpc>
                <a:spcPts val="2400"/>
              </a:lnSpc>
              <a:spcBef>
                <a:spcPts val="25"/>
              </a:spcBef>
            </a:pPr>
            <a:r>
              <a:rPr dirty="0" sz="2000" spc="15" b="1">
                <a:latin typeface="Arial"/>
                <a:cs typeface="Arial"/>
              </a:rPr>
              <a:t>2 </a:t>
            </a:r>
            <a:r>
              <a:rPr dirty="0" sz="2000" spc="10" b="1">
                <a:latin typeface="Arial"/>
                <a:cs typeface="Arial"/>
              </a:rPr>
              <a:t>Year  </a:t>
            </a:r>
            <a:r>
              <a:rPr dirty="0" sz="2000" spc="-25" b="1">
                <a:latin typeface="Arial"/>
                <a:cs typeface="Arial"/>
              </a:rPr>
              <a:t>F</a:t>
            </a:r>
            <a:r>
              <a:rPr dirty="0" sz="2000" spc="45" b="1">
                <a:latin typeface="Arial"/>
                <a:cs typeface="Arial"/>
              </a:rPr>
              <a:t>o</a:t>
            </a:r>
            <a:r>
              <a:rPr dirty="0" sz="2000" spc="-35" b="1">
                <a:latin typeface="Arial"/>
                <a:cs typeface="Arial"/>
              </a:rPr>
              <a:t>ll</a:t>
            </a:r>
            <a:r>
              <a:rPr dirty="0" sz="2000" spc="45" b="1">
                <a:latin typeface="Arial"/>
                <a:cs typeface="Arial"/>
              </a:rPr>
              <a:t>o</a:t>
            </a:r>
            <a:r>
              <a:rPr dirty="0" sz="2000" spc="-25" b="1">
                <a:latin typeface="Arial"/>
                <a:cs typeface="Arial"/>
              </a:rPr>
              <a:t>w</a:t>
            </a:r>
            <a:r>
              <a:rPr dirty="0" sz="2000" spc="-10" b="1">
                <a:latin typeface="Arial"/>
                <a:cs typeface="Arial"/>
              </a:rPr>
              <a:t>-</a:t>
            </a:r>
            <a:r>
              <a:rPr dirty="0" sz="2000" spc="-25" b="1">
                <a:latin typeface="Arial"/>
                <a:cs typeface="Arial"/>
              </a:rPr>
              <a:t>u</a:t>
            </a:r>
            <a:r>
              <a:rPr dirty="0" sz="2000" spc="45" b="1">
                <a:latin typeface="Arial"/>
                <a:cs typeface="Arial"/>
              </a:rPr>
              <a:t>p</a:t>
            </a:r>
            <a:r>
              <a:rPr dirty="0" sz="2000" spc="5" b="1">
                <a:latin typeface="Arial"/>
                <a:cs typeface="Arial"/>
              </a:rPr>
              <a:t>*  </a:t>
            </a:r>
            <a:r>
              <a:rPr dirty="0" sz="2000" spc="-10" b="1">
                <a:latin typeface="Arial"/>
                <a:cs typeface="Arial"/>
              </a:rPr>
              <a:t>(n=206)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77025" y="5610225"/>
            <a:ext cx="2586101" cy="1062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53225" y="5667375"/>
            <a:ext cx="2438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34758" y="5700071"/>
            <a:ext cx="2303780" cy="83693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Missing </a:t>
            </a: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visit </a:t>
            </a: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window </a:t>
            </a:r>
            <a:r>
              <a:rPr dirty="0" sz="900" spc="5" b="1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dirty="0" sz="900" spc="5" b="1">
                <a:solidFill>
                  <a:srgbClr val="FFFFFF"/>
                </a:solidFill>
                <a:latin typeface="Arial"/>
                <a:cs typeface="Arial"/>
              </a:rPr>
              <a:t>(N=</a:t>
            </a:r>
            <a:r>
              <a:rPr dirty="0" sz="90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104)</a:t>
            </a:r>
            <a:endParaRPr sz="900">
              <a:latin typeface="Arial"/>
              <a:cs typeface="Arial"/>
            </a:endParaRPr>
          </a:p>
          <a:p>
            <a:pPr algn="ctr" marL="342900" marR="334645" indent="-5080">
              <a:lnSpc>
                <a:spcPct val="118200"/>
              </a:lnSpc>
            </a:pP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Lost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Follow-up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(N=1)  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Withdrew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(N=3) 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Physician Withdrew 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(N=1)  Other </a:t>
            </a:r>
            <a:r>
              <a:rPr dirty="0" sz="900" spc="-5" b="1">
                <a:solidFill>
                  <a:srgbClr val="FFFFFF"/>
                </a:solidFill>
                <a:latin typeface="Arial"/>
                <a:cs typeface="Arial"/>
              </a:rPr>
              <a:t>Reason 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Withdrew</a:t>
            </a:r>
            <a:r>
              <a:rPr dirty="0" sz="9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5" b="1">
                <a:solidFill>
                  <a:srgbClr val="FFFFFF"/>
                </a:solidFill>
                <a:latin typeface="Arial"/>
                <a:cs typeface="Arial"/>
              </a:rPr>
              <a:t>(N=2)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82093" y="5629190"/>
            <a:ext cx="2776664" cy="1033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39275" y="5667375"/>
            <a:ext cx="2667000" cy="923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529826" y="5792533"/>
            <a:ext cx="2550160" cy="741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25200"/>
              </a:lnSpc>
              <a:spcBef>
                <a:spcPts val="95"/>
              </a:spcBef>
            </a:pP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Missing </a:t>
            </a:r>
            <a:r>
              <a:rPr dirty="0" sz="950" spc="10" b="1">
                <a:solidFill>
                  <a:srgbClr val="FFFFFF"/>
                </a:solidFill>
                <a:latin typeface="Arial"/>
                <a:cs typeface="Arial"/>
              </a:rPr>
              <a:t>or visit </a:t>
            </a:r>
            <a:r>
              <a:rPr dirty="0" sz="950" spc="30" b="1">
                <a:solidFill>
                  <a:srgbClr val="FFFFFF"/>
                </a:solidFill>
                <a:latin typeface="Arial"/>
                <a:cs typeface="Arial"/>
              </a:rPr>
              <a:t>window </a:t>
            </a:r>
            <a:r>
              <a:rPr dirty="0" sz="950" spc="10" b="1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dirty="0" sz="950" spc="30" b="1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(N= 282)  </a:t>
            </a:r>
            <a:r>
              <a:rPr dirty="0" sz="950" spc="25" b="1">
                <a:solidFill>
                  <a:srgbClr val="FFFFFF"/>
                </a:solidFill>
                <a:latin typeface="Arial"/>
                <a:cs typeface="Arial"/>
              </a:rPr>
              <a:t>Lost </a:t>
            </a:r>
            <a:r>
              <a:rPr dirty="0" sz="950" spc="-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(N=1)</a:t>
            </a:r>
            <a:endParaRPr sz="950">
              <a:latin typeface="Arial"/>
              <a:cs typeface="Arial"/>
            </a:endParaRPr>
          </a:p>
          <a:p>
            <a:pPr algn="ctr" marL="581660" marR="576580">
              <a:lnSpc>
                <a:spcPts val="1430"/>
              </a:lnSpc>
              <a:spcBef>
                <a:spcPts val="15"/>
              </a:spcBef>
            </a:pP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dirty="0" sz="950" spc="25" b="1">
                <a:solidFill>
                  <a:srgbClr val="FFFFFF"/>
                </a:solidFill>
                <a:latin typeface="Arial"/>
                <a:cs typeface="Arial"/>
              </a:rPr>
              <a:t>Withdrew</a:t>
            </a:r>
            <a:r>
              <a:rPr dirty="0" sz="9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(N=3)  Other</a:t>
            </a:r>
            <a:r>
              <a:rPr dirty="0" sz="9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FFFFFF"/>
                </a:solidFill>
                <a:latin typeface="Arial"/>
                <a:cs typeface="Arial"/>
              </a:rPr>
              <a:t>(N=1)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19650" y="4324413"/>
            <a:ext cx="1690751" cy="1052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91075" y="4248277"/>
            <a:ext cx="1805051" cy="1271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853051" y="4395851"/>
            <a:ext cx="1552575" cy="914400"/>
          </a:xfrm>
          <a:prstGeom prst="rect">
            <a:avLst/>
          </a:prstGeom>
          <a:solidFill>
            <a:srgbClr val="205F9A"/>
          </a:solidFill>
          <a:ln w="12700">
            <a:solidFill>
              <a:srgbClr val="00000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algn="ctr" marL="125730" marR="116205" indent="-2540">
              <a:lnSpc>
                <a:spcPts val="2400"/>
              </a:lnSpc>
              <a:spcBef>
                <a:spcPts val="25"/>
              </a:spcBef>
            </a:pPr>
            <a:r>
              <a:rPr dirty="0" sz="2000" spc="15" b="1">
                <a:solidFill>
                  <a:srgbClr val="E8E8E8"/>
                </a:solidFill>
                <a:latin typeface="Arial"/>
                <a:cs typeface="Arial"/>
              </a:rPr>
              <a:t>6 </a:t>
            </a:r>
            <a:r>
              <a:rPr dirty="0" sz="2000" spc="5" b="1">
                <a:solidFill>
                  <a:srgbClr val="E8E8E8"/>
                </a:solidFill>
                <a:latin typeface="Arial"/>
                <a:cs typeface="Arial"/>
              </a:rPr>
              <a:t>Month  </a:t>
            </a:r>
            <a:r>
              <a:rPr dirty="0" sz="2000" spc="-25" b="1">
                <a:solidFill>
                  <a:srgbClr val="E8E8E8"/>
                </a:solidFill>
                <a:latin typeface="Arial"/>
                <a:cs typeface="Arial"/>
              </a:rPr>
              <a:t>F</a:t>
            </a:r>
            <a:r>
              <a:rPr dirty="0" sz="2000" spc="45" b="1">
                <a:solidFill>
                  <a:srgbClr val="E8E8E8"/>
                </a:solidFill>
                <a:latin typeface="Arial"/>
                <a:cs typeface="Arial"/>
              </a:rPr>
              <a:t>o</a:t>
            </a:r>
            <a:r>
              <a:rPr dirty="0" sz="2000" spc="-35" b="1">
                <a:solidFill>
                  <a:srgbClr val="E8E8E8"/>
                </a:solidFill>
                <a:latin typeface="Arial"/>
                <a:cs typeface="Arial"/>
              </a:rPr>
              <a:t>ll</a:t>
            </a:r>
            <a:r>
              <a:rPr dirty="0" sz="2000" spc="45" b="1">
                <a:solidFill>
                  <a:srgbClr val="E8E8E8"/>
                </a:solidFill>
                <a:latin typeface="Arial"/>
                <a:cs typeface="Arial"/>
              </a:rPr>
              <a:t>o</a:t>
            </a:r>
            <a:r>
              <a:rPr dirty="0" sz="2000" spc="-25" b="1">
                <a:solidFill>
                  <a:srgbClr val="E8E8E8"/>
                </a:solidFill>
                <a:latin typeface="Arial"/>
                <a:cs typeface="Arial"/>
              </a:rPr>
              <a:t>w</a:t>
            </a:r>
            <a:r>
              <a:rPr dirty="0" sz="2000" spc="-10" b="1">
                <a:solidFill>
                  <a:srgbClr val="E8E8E8"/>
                </a:solidFill>
                <a:latin typeface="Arial"/>
                <a:cs typeface="Arial"/>
              </a:rPr>
              <a:t>-</a:t>
            </a:r>
            <a:r>
              <a:rPr dirty="0" sz="2000" spc="-25" b="1">
                <a:solidFill>
                  <a:srgbClr val="E8E8E8"/>
                </a:solidFill>
                <a:latin typeface="Arial"/>
                <a:cs typeface="Arial"/>
              </a:rPr>
              <a:t>u</a:t>
            </a:r>
            <a:r>
              <a:rPr dirty="0" sz="2000" spc="45" b="1">
                <a:solidFill>
                  <a:srgbClr val="E8E8E8"/>
                </a:solidFill>
                <a:latin typeface="Arial"/>
                <a:cs typeface="Arial"/>
              </a:rPr>
              <a:t>p</a:t>
            </a:r>
            <a:r>
              <a:rPr dirty="0" sz="2000" spc="5" b="1">
                <a:solidFill>
                  <a:srgbClr val="E8E8E8"/>
                </a:solidFill>
                <a:latin typeface="Arial"/>
                <a:cs typeface="Arial"/>
              </a:rPr>
              <a:t>*  </a:t>
            </a:r>
            <a:r>
              <a:rPr dirty="0" sz="2000" spc="-15" b="1">
                <a:solidFill>
                  <a:srgbClr val="E8E8E8"/>
                </a:solidFill>
                <a:latin typeface="Arial"/>
                <a:cs typeface="Arial"/>
              </a:rPr>
              <a:t>(n=426)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19554" y="5867274"/>
            <a:ext cx="1938491" cy="681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76750" y="5905500"/>
            <a:ext cx="1828800" cy="571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99940" y="6010592"/>
            <a:ext cx="1590040" cy="369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060" marR="5080" indent="-213995">
              <a:lnSpc>
                <a:spcPct val="102499"/>
              </a:lnSpc>
              <a:spcBef>
                <a:spcPts val="95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Missing </a:t>
            </a:r>
            <a:r>
              <a:rPr dirty="0" sz="1100" spc="5" b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dirty="0" sz="11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window 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not open </a:t>
            </a:r>
            <a:r>
              <a:rPr dirty="0" sz="1100" spc="15" b="1">
                <a:solidFill>
                  <a:srgbClr val="FFFFFF"/>
                </a:solidFill>
                <a:latin typeface="Arial"/>
                <a:cs typeface="Arial"/>
              </a:rPr>
              <a:t>(N=</a:t>
            </a:r>
            <a:r>
              <a:rPr dirty="0" sz="11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74)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19971" y="4909311"/>
            <a:ext cx="1410970" cy="76200"/>
          </a:xfrm>
          <a:custGeom>
            <a:avLst/>
            <a:gdLst/>
            <a:ahLst/>
            <a:cxnLst/>
            <a:rect l="l" t="t" r="r" b="b"/>
            <a:pathLst>
              <a:path w="1410970" h="76200">
                <a:moveTo>
                  <a:pt x="1335024" y="0"/>
                </a:moveTo>
                <a:lnTo>
                  <a:pt x="1334685" y="25355"/>
                </a:lnTo>
                <a:lnTo>
                  <a:pt x="1347343" y="25526"/>
                </a:lnTo>
                <a:lnTo>
                  <a:pt x="1347088" y="50926"/>
                </a:lnTo>
                <a:lnTo>
                  <a:pt x="1334344" y="50926"/>
                </a:lnTo>
                <a:lnTo>
                  <a:pt x="1334007" y="76200"/>
                </a:lnTo>
                <a:lnTo>
                  <a:pt x="1386285" y="50926"/>
                </a:lnTo>
                <a:lnTo>
                  <a:pt x="1347088" y="50926"/>
                </a:lnTo>
                <a:lnTo>
                  <a:pt x="1334347" y="50752"/>
                </a:lnTo>
                <a:lnTo>
                  <a:pt x="1386645" y="50752"/>
                </a:lnTo>
                <a:lnTo>
                  <a:pt x="1410716" y="39115"/>
                </a:lnTo>
                <a:lnTo>
                  <a:pt x="1335024" y="0"/>
                </a:lnTo>
                <a:close/>
              </a:path>
              <a:path w="1410970" h="76200">
                <a:moveTo>
                  <a:pt x="1334685" y="25355"/>
                </a:moveTo>
                <a:lnTo>
                  <a:pt x="1334347" y="50752"/>
                </a:lnTo>
                <a:lnTo>
                  <a:pt x="1347088" y="50926"/>
                </a:lnTo>
                <a:lnTo>
                  <a:pt x="1347343" y="25526"/>
                </a:lnTo>
                <a:lnTo>
                  <a:pt x="1334685" y="25355"/>
                </a:lnTo>
                <a:close/>
              </a:path>
              <a:path w="1410970" h="76200">
                <a:moveTo>
                  <a:pt x="380" y="7238"/>
                </a:moveTo>
                <a:lnTo>
                  <a:pt x="0" y="32512"/>
                </a:lnTo>
                <a:lnTo>
                  <a:pt x="1334347" y="50752"/>
                </a:lnTo>
                <a:lnTo>
                  <a:pt x="1334685" y="25355"/>
                </a:lnTo>
                <a:lnTo>
                  <a:pt x="380" y="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38826" y="5719762"/>
            <a:ext cx="76200" cy="1866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82023" y="4925948"/>
            <a:ext cx="365760" cy="1275080"/>
          </a:xfrm>
          <a:custGeom>
            <a:avLst/>
            <a:gdLst/>
            <a:ahLst/>
            <a:cxnLst/>
            <a:rect l="l" t="t" r="r" b="b"/>
            <a:pathLst>
              <a:path w="365759" h="1275079">
                <a:moveTo>
                  <a:pt x="289559" y="1198283"/>
                </a:moveTo>
                <a:lnTo>
                  <a:pt x="289559" y="1274483"/>
                </a:lnTo>
                <a:lnTo>
                  <a:pt x="340359" y="1249083"/>
                </a:lnTo>
                <a:lnTo>
                  <a:pt x="302259" y="1249083"/>
                </a:lnTo>
                <a:lnTo>
                  <a:pt x="302259" y="1223683"/>
                </a:lnTo>
                <a:lnTo>
                  <a:pt x="340359" y="1223683"/>
                </a:lnTo>
                <a:lnTo>
                  <a:pt x="289559" y="1198283"/>
                </a:lnTo>
                <a:close/>
              </a:path>
              <a:path w="365759" h="1275079">
                <a:moveTo>
                  <a:pt x="170179" y="12700"/>
                </a:moveTo>
                <a:lnTo>
                  <a:pt x="170179" y="1249083"/>
                </a:lnTo>
                <a:lnTo>
                  <a:pt x="289559" y="1249083"/>
                </a:lnTo>
                <a:lnTo>
                  <a:pt x="289559" y="1236383"/>
                </a:lnTo>
                <a:lnTo>
                  <a:pt x="195579" y="1236383"/>
                </a:lnTo>
                <a:lnTo>
                  <a:pt x="182879" y="1223683"/>
                </a:lnTo>
                <a:lnTo>
                  <a:pt x="195579" y="1223683"/>
                </a:lnTo>
                <a:lnTo>
                  <a:pt x="195579" y="25400"/>
                </a:lnTo>
                <a:lnTo>
                  <a:pt x="182879" y="25400"/>
                </a:lnTo>
                <a:lnTo>
                  <a:pt x="170179" y="12700"/>
                </a:lnTo>
                <a:close/>
              </a:path>
              <a:path w="365759" h="1275079">
                <a:moveTo>
                  <a:pt x="340359" y="1223683"/>
                </a:moveTo>
                <a:lnTo>
                  <a:pt x="302259" y="1223683"/>
                </a:lnTo>
                <a:lnTo>
                  <a:pt x="302259" y="1249083"/>
                </a:lnTo>
                <a:lnTo>
                  <a:pt x="340359" y="1249083"/>
                </a:lnTo>
                <a:lnTo>
                  <a:pt x="365759" y="1236383"/>
                </a:lnTo>
                <a:lnTo>
                  <a:pt x="340359" y="1223683"/>
                </a:lnTo>
                <a:close/>
              </a:path>
              <a:path w="365759" h="1275079">
                <a:moveTo>
                  <a:pt x="195579" y="1223683"/>
                </a:moveTo>
                <a:lnTo>
                  <a:pt x="182879" y="1223683"/>
                </a:lnTo>
                <a:lnTo>
                  <a:pt x="195579" y="1236383"/>
                </a:lnTo>
                <a:lnTo>
                  <a:pt x="195579" y="1223683"/>
                </a:lnTo>
                <a:close/>
              </a:path>
              <a:path w="365759" h="1275079">
                <a:moveTo>
                  <a:pt x="289559" y="1223683"/>
                </a:moveTo>
                <a:lnTo>
                  <a:pt x="195579" y="1223683"/>
                </a:lnTo>
                <a:lnTo>
                  <a:pt x="195579" y="1236383"/>
                </a:lnTo>
                <a:lnTo>
                  <a:pt x="289559" y="1236383"/>
                </a:lnTo>
                <a:lnTo>
                  <a:pt x="289559" y="1223683"/>
                </a:lnTo>
                <a:close/>
              </a:path>
              <a:path w="365759" h="1275079">
                <a:moveTo>
                  <a:pt x="195579" y="0"/>
                </a:moveTo>
                <a:lnTo>
                  <a:pt x="0" y="0"/>
                </a:lnTo>
                <a:lnTo>
                  <a:pt x="0" y="25400"/>
                </a:lnTo>
                <a:lnTo>
                  <a:pt x="170179" y="25400"/>
                </a:lnTo>
                <a:lnTo>
                  <a:pt x="170179" y="12700"/>
                </a:lnTo>
                <a:lnTo>
                  <a:pt x="195579" y="12700"/>
                </a:lnTo>
                <a:lnTo>
                  <a:pt x="195579" y="0"/>
                </a:lnTo>
                <a:close/>
              </a:path>
              <a:path w="365759" h="1275079">
                <a:moveTo>
                  <a:pt x="195579" y="12700"/>
                </a:moveTo>
                <a:lnTo>
                  <a:pt x="170179" y="12700"/>
                </a:lnTo>
                <a:lnTo>
                  <a:pt x="182879" y="25400"/>
                </a:lnTo>
                <a:lnTo>
                  <a:pt x="195579" y="25400"/>
                </a:lnTo>
                <a:lnTo>
                  <a:pt x="195579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26276" y="4929123"/>
            <a:ext cx="173355" cy="1236980"/>
          </a:xfrm>
          <a:custGeom>
            <a:avLst/>
            <a:gdLst/>
            <a:ahLst/>
            <a:cxnLst/>
            <a:rect l="l" t="t" r="r" b="b"/>
            <a:pathLst>
              <a:path w="173354" h="1236979">
                <a:moveTo>
                  <a:pt x="96647" y="1160233"/>
                </a:moveTo>
                <a:lnTo>
                  <a:pt x="96647" y="1236433"/>
                </a:lnTo>
                <a:lnTo>
                  <a:pt x="147447" y="1211033"/>
                </a:lnTo>
                <a:lnTo>
                  <a:pt x="109347" y="1211033"/>
                </a:lnTo>
                <a:lnTo>
                  <a:pt x="109347" y="1185633"/>
                </a:lnTo>
                <a:lnTo>
                  <a:pt x="147447" y="1185633"/>
                </a:lnTo>
                <a:lnTo>
                  <a:pt x="96647" y="1160233"/>
                </a:lnTo>
                <a:close/>
              </a:path>
              <a:path w="173354" h="1236979">
                <a:moveTo>
                  <a:pt x="25400" y="0"/>
                </a:moveTo>
                <a:lnTo>
                  <a:pt x="0" y="0"/>
                </a:lnTo>
                <a:lnTo>
                  <a:pt x="0" y="1211033"/>
                </a:lnTo>
                <a:lnTo>
                  <a:pt x="96647" y="1211033"/>
                </a:lnTo>
                <a:lnTo>
                  <a:pt x="96647" y="1198333"/>
                </a:lnTo>
                <a:lnTo>
                  <a:pt x="25400" y="1198333"/>
                </a:lnTo>
                <a:lnTo>
                  <a:pt x="12700" y="1185633"/>
                </a:lnTo>
                <a:lnTo>
                  <a:pt x="25400" y="1185633"/>
                </a:lnTo>
                <a:lnTo>
                  <a:pt x="25400" y="0"/>
                </a:lnTo>
                <a:close/>
              </a:path>
              <a:path w="173354" h="1236979">
                <a:moveTo>
                  <a:pt x="147447" y="1185633"/>
                </a:moveTo>
                <a:lnTo>
                  <a:pt x="109347" y="1185633"/>
                </a:lnTo>
                <a:lnTo>
                  <a:pt x="109347" y="1211033"/>
                </a:lnTo>
                <a:lnTo>
                  <a:pt x="147447" y="1211033"/>
                </a:lnTo>
                <a:lnTo>
                  <a:pt x="172847" y="1198333"/>
                </a:lnTo>
                <a:lnTo>
                  <a:pt x="147447" y="1185633"/>
                </a:lnTo>
                <a:close/>
              </a:path>
              <a:path w="173354" h="1236979">
                <a:moveTo>
                  <a:pt x="25400" y="1185633"/>
                </a:moveTo>
                <a:lnTo>
                  <a:pt x="12700" y="1185633"/>
                </a:lnTo>
                <a:lnTo>
                  <a:pt x="25400" y="1198333"/>
                </a:lnTo>
                <a:lnTo>
                  <a:pt x="25400" y="1185633"/>
                </a:lnTo>
                <a:close/>
              </a:path>
              <a:path w="173354" h="1236979">
                <a:moveTo>
                  <a:pt x="96647" y="1185633"/>
                </a:moveTo>
                <a:lnTo>
                  <a:pt x="25400" y="1185633"/>
                </a:lnTo>
                <a:lnTo>
                  <a:pt x="25400" y="1198333"/>
                </a:lnTo>
                <a:lnTo>
                  <a:pt x="96647" y="1198333"/>
                </a:lnTo>
                <a:lnTo>
                  <a:pt x="96647" y="1185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15225" y="4324413"/>
            <a:ext cx="1690751" cy="1052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86650" y="4248277"/>
            <a:ext cx="1805051" cy="1271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548626" y="4395851"/>
            <a:ext cx="1552575" cy="914400"/>
          </a:xfrm>
          <a:prstGeom prst="rect">
            <a:avLst/>
          </a:prstGeom>
          <a:solidFill>
            <a:srgbClr val="A6C9EB"/>
          </a:solidFill>
          <a:ln w="12700">
            <a:solidFill>
              <a:srgbClr val="00000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algn="ctr" marL="127635" marR="114300">
              <a:lnSpc>
                <a:spcPts val="2400"/>
              </a:lnSpc>
              <a:spcBef>
                <a:spcPts val="25"/>
              </a:spcBef>
            </a:pPr>
            <a:r>
              <a:rPr dirty="0" sz="2000" spc="15" b="1">
                <a:latin typeface="Arial"/>
                <a:cs typeface="Arial"/>
              </a:rPr>
              <a:t>1 </a:t>
            </a:r>
            <a:r>
              <a:rPr dirty="0" sz="2000" spc="10" b="1">
                <a:latin typeface="Arial"/>
                <a:cs typeface="Arial"/>
              </a:rPr>
              <a:t>Year  </a:t>
            </a:r>
            <a:r>
              <a:rPr dirty="0" sz="2000" spc="-25" b="1">
                <a:latin typeface="Arial"/>
                <a:cs typeface="Arial"/>
              </a:rPr>
              <a:t>F</a:t>
            </a:r>
            <a:r>
              <a:rPr dirty="0" sz="2000" spc="45" b="1">
                <a:latin typeface="Arial"/>
                <a:cs typeface="Arial"/>
              </a:rPr>
              <a:t>o</a:t>
            </a:r>
            <a:r>
              <a:rPr dirty="0" sz="2000" spc="-35" b="1">
                <a:latin typeface="Arial"/>
                <a:cs typeface="Arial"/>
              </a:rPr>
              <a:t>ll</a:t>
            </a:r>
            <a:r>
              <a:rPr dirty="0" sz="2000" spc="45" b="1">
                <a:latin typeface="Arial"/>
                <a:cs typeface="Arial"/>
              </a:rPr>
              <a:t>o</a:t>
            </a:r>
            <a:r>
              <a:rPr dirty="0" sz="2000" spc="-30" b="1">
                <a:latin typeface="Arial"/>
                <a:cs typeface="Arial"/>
              </a:rPr>
              <a:t>w</a:t>
            </a:r>
            <a:r>
              <a:rPr dirty="0" sz="2000" spc="-5" b="1">
                <a:latin typeface="Arial"/>
                <a:cs typeface="Arial"/>
              </a:rPr>
              <a:t>-</a:t>
            </a:r>
            <a:r>
              <a:rPr dirty="0" sz="2000" spc="-25" b="1">
                <a:latin typeface="Arial"/>
                <a:cs typeface="Arial"/>
              </a:rPr>
              <a:t>u</a:t>
            </a:r>
            <a:r>
              <a:rPr dirty="0" sz="2000" spc="45" b="1">
                <a:latin typeface="Arial"/>
                <a:cs typeface="Arial"/>
              </a:rPr>
              <a:t>p</a:t>
            </a:r>
            <a:r>
              <a:rPr dirty="0" sz="2000" spc="5" b="1">
                <a:latin typeface="Arial"/>
                <a:cs typeface="Arial"/>
              </a:rPr>
              <a:t>*  </a:t>
            </a:r>
            <a:r>
              <a:rPr dirty="0" sz="2000" spc="-10" b="1">
                <a:latin typeface="Arial"/>
                <a:cs typeface="Arial"/>
              </a:rPr>
              <a:t>(n=389)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85900" y="6378892"/>
            <a:ext cx="238887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>
                <a:latin typeface="Arial"/>
                <a:cs typeface="Arial"/>
              </a:rPr>
              <a:t>*Available </a:t>
            </a:r>
            <a:r>
              <a:rPr dirty="0" sz="1550" spc="-15">
                <a:latin typeface="Arial"/>
                <a:cs typeface="Arial"/>
              </a:rPr>
              <a:t>as </a:t>
            </a:r>
            <a:r>
              <a:rPr dirty="0" sz="1550" spc="20">
                <a:latin typeface="Arial"/>
                <a:cs typeface="Arial"/>
              </a:rPr>
              <a:t>of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 spc="20">
                <a:latin typeface="Arial"/>
                <a:cs typeface="Arial"/>
              </a:rPr>
              <a:t>3/22/2025</a:t>
            </a:r>
            <a:endParaRPr sz="15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0989" y="1476115"/>
            <a:ext cx="3738696" cy="6338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57300" y="1371536"/>
            <a:ext cx="2433701" cy="8810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85787" y="1519300"/>
            <a:ext cx="3657600" cy="552450"/>
          </a:xfrm>
          <a:prstGeom prst="rect">
            <a:avLst/>
          </a:prstGeom>
          <a:solidFill>
            <a:srgbClr val="0073AB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5715">
              <a:lnSpc>
                <a:spcPts val="2039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Screened</a:t>
            </a:r>
            <a:endParaRPr sz="1800">
              <a:latin typeface="Arial"/>
              <a:cs typeface="Arial"/>
            </a:endParaRPr>
          </a:p>
          <a:p>
            <a:pPr algn="ctr" marR="1270">
              <a:lnSpc>
                <a:spcPct val="100000"/>
              </a:lnSpc>
              <a:spcBef>
                <a:spcPts val="15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(n=986)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43125" y="3152603"/>
            <a:ext cx="1729000" cy="11956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05100" y="3067050"/>
            <a:ext cx="1719326" cy="14334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748026" y="3195701"/>
            <a:ext cx="1647825" cy="1114425"/>
          </a:xfrm>
          <a:prstGeom prst="rect">
            <a:avLst/>
          </a:prstGeom>
          <a:solidFill>
            <a:srgbClr val="00AFEF"/>
          </a:solidFill>
          <a:ln w="12700">
            <a:solidFill>
              <a:srgbClr val="000000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315595" marR="257175" indent="-55244">
              <a:lnSpc>
                <a:spcPts val="2180"/>
              </a:lnSpc>
              <a:spcBef>
                <a:spcPts val="55"/>
              </a:spcBef>
            </a:pPr>
            <a:r>
              <a:rPr dirty="0" sz="1800" spc="-25" b="1">
                <a:latin typeface="Arial"/>
                <a:cs typeface="Arial"/>
              </a:rPr>
              <a:t>C</a:t>
            </a:r>
            <a:r>
              <a:rPr dirty="0" sz="1800" spc="25" b="1">
                <a:latin typeface="Arial"/>
                <a:cs typeface="Arial"/>
              </a:rPr>
              <a:t>o</a:t>
            </a:r>
            <a:r>
              <a:rPr dirty="0" sz="1800" spc="-50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20" b="1">
                <a:latin typeface="Arial"/>
                <a:cs typeface="Arial"/>
              </a:rPr>
              <a:t>i</a:t>
            </a:r>
            <a:r>
              <a:rPr dirty="0" sz="1800" spc="-50" b="1">
                <a:latin typeface="Arial"/>
                <a:cs typeface="Arial"/>
              </a:rPr>
              <a:t>n</a:t>
            </a:r>
            <a:r>
              <a:rPr dirty="0" sz="1800" spc="25" b="1">
                <a:latin typeface="Arial"/>
                <a:cs typeface="Arial"/>
              </a:rPr>
              <a:t>u</a:t>
            </a:r>
            <a:r>
              <a:rPr dirty="0" sz="1800" spc="-3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d  </a:t>
            </a:r>
            <a:r>
              <a:rPr dirty="0" sz="1800" spc="-15" b="1">
                <a:latin typeface="Arial"/>
                <a:cs typeface="Arial"/>
              </a:rPr>
              <a:t>Access</a:t>
            </a:r>
            <a:endParaRPr sz="1800">
              <a:latin typeface="Arial"/>
              <a:cs typeface="Arial"/>
            </a:endParaRPr>
          </a:p>
          <a:p>
            <a:pPr algn="ctr" marR="215900">
              <a:lnSpc>
                <a:spcPts val="2100"/>
              </a:lnSpc>
            </a:pPr>
            <a:r>
              <a:rPr dirty="0" sz="1800" spc="-15" b="1">
                <a:latin typeface="Arial"/>
                <a:cs typeface="Arial"/>
              </a:rPr>
              <a:t>Population</a:t>
            </a:r>
            <a:endParaRPr sz="1800">
              <a:latin typeface="Arial"/>
              <a:cs typeface="Arial"/>
            </a:endParaRPr>
          </a:p>
          <a:p>
            <a:pPr algn="ctr" marR="211454">
              <a:lnSpc>
                <a:spcPct val="100000"/>
              </a:lnSpc>
              <a:spcBef>
                <a:spcPts val="20"/>
              </a:spcBef>
            </a:pPr>
            <a:r>
              <a:rPr dirty="0" sz="1800" spc="-10" b="1">
                <a:latin typeface="Arial"/>
                <a:cs typeface="Arial"/>
              </a:rPr>
              <a:t>(n=320)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0450" y="3143141"/>
            <a:ext cx="1729000" cy="12145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2425" y="3048000"/>
            <a:ext cx="1633601" cy="14524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95287" y="3186176"/>
            <a:ext cx="1647825" cy="1133475"/>
          </a:xfrm>
          <a:prstGeom prst="rect">
            <a:avLst/>
          </a:prstGeom>
          <a:solidFill>
            <a:srgbClr val="00AFEF"/>
          </a:solidFill>
          <a:ln w="12700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 marL="470534" marR="452755" indent="-24130">
              <a:lnSpc>
                <a:spcPts val="2180"/>
              </a:lnSpc>
              <a:spcBef>
                <a:spcPts val="30"/>
              </a:spcBef>
            </a:pPr>
            <a:r>
              <a:rPr dirty="0" sz="1800" b="1">
                <a:latin typeface="Arial"/>
                <a:cs typeface="Arial"/>
              </a:rPr>
              <a:t>P</a:t>
            </a:r>
            <a:r>
              <a:rPr dirty="0" sz="1800" spc="-55" b="1">
                <a:latin typeface="Arial"/>
                <a:cs typeface="Arial"/>
              </a:rPr>
              <a:t>i</a:t>
            </a:r>
            <a:r>
              <a:rPr dirty="0" sz="1800" spc="45" b="1">
                <a:latin typeface="Arial"/>
                <a:cs typeface="Arial"/>
              </a:rPr>
              <a:t>v</a:t>
            </a:r>
            <a:r>
              <a:rPr dirty="0" sz="1800" spc="-5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3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l  </a:t>
            </a:r>
            <a:r>
              <a:rPr dirty="0" sz="1800" spc="-20" b="1">
                <a:latin typeface="Arial"/>
                <a:cs typeface="Arial"/>
              </a:rPr>
              <a:t>Trial</a:t>
            </a:r>
            <a:endParaRPr sz="1800">
              <a:latin typeface="Arial"/>
              <a:cs typeface="Arial"/>
            </a:endParaRPr>
          </a:p>
          <a:p>
            <a:pPr marL="124460">
              <a:lnSpc>
                <a:spcPts val="2100"/>
              </a:lnSpc>
            </a:pPr>
            <a:r>
              <a:rPr dirty="0" sz="1800" spc="-15" b="1">
                <a:latin typeface="Arial"/>
                <a:cs typeface="Arial"/>
              </a:rPr>
              <a:t>Population</a:t>
            </a:r>
            <a:endParaRPr sz="1800">
              <a:latin typeface="Arial"/>
              <a:cs typeface="Arial"/>
            </a:endParaRPr>
          </a:p>
          <a:p>
            <a:pPr marL="418465">
              <a:lnSpc>
                <a:spcPct val="100000"/>
              </a:lnSpc>
              <a:spcBef>
                <a:spcPts val="170"/>
              </a:spcBef>
            </a:pPr>
            <a:r>
              <a:rPr dirty="0" sz="1800" spc="-10" b="1">
                <a:latin typeface="Arial"/>
                <a:cs typeface="Arial"/>
              </a:rPr>
              <a:t>(n=180)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9125" y="5353050"/>
            <a:ext cx="3814826" cy="87153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14350" y="5257800"/>
            <a:ext cx="4091051" cy="11382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652462" y="5424487"/>
            <a:ext cx="3676650" cy="7334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R="4445">
              <a:lnSpc>
                <a:spcPts val="2800"/>
              </a:lnSpc>
            </a:pPr>
            <a:r>
              <a:rPr dirty="0" sz="2400" spc="5" b="1">
                <a:latin typeface="Arial"/>
                <a:cs typeface="Arial"/>
              </a:rPr>
              <a:t>30 </a:t>
            </a:r>
            <a:r>
              <a:rPr dirty="0" sz="2400" b="1">
                <a:latin typeface="Arial"/>
                <a:cs typeface="Arial"/>
              </a:rPr>
              <a:t>Day Follow-up</a:t>
            </a:r>
            <a:r>
              <a:rPr dirty="0" sz="2400" spc="-1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Status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2400" spc="-5" b="1">
                <a:latin typeface="Arial"/>
                <a:cs typeface="Arial"/>
              </a:rPr>
              <a:t>(n=500)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347976" y="2090673"/>
            <a:ext cx="76200" cy="2543175"/>
          </a:xfrm>
          <a:custGeom>
            <a:avLst/>
            <a:gdLst/>
            <a:ahLst/>
            <a:cxnLst/>
            <a:rect l="l" t="t" r="r" b="b"/>
            <a:pathLst>
              <a:path w="76200" h="2543175">
                <a:moveTo>
                  <a:pt x="25415" y="2466848"/>
                </a:moveTo>
                <a:lnTo>
                  <a:pt x="0" y="2466848"/>
                </a:lnTo>
                <a:lnTo>
                  <a:pt x="38100" y="2543048"/>
                </a:lnTo>
                <a:lnTo>
                  <a:pt x="69850" y="2479548"/>
                </a:lnTo>
                <a:lnTo>
                  <a:pt x="25400" y="2479548"/>
                </a:lnTo>
                <a:lnTo>
                  <a:pt x="25415" y="2466848"/>
                </a:lnTo>
                <a:close/>
              </a:path>
              <a:path w="76200" h="2543175">
                <a:moveTo>
                  <a:pt x="28448" y="0"/>
                </a:moveTo>
                <a:lnTo>
                  <a:pt x="25400" y="2479548"/>
                </a:lnTo>
                <a:lnTo>
                  <a:pt x="50800" y="2479548"/>
                </a:lnTo>
                <a:lnTo>
                  <a:pt x="53848" y="126"/>
                </a:lnTo>
                <a:lnTo>
                  <a:pt x="28448" y="0"/>
                </a:lnTo>
                <a:close/>
              </a:path>
              <a:path w="76200" h="2543175">
                <a:moveTo>
                  <a:pt x="76200" y="2466848"/>
                </a:moveTo>
                <a:lnTo>
                  <a:pt x="50815" y="2466848"/>
                </a:lnTo>
                <a:lnTo>
                  <a:pt x="50800" y="2479548"/>
                </a:lnTo>
                <a:lnTo>
                  <a:pt x="69850" y="2479548"/>
                </a:lnTo>
                <a:lnTo>
                  <a:pt x="76200" y="2466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47976" y="5033898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25400" y="289559"/>
                </a:moveTo>
                <a:lnTo>
                  <a:pt x="0" y="289559"/>
                </a:lnTo>
                <a:lnTo>
                  <a:pt x="38100" y="365759"/>
                </a:lnTo>
                <a:lnTo>
                  <a:pt x="69850" y="302259"/>
                </a:lnTo>
                <a:lnTo>
                  <a:pt x="25400" y="302259"/>
                </a:lnTo>
                <a:lnTo>
                  <a:pt x="25400" y="289559"/>
                </a:lnTo>
                <a:close/>
              </a:path>
              <a:path w="76200" h="365760">
                <a:moveTo>
                  <a:pt x="50800" y="0"/>
                </a:moveTo>
                <a:lnTo>
                  <a:pt x="25400" y="0"/>
                </a:lnTo>
                <a:lnTo>
                  <a:pt x="25400" y="302259"/>
                </a:lnTo>
                <a:lnTo>
                  <a:pt x="50800" y="302259"/>
                </a:lnTo>
                <a:lnTo>
                  <a:pt x="50800" y="0"/>
                </a:lnTo>
                <a:close/>
              </a:path>
              <a:path w="76200" h="365760">
                <a:moveTo>
                  <a:pt x="76200" y="289559"/>
                </a:moveTo>
                <a:lnTo>
                  <a:pt x="50800" y="289559"/>
                </a:lnTo>
                <a:lnTo>
                  <a:pt x="50800" y="302259"/>
                </a:lnTo>
                <a:lnTo>
                  <a:pt x="69850" y="302259"/>
                </a:lnTo>
                <a:lnTo>
                  <a:pt x="76200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364226" y="3190557"/>
            <a:ext cx="1831975" cy="4622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46100" marR="30480" indent="-508634">
              <a:lnSpc>
                <a:spcPct val="102800"/>
              </a:lnSpc>
              <a:spcBef>
                <a:spcPts val="80"/>
              </a:spcBef>
            </a:pPr>
            <a:r>
              <a:rPr dirty="0" baseline="27777" sz="1350" spc="-7">
                <a:latin typeface="Arial"/>
                <a:cs typeface="Arial"/>
              </a:rPr>
              <a:t>*</a:t>
            </a:r>
            <a:r>
              <a:rPr dirty="0" sz="1400" spc="-5">
                <a:latin typeface="Arial"/>
                <a:cs typeface="Arial"/>
              </a:rPr>
              <a:t>Patients </a:t>
            </a:r>
            <a:r>
              <a:rPr dirty="0" sz="1400" spc="-20">
                <a:latin typeface="Arial"/>
                <a:cs typeface="Arial"/>
              </a:rPr>
              <a:t>may </a:t>
            </a:r>
            <a:r>
              <a:rPr dirty="0" sz="1400">
                <a:latin typeface="Arial"/>
                <a:cs typeface="Arial"/>
              </a:rPr>
              <a:t>have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&gt;1  </a:t>
            </a:r>
            <a:r>
              <a:rPr dirty="0" sz="1400" spc="-5">
                <a:latin typeface="Arial"/>
                <a:cs typeface="Arial"/>
              </a:rPr>
              <a:t>exclusion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048250" y="2381186"/>
            <a:ext cx="2424176" cy="8715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57775" y="2409761"/>
            <a:ext cx="2452751" cy="8715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081651" y="2452751"/>
            <a:ext cx="2286000" cy="733425"/>
          </a:xfrm>
          <a:custGeom>
            <a:avLst/>
            <a:gdLst/>
            <a:ahLst/>
            <a:cxnLst/>
            <a:rect l="l" t="t" r="r" b="b"/>
            <a:pathLst>
              <a:path w="2286000" h="733425">
                <a:moveTo>
                  <a:pt x="0" y="733425"/>
                </a:moveTo>
                <a:lnTo>
                  <a:pt x="2286000" y="733425"/>
                </a:lnTo>
                <a:lnTo>
                  <a:pt x="2286000" y="0"/>
                </a:lnTo>
                <a:lnTo>
                  <a:pt x="0" y="0"/>
                </a:lnTo>
                <a:lnTo>
                  <a:pt x="0" y="733425"/>
                </a:lnTo>
                <a:close/>
              </a:path>
            </a:pathLst>
          </a:custGeom>
          <a:solidFill>
            <a:srgbClr val="092F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081651" y="2452751"/>
            <a:ext cx="2286000" cy="733425"/>
          </a:xfrm>
          <a:custGeom>
            <a:avLst/>
            <a:gdLst/>
            <a:ahLst/>
            <a:cxnLst/>
            <a:rect l="l" t="t" r="r" b="b"/>
            <a:pathLst>
              <a:path w="2286000" h="733425">
                <a:moveTo>
                  <a:pt x="0" y="733425"/>
                </a:moveTo>
                <a:lnTo>
                  <a:pt x="2286000" y="733425"/>
                </a:lnTo>
                <a:lnTo>
                  <a:pt x="2286000" y="0"/>
                </a:lnTo>
                <a:lnTo>
                  <a:pt x="0" y="0"/>
                </a:lnTo>
                <a:lnTo>
                  <a:pt x="0" y="7334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5193665" y="2522156"/>
            <a:ext cx="2065020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632460" marR="30480" indent="-594995">
              <a:lnSpc>
                <a:spcPct val="100800"/>
              </a:lnSpc>
              <a:spcBef>
                <a:spcPts val="85"/>
              </a:spcBef>
            </a:pP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Ineligible</a:t>
            </a:r>
            <a:r>
              <a:rPr dirty="0" baseline="25462" sz="1800" spc="-7" b="1">
                <a:solidFill>
                  <a:srgbClr val="FFFFFF"/>
                </a:solidFill>
                <a:latin typeface="Arial"/>
                <a:cs typeface="Arial"/>
              </a:rPr>
              <a:t>* 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(n=486)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24815" y="3742944"/>
            <a:ext cx="3757746" cy="3673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972550" y="3648011"/>
            <a:ext cx="2719451" cy="6048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8329676" y="3786251"/>
            <a:ext cx="3676650" cy="285750"/>
          </a:xfrm>
          <a:prstGeom prst="rect">
            <a:avLst/>
          </a:prstGeom>
          <a:solidFill>
            <a:srgbClr val="F37634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7244">
              <a:lnSpc>
                <a:spcPts val="2105"/>
              </a:lnSpc>
            </a:pPr>
            <a:r>
              <a:rPr dirty="0" sz="1800" spc="-15" b="1">
                <a:latin typeface="Arial"/>
                <a:cs typeface="Arial"/>
              </a:rPr>
              <a:t>Other </a:t>
            </a:r>
            <a:r>
              <a:rPr dirty="0" sz="1800" spc="-10" b="1">
                <a:latin typeface="Arial"/>
                <a:cs typeface="Arial"/>
              </a:rPr>
              <a:t>Criteria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(n=235)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286750" y="2400236"/>
            <a:ext cx="3824351" cy="12620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477250" y="2333625"/>
            <a:ext cx="3538601" cy="13953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8324850" y="2476500"/>
            <a:ext cx="3676650" cy="1114425"/>
          </a:xfrm>
          <a:prstGeom prst="rect">
            <a:avLst/>
          </a:prstGeom>
          <a:solidFill>
            <a:srgbClr val="F37634"/>
          </a:solidFill>
          <a:ln w="19050">
            <a:solidFill>
              <a:srgbClr val="186B2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1310">
              <a:lnSpc>
                <a:spcPts val="2080"/>
              </a:lnSpc>
            </a:pPr>
            <a:r>
              <a:rPr dirty="0" sz="1800" spc="-15" b="1">
                <a:latin typeface="Arial"/>
                <a:cs typeface="Arial"/>
              </a:rPr>
              <a:t>CT Anatomic </a:t>
            </a:r>
            <a:r>
              <a:rPr dirty="0" sz="1800" spc="-10" b="1">
                <a:latin typeface="Arial"/>
                <a:cs typeface="Arial"/>
              </a:rPr>
              <a:t>Criteria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(N=183)</a:t>
            </a:r>
            <a:endParaRPr sz="1800">
              <a:latin typeface="Arial"/>
              <a:cs typeface="Arial"/>
            </a:endParaRPr>
          </a:p>
          <a:p>
            <a:pPr marL="861694">
              <a:lnSpc>
                <a:spcPct val="100000"/>
              </a:lnSpc>
              <a:spcBef>
                <a:spcPts val="40"/>
              </a:spcBef>
            </a:pPr>
            <a:r>
              <a:rPr dirty="0" sz="1100" spc="-10" b="1">
                <a:latin typeface="Arial"/>
                <a:cs typeface="Arial"/>
              </a:rPr>
              <a:t>Perimeter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(N=99)</a:t>
            </a:r>
            <a:endParaRPr sz="1100">
              <a:latin typeface="Arial"/>
              <a:cs typeface="Arial"/>
            </a:endParaRPr>
          </a:p>
          <a:p>
            <a:pPr marL="861694">
              <a:lnSpc>
                <a:spcPts val="1300"/>
              </a:lnSpc>
              <a:spcBef>
                <a:spcPts val="30"/>
              </a:spcBef>
            </a:pPr>
            <a:r>
              <a:rPr dirty="0" sz="1100" spc="-5" b="1">
                <a:latin typeface="Arial"/>
                <a:cs typeface="Arial"/>
              </a:rPr>
              <a:t>Aortic </a:t>
            </a:r>
            <a:r>
              <a:rPr dirty="0" sz="1100" spc="5" b="1">
                <a:latin typeface="Arial"/>
                <a:cs typeface="Arial"/>
              </a:rPr>
              <a:t>Angle </a:t>
            </a:r>
            <a:r>
              <a:rPr dirty="0" sz="1100" spc="-15" b="1">
                <a:latin typeface="Arial"/>
                <a:cs typeface="Arial"/>
              </a:rPr>
              <a:t>&gt;70</a:t>
            </a:r>
            <a:r>
              <a:rPr dirty="0" sz="1100" spc="-18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(N=36)</a:t>
            </a:r>
            <a:endParaRPr sz="1100">
              <a:latin typeface="Arial"/>
              <a:cs typeface="Arial"/>
            </a:endParaRPr>
          </a:p>
          <a:p>
            <a:pPr marL="861694">
              <a:lnSpc>
                <a:spcPts val="1300"/>
              </a:lnSpc>
            </a:pPr>
            <a:r>
              <a:rPr dirty="0" sz="1100" spc="-5" b="1">
                <a:latin typeface="Arial"/>
                <a:cs typeface="Arial"/>
              </a:rPr>
              <a:t>Aorta </a:t>
            </a:r>
            <a:r>
              <a:rPr dirty="0" sz="1100" spc="-20" b="1">
                <a:latin typeface="Arial"/>
                <a:cs typeface="Arial"/>
              </a:rPr>
              <a:t>&gt;50 </a:t>
            </a:r>
            <a:r>
              <a:rPr dirty="0" sz="1100" spc="5" b="1">
                <a:latin typeface="Arial"/>
                <a:cs typeface="Arial"/>
              </a:rPr>
              <a:t>mm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(N=13)</a:t>
            </a:r>
            <a:endParaRPr sz="1100">
              <a:latin typeface="Arial"/>
              <a:cs typeface="Arial"/>
            </a:endParaRPr>
          </a:p>
          <a:p>
            <a:pPr marL="861694">
              <a:lnSpc>
                <a:spcPts val="1300"/>
              </a:lnSpc>
              <a:spcBef>
                <a:spcPts val="35"/>
              </a:spcBef>
            </a:pPr>
            <a:r>
              <a:rPr dirty="0" sz="1100" spc="-5" b="1">
                <a:latin typeface="Arial"/>
                <a:cs typeface="Arial"/>
              </a:rPr>
              <a:t>Aortic </a:t>
            </a:r>
            <a:r>
              <a:rPr dirty="0" sz="1100" b="1">
                <a:latin typeface="Arial"/>
                <a:cs typeface="Arial"/>
              </a:rPr>
              <a:t>Length </a:t>
            </a:r>
            <a:r>
              <a:rPr dirty="0" sz="1100" spc="-20" b="1">
                <a:latin typeface="Arial"/>
                <a:cs typeface="Arial"/>
              </a:rPr>
              <a:t>&lt;55 </a:t>
            </a:r>
            <a:r>
              <a:rPr dirty="0" sz="1100" spc="5" b="1">
                <a:latin typeface="Arial"/>
                <a:cs typeface="Arial"/>
              </a:rPr>
              <a:t>mm</a:t>
            </a:r>
            <a:r>
              <a:rPr dirty="0" sz="1100" spc="-18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(N=12)</a:t>
            </a:r>
            <a:endParaRPr sz="1100">
              <a:latin typeface="Arial"/>
              <a:cs typeface="Arial"/>
            </a:endParaRPr>
          </a:p>
          <a:p>
            <a:pPr marL="861694">
              <a:lnSpc>
                <a:spcPts val="1295"/>
              </a:lnSpc>
            </a:pPr>
            <a:r>
              <a:rPr dirty="0" sz="1100" spc="-10" b="1">
                <a:latin typeface="Arial"/>
                <a:cs typeface="Arial"/>
              </a:rPr>
              <a:t>Bicuspid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(N=23)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77225" y="1409636"/>
            <a:ext cx="3805301" cy="9382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782050" y="1352486"/>
            <a:ext cx="2795651" cy="10525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8315325" y="1485900"/>
            <a:ext cx="3657600" cy="790575"/>
          </a:xfrm>
          <a:prstGeom prst="rect">
            <a:avLst/>
          </a:prstGeom>
          <a:solidFill>
            <a:srgbClr val="F37634"/>
          </a:solidFill>
          <a:ln w="19050">
            <a:solidFill>
              <a:srgbClr val="186B2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42620">
              <a:lnSpc>
                <a:spcPts val="2115"/>
              </a:lnSpc>
            </a:pPr>
            <a:r>
              <a:rPr dirty="0" sz="1800" spc="-15" b="1">
                <a:latin typeface="Arial"/>
                <a:cs typeface="Arial"/>
              </a:rPr>
              <a:t>ECHO </a:t>
            </a:r>
            <a:r>
              <a:rPr dirty="0" sz="1800" spc="-10" b="1">
                <a:latin typeface="Arial"/>
                <a:cs typeface="Arial"/>
              </a:rPr>
              <a:t>Criteria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(N=145)</a:t>
            </a:r>
            <a:endParaRPr sz="1800">
              <a:latin typeface="Arial"/>
              <a:cs typeface="Arial"/>
            </a:endParaRPr>
          </a:p>
          <a:p>
            <a:pPr marL="868680" marR="847725">
              <a:lnSpc>
                <a:spcPct val="99500"/>
              </a:lnSpc>
              <a:spcBef>
                <a:spcPts val="50"/>
              </a:spcBef>
            </a:pPr>
            <a:r>
              <a:rPr dirty="0" sz="1100" spc="20" b="1">
                <a:latin typeface="Arial"/>
                <a:cs typeface="Arial"/>
              </a:rPr>
              <a:t>AR </a:t>
            </a:r>
            <a:r>
              <a:rPr dirty="0" sz="1100" spc="-10" b="1">
                <a:latin typeface="Arial"/>
                <a:cs typeface="Arial"/>
              </a:rPr>
              <a:t>Severity </a:t>
            </a:r>
            <a:r>
              <a:rPr dirty="0" sz="1100" spc="-20" b="1">
                <a:latin typeface="Arial"/>
                <a:cs typeface="Arial"/>
              </a:rPr>
              <a:t>&lt;3+ (N=120)  </a:t>
            </a:r>
            <a:r>
              <a:rPr dirty="0" sz="1100" spc="-10" b="1">
                <a:latin typeface="Arial"/>
                <a:cs typeface="Arial"/>
              </a:rPr>
              <a:t>LVEF </a:t>
            </a:r>
            <a:r>
              <a:rPr dirty="0" sz="1100" b="1">
                <a:latin typeface="Arial"/>
                <a:cs typeface="Arial"/>
              </a:rPr>
              <a:t>&lt;25% </a:t>
            </a:r>
            <a:r>
              <a:rPr dirty="0" sz="1100" spc="5" b="1">
                <a:latin typeface="Arial"/>
                <a:cs typeface="Arial"/>
              </a:rPr>
              <a:t>or </a:t>
            </a:r>
            <a:r>
              <a:rPr dirty="0" sz="1100" spc="-20" b="1">
                <a:latin typeface="Arial"/>
                <a:cs typeface="Arial"/>
              </a:rPr>
              <a:t>Missing</a:t>
            </a:r>
            <a:r>
              <a:rPr dirty="0" sz="1100" spc="-17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(N=10)  </a:t>
            </a:r>
            <a:r>
              <a:rPr dirty="0" sz="1100" b="1">
                <a:latin typeface="Arial"/>
                <a:cs typeface="Arial"/>
              </a:rPr>
              <a:t>MR </a:t>
            </a:r>
            <a:r>
              <a:rPr dirty="0" sz="1100" spc="10" b="1">
                <a:latin typeface="Arial"/>
                <a:cs typeface="Arial"/>
              </a:rPr>
              <a:t>&gt;2+</a:t>
            </a:r>
            <a:r>
              <a:rPr dirty="0" sz="1100" spc="-14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(N=25)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243323" y="1754123"/>
            <a:ext cx="2023110" cy="698500"/>
          </a:xfrm>
          <a:custGeom>
            <a:avLst/>
            <a:gdLst/>
            <a:ahLst/>
            <a:cxnLst/>
            <a:rect l="l" t="t" r="r" b="b"/>
            <a:pathLst>
              <a:path w="2023110" h="698500">
                <a:moveTo>
                  <a:pt x="1971928" y="622046"/>
                </a:moveTo>
                <a:lnTo>
                  <a:pt x="1946528" y="622046"/>
                </a:lnTo>
                <a:lnTo>
                  <a:pt x="1984628" y="698246"/>
                </a:lnTo>
                <a:lnTo>
                  <a:pt x="2016378" y="634746"/>
                </a:lnTo>
                <a:lnTo>
                  <a:pt x="1971928" y="634746"/>
                </a:lnTo>
                <a:lnTo>
                  <a:pt x="1971928" y="622046"/>
                </a:lnTo>
                <a:close/>
              </a:path>
              <a:path w="2023110" h="698500">
                <a:moveTo>
                  <a:pt x="1971928" y="12700"/>
                </a:moveTo>
                <a:lnTo>
                  <a:pt x="1971928" y="634746"/>
                </a:lnTo>
                <a:lnTo>
                  <a:pt x="1997328" y="634746"/>
                </a:lnTo>
                <a:lnTo>
                  <a:pt x="1997328" y="25400"/>
                </a:lnTo>
                <a:lnTo>
                  <a:pt x="1984628" y="25400"/>
                </a:lnTo>
                <a:lnTo>
                  <a:pt x="1971928" y="12700"/>
                </a:lnTo>
                <a:close/>
              </a:path>
              <a:path w="2023110" h="698500">
                <a:moveTo>
                  <a:pt x="2022728" y="622046"/>
                </a:moveTo>
                <a:lnTo>
                  <a:pt x="1997328" y="622046"/>
                </a:lnTo>
                <a:lnTo>
                  <a:pt x="1997328" y="634746"/>
                </a:lnTo>
                <a:lnTo>
                  <a:pt x="2016378" y="634746"/>
                </a:lnTo>
                <a:lnTo>
                  <a:pt x="2022728" y="622046"/>
                </a:lnTo>
                <a:close/>
              </a:path>
              <a:path w="2023110" h="698500">
                <a:moveTo>
                  <a:pt x="1991614" y="0"/>
                </a:moveTo>
                <a:lnTo>
                  <a:pt x="0" y="0"/>
                </a:lnTo>
                <a:lnTo>
                  <a:pt x="0" y="25400"/>
                </a:lnTo>
                <a:lnTo>
                  <a:pt x="1971928" y="25400"/>
                </a:lnTo>
                <a:lnTo>
                  <a:pt x="1971928" y="12700"/>
                </a:lnTo>
                <a:lnTo>
                  <a:pt x="1997328" y="12700"/>
                </a:lnTo>
                <a:lnTo>
                  <a:pt x="1997328" y="5714"/>
                </a:lnTo>
                <a:lnTo>
                  <a:pt x="1991614" y="0"/>
                </a:lnTo>
                <a:close/>
              </a:path>
              <a:path w="2023110" h="698500">
                <a:moveTo>
                  <a:pt x="1997328" y="12700"/>
                </a:moveTo>
                <a:lnTo>
                  <a:pt x="1971928" y="12700"/>
                </a:lnTo>
                <a:lnTo>
                  <a:pt x="1984628" y="25400"/>
                </a:lnTo>
                <a:lnTo>
                  <a:pt x="1997328" y="25400"/>
                </a:lnTo>
                <a:lnTo>
                  <a:pt x="1997328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793101" y="3014726"/>
            <a:ext cx="551180" cy="952500"/>
          </a:xfrm>
          <a:custGeom>
            <a:avLst/>
            <a:gdLst/>
            <a:ahLst/>
            <a:cxnLst/>
            <a:rect l="l" t="t" r="r" b="b"/>
            <a:pathLst>
              <a:path w="551179" h="952500">
                <a:moveTo>
                  <a:pt x="474852" y="876173"/>
                </a:moveTo>
                <a:lnTo>
                  <a:pt x="474852" y="952373"/>
                </a:lnTo>
                <a:lnTo>
                  <a:pt x="525399" y="927100"/>
                </a:lnTo>
                <a:lnTo>
                  <a:pt x="487552" y="927100"/>
                </a:lnTo>
                <a:lnTo>
                  <a:pt x="487552" y="901700"/>
                </a:lnTo>
                <a:lnTo>
                  <a:pt x="525906" y="901700"/>
                </a:lnTo>
                <a:lnTo>
                  <a:pt x="474852" y="876173"/>
                </a:lnTo>
                <a:close/>
              </a:path>
              <a:path w="551179" h="952500">
                <a:moveTo>
                  <a:pt x="25400" y="0"/>
                </a:moveTo>
                <a:lnTo>
                  <a:pt x="0" y="0"/>
                </a:lnTo>
                <a:lnTo>
                  <a:pt x="0" y="921385"/>
                </a:lnTo>
                <a:lnTo>
                  <a:pt x="5588" y="927100"/>
                </a:lnTo>
                <a:lnTo>
                  <a:pt x="474852" y="927100"/>
                </a:lnTo>
                <a:lnTo>
                  <a:pt x="474852" y="914273"/>
                </a:lnTo>
                <a:lnTo>
                  <a:pt x="25400" y="914273"/>
                </a:lnTo>
                <a:lnTo>
                  <a:pt x="12573" y="901700"/>
                </a:lnTo>
                <a:lnTo>
                  <a:pt x="25400" y="901700"/>
                </a:lnTo>
                <a:lnTo>
                  <a:pt x="25400" y="0"/>
                </a:lnTo>
                <a:close/>
              </a:path>
              <a:path w="551179" h="952500">
                <a:moveTo>
                  <a:pt x="525906" y="901700"/>
                </a:moveTo>
                <a:lnTo>
                  <a:pt x="487552" y="901700"/>
                </a:lnTo>
                <a:lnTo>
                  <a:pt x="487552" y="927100"/>
                </a:lnTo>
                <a:lnTo>
                  <a:pt x="525399" y="927100"/>
                </a:lnTo>
                <a:lnTo>
                  <a:pt x="551052" y="914273"/>
                </a:lnTo>
                <a:lnTo>
                  <a:pt x="525906" y="901700"/>
                </a:lnTo>
                <a:close/>
              </a:path>
              <a:path w="551179" h="952500">
                <a:moveTo>
                  <a:pt x="25400" y="901700"/>
                </a:moveTo>
                <a:lnTo>
                  <a:pt x="12573" y="901700"/>
                </a:lnTo>
                <a:lnTo>
                  <a:pt x="25400" y="914273"/>
                </a:lnTo>
                <a:lnTo>
                  <a:pt x="25400" y="901700"/>
                </a:lnTo>
                <a:close/>
              </a:path>
              <a:path w="551179" h="952500">
                <a:moveTo>
                  <a:pt x="474852" y="901700"/>
                </a:moveTo>
                <a:lnTo>
                  <a:pt x="25400" y="901700"/>
                </a:lnTo>
                <a:lnTo>
                  <a:pt x="25400" y="914273"/>
                </a:lnTo>
                <a:lnTo>
                  <a:pt x="474852" y="914273"/>
                </a:lnTo>
                <a:lnTo>
                  <a:pt x="474852" y="901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291323" y="1843023"/>
            <a:ext cx="1030605" cy="963930"/>
          </a:xfrm>
          <a:custGeom>
            <a:avLst/>
            <a:gdLst/>
            <a:ahLst/>
            <a:cxnLst/>
            <a:rect l="l" t="t" r="r" b="b"/>
            <a:pathLst>
              <a:path w="1030604" h="963930">
                <a:moveTo>
                  <a:pt x="502539" y="938529"/>
                </a:moveTo>
                <a:lnTo>
                  <a:pt x="0" y="938529"/>
                </a:lnTo>
                <a:lnTo>
                  <a:pt x="0" y="963929"/>
                </a:lnTo>
                <a:lnTo>
                  <a:pt x="522350" y="963929"/>
                </a:lnTo>
                <a:lnTo>
                  <a:pt x="527939" y="958341"/>
                </a:lnTo>
                <a:lnTo>
                  <a:pt x="527939" y="951229"/>
                </a:lnTo>
                <a:lnTo>
                  <a:pt x="502539" y="951229"/>
                </a:lnTo>
                <a:lnTo>
                  <a:pt x="502539" y="938529"/>
                </a:lnTo>
                <a:close/>
              </a:path>
              <a:path w="1030604" h="963930">
                <a:moveTo>
                  <a:pt x="954277" y="25400"/>
                </a:moveTo>
                <a:lnTo>
                  <a:pt x="508253" y="25400"/>
                </a:lnTo>
                <a:lnTo>
                  <a:pt x="502539" y="31114"/>
                </a:lnTo>
                <a:lnTo>
                  <a:pt x="502539" y="951229"/>
                </a:lnTo>
                <a:lnTo>
                  <a:pt x="515239" y="938529"/>
                </a:lnTo>
                <a:lnTo>
                  <a:pt x="527939" y="938529"/>
                </a:lnTo>
                <a:lnTo>
                  <a:pt x="527939" y="50926"/>
                </a:lnTo>
                <a:lnTo>
                  <a:pt x="515239" y="50926"/>
                </a:lnTo>
                <a:lnTo>
                  <a:pt x="527939" y="38100"/>
                </a:lnTo>
                <a:lnTo>
                  <a:pt x="954277" y="38100"/>
                </a:lnTo>
                <a:lnTo>
                  <a:pt x="954277" y="25400"/>
                </a:lnTo>
                <a:close/>
              </a:path>
              <a:path w="1030604" h="963930">
                <a:moveTo>
                  <a:pt x="527939" y="938529"/>
                </a:moveTo>
                <a:lnTo>
                  <a:pt x="515239" y="938529"/>
                </a:lnTo>
                <a:lnTo>
                  <a:pt x="502539" y="951229"/>
                </a:lnTo>
                <a:lnTo>
                  <a:pt x="527939" y="951229"/>
                </a:lnTo>
                <a:lnTo>
                  <a:pt x="527939" y="938529"/>
                </a:lnTo>
                <a:close/>
              </a:path>
              <a:path w="1030604" h="963930">
                <a:moveTo>
                  <a:pt x="954277" y="0"/>
                </a:moveTo>
                <a:lnTo>
                  <a:pt x="954277" y="76200"/>
                </a:lnTo>
                <a:lnTo>
                  <a:pt x="1004824" y="50926"/>
                </a:lnTo>
                <a:lnTo>
                  <a:pt x="966977" y="50926"/>
                </a:lnTo>
                <a:lnTo>
                  <a:pt x="966977" y="25400"/>
                </a:lnTo>
                <a:lnTo>
                  <a:pt x="1005077" y="25400"/>
                </a:lnTo>
                <a:lnTo>
                  <a:pt x="954277" y="0"/>
                </a:lnTo>
                <a:close/>
              </a:path>
              <a:path w="1030604" h="963930">
                <a:moveTo>
                  <a:pt x="527939" y="38100"/>
                </a:moveTo>
                <a:lnTo>
                  <a:pt x="515239" y="50926"/>
                </a:lnTo>
                <a:lnTo>
                  <a:pt x="527939" y="50926"/>
                </a:lnTo>
                <a:lnTo>
                  <a:pt x="527939" y="38100"/>
                </a:lnTo>
                <a:close/>
              </a:path>
              <a:path w="1030604" h="963930">
                <a:moveTo>
                  <a:pt x="954277" y="38100"/>
                </a:moveTo>
                <a:lnTo>
                  <a:pt x="527939" y="38100"/>
                </a:lnTo>
                <a:lnTo>
                  <a:pt x="527939" y="50926"/>
                </a:lnTo>
                <a:lnTo>
                  <a:pt x="954277" y="50926"/>
                </a:lnTo>
                <a:lnTo>
                  <a:pt x="954277" y="38100"/>
                </a:lnTo>
                <a:close/>
              </a:path>
              <a:path w="1030604" h="963930">
                <a:moveTo>
                  <a:pt x="1005077" y="25400"/>
                </a:moveTo>
                <a:lnTo>
                  <a:pt x="966977" y="25400"/>
                </a:lnTo>
                <a:lnTo>
                  <a:pt x="966977" y="50926"/>
                </a:lnTo>
                <a:lnTo>
                  <a:pt x="1004824" y="50926"/>
                </a:lnTo>
                <a:lnTo>
                  <a:pt x="1030477" y="38100"/>
                </a:lnTo>
                <a:lnTo>
                  <a:pt x="1005077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291323" y="2782823"/>
            <a:ext cx="1033144" cy="292100"/>
          </a:xfrm>
          <a:custGeom>
            <a:avLst/>
            <a:gdLst/>
            <a:ahLst/>
            <a:cxnLst/>
            <a:rect l="l" t="t" r="r" b="b"/>
            <a:pathLst>
              <a:path w="1033145" h="292100">
                <a:moveTo>
                  <a:pt x="956818" y="215518"/>
                </a:moveTo>
                <a:lnTo>
                  <a:pt x="956818" y="291718"/>
                </a:lnTo>
                <a:lnTo>
                  <a:pt x="1007618" y="266318"/>
                </a:lnTo>
                <a:lnTo>
                  <a:pt x="969518" y="266318"/>
                </a:lnTo>
                <a:lnTo>
                  <a:pt x="969518" y="240918"/>
                </a:lnTo>
                <a:lnTo>
                  <a:pt x="1007618" y="240918"/>
                </a:lnTo>
                <a:lnTo>
                  <a:pt x="956818" y="215518"/>
                </a:lnTo>
                <a:close/>
              </a:path>
              <a:path w="1033145" h="292100">
                <a:moveTo>
                  <a:pt x="503808" y="12700"/>
                </a:moveTo>
                <a:lnTo>
                  <a:pt x="503808" y="260603"/>
                </a:lnTo>
                <a:lnTo>
                  <a:pt x="509524" y="266318"/>
                </a:lnTo>
                <a:lnTo>
                  <a:pt x="956818" y="266318"/>
                </a:lnTo>
                <a:lnTo>
                  <a:pt x="956818" y="253618"/>
                </a:lnTo>
                <a:lnTo>
                  <a:pt x="529208" y="253618"/>
                </a:lnTo>
                <a:lnTo>
                  <a:pt x="516508" y="240918"/>
                </a:lnTo>
                <a:lnTo>
                  <a:pt x="529208" y="240918"/>
                </a:lnTo>
                <a:lnTo>
                  <a:pt x="529208" y="25400"/>
                </a:lnTo>
                <a:lnTo>
                  <a:pt x="516508" y="25400"/>
                </a:lnTo>
                <a:lnTo>
                  <a:pt x="503808" y="12700"/>
                </a:lnTo>
                <a:close/>
              </a:path>
              <a:path w="1033145" h="292100">
                <a:moveTo>
                  <a:pt x="1007618" y="240918"/>
                </a:moveTo>
                <a:lnTo>
                  <a:pt x="969518" y="240918"/>
                </a:lnTo>
                <a:lnTo>
                  <a:pt x="969518" y="266318"/>
                </a:lnTo>
                <a:lnTo>
                  <a:pt x="1007618" y="266318"/>
                </a:lnTo>
                <a:lnTo>
                  <a:pt x="1033018" y="253618"/>
                </a:lnTo>
                <a:lnTo>
                  <a:pt x="1007618" y="240918"/>
                </a:lnTo>
                <a:close/>
              </a:path>
              <a:path w="1033145" h="292100">
                <a:moveTo>
                  <a:pt x="529208" y="240918"/>
                </a:moveTo>
                <a:lnTo>
                  <a:pt x="516508" y="240918"/>
                </a:lnTo>
                <a:lnTo>
                  <a:pt x="529208" y="253618"/>
                </a:lnTo>
                <a:lnTo>
                  <a:pt x="529208" y="240918"/>
                </a:lnTo>
                <a:close/>
              </a:path>
              <a:path w="1033145" h="292100">
                <a:moveTo>
                  <a:pt x="956818" y="240918"/>
                </a:moveTo>
                <a:lnTo>
                  <a:pt x="529208" y="240918"/>
                </a:lnTo>
                <a:lnTo>
                  <a:pt x="529208" y="253618"/>
                </a:lnTo>
                <a:lnTo>
                  <a:pt x="956818" y="253618"/>
                </a:lnTo>
                <a:lnTo>
                  <a:pt x="956818" y="240918"/>
                </a:lnTo>
                <a:close/>
              </a:path>
              <a:path w="1033145" h="292100">
                <a:moveTo>
                  <a:pt x="523494" y="0"/>
                </a:moveTo>
                <a:lnTo>
                  <a:pt x="0" y="0"/>
                </a:lnTo>
                <a:lnTo>
                  <a:pt x="0" y="25400"/>
                </a:lnTo>
                <a:lnTo>
                  <a:pt x="503808" y="25400"/>
                </a:lnTo>
                <a:lnTo>
                  <a:pt x="503808" y="12700"/>
                </a:lnTo>
                <a:lnTo>
                  <a:pt x="529208" y="12700"/>
                </a:lnTo>
                <a:lnTo>
                  <a:pt x="529208" y="5714"/>
                </a:lnTo>
                <a:lnTo>
                  <a:pt x="523494" y="0"/>
                </a:lnTo>
                <a:close/>
              </a:path>
              <a:path w="1033145" h="292100">
                <a:moveTo>
                  <a:pt x="529208" y="12700"/>
                </a:moveTo>
                <a:lnTo>
                  <a:pt x="503808" y="12700"/>
                </a:lnTo>
                <a:lnTo>
                  <a:pt x="516508" y="25400"/>
                </a:lnTo>
                <a:lnTo>
                  <a:pt x="529208" y="25400"/>
                </a:lnTo>
                <a:lnTo>
                  <a:pt x="529208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38150" y="4667186"/>
            <a:ext cx="3986276" cy="5095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71475" y="4581588"/>
            <a:ext cx="4110101" cy="75723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471487" y="4738751"/>
            <a:ext cx="3848100" cy="371475"/>
          </a:xfrm>
          <a:prstGeom prst="rect">
            <a:avLst/>
          </a:prstGeom>
          <a:solidFill>
            <a:srgbClr val="46D35A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9220">
              <a:lnSpc>
                <a:spcPts val="2855"/>
              </a:lnSpc>
            </a:pPr>
            <a:r>
              <a:rPr dirty="0" sz="2400" b="1">
                <a:latin typeface="Arial"/>
                <a:cs typeface="Arial"/>
              </a:rPr>
              <a:t>Patients </a:t>
            </a:r>
            <a:r>
              <a:rPr dirty="0" sz="2400" spc="-10" b="1">
                <a:latin typeface="Arial"/>
                <a:cs typeface="Arial"/>
              </a:rPr>
              <a:t>Enrolled</a:t>
            </a:r>
            <a:r>
              <a:rPr dirty="0" sz="2400" spc="-19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(n=500)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214437" y="2538476"/>
            <a:ext cx="2366645" cy="0"/>
          </a:xfrm>
          <a:custGeom>
            <a:avLst/>
            <a:gdLst/>
            <a:ahLst/>
            <a:cxnLst/>
            <a:rect l="l" t="t" r="r" b="b"/>
            <a:pathLst>
              <a:path w="2366645" h="0">
                <a:moveTo>
                  <a:pt x="0" y="0"/>
                </a:moveTo>
                <a:lnTo>
                  <a:pt x="236658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529965" y="2547747"/>
            <a:ext cx="76200" cy="655320"/>
          </a:xfrm>
          <a:custGeom>
            <a:avLst/>
            <a:gdLst/>
            <a:ahLst/>
            <a:cxnLst/>
            <a:rect l="l" t="t" r="r" b="b"/>
            <a:pathLst>
              <a:path w="76200" h="655319">
                <a:moveTo>
                  <a:pt x="0" y="578485"/>
                </a:moveTo>
                <a:lnTo>
                  <a:pt x="37211" y="655065"/>
                </a:lnTo>
                <a:lnTo>
                  <a:pt x="69789" y="591819"/>
                </a:lnTo>
                <a:lnTo>
                  <a:pt x="50673" y="591819"/>
                </a:lnTo>
                <a:lnTo>
                  <a:pt x="25273" y="591438"/>
                </a:lnTo>
                <a:lnTo>
                  <a:pt x="25433" y="578781"/>
                </a:lnTo>
                <a:lnTo>
                  <a:pt x="0" y="578485"/>
                </a:lnTo>
                <a:close/>
              </a:path>
              <a:path w="76200" h="655319">
                <a:moveTo>
                  <a:pt x="25433" y="578781"/>
                </a:moveTo>
                <a:lnTo>
                  <a:pt x="25273" y="591438"/>
                </a:lnTo>
                <a:lnTo>
                  <a:pt x="50673" y="591819"/>
                </a:lnTo>
                <a:lnTo>
                  <a:pt x="50834" y="579078"/>
                </a:lnTo>
                <a:lnTo>
                  <a:pt x="25433" y="578781"/>
                </a:lnTo>
                <a:close/>
              </a:path>
              <a:path w="76200" h="655319">
                <a:moveTo>
                  <a:pt x="50834" y="579078"/>
                </a:moveTo>
                <a:lnTo>
                  <a:pt x="50673" y="591819"/>
                </a:lnTo>
                <a:lnTo>
                  <a:pt x="69789" y="591819"/>
                </a:lnTo>
                <a:lnTo>
                  <a:pt x="76200" y="579374"/>
                </a:lnTo>
                <a:lnTo>
                  <a:pt x="50834" y="579078"/>
                </a:lnTo>
                <a:close/>
              </a:path>
              <a:path w="76200" h="655319">
                <a:moveTo>
                  <a:pt x="32765" y="0"/>
                </a:moveTo>
                <a:lnTo>
                  <a:pt x="25433" y="578781"/>
                </a:lnTo>
                <a:lnTo>
                  <a:pt x="50834" y="579078"/>
                </a:lnTo>
                <a:lnTo>
                  <a:pt x="58165" y="380"/>
                </a:lnTo>
                <a:lnTo>
                  <a:pt x="32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77556" y="2538222"/>
            <a:ext cx="76200" cy="523875"/>
          </a:xfrm>
          <a:custGeom>
            <a:avLst/>
            <a:gdLst/>
            <a:ahLst/>
            <a:cxnLst/>
            <a:rect l="l" t="t" r="r" b="b"/>
            <a:pathLst>
              <a:path w="76200" h="523875">
                <a:moveTo>
                  <a:pt x="0" y="446531"/>
                </a:moveTo>
                <a:lnTo>
                  <a:pt x="36880" y="523366"/>
                </a:lnTo>
                <a:lnTo>
                  <a:pt x="69790" y="459993"/>
                </a:lnTo>
                <a:lnTo>
                  <a:pt x="50596" y="459993"/>
                </a:lnTo>
                <a:lnTo>
                  <a:pt x="25196" y="459613"/>
                </a:lnTo>
                <a:lnTo>
                  <a:pt x="25399" y="446913"/>
                </a:lnTo>
                <a:lnTo>
                  <a:pt x="0" y="446531"/>
                </a:lnTo>
                <a:close/>
              </a:path>
              <a:path w="76200" h="523875">
                <a:moveTo>
                  <a:pt x="32524" y="0"/>
                </a:moveTo>
                <a:lnTo>
                  <a:pt x="25196" y="459613"/>
                </a:lnTo>
                <a:lnTo>
                  <a:pt x="50596" y="459993"/>
                </a:lnTo>
                <a:lnTo>
                  <a:pt x="50799" y="447294"/>
                </a:lnTo>
                <a:lnTo>
                  <a:pt x="25399" y="446913"/>
                </a:lnTo>
                <a:lnTo>
                  <a:pt x="50805" y="446913"/>
                </a:lnTo>
                <a:lnTo>
                  <a:pt x="57924" y="380"/>
                </a:lnTo>
                <a:lnTo>
                  <a:pt x="32524" y="0"/>
                </a:lnTo>
                <a:close/>
              </a:path>
              <a:path w="76200" h="523875">
                <a:moveTo>
                  <a:pt x="50799" y="447294"/>
                </a:moveTo>
                <a:lnTo>
                  <a:pt x="50596" y="459993"/>
                </a:lnTo>
                <a:lnTo>
                  <a:pt x="69790" y="459993"/>
                </a:lnTo>
                <a:lnTo>
                  <a:pt x="76187" y="447675"/>
                </a:lnTo>
                <a:lnTo>
                  <a:pt x="50799" y="447294"/>
                </a:lnTo>
                <a:close/>
              </a:path>
              <a:path w="76200" h="523875">
                <a:moveTo>
                  <a:pt x="50805" y="446913"/>
                </a:moveTo>
                <a:lnTo>
                  <a:pt x="25399" y="446913"/>
                </a:lnTo>
                <a:lnTo>
                  <a:pt x="50799" y="447294"/>
                </a:lnTo>
                <a:lnTo>
                  <a:pt x="50805" y="446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490537" y="461962"/>
            <a:ext cx="826008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Screening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and </a:t>
            </a:r>
            <a:r>
              <a:rPr dirty="0" sz="3950" spc="20">
                <a:solidFill>
                  <a:srgbClr val="002855"/>
                </a:solidFill>
                <a:latin typeface="Arial"/>
                <a:cs typeface="Arial"/>
              </a:rPr>
              <a:t>Patient</a:t>
            </a:r>
            <a:r>
              <a:rPr dirty="0" sz="395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950" spc="15">
                <a:solidFill>
                  <a:srgbClr val="002855"/>
                </a:solidFill>
                <a:latin typeface="Arial"/>
                <a:cs typeface="Arial"/>
              </a:rPr>
              <a:t>Disposition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2025-03-29T23:02:48Z</dcterms:created>
  <dcterms:modified xsi:type="dcterms:W3CDTF">2025-03-29T23:02:48Z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2025-03-29T00:00:00Z</vt:filetime>
  </property>
  <property fmtid="{D5CDD505-2E9C-101B-9397-08002B2CF9AE}" pid="3" name="LastSaved">
    <vt:filetime>2025-03-29T00:00:00Z</vt:filetime>
  </property>
</Properties>
</file>