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20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65067"/>
            <a:ext cx="9144000" cy="93980"/>
          </a:xfrm>
          <a:custGeom>
            <a:avLst/>
            <a:gdLst/>
            <a:ahLst/>
            <a:cxnLst/>
            <a:rect l="l" t="t" r="r" b="b"/>
            <a:pathLst>
              <a:path w="9144000" h="93979">
                <a:moveTo>
                  <a:pt x="0" y="0"/>
                </a:moveTo>
                <a:lnTo>
                  <a:pt x="9144000" y="0"/>
                </a:lnTo>
                <a:lnTo>
                  <a:pt x="9144000" y="93884"/>
                </a:lnTo>
                <a:lnTo>
                  <a:pt x="0" y="93884"/>
                </a:lnTo>
                <a:lnTo>
                  <a:pt x="0" y="0"/>
                </a:lnTo>
                <a:close/>
              </a:path>
            </a:pathLst>
          </a:custGeom>
          <a:solidFill>
            <a:srgbClr val="F6C9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7775" y="3361392"/>
            <a:ext cx="206844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106" y="1002964"/>
            <a:ext cx="8687786" cy="329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3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19600" y="4318000"/>
            <a:ext cx="1123033" cy="405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7300" y="4318000"/>
            <a:ext cx="398247" cy="398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97300" y="800100"/>
            <a:ext cx="1536879" cy="731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8643" y="1614990"/>
            <a:ext cx="544957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2135" marR="5080" indent="-560070">
              <a:lnSpc>
                <a:spcPct val="100000"/>
              </a:lnSpc>
              <a:spcBef>
                <a:spcPts val="100"/>
              </a:spcBef>
            </a:pPr>
            <a:r>
              <a:rPr dirty="0" sz="3200" spc="-45" b="1">
                <a:solidFill>
                  <a:srgbClr val="F6C90E"/>
                </a:solidFill>
                <a:latin typeface="Calibri"/>
                <a:cs typeface="Calibri"/>
              </a:rPr>
              <a:t>ACURATE </a:t>
            </a:r>
            <a:r>
              <a:rPr dirty="0" sz="3200" spc="-5" b="1" i="1">
                <a:solidFill>
                  <a:srgbClr val="F6C90E"/>
                </a:solidFill>
                <a:latin typeface="Calibri"/>
                <a:cs typeface="Calibri"/>
              </a:rPr>
              <a:t>neo2 </a:t>
            </a:r>
            <a:r>
              <a:rPr dirty="0" sz="3200" spc="-15" b="1">
                <a:solidFill>
                  <a:srgbClr val="F6C90E"/>
                </a:solidFill>
                <a:latin typeface="Calibri"/>
                <a:cs typeface="Calibri"/>
              </a:rPr>
              <a:t>under-expansion  </a:t>
            </a:r>
            <a:r>
              <a:rPr dirty="0" sz="3200" b="1">
                <a:solidFill>
                  <a:srgbClr val="F6C90E"/>
                </a:solidFill>
                <a:latin typeface="Calibri"/>
                <a:cs typeface="Calibri"/>
              </a:rPr>
              <a:t>in the </a:t>
            </a:r>
            <a:r>
              <a:rPr dirty="0" sz="3200" spc="-45" b="1">
                <a:solidFill>
                  <a:srgbClr val="F6C90E"/>
                </a:solidFill>
                <a:latin typeface="Calibri"/>
                <a:cs typeface="Calibri"/>
              </a:rPr>
              <a:t>ACURATE </a:t>
            </a:r>
            <a:r>
              <a:rPr dirty="0" sz="3200" b="1">
                <a:solidFill>
                  <a:srgbClr val="F6C90E"/>
                </a:solidFill>
                <a:latin typeface="Calibri"/>
                <a:cs typeface="Calibri"/>
              </a:rPr>
              <a:t>IDE</a:t>
            </a:r>
            <a:r>
              <a:rPr dirty="0" sz="3200" spc="5" b="1">
                <a:solidFill>
                  <a:srgbClr val="F6C90E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6C90E"/>
                </a:solidFill>
                <a:latin typeface="Calibri"/>
                <a:cs typeface="Calibri"/>
              </a:rPr>
              <a:t>study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8548" y="2620196"/>
            <a:ext cx="4141470" cy="15951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Raj R.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Makkar,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Cedars-Sinai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Center,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Los Angeles,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USA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901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Michael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J. Reardon,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85"/>
              </a:spcBef>
            </a:pPr>
            <a:r>
              <a:rPr dirty="0" sz="1600" spc="-5" b="1" i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600" b="1" i="1">
                <a:solidFill>
                  <a:srgbClr val="FFFFFF"/>
                </a:solidFill>
                <a:latin typeface="Calibri"/>
                <a:cs typeface="Calibri"/>
              </a:rPr>
              <a:t>behalf </a:t>
            </a:r>
            <a:r>
              <a:rPr dirty="0" sz="1600" spc="-5" b="1" i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600" b="1" i="1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600" spc="-25" b="1" i="1">
                <a:solidFill>
                  <a:srgbClr val="FFFFFF"/>
                </a:solidFill>
                <a:latin typeface="Calibri"/>
                <a:cs typeface="Calibri"/>
              </a:rPr>
              <a:t>ACURATE </a:t>
            </a:r>
            <a:r>
              <a:rPr dirty="0" sz="1600" b="1" i="1">
                <a:solidFill>
                  <a:srgbClr val="FFFFFF"/>
                </a:solidFill>
                <a:latin typeface="Calibri"/>
                <a:cs typeface="Calibri"/>
              </a:rPr>
              <a:t>IDE</a:t>
            </a:r>
            <a:r>
              <a:rPr dirty="0" sz="16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Calibri"/>
                <a:cs typeface="Calibri"/>
              </a:rPr>
              <a:t>Investigators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346" y="49222"/>
            <a:ext cx="57734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Baseline </a:t>
            </a:r>
            <a:r>
              <a:rPr dirty="0" sz="3200" spc="-20" b="1">
                <a:latin typeface="Calibri"/>
                <a:cs typeface="Calibri"/>
              </a:rPr>
              <a:t>Echocardiography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5" b="1">
                <a:latin typeface="Calibri"/>
                <a:cs typeface="Calibri"/>
              </a:rPr>
              <a:t> </a:t>
            </a:r>
            <a:r>
              <a:rPr dirty="0" sz="3200" spc="5" b="1">
                <a:latin typeface="Calibri"/>
                <a:cs typeface="Calibri"/>
              </a:rPr>
              <a:t>CT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7821" y="847964"/>
          <a:ext cx="8771255" cy="72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0970"/>
                <a:gridCol w="1919604"/>
                <a:gridCol w="1556384"/>
                <a:gridCol w="1325245"/>
              </a:tblGrid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59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Under-expanded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N=135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Expanded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N=489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P-value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478" y="3903472"/>
          <a:ext cx="8944610" cy="113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0670"/>
                <a:gridCol w="1775460"/>
                <a:gridCol w="1669414"/>
                <a:gridCol w="1381125"/>
              </a:tblGrid>
              <a:tr h="170205">
                <a:tc>
                  <a:txBody>
                    <a:bodyPr/>
                    <a:lstStyle/>
                    <a:p>
                      <a:pPr marL="332740">
                        <a:lnSpc>
                          <a:spcPts val="1140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(mm)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0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27.2±2.2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0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26.8±2.2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9535">
                        <a:lnSpc>
                          <a:spcPts val="10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4581">
                <a:tc>
                  <a:txBody>
                    <a:bodyPr/>
                    <a:lstStyle/>
                    <a:p>
                      <a:pPr marL="332740">
                        <a:lnSpc>
                          <a:spcPts val="128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Perimeter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(mm)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74.7±6.0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0">
                        <a:lnSpc>
                          <a:spcPts val="12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73.3±6.4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9535">
                        <a:lnSpc>
                          <a:spcPts val="12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0354">
                <a:tc>
                  <a:txBody>
                    <a:bodyPr/>
                    <a:lstStyle/>
                    <a:p>
                      <a:pPr marL="316865">
                        <a:lnSpc>
                          <a:spcPts val="1305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Area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4305" sz="1200" spc="-7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12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424.3±70.6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4345">
                        <a:lnSpc>
                          <a:spcPts val="12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409.6±73.7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9535">
                        <a:lnSpc>
                          <a:spcPts val="12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0399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volume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leaflet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and annulus 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calcification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4305" sz="1200" b="1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28575">
                      <a:solidFill>
                        <a:srgbClr val="C00000"/>
                      </a:solidFill>
                      <a:prstDash val="solid"/>
                    </a:lnL>
                    <a:lnT w="28575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556.9±367.1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T w="28575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94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455.1±297.6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T w="28575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Data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are core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laboratory-assessed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and are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presented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SD.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6071" y="1532053"/>
            <a:ext cx="2444750" cy="5016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dirty="0" sz="1600" spc="-5" b="1" i="1">
                <a:latin typeface="Calibri"/>
                <a:cs typeface="Calibri"/>
              </a:rPr>
              <a:t>Echocardiography</a:t>
            </a:r>
            <a:r>
              <a:rPr dirty="0" sz="1600" spc="-50" b="1" i="1">
                <a:latin typeface="Calibri"/>
                <a:cs typeface="Calibri"/>
              </a:rPr>
              <a:t> </a:t>
            </a:r>
            <a:r>
              <a:rPr dirty="0" sz="1600" b="1" i="1">
                <a:latin typeface="Calibri"/>
                <a:cs typeface="Calibri"/>
              </a:rPr>
              <a:t>measures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dirty="0" sz="1200" b="1">
                <a:latin typeface="Calibri"/>
                <a:cs typeface="Calibri"/>
              </a:rPr>
              <a:t>Aortic </a:t>
            </a:r>
            <a:r>
              <a:rPr dirty="0" sz="1200" spc="-10" b="1">
                <a:latin typeface="Calibri"/>
                <a:cs typeface="Calibri"/>
              </a:rPr>
              <a:t>valve </a:t>
            </a:r>
            <a:r>
              <a:rPr dirty="0" sz="1200" spc="-5" b="1">
                <a:latin typeface="Calibri"/>
                <a:cs typeface="Calibri"/>
              </a:rPr>
              <a:t>area</a:t>
            </a:r>
            <a:r>
              <a:rPr dirty="0" sz="1200" spc="-10" b="1">
                <a:latin typeface="Calibri"/>
                <a:cs typeface="Calibri"/>
              </a:rPr>
              <a:t> (cm</a:t>
            </a:r>
            <a:r>
              <a:rPr dirty="0" baseline="24305" sz="1200" spc="-15" b="1">
                <a:latin typeface="Calibri"/>
                <a:cs typeface="Calibri"/>
              </a:rPr>
              <a:t>2</a:t>
            </a:r>
            <a:r>
              <a:rPr dirty="0" sz="1200" spc="-10" b="1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7912" y="1833458"/>
            <a:ext cx="590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0.66±0.14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5803" y="1833458"/>
            <a:ext cx="590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0.68±0.14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5972" y="1833458"/>
            <a:ext cx="2736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0.15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471" y="2013035"/>
            <a:ext cx="284416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Mean </a:t>
            </a:r>
            <a:r>
              <a:rPr dirty="0" sz="1200" b="1">
                <a:latin typeface="Calibri"/>
                <a:cs typeface="Calibri"/>
              </a:rPr>
              <a:t>aortic </a:t>
            </a:r>
            <a:r>
              <a:rPr dirty="0" sz="1200" spc="-10" b="1">
                <a:latin typeface="Calibri"/>
                <a:cs typeface="Calibri"/>
              </a:rPr>
              <a:t>valve pressure gradient </a:t>
            </a:r>
            <a:r>
              <a:rPr dirty="0" sz="1200" b="1">
                <a:latin typeface="Calibri"/>
                <a:cs typeface="Calibri"/>
              </a:rPr>
              <a:t>(mmHg)</a:t>
            </a:r>
            <a:endParaRPr sz="1200">
              <a:latin typeface="Calibri"/>
              <a:cs typeface="Calibri"/>
            </a:endParaRPr>
          </a:p>
          <a:p>
            <a:pPr marL="12700" marR="1392555">
              <a:lnSpc>
                <a:spcPct val="100000"/>
              </a:lnSpc>
              <a:spcBef>
                <a:spcPts val="20"/>
              </a:spcBef>
            </a:pPr>
            <a:r>
              <a:rPr dirty="0" sz="1200" spc="-5" b="1">
                <a:latin typeface="Calibri"/>
                <a:cs typeface="Calibri"/>
              </a:rPr>
              <a:t>Doppler </a:t>
            </a:r>
            <a:r>
              <a:rPr dirty="0" sz="1200" spc="-15" b="1">
                <a:latin typeface="Calibri"/>
                <a:cs typeface="Calibri"/>
              </a:rPr>
              <a:t>Velocity </a:t>
            </a:r>
            <a:r>
              <a:rPr dirty="0" sz="1200" spc="-5" b="1">
                <a:latin typeface="Calibri"/>
                <a:cs typeface="Calibri"/>
              </a:rPr>
              <a:t>Index  </a:t>
            </a:r>
            <a:r>
              <a:rPr dirty="0" sz="1200" spc="-30" b="1">
                <a:latin typeface="Calibri"/>
                <a:cs typeface="Calibri"/>
              </a:rPr>
              <a:t>LVEF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(%)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7912" y="2003663"/>
            <a:ext cx="590550" cy="5797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>
                <a:latin typeface="Calibri"/>
                <a:cs typeface="Calibri"/>
              </a:rPr>
              <a:t>41.9±12.0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>
                <a:latin typeface="Calibri"/>
                <a:cs typeface="Calibri"/>
              </a:rPr>
              <a:t>0.23±0.05</a:t>
            </a:r>
            <a:endParaRPr sz="11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53.9±9.5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5803" y="2003663"/>
            <a:ext cx="590550" cy="5797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>
                <a:latin typeface="Calibri"/>
                <a:cs typeface="Calibri"/>
              </a:rPr>
              <a:t>39.1±10.6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>
                <a:latin typeface="Calibri"/>
                <a:cs typeface="Calibri"/>
              </a:rPr>
              <a:t>0.24±0.05</a:t>
            </a:r>
            <a:endParaRPr sz="11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56.9±7.0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0254" y="2003663"/>
            <a:ext cx="344170" cy="5797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240"/>
              </a:spcBef>
            </a:pPr>
            <a:r>
              <a:rPr dirty="0" sz="1100">
                <a:latin typeface="Calibri"/>
                <a:cs typeface="Calibri"/>
              </a:rPr>
              <a:t>0.01</a:t>
            </a:r>
            <a:endParaRPr sz="11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140"/>
              </a:spcBef>
            </a:pPr>
            <a:r>
              <a:rPr dirty="0" sz="1100">
                <a:latin typeface="Calibri"/>
                <a:cs typeface="Calibri"/>
              </a:rPr>
              <a:t>0.03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0.005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471" y="2536238"/>
            <a:ext cx="1291590" cy="96075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b="1" i="1">
                <a:latin typeface="Calibri"/>
                <a:cs typeface="Calibri"/>
              </a:rPr>
              <a:t>CT</a:t>
            </a:r>
            <a:r>
              <a:rPr dirty="0" sz="1600" spc="-25" b="1" i="1">
                <a:latin typeface="Calibri"/>
                <a:cs typeface="Calibri"/>
              </a:rPr>
              <a:t> </a:t>
            </a:r>
            <a:r>
              <a:rPr dirty="0" sz="1600" b="1" i="1">
                <a:latin typeface="Calibri"/>
                <a:cs typeface="Calibri"/>
              </a:rPr>
              <a:t>measures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b="1">
                <a:latin typeface="Calibri"/>
                <a:cs typeface="Calibri"/>
              </a:rPr>
              <a:t>Annulus</a:t>
            </a:r>
            <a:endParaRPr sz="1200">
              <a:latin typeface="Calibri"/>
              <a:cs typeface="Calibri"/>
            </a:endParaRPr>
          </a:p>
          <a:p>
            <a:pPr marL="257175" marR="5080">
              <a:lnSpc>
                <a:spcPct val="102800"/>
              </a:lnSpc>
            </a:pPr>
            <a:r>
              <a:rPr dirty="0" sz="1200" spc="-5" b="1">
                <a:latin typeface="Calibri"/>
                <a:cs typeface="Calibri"/>
              </a:rPr>
              <a:t>Maximum</a:t>
            </a:r>
            <a:r>
              <a:rPr dirty="0" sz="1200" spc="-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(mm)  </a:t>
            </a:r>
            <a:r>
              <a:rPr dirty="0" sz="1200" spc="-10" b="1">
                <a:latin typeface="Calibri"/>
                <a:cs typeface="Calibri"/>
              </a:rPr>
              <a:t>Perimeter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(mm)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3631" y="3088695"/>
            <a:ext cx="520065" cy="40195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100">
                <a:latin typeface="Calibri"/>
                <a:cs typeface="Calibri"/>
              </a:rPr>
              <a:t>26.4±2.1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latin typeface="Calibri"/>
                <a:cs typeface="Calibri"/>
              </a:rPr>
              <a:t>75.4±5.1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1522" y="3088695"/>
            <a:ext cx="520065" cy="40195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100">
                <a:latin typeface="Calibri"/>
                <a:cs typeface="Calibri"/>
              </a:rPr>
              <a:t>26.2±1.9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latin typeface="Calibri"/>
                <a:cs typeface="Calibri"/>
              </a:rPr>
              <a:t>74.5±5.1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25972" y="3088695"/>
            <a:ext cx="273685" cy="40195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100">
                <a:latin typeface="Calibri"/>
                <a:cs typeface="Calibri"/>
              </a:rPr>
              <a:t>0.35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latin typeface="Calibri"/>
                <a:cs typeface="Calibri"/>
              </a:rPr>
              <a:t>0.07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671" y="3476652"/>
            <a:ext cx="800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Area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(mm</a:t>
            </a:r>
            <a:r>
              <a:rPr dirty="0" baseline="24305" sz="1200" spc="-7" b="1">
                <a:latin typeface="Calibri"/>
                <a:cs typeface="Calibri"/>
              </a:rPr>
              <a:t>2</a:t>
            </a:r>
            <a:r>
              <a:rPr dirty="0" sz="1200" spc="-5" b="1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2193" y="3485085"/>
            <a:ext cx="6616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442.9±59.2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0084" y="3485085"/>
            <a:ext cx="6616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431.4±58.9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5972" y="3485085"/>
            <a:ext cx="2736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0.05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471" y="3664662"/>
            <a:ext cx="340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latin typeface="Calibri"/>
                <a:cs typeface="Calibri"/>
              </a:rPr>
              <a:t>L</a:t>
            </a:r>
            <a:r>
              <a:rPr dirty="0" sz="1200" spc="-25" b="1">
                <a:latin typeface="Calibri"/>
                <a:cs typeface="Calibri"/>
              </a:rPr>
              <a:t>V</a:t>
            </a:r>
            <a:r>
              <a:rPr dirty="0" sz="1200" spc="-30" b="1">
                <a:latin typeface="Calibri"/>
                <a:cs typeface="Calibri"/>
              </a:rPr>
              <a:t>O</a:t>
            </a:r>
            <a:r>
              <a:rPr dirty="0" sz="1200" b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4432300"/>
            <a:ext cx="90805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00" y="3403600"/>
            <a:ext cx="90551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8756" y="3481327"/>
            <a:ext cx="8883015" cy="233679"/>
          </a:xfrm>
          <a:custGeom>
            <a:avLst/>
            <a:gdLst/>
            <a:ahLst/>
            <a:cxnLst/>
            <a:rect l="l" t="t" r="r" b="b"/>
            <a:pathLst>
              <a:path w="8883015" h="233679">
                <a:moveTo>
                  <a:pt x="0" y="0"/>
                </a:moveTo>
                <a:lnTo>
                  <a:pt x="8882539" y="0"/>
                </a:lnTo>
                <a:lnTo>
                  <a:pt x="8882539" y="233081"/>
                </a:lnTo>
                <a:lnTo>
                  <a:pt x="0" y="23308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1943100"/>
            <a:ext cx="91059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766" y="2018170"/>
            <a:ext cx="8939530" cy="588010"/>
          </a:xfrm>
          <a:custGeom>
            <a:avLst/>
            <a:gdLst/>
            <a:ahLst/>
            <a:cxnLst/>
            <a:rect l="l" t="t" r="r" b="b"/>
            <a:pathLst>
              <a:path w="8939530" h="588010">
                <a:moveTo>
                  <a:pt x="0" y="0"/>
                </a:moveTo>
                <a:lnTo>
                  <a:pt x="8939030" y="0"/>
                </a:lnTo>
                <a:lnTo>
                  <a:pt x="8939030" y="587786"/>
                </a:lnTo>
                <a:lnTo>
                  <a:pt x="0" y="58778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642" y="49222"/>
            <a:ext cx="43961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latin typeface="Calibri"/>
                <a:cs typeface="Calibri"/>
              </a:rPr>
              <a:t>Procedural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Characteristics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922" y="861978"/>
          <a:ext cx="8910955" cy="72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2017395"/>
                <a:gridCol w="1829434"/>
                <a:gridCol w="1114425"/>
              </a:tblGrid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59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Under-expanded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ACURATE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neo2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(n=135)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Expanded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r>
                        <a:rPr dirty="0" sz="140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 i="1">
                          <a:latin typeface="Calibri"/>
                          <a:cs typeface="Calibri"/>
                        </a:rPr>
                        <a:t>(n=489)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P-value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86" y="1617678"/>
          <a:ext cx="9004300" cy="333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25"/>
                <a:gridCol w="4058920"/>
                <a:gridCol w="1795145"/>
                <a:gridCol w="1824990"/>
                <a:gridCol w="1166495"/>
                <a:gridCol w="48259"/>
              </a:tblGrid>
              <a:tr h="40893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30"/>
                        </a:lnSpc>
                      </a:pPr>
                      <a:r>
                        <a:rPr dirty="0" sz="1400" spc="-15" b="1" i="1">
                          <a:latin typeface="Calibri"/>
                          <a:cs typeface="Calibri"/>
                        </a:rPr>
                        <a:t>Valve </a:t>
                      </a:r>
                      <a:r>
                        <a:rPr dirty="0" sz="1400" spc="-10" b="1" i="1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400" spc="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implanted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23 mm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(Small)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(16.3)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984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113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(23.1)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5143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25 mm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(Medium)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(37.0)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842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181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(37.0)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3177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27 mm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(Large)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842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(39.9)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5838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Frequency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predilation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Pre-dilation maximum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balloon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(mm)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28575">
                      <a:solidFill>
                        <a:srgbClr val="C00000"/>
                      </a:solidFill>
                      <a:prstDash val="solid"/>
                    </a:lnL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06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135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(100.0)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R="120014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22.2±1.8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77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489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(100.0)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9906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21.9±1.9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0850" marR="439420" indent="12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--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0.11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00000"/>
                      </a:solidFill>
                      <a:prstDash val="solid"/>
                    </a:lnL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90951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6040" marR="413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Difference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pre-dilation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balloon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diameter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from 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annulus-derived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diameter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0-1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11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(14.1)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(16.2)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39056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1-2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(42.2)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842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219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(44.8)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9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00000"/>
                      </a:solidFill>
                      <a:prstDash val="solid"/>
                    </a:lnL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Post-dilation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performed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36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984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123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(25.2)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  <a:tr h="214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00000"/>
                      </a:solidFill>
                      <a:prstDash val="solid"/>
                    </a:lnL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47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Postdilation maximum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balloon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(mm)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22.9±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0330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23.1±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8575">
                      <a:solidFill>
                        <a:srgbClr val="C00000"/>
                      </a:solidFill>
                      <a:prstDash val="solid"/>
                    </a:lnR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3572" y="4960242"/>
            <a:ext cx="172021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Calibri"/>
                <a:cs typeface="Calibri"/>
              </a:rPr>
              <a:t>Data </a:t>
            </a:r>
            <a:r>
              <a:rPr dirty="0" sz="800">
                <a:latin typeface="Calibri"/>
                <a:cs typeface="Calibri"/>
              </a:rPr>
              <a:t>are </a:t>
            </a:r>
            <a:r>
              <a:rPr dirty="0" sz="800" spc="-5">
                <a:latin typeface="Calibri"/>
                <a:cs typeface="Calibri"/>
              </a:rPr>
              <a:t>presented </a:t>
            </a:r>
            <a:r>
              <a:rPr dirty="0" sz="800">
                <a:latin typeface="Calibri"/>
                <a:cs typeface="Calibri"/>
              </a:rPr>
              <a:t>as n </a:t>
            </a:r>
            <a:r>
              <a:rPr dirty="0" sz="800" spc="-5">
                <a:latin typeface="Calibri"/>
                <a:cs typeface="Calibri"/>
              </a:rPr>
              <a:t>(%) or</a:t>
            </a:r>
            <a:r>
              <a:rPr dirty="0" sz="800" spc="-6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mean</a:t>
            </a:r>
            <a:r>
              <a:rPr dirty="0" sz="800" spc="-5" b="1">
                <a:latin typeface="Calibri"/>
                <a:cs typeface="Calibri"/>
              </a:rPr>
              <a:t>±</a:t>
            </a:r>
            <a:r>
              <a:rPr dirty="0" sz="800" spc="-5">
                <a:latin typeface="Calibri"/>
                <a:cs typeface="Calibri"/>
              </a:rPr>
              <a:t>SD.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2501900"/>
            <a:ext cx="9067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381500"/>
            <a:ext cx="90932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537" y="116684"/>
            <a:ext cx="71767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Multivariable Analysis </a:t>
            </a:r>
            <a:r>
              <a:rPr dirty="0" sz="2400" spc="-15" b="1">
                <a:latin typeface="Calibri"/>
                <a:cs typeface="Calibri"/>
              </a:rPr>
              <a:t>for Predictors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Under-expansion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351" y="1337909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 h="0">
                <a:moveTo>
                  <a:pt x="0" y="0"/>
                </a:moveTo>
                <a:lnTo>
                  <a:pt x="33316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0988" y="1337909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 h="0">
                <a:moveTo>
                  <a:pt x="0" y="0"/>
                </a:moveTo>
                <a:lnTo>
                  <a:pt x="832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3728" y="1337909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 h="0">
                <a:moveTo>
                  <a:pt x="0" y="0"/>
                </a:moveTo>
                <a:lnTo>
                  <a:pt x="8187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52526" y="1337909"/>
            <a:ext cx="2185035" cy="0"/>
          </a:xfrm>
          <a:custGeom>
            <a:avLst/>
            <a:gdLst/>
            <a:ahLst/>
            <a:cxnLst/>
            <a:rect l="l" t="t" r="r" b="b"/>
            <a:pathLst>
              <a:path w="2185034" h="0">
                <a:moveTo>
                  <a:pt x="0" y="0"/>
                </a:moveTo>
                <a:lnTo>
                  <a:pt x="21845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7122" y="1337909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4" h="0">
                <a:moveTo>
                  <a:pt x="0" y="0"/>
                </a:moveTo>
                <a:lnTo>
                  <a:pt x="984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351" y="1791213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 h="0">
                <a:moveTo>
                  <a:pt x="0" y="0"/>
                </a:moveTo>
                <a:lnTo>
                  <a:pt x="33316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0988" y="1791213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 h="0">
                <a:moveTo>
                  <a:pt x="0" y="0"/>
                </a:moveTo>
                <a:lnTo>
                  <a:pt x="832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3728" y="1791213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 h="0">
                <a:moveTo>
                  <a:pt x="0" y="0"/>
                </a:moveTo>
                <a:lnTo>
                  <a:pt x="8187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52526" y="1791213"/>
            <a:ext cx="2185035" cy="0"/>
          </a:xfrm>
          <a:custGeom>
            <a:avLst/>
            <a:gdLst/>
            <a:ahLst/>
            <a:cxnLst/>
            <a:rect l="l" t="t" r="r" b="b"/>
            <a:pathLst>
              <a:path w="2185034" h="0">
                <a:moveTo>
                  <a:pt x="0" y="0"/>
                </a:moveTo>
                <a:lnTo>
                  <a:pt x="21845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37122" y="1791213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4" h="0">
                <a:moveTo>
                  <a:pt x="0" y="0"/>
                </a:moveTo>
                <a:lnTo>
                  <a:pt x="984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9351" y="2423497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 h="0">
                <a:moveTo>
                  <a:pt x="0" y="0"/>
                </a:moveTo>
                <a:lnTo>
                  <a:pt x="33316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00988" y="2423497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 h="0">
                <a:moveTo>
                  <a:pt x="0" y="0"/>
                </a:moveTo>
                <a:lnTo>
                  <a:pt x="832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3728" y="2423497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 h="0">
                <a:moveTo>
                  <a:pt x="0" y="0"/>
                </a:moveTo>
                <a:lnTo>
                  <a:pt x="8187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52526" y="2423497"/>
            <a:ext cx="2185035" cy="0"/>
          </a:xfrm>
          <a:custGeom>
            <a:avLst/>
            <a:gdLst/>
            <a:ahLst/>
            <a:cxnLst/>
            <a:rect l="l" t="t" r="r" b="b"/>
            <a:pathLst>
              <a:path w="2185034" h="0">
                <a:moveTo>
                  <a:pt x="0" y="0"/>
                </a:moveTo>
                <a:lnTo>
                  <a:pt x="21845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37122" y="2423497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4" h="0">
                <a:moveTo>
                  <a:pt x="0" y="0"/>
                </a:moveTo>
                <a:lnTo>
                  <a:pt x="984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19399" y="1553774"/>
            <a:ext cx="632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Calibri"/>
                <a:cs typeface="Calibri"/>
              </a:rPr>
              <a:t>V</a:t>
            </a:r>
            <a:r>
              <a:rPr dirty="0" sz="1400" b="1">
                <a:latin typeface="Calibri"/>
                <a:cs typeface="Calibri"/>
              </a:rPr>
              <a:t>ariable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5920" y="1553774"/>
            <a:ext cx="1428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9902" y="1553774"/>
            <a:ext cx="506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latin typeface="Calibri"/>
                <a:cs typeface="Calibri"/>
              </a:rPr>
              <a:t>E</a:t>
            </a:r>
            <a:r>
              <a:rPr dirty="0" sz="1400" spc="-15" b="1">
                <a:latin typeface="Calibri"/>
                <a:cs typeface="Calibri"/>
              </a:rPr>
              <a:t>v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spc="-15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7342" y="1310544"/>
            <a:ext cx="8350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marR="5080" indent="-158750">
              <a:lnSpc>
                <a:spcPct val="107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Odds</a:t>
            </a:r>
            <a:r>
              <a:rPr dirty="0" sz="1400" spc="-8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Ratio  </a:t>
            </a:r>
            <a:r>
              <a:rPr dirty="0" sz="1400" b="1">
                <a:latin typeface="Calibri"/>
                <a:cs typeface="Calibri"/>
              </a:rPr>
              <a:t>95%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50644" y="1553774"/>
            <a:ext cx="5588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P</a:t>
            </a:r>
            <a:r>
              <a:rPr dirty="0" sz="1400" spc="-8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9447" y="1853338"/>
            <a:ext cx="33826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9670" marR="30480" indent="-1132205">
              <a:lnSpc>
                <a:spcPct val="107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Leaflet </a:t>
            </a:r>
            <a:r>
              <a:rPr dirty="0" sz="1400">
                <a:latin typeface="Calibri"/>
                <a:cs typeface="Calibri"/>
              </a:rPr>
              <a:t>and annulus </a:t>
            </a:r>
            <a:r>
              <a:rPr dirty="0" sz="1400" spc="-5">
                <a:latin typeface="Calibri"/>
                <a:cs typeface="Calibri"/>
              </a:rPr>
              <a:t>calcification </a:t>
            </a:r>
            <a:r>
              <a:rPr dirty="0" sz="1400" spc="-10">
                <a:latin typeface="Calibri"/>
                <a:cs typeface="Calibri"/>
              </a:rPr>
              <a:t>total volume:  </a:t>
            </a:r>
            <a:r>
              <a:rPr dirty="0" sz="1400" spc="5">
                <a:latin typeface="Calibri"/>
                <a:cs typeface="Calibri"/>
              </a:rPr>
              <a:t>75</a:t>
            </a:r>
            <a:r>
              <a:rPr dirty="0" baseline="24691" sz="1350" spc="7">
                <a:latin typeface="Calibri"/>
                <a:cs typeface="Calibri"/>
              </a:rPr>
              <a:t>th</a:t>
            </a:r>
            <a:r>
              <a:rPr dirty="0" baseline="24691" sz="1350" spc="1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percentile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8926" y="1978859"/>
            <a:ext cx="295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616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94695" y="1978859"/>
            <a:ext cx="295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133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2055" y="1978859"/>
            <a:ext cx="1125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1.92[1.27,2.91]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13636" y="1978859"/>
            <a:ext cx="431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0.002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7115" y="2564695"/>
            <a:ext cx="806958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* </a:t>
            </a:r>
            <a:r>
              <a:rPr dirty="0" sz="1050" spc="-10">
                <a:latin typeface="Calibri"/>
                <a:cs typeface="Calibri"/>
              </a:rPr>
              <a:t>Factors from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-10">
                <a:latin typeface="Calibri"/>
                <a:cs typeface="Calibri"/>
              </a:rPr>
              <a:t>univariate </a:t>
            </a:r>
            <a:r>
              <a:rPr dirty="0" sz="1050">
                <a:latin typeface="Calibri"/>
                <a:cs typeface="Calibri"/>
              </a:rPr>
              <a:t>models with </a:t>
            </a:r>
            <a:r>
              <a:rPr dirty="0" sz="1050" spc="-5">
                <a:latin typeface="Calibri"/>
                <a:cs typeface="Calibri"/>
              </a:rPr>
              <a:t>p&lt;=0.20 </a:t>
            </a:r>
            <a:r>
              <a:rPr dirty="0" sz="1050" spc="-10">
                <a:latin typeface="Calibri"/>
                <a:cs typeface="Calibri"/>
              </a:rPr>
              <a:t>were </a:t>
            </a:r>
            <a:r>
              <a:rPr dirty="0" sz="1050" spc="-5">
                <a:latin typeface="Calibri"/>
                <a:cs typeface="Calibri"/>
              </a:rPr>
              <a:t>selected in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-5">
                <a:latin typeface="Calibri"/>
                <a:cs typeface="Calibri"/>
              </a:rPr>
              <a:t>multivariate </a:t>
            </a:r>
            <a:r>
              <a:rPr dirty="0" sz="1050">
                <a:latin typeface="Calibri"/>
                <a:cs typeface="Calibri"/>
              </a:rPr>
              <a:t>model </a:t>
            </a:r>
            <a:r>
              <a:rPr dirty="0" sz="1050" spc="-5">
                <a:latin typeface="Calibri"/>
                <a:cs typeface="Calibri"/>
              </a:rPr>
              <a:t>using </a:t>
            </a:r>
            <a:r>
              <a:rPr dirty="0" sz="1050">
                <a:latin typeface="Calibri"/>
                <a:cs typeface="Calibri"/>
              </a:rPr>
              <a:t>a </a:t>
            </a:r>
            <a:r>
              <a:rPr dirty="0" sz="1050" spc="-5">
                <a:latin typeface="Calibri"/>
                <a:cs typeface="Calibri"/>
              </a:rPr>
              <a:t>stepwise </a:t>
            </a:r>
            <a:r>
              <a:rPr dirty="0" sz="1050" spc="-10">
                <a:latin typeface="Calibri"/>
                <a:cs typeface="Calibri"/>
              </a:rPr>
              <a:t>procedure </a:t>
            </a:r>
            <a:r>
              <a:rPr dirty="0" sz="1050" spc="-5">
                <a:latin typeface="Calibri"/>
                <a:cs typeface="Calibri"/>
              </a:rPr>
              <a:t>in </a:t>
            </a:r>
            <a:r>
              <a:rPr dirty="0" sz="1050">
                <a:latin typeface="Calibri"/>
                <a:cs typeface="Calibri"/>
              </a:rPr>
              <a:t>a </a:t>
            </a:r>
            <a:r>
              <a:rPr dirty="0" sz="1050" spc="-5">
                <a:latin typeface="Calibri"/>
                <a:cs typeface="Calibri"/>
              </a:rPr>
              <a:t>logistic regression </a:t>
            </a:r>
            <a:r>
              <a:rPr dirty="0" sz="1050">
                <a:latin typeface="Calibri"/>
                <a:cs typeface="Calibri"/>
              </a:rPr>
              <a:t>model.  </a:t>
            </a:r>
            <a:r>
              <a:rPr dirty="0" sz="1050" spc="-5">
                <a:latin typeface="Calibri"/>
                <a:cs typeface="Calibri"/>
              </a:rPr>
              <a:t>The significance level </a:t>
            </a:r>
            <a:r>
              <a:rPr dirty="0" sz="1050" spc="-10">
                <a:latin typeface="Calibri"/>
                <a:cs typeface="Calibri"/>
              </a:rPr>
              <a:t>for </a:t>
            </a:r>
            <a:r>
              <a:rPr dirty="0" sz="1050" spc="-5">
                <a:latin typeface="Calibri"/>
                <a:cs typeface="Calibri"/>
              </a:rPr>
              <a:t>entry </a:t>
            </a:r>
            <a:r>
              <a:rPr dirty="0" sz="1050">
                <a:latin typeface="Calibri"/>
                <a:cs typeface="Calibri"/>
              </a:rPr>
              <a:t>and </a:t>
            </a:r>
            <a:r>
              <a:rPr dirty="0" sz="1050" spc="-10">
                <a:latin typeface="Calibri"/>
                <a:cs typeface="Calibri"/>
              </a:rPr>
              <a:t>exit </a:t>
            </a:r>
            <a:r>
              <a:rPr dirty="0" sz="1050" spc="-5">
                <a:latin typeface="Calibri"/>
                <a:cs typeface="Calibri"/>
              </a:rPr>
              <a:t>of independent variables </a:t>
            </a:r>
            <a:r>
              <a:rPr dirty="0" sz="1050" spc="-10">
                <a:latin typeface="Calibri"/>
                <a:cs typeface="Calibri"/>
              </a:rPr>
              <a:t>into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-5">
                <a:latin typeface="Calibri"/>
                <a:cs typeface="Calibri"/>
              </a:rPr>
              <a:t>multivariate </a:t>
            </a:r>
            <a:r>
              <a:rPr dirty="0" sz="1050">
                <a:latin typeface="Calibri"/>
                <a:cs typeface="Calibri"/>
              </a:rPr>
              <a:t>model </a:t>
            </a:r>
            <a:r>
              <a:rPr dirty="0" sz="1050" spc="-5">
                <a:latin typeface="Calibri"/>
                <a:cs typeface="Calibri"/>
              </a:rPr>
              <a:t>is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0.1.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1713" y="3324740"/>
            <a:ext cx="7360920" cy="64643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2029460" marR="108585" indent="-1892935">
              <a:lnSpc>
                <a:spcPct val="100000"/>
              </a:lnSpc>
              <a:spcBef>
                <a:spcPts val="244"/>
              </a:spcBef>
            </a:pPr>
            <a:r>
              <a:rPr dirty="0" sz="1800" spc="-5" b="1">
                <a:latin typeface="Calibri"/>
                <a:cs typeface="Calibri"/>
              </a:rPr>
              <a:t>Calcification burden </a:t>
            </a:r>
            <a:r>
              <a:rPr dirty="0" sz="1800" spc="-10" b="1">
                <a:latin typeface="Calibri"/>
                <a:cs typeface="Calibri"/>
              </a:rPr>
              <a:t>at </a:t>
            </a:r>
            <a:r>
              <a:rPr dirty="0" sz="1800" b="1">
                <a:latin typeface="Calibri"/>
                <a:cs typeface="Calibri"/>
              </a:rPr>
              <a:t>baseline </a:t>
            </a:r>
            <a:r>
              <a:rPr dirty="0" sz="1800" spc="-10" b="1">
                <a:latin typeface="Calibri"/>
                <a:cs typeface="Calibri"/>
              </a:rPr>
              <a:t>was </a:t>
            </a:r>
            <a:r>
              <a:rPr dirty="0" sz="1800" b="1">
                <a:latin typeface="Calibri"/>
                <a:cs typeface="Calibri"/>
              </a:rPr>
              <a:t>the only </a:t>
            </a:r>
            <a:r>
              <a:rPr dirty="0" sz="1800" spc="-5" b="1">
                <a:latin typeface="Calibri"/>
                <a:cs typeface="Calibri"/>
              </a:rPr>
              <a:t>significant </a:t>
            </a:r>
            <a:r>
              <a:rPr dirty="0" sz="1800" spc="-10" b="1">
                <a:latin typeface="Calibri"/>
                <a:cs typeface="Calibri"/>
              </a:rPr>
              <a:t>predictor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under-  expansion </a:t>
            </a:r>
            <a:r>
              <a:rPr dirty="0" sz="1800" b="1">
                <a:latin typeface="Calibri"/>
                <a:cs typeface="Calibri"/>
              </a:rPr>
              <a:t>in </a:t>
            </a:r>
            <a:r>
              <a:rPr dirty="0" sz="1800" spc="-5" b="1">
                <a:latin typeface="Calibri"/>
                <a:cs typeface="Calibri"/>
              </a:rPr>
              <a:t>multivariable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949" y="49222"/>
            <a:ext cx="29743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Primary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Endpoint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8717" y="1181100"/>
            <a:ext cx="6458123" cy="3397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100" y="774700"/>
            <a:ext cx="749300" cy="67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835" y="49222"/>
            <a:ext cx="34048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Secondary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Endpoint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100" y="774700"/>
            <a:ext cx="749300" cy="67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952500"/>
            <a:ext cx="7113769" cy="4088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6000" y="990599"/>
            <a:ext cx="749300" cy="67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248" y="99819"/>
            <a:ext cx="620585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Calibri"/>
                <a:cs typeface="Calibri"/>
              </a:rPr>
              <a:t>Hemodynamic </a:t>
            </a:r>
            <a:r>
              <a:rPr dirty="0" sz="2600" spc="-10" b="1">
                <a:latin typeface="Calibri"/>
                <a:cs typeface="Calibri"/>
              </a:rPr>
              <a:t>outcomes by expansion</a:t>
            </a:r>
            <a:r>
              <a:rPr dirty="0" sz="2600" spc="-30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status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839" y="1568990"/>
            <a:ext cx="5701687" cy="214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1952" y="1597867"/>
            <a:ext cx="2618365" cy="2049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7900" y="1358900"/>
            <a:ext cx="492481" cy="451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34751" y="1510667"/>
            <a:ext cx="12261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Calibri"/>
                <a:cs typeface="Calibri"/>
              </a:rPr>
              <a:t>Doppler Velocity</a:t>
            </a:r>
            <a:r>
              <a:rPr dirty="0" sz="1000" spc="-7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Index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30" y="82953"/>
            <a:ext cx="55321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1">
                <a:latin typeface="Calibri"/>
                <a:cs typeface="Calibri"/>
              </a:rPr>
              <a:t>Paravalvular </a:t>
            </a:r>
            <a:r>
              <a:rPr dirty="0" b="1">
                <a:latin typeface="Calibri"/>
                <a:cs typeface="Calibri"/>
              </a:rPr>
              <a:t>leak </a:t>
            </a:r>
            <a:r>
              <a:rPr dirty="0" spc="-10" b="1">
                <a:latin typeface="Calibri"/>
                <a:cs typeface="Calibri"/>
              </a:rPr>
              <a:t>by expansion </a:t>
            </a:r>
            <a:r>
              <a:rPr dirty="0" spc="-15" b="1">
                <a:latin typeface="Calibri"/>
                <a:cs typeface="Calibri"/>
              </a:rPr>
              <a:t>status</a:t>
            </a:r>
          </a:p>
        </p:txBody>
      </p:sp>
      <p:sp>
        <p:nvSpPr>
          <p:cNvPr id="3" name="object 3"/>
          <p:cNvSpPr/>
          <p:nvPr/>
        </p:nvSpPr>
        <p:spPr>
          <a:xfrm>
            <a:off x="7144198" y="4039824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66195" y="4039824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10189" y="4039824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32186" y="4039824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7584" y="4039824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44198" y="4039824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66195" y="4039824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10189" y="4039824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32186" y="4039824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77584" y="4039824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44198" y="373577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66195" y="3735776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10189" y="3735776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32186" y="3735776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77584" y="373577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44198" y="373577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66195" y="3735776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10189" y="3735776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32186" y="3735776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7584" y="373577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44198" y="343172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66195" y="343172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10189" y="3431727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32186" y="343172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77584" y="343172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44198" y="343172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66195" y="343172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0189" y="3431727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32186" y="343172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77584" y="343172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44198" y="312767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66195" y="312767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10189" y="3127679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32186" y="312767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77584" y="312767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144198" y="312767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066195" y="312767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10189" y="3127679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832186" y="312767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077584" y="312767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44198" y="282363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66195" y="2823631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10189" y="2823631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32186" y="2823631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77584" y="282363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144198" y="282363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10189" y="2823631"/>
            <a:ext cx="2802890" cy="0"/>
          </a:xfrm>
          <a:custGeom>
            <a:avLst/>
            <a:gdLst/>
            <a:ahLst/>
            <a:cxnLst/>
            <a:rect l="l" t="t" r="r" b="b"/>
            <a:pathLst>
              <a:path w="2802890" h="0">
                <a:moveTo>
                  <a:pt x="0" y="0"/>
                </a:moveTo>
                <a:lnTo>
                  <a:pt x="280280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32186" y="2823631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77584" y="282363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144198" y="251958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066195" y="2519583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10189" y="2519583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32186" y="2519583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077584" y="251958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44198" y="251958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66195" y="2519583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910189" y="2519583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832186" y="2519583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77584" y="251958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144198" y="221553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66195" y="2215535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910189" y="2215535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32186" y="2215535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077584" y="221553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44198" y="221553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066195" y="2215535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10189" y="2215535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32186" y="2215535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77584" y="221553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144198" y="19114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066195" y="191148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10189" y="1911487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832186" y="191148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077584" y="19114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144198" y="19114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066195" y="191148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910189" y="1911487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832186" y="1911487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077584" y="19114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144198" y="160743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066195" y="160743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10189" y="1607439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832186" y="160743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77584" y="160743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144198" y="160743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066195" y="160743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910189" y="1607439"/>
            <a:ext cx="1725295" cy="0"/>
          </a:xfrm>
          <a:custGeom>
            <a:avLst/>
            <a:gdLst/>
            <a:ahLst/>
            <a:cxnLst/>
            <a:rect l="l" t="t" r="r" b="b"/>
            <a:pathLst>
              <a:path w="1725295" h="0">
                <a:moveTo>
                  <a:pt x="0" y="0"/>
                </a:moveTo>
                <a:lnTo>
                  <a:pt x="17248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32186" y="1607439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 h="0">
                <a:moveTo>
                  <a:pt x="0" y="0"/>
                </a:moveTo>
                <a:lnTo>
                  <a:pt x="64680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077584" y="160743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77584" y="1303390"/>
            <a:ext cx="5390515" cy="0"/>
          </a:xfrm>
          <a:custGeom>
            <a:avLst/>
            <a:gdLst/>
            <a:ahLst/>
            <a:cxnLst/>
            <a:rect l="l" t="t" r="r" b="b"/>
            <a:pathLst>
              <a:path w="5390515" h="0">
                <a:moveTo>
                  <a:pt x="0" y="0"/>
                </a:moveTo>
                <a:lnTo>
                  <a:pt x="53900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077584" y="1303390"/>
            <a:ext cx="5390515" cy="0"/>
          </a:xfrm>
          <a:custGeom>
            <a:avLst/>
            <a:gdLst/>
            <a:ahLst/>
            <a:cxnLst/>
            <a:rect l="l" t="t" r="r" b="b"/>
            <a:pathLst>
              <a:path w="5390515" h="0">
                <a:moveTo>
                  <a:pt x="0" y="0"/>
                </a:moveTo>
                <a:lnTo>
                  <a:pt x="53900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00985" y="1327714"/>
            <a:ext cx="431800" cy="690245"/>
          </a:xfrm>
          <a:custGeom>
            <a:avLst/>
            <a:gdLst/>
            <a:ahLst/>
            <a:cxnLst/>
            <a:rect l="l" t="t" r="r" b="b"/>
            <a:pathLst>
              <a:path w="431800" h="690244">
                <a:moveTo>
                  <a:pt x="0" y="0"/>
                </a:moveTo>
                <a:lnTo>
                  <a:pt x="431201" y="0"/>
                </a:lnTo>
                <a:lnTo>
                  <a:pt x="431201" y="690189"/>
                </a:lnTo>
                <a:lnTo>
                  <a:pt x="0" y="69018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400985" y="1303390"/>
            <a:ext cx="431800" cy="24765"/>
          </a:xfrm>
          <a:custGeom>
            <a:avLst/>
            <a:gdLst/>
            <a:ahLst/>
            <a:cxnLst/>
            <a:rect l="l" t="t" r="r" b="b"/>
            <a:pathLst>
              <a:path w="431800" h="24765">
                <a:moveTo>
                  <a:pt x="0" y="24323"/>
                </a:moveTo>
                <a:lnTo>
                  <a:pt x="431201" y="24323"/>
                </a:lnTo>
                <a:lnTo>
                  <a:pt x="431201" y="0"/>
                </a:lnTo>
                <a:lnTo>
                  <a:pt x="0" y="0"/>
                </a:lnTo>
                <a:lnTo>
                  <a:pt x="0" y="24323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478988" y="1309471"/>
            <a:ext cx="431800" cy="18415"/>
          </a:xfrm>
          <a:custGeom>
            <a:avLst/>
            <a:gdLst/>
            <a:ahLst/>
            <a:cxnLst/>
            <a:rect l="l" t="t" r="r" b="b"/>
            <a:pathLst>
              <a:path w="431800" h="18415">
                <a:moveTo>
                  <a:pt x="0" y="18242"/>
                </a:moveTo>
                <a:lnTo>
                  <a:pt x="431201" y="18242"/>
                </a:lnTo>
                <a:lnTo>
                  <a:pt x="431201" y="0"/>
                </a:lnTo>
                <a:lnTo>
                  <a:pt x="0" y="0"/>
                </a:lnTo>
                <a:lnTo>
                  <a:pt x="0" y="18242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634994" y="1330755"/>
            <a:ext cx="431800" cy="109855"/>
          </a:xfrm>
          <a:custGeom>
            <a:avLst/>
            <a:gdLst/>
            <a:ahLst/>
            <a:cxnLst/>
            <a:rect l="l" t="t" r="r" b="b"/>
            <a:pathLst>
              <a:path w="431800" h="109855">
                <a:moveTo>
                  <a:pt x="0" y="0"/>
                </a:moveTo>
                <a:lnTo>
                  <a:pt x="431201" y="0"/>
                </a:lnTo>
                <a:lnTo>
                  <a:pt x="431201" y="109457"/>
                </a:lnTo>
                <a:lnTo>
                  <a:pt x="0" y="109457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712997" y="1309471"/>
            <a:ext cx="431800" cy="79375"/>
          </a:xfrm>
          <a:custGeom>
            <a:avLst/>
            <a:gdLst/>
            <a:ahLst/>
            <a:cxnLst/>
            <a:rect l="l" t="t" r="r" b="b"/>
            <a:pathLst>
              <a:path w="431800" h="79375">
                <a:moveTo>
                  <a:pt x="0" y="79052"/>
                </a:moveTo>
                <a:lnTo>
                  <a:pt x="431200" y="79052"/>
                </a:lnTo>
                <a:lnTo>
                  <a:pt x="431200" y="0"/>
                </a:lnTo>
                <a:lnTo>
                  <a:pt x="0" y="0"/>
                </a:lnTo>
                <a:lnTo>
                  <a:pt x="0" y="79052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478988" y="1306431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01" y="0"/>
                </a:lnTo>
              </a:path>
            </a:pathLst>
          </a:custGeom>
          <a:ln w="6080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34994" y="1303390"/>
            <a:ext cx="431800" cy="27940"/>
          </a:xfrm>
          <a:custGeom>
            <a:avLst/>
            <a:gdLst/>
            <a:ahLst/>
            <a:cxnLst/>
            <a:rect l="l" t="t" r="r" b="b"/>
            <a:pathLst>
              <a:path w="431800" h="27940">
                <a:moveTo>
                  <a:pt x="0" y="27364"/>
                </a:moveTo>
                <a:lnTo>
                  <a:pt x="431201" y="27364"/>
                </a:lnTo>
                <a:lnTo>
                  <a:pt x="431201" y="0"/>
                </a:lnTo>
                <a:lnTo>
                  <a:pt x="0" y="0"/>
                </a:lnTo>
                <a:lnTo>
                  <a:pt x="0" y="27364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712997" y="1306431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00" y="0"/>
                </a:lnTo>
              </a:path>
            </a:pathLst>
          </a:custGeom>
          <a:ln w="6080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77584" y="4343872"/>
            <a:ext cx="5390515" cy="0"/>
          </a:xfrm>
          <a:custGeom>
            <a:avLst/>
            <a:gdLst/>
            <a:ahLst/>
            <a:cxnLst/>
            <a:rect l="l" t="t" r="r" b="b"/>
            <a:pathLst>
              <a:path w="5390515" h="0">
                <a:moveTo>
                  <a:pt x="0" y="0"/>
                </a:moveTo>
                <a:lnTo>
                  <a:pt x="53900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077584" y="4343872"/>
            <a:ext cx="5390515" cy="0"/>
          </a:xfrm>
          <a:custGeom>
            <a:avLst/>
            <a:gdLst/>
            <a:ahLst/>
            <a:cxnLst/>
            <a:rect l="l" t="t" r="r" b="b"/>
            <a:pathLst>
              <a:path w="5390515" h="0">
                <a:moveTo>
                  <a:pt x="0" y="0"/>
                </a:moveTo>
                <a:lnTo>
                  <a:pt x="53900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66195" y="1385484"/>
            <a:ext cx="52705" cy="38100"/>
          </a:xfrm>
          <a:custGeom>
            <a:avLst/>
            <a:gdLst/>
            <a:ahLst/>
            <a:cxnLst/>
            <a:rect l="l" t="t" r="r" b="b"/>
            <a:pathLst>
              <a:path w="52704" h="38100">
                <a:moveTo>
                  <a:pt x="52687" y="38100"/>
                </a:moveTo>
                <a:lnTo>
                  <a:pt x="1887" y="38100"/>
                </a:lnTo>
                <a:lnTo>
                  <a:pt x="0" y="0"/>
                </a:lnTo>
                <a:lnTo>
                  <a:pt x="5268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66195" y="1385484"/>
            <a:ext cx="52705" cy="38100"/>
          </a:xfrm>
          <a:custGeom>
            <a:avLst/>
            <a:gdLst/>
            <a:ahLst/>
            <a:cxnLst/>
            <a:rect l="l" t="t" r="r" b="b"/>
            <a:pathLst>
              <a:path w="52704" h="38100">
                <a:moveTo>
                  <a:pt x="0" y="0"/>
                </a:moveTo>
                <a:lnTo>
                  <a:pt x="1887" y="38100"/>
                </a:lnTo>
                <a:lnTo>
                  <a:pt x="52687" y="3810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94588" y="1261252"/>
            <a:ext cx="294005" cy="42545"/>
          </a:xfrm>
          <a:custGeom>
            <a:avLst/>
            <a:gdLst/>
            <a:ahLst/>
            <a:cxnLst/>
            <a:rect l="l" t="t" r="r" b="b"/>
            <a:pathLst>
              <a:path w="294004" h="42544">
                <a:moveTo>
                  <a:pt x="0" y="42138"/>
                </a:moveTo>
                <a:lnTo>
                  <a:pt x="242887" y="0"/>
                </a:lnTo>
                <a:lnTo>
                  <a:pt x="293687" y="0"/>
                </a:lnTo>
                <a:lnTo>
                  <a:pt x="0" y="42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694588" y="1261252"/>
            <a:ext cx="294005" cy="42545"/>
          </a:xfrm>
          <a:custGeom>
            <a:avLst/>
            <a:gdLst/>
            <a:ahLst/>
            <a:cxnLst/>
            <a:rect l="l" t="t" r="r" b="b"/>
            <a:pathLst>
              <a:path w="294004" h="42544">
                <a:moveTo>
                  <a:pt x="0" y="42138"/>
                </a:moveTo>
                <a:lnTo>
                  <a:pt x="242887" y="0"/>
                </a:lnTo>
                <a:lnTo>
                  <a:pt x="293687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93407" y="1317073"/>
            <a:ext cx="141605" cy="101600"/>
          </a:xfrm>
          <a:custGeom>
            <a:avLst/>
            <a:gdLst/>
            <a:ahLst/>
            <a:cxnLst/>
            <a:rect l="l" t="t" r="r" b="b"/>
            <a:pathLst>
              <a:path w="141604" h="101600">
                <a:moveTo>
                  <a:pt x="50800" y="101599"/>
                </a:moveTo>
                <a:lnTo>
                  <a:pt x="0" y="101599"/>
                </a:lnTo>
                <a:lnTo>
                  <a:pt x="141586" y="0"/>
                </a:lnTo>
                <a:lnTo>
                  <a:pt x="50800" y="101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493407" y="1317073"/>
            <a:ext cx="141605" cy="101600"/>
          </a:xfrm>
          <a:custGeom>
            <a:avLst/>
            <a:gdLst/>
            <a:ahLst/>
            <a:cxnLst/>
            <a:rect l="l" t="t" r="r" b="b"/>
            <a:pathLst>
              <a:path w="141604" h="101600">
                <a:moveTo>
                  <a:pt x="141586" y="0"/>
                </a:moveTo>
                <a:lnTo>
                  <a:pt x="50800" y="101599"/>
                </a:lnTo>
                <a:lnTo>
                  <a:pt x="0" y="10159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928598" y="1261252"/>
            <a:ext cx="237490" cy="42545"/>
          </a:xfrm>
          <a:custGeom>
            <a:avLst/>
            <a:gdLst/>
            <a:ahLst/>
            <a:cxnLst/>
            <a:rect l="l" t="t" r="r" b="b"/>
            <a:pathLst>
              <a:path w="237490" h="42544">
                <a:moveTo>
                  <a:pt x="0" y="42138"/>
                </a:moveTo>
                <a:lnTo>
                  <a:pt x="186576" y="0"/>
                </a:lnTo>
                <a:lnTo>
                  <a:pt x="237376" y="0"/>
                </a:lnTo>
                <a:lnTo>
                  <a:pt x="0" y="42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928598" y="1261252"/>
            <a:ext cx="237490" cy="42545"/>
          </a:xfrm>
          <a:custGeom>
            <a:avLst/>
            <a:gdLst/>
            <a:ahLst/>
            <a:cxnLst/>
            <a:rect l="l" t="t" r="r" b="b"/>
            <a:pathLst>
              <a:path w="237490" h="42544">
                <a:moveTo>
                  <a:pt x="0" y="42138"/>
                </a:moveTo>
                <a:lnTo>
                  <a:pt x="186576" y="0"/>
                </a:lnTo>
                <a:lnTo>
                  <a:pt x="237376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2111303" y="4416693"/>
            <a:ext cx="1016635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0495" marR="5080" indent="-13843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Unde</a:t>
            </a: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re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xpanded 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valve</a:t>
            </a:r>
            <a:r>
              <a:rPr dirty="0" sz="1200" spc="-2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06175" y="4416693"/>
            <a:ext cx="984885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785" marR="5080" indent="-29972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Expanded</a:t>
            </a:r>
            <a:r>
              <a:rPr dirty="0" sz="1200" spc="-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valve  group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345312" y="4416693"/>
            <a:ext cx="2079625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0495" marR="5080" indent="-138430">
              <a:lnSpc>
                <a:spcPct val="100000"/>
              </a:lnSpc>
              <a:spcBef>
                <a:spcPts val="95"/>
              </a:spcBef>
              <a:tabLst>
                <a:tab pos="1406525" algn="l"/>
              </a:tabLst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Underexpanded Expanded valve  valve</a:t>
            </a:r>
            <a:r>
              <a:rPr dirty="0" sz="12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	group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745456" y="4230231"/>
            <a:ext cx="211454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66875" y="3926183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66875" y="3622135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666875" y="3318087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666875" y="3014039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666875" y="2709991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66875" y="2405943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666875" y="2101894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666875" y="1797846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666875" y="1493798"/>
            <a:ext cx="28829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588293" y="1189750"/>
            <a:ext cx="3657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400985" y="2017904"/>
            <a:ext cx="431800" cy="2321560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76.5%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78988" y="2093916"/>
            <a:ext cx="431800" cy="2245360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74.0%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634994" y="2828394"/>
            <a:ext cx="431800" cy="1511300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04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50.0%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712997" y="2629040"/>
            <a:ext cx="431800" cy="1710689"/>
          </a:xfrm>
          <a:prstGeom prst="rect">
            <a:avLst/>
          </a:prstGeom>
          <a:solidFill>
            <a:srgbClr val="4F81B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56.4%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427673" y="1563207"/>
            <a:ext cx="3911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22.7%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478988" y="1317934"/>
            <a:ext cx="431800" cy="776605"/>
          </a:xfrm>
          <a:prstGeom prst="rect">
            <a:avLst/>
          </a:prstGeom>
          <a:solidFill>
            <a:srgbClr val="C0504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944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25.2%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34994" y="1440212"/>
            <a:ext cx="431800" cy="1379220"/>
          </a:xfrm>
          <a:prstGeom prst="rect">
            <a:avLst/>
          </a:prstGeom>
          <a:solidFill>
            <a:srgbClr val="C0504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45.5%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712997" y="1308153"/>
            <a:ext cx="431800" cy="1321435"/>
          </a:xfrm>
          <a:prstGeom prst="rect">
            <a:avLst/>
          </a:prstGeom>
          <a:solidFill>
            <a:srgbClr val="C0504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40.8%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683260" y="1151650"/>
            <a:ext cx="87185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56895" algn="l"/>
              </a:tabLst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0.8%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58570" y="1313981"/>
            <a:ext cx="3143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3.6%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474573" y="1151650"/>
            <a:ext cx="3143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086360" y="1151650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027963" y="1151650"/>
            <a:ext cx="3143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155270" y="1309071"/>
            <a:ext cx="3143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192962" y="1151650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0.2%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235842" y="4895838"/>
            <a:ext cx="76898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None/trivial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1266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266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1266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/>
          <p:nvPr/>
        </p:nvSpPr>
        <p:spPr>
          <a:xfrm>
            <a:off x="4227973" y="4895838"/>
            <a:ext cx="3054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Mild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118753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118753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118753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 txBox="1"/>
          <p:nvPr/>
        </p:nvSpPr>
        <p:spPr>
          <a:xfrm>
            <a:off x="4758142" y="4895838"/>
            <a:ext cx="63754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Mode</a:t>
            </a:r>
            <a:r>
              <a:rPr dirty="0" sz="1200" spc="-3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200" spc="-20">
                <a:solidFill>
                  <a:srgbClr val="595959"/>
                </a:solidFill>
                <a:latin typeface="Calibri"/>
                <a:cs typeface="Calibri"/>
              </a:rPr>
              <a:t>at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6489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6489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648922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5620288" y="4895838"/>
            <a:ext cx="44005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511068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511068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511068" y="49637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720264" y="935486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631751" y="935487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852250" y="962469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763735" y="96247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2771064" y="675478"/>
            <a:ext cx="886460" cy="49149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u="heavy" sz="1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Discharge</a:t>
            </a:r>
            <a:r>
              <a:rPr dirty="0" u="heavy" sz="1400" spc="1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224154">
              <a:lnSpc>
                <a:spcPct val="100000"/>
              </a:lnSpc>
              <a:spcBef>
                <a:spcPts val="330"/>
              </a:spcBef>
            </a:pPr>
            <a:r>
              <a:rPr dirty="0" sz="1000" spc="-5" i="1">
                <a:solidFill>
                  <a:srgbClr val="262626"/>
                </a:solidFill>
                <a:latin typeface="Calibri"/>
                <a:cs typeface="Calibri"/>
              </a:rPr>
              <a:t>p=0.55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903050" y="691270"/>
            <a:ext cx="886460" cy="51117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  <a:tabLst>
                <a:tab pos="218440" algn="l"/>
                <a:tab pos="860425" algn="l"/>
              </a:tabLst>
            </a:pPr>
            <a:r>
              <a:rPr dirty="0" u="heavy" sz="1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1</a:t>
            </a:r>
            <a:r>
              <a:rPr dirty="0" u="heavy" sz="1400" spc="-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	</a:t>
            </a:r>
            <a:endParaRPr sz="1400">
              <a:latin typeface="Calibri"/>
              <a:cs typeface="Calibri"/>
            </a:endParaRPr>
          </a:p>
          <a:p>
            <a:pPr algn="ctr" marL="36195">
              <a:lnSpc>
                <a:spcPct val="100000"/>
              </a:lnSpc>
              <a:spcBef>
                <a:spcPts val="395"/>
              </a:spcBef>
            </a:pPr>
            <a:r>
              <a:rPr dirty="0" sz="1000" spc="-5" i="1">
                <a:solidFill>
                  <a:srgbClr val="262626"/>
                </a:solidFill>
                <a:latin typeface="Calibri"/>
                <a:cs typeface="Calibri"/>
              </a:rPr>
              <a:t>p=0.16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287" y="82953"/>
            <a:ext cx="71304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 b="1">
                <a:latin typeface="Calibri"/>
                <a:cs typeface="Calibri"/>
              </a:rPr>
              <a:t>Valve </a:t>
            </a:r>
            <a:r>
              <a:rPr dirty="0" spc="-5" b="1">
                <a:latin typeface="Calibri"/>
                <a:cs typeface="Calibri"/>
              </a:rPr>
              <a:t>thrombosis </a:t>
            </a:r>
            <a:r>
              <a:rPr dirty="0" spc="-15" b="1">
                <a:latin typeface="Calibri"/>
                <a:cs typeface="Calibri"/>
              </a:rPr>
              <a:t>at </a:t>
            </a:r>
            <a:r>
              <a:rPr dirty="0" b="1">
                <a:latin typeface="Calibri"/>
                <a:cs typeface="Calibri"/>
              </a:rPr>
              <a:t>30 </a:t>
            </a:r>
            <a:r>
              <a:rPr dirty="0" spc="-20" b="1">
                <a:latin typeface="Calibri"/>
                <a:cs typeface="Calibri"/>
              </a:rPr>
              <a:t>days </a:t>
            </a:r>
            <a:r>
              <a:rPr dirty="0" spc="-10" b="1">
                <a:latin typeface="Calibri"/>
                <a:cs typeface="Calibri"/>
              </a:rPr>
              <a:t>by expansion</a:t>
            </a:r>
            <a:r>
              <a:rPr dirty="0" spc="50" b="1">
                <a:latin typeface="Calibri"/>
                <a:cs typeface="Calibri"/>
              </a:rPr>
              <a:t> </a:t>
            </a:r>
            <a:r>
              <a:rPr dirty="0" spc="-15" b="1">
                <a:latin typeface="Calibri"/>
                <a:cs typeface="Calibri"/>
              </a:rPr>
              <a:t>status</a:t>
            </a:r>
          </a:p>
        </p:txBody>
      </p:sp>
      <p:sp>
        <p:nvSpPr>
          <p:cNvPr id="3" name="object 3"/>
          <p:cNvSpPr/>
          <p:nvPr/>
        </p:nvSpPr>
        <p:spPr>
          <a:xfrm>
            <a:off x="818696" y="2017687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 h="0">
                <a:moveTo>
                  <a:pt x="0" y="0"/>
                </a:moveTo>
                <a:lnTo>
                  <a:pt x="3600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8696" y="2017687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 h="0">
                <a:moveTo>
                  <a:pt x="0" y="0"/>
                </a:moveTo>
                <a:lnTo>
                  <a:pt x="36009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8696" y="1381793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 h="0">
                <a:moveTo>
                  <a:pt x="0" y="0"/>
                </a:moveTo>
                <a:lnTo>
                  <a:pt x="3600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8696" y="1381793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 h="0">
                <a:moveTo>
                  <a:pt x="0" y="0"/>
                </a:moveTo>
                <a:lnTo>
                  <a:pt x="360090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3933" y="2648819"/>
          <a:ext cx="3615690" cy="191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855"/>
                <a:gridCol w="564515"/>
                <a:gridCol w="1236345"/>
                <a:gridCol w="564514"/>
                <a:gridCol w="617854"/>
              </a:tblGrid>
              <a:tr h="635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5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68425">
                        <a:lnSpc>
                          <a:spcPts val="935"/>
                        </a:lnSpc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0.4%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1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87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69887" y="1268153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887" y="1904047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887" y="2539941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887" y="3175835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887" y="3811728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887" y="4447623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6997" y="2382918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21446" y="183600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 h="0">
                <a:moveTo>
                  <a:pt x="0" y="0"/>
                </a:moveTo>
                <a:lnTo>
                  <a:pt x="35231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21446" y="183600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 h="0">
                <a:moveTo>
                  <a:pt x="0" y="0"/>
                </a:moveTo>
                <a:lnTo>
                  <a:pt x="35231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21446" y="138179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 h="0">
                <a:moveTo>
                  <a:pt x="0" y="0"/>
                </a:moveTo>
                <a:lnTo>
                  <a:pt x="35231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21446" y="138179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 h="0">
                <a:moveTo>
                  <a:pt x="0" y="0"/>
                </a:moveTo>
                <a:lnTo>
                  <a:pt x="35231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16684" y="2031093"/>
          <a:ext cx="3537585" cy="2535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"/>
                <a:gridCol w="551815"/>
                <a:gridCol w="1209039"/>
                <a:gridCol w="551814"/>
                <a:gridCol w="604520"/>
              </a:tblGrid>
              <a:tr h="2543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542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5420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5420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542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152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5.0%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5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4794056" y="1268153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4056" y="1722363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4056" y="2176573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4056" y="2630783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4056" y="3084993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4056" y="3539202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2637" y="3993413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72637" y="4447623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62171" y="1765192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27.8%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732" y="913267"/>
            <a:ext cx="703199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16400" algn="l"/>
              </a:tabLst>
            </a:pPr>
            <a:r>
              <a:rPr dirty="0" sz="1850" spc="-5">
                <a:solidFill>
                  <a:srgbClr val="595959"/>
                </a:solidFill>
                <a:latin typeface="Calibri"/>
                <a:cs typeface="Calibri"/>
              </a:rPr>
              <a:t>Clinical valve</a:t>
            </a:r>
            <a:r>
              <a:rPr dirty="0" sz="1850" spc="1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50" spc="-5">
                <a:solidFill>
                  <a:srgbClr val="595959"/>
                </a:solidFill>
                <a:latin typeface="Calibri"/>
                <a:cs typeface="Calibri"/>
              </a:rPr>
              <a:t>thrombosis	Subclinical leaflet</a:t>
            </a:r>
            <a:r>
              <a:rPr dirty="0" sz="1850" spc="-1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50" spc="-5">
                <a:solidFill>
                  <a:srgbClr val="595959"/>
                </a:solidFill>
                <a:latin typeface="Calibri"/>
                <a:cs typeface="Calibri"/>
              </a:rPr>
              <a:t>thrombosis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1976" y="4596222"/>
            <a:ext cx="1764664" cy="4667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Underexpanded valve</a:t>
            </a:r>
            <a:r>
              <a:rPr dirty="0" sz="12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algn="ctr" marL="24130">
              <a:lnSpc>
                <a:spcPct val="100000"/>
              </a:lnSpc>
              <a:spcBef>
                <a:spcPts val="295"/>
              </a:spcBef>
            </a:pPr>
            <a:r>
              <a:rPr dirty="0" sz="1200">
                <a:latin typeface="Calibri"/>
                <a:cs typeface="Calibri"/>
              </a:rPr>
              <a:t>N=135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33384" y="4596223"/>
            <a:ext cx="1381125" cy="4667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Expanded valve</a:t>
            </a:r>
            <a:r>
              <a:rPr dirty="0" sz="12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algn="ctr" marL="52069">
              <a:lnSpc>
                <a:spcPct val="100000"/>
              </a:lnSpc>
              <a:spcBef>
                <a:spcPts val="295"/>
              </a:spcBef>
            </a:pPr>
            <a:r>
              <a:rPr dirty="0" sz="1200">
                <a:latin typeface="Calibri"/>
                <a:cs typeface="Calibri"/>
              </a:rPr>
              <a:t>N=489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25279" y="4610377"/>
            <a:ext cx="1764664" cy="438784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Underexpanded valve</a:t>
            </a:r>
            <a:r>
              <a:rPr dirty="0" sz="1200" spc="-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algn="ctr" marR="63500">
              <a:lnSpc>
                <a:spcPct val="100000"/>
              </a:lnSpc>
              <a:spcBef>
                <a:spcPts val="190"/>
              </a:spcBef>
            </a:pPr>
            <a:r>
              <a:rPr dirty="0" sz="1200">
                <a:latin typeface="Calibri"/>
                <a:cs typeface="Calibri"/>
              </a:rPr>
              <a:t>N=20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7794" y="4610378"/>
            <a:ext cx="1381125" cy="438784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Expanded valve</a:t>
            </a:r>
            <a:r>
              <a:rPr dirty="0" sz="12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  <a:p>
            <a:pPr algn="ctr" marL="33655">
              <a:lnSpc>
                <a:spcPct val="100000"/>
              </a:lnSpc>
              <a:spcBef>
                <a:spcPts val="190"/>
              </a:spcBef>
            </a:pPr>
            <a:r>
              <a:rPr dirty="0" sz="1200">
                <a:latin typeface="Calibri"/>
                <a:cs typeface="Calibri"/>
              </a:rPr>
              <a:t>N=90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33979" y="2284500"/>
            <a:ext cx="450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P=0.16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6378" y="1522500"/>
            <a:ext cx="450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P=0.08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376" y="116684"/>
            <a:ext cx="6291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Clinical </a:t>
            </a:r>
            <a:r>
              <a:rPr dirty="0" sz="2400" spc="-10" b="1">
                <a:latin typeface="Calibri"/>
                <a:cs typeface="Calibri"/>
              </a:rPr>
              <a:t>Outcomes by </a:t>
            </a:r>
            <a:r>
              <a:rPr dirty="0" sz="2400" b="1">
                <a:latin typeface="Calibri"/>
                <a:cs typeface="Calibri"/>
              </a:rPr>
              <a:t>Expansion </a:t>
            </a:r>
            <a:r>
              <a:rPr dirty="0" sz="2400" spc="-10" b="1">
                <a:latin typeface="Calibri"/>
                <a:cs typeface="Calibri"/>
              </a:rPr>
              <a:t>Status </a:t>
            </a:r>
            <a:r>
              <a:rPr dirty="0" sz="2400" spc="-5" b="1">
                <a:latin typeface="Calibri"/>
                <a:cs typeface="Calibri"/>
              </a:rPr>
              <a:t>vs.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100" y="774700"/>
            <a:ext cx="749300" cy="67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1244600"/>
            <a:ext cx="4399579" cy="2732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9800" y="1168400"/>
            <a:ext cx="4394200" cy="2807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4688" y="4196174"/>
            <a:ext cx="727329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103571"/>
              <a:buFont typeface="MS Gothic"/>
              <a:buChar char="➢"/>
              <a:tabLst>
                <a:tab pos="299085" algn="l"/>
              </a:tabLst>
            </a:pPr>
            <a:r>
              <a:rPr dirty="0" sz="1400" spc="-20">
                <a:latin typeface="Calibri"/>
                <a:cs typeface="Calibri"/>
              </a:rPr>
              <a:t>ACURATE </a:t>
            </a:r>
            <a:r>
              <a:rPr dirty="0" sz="1400" spc="-5" i="1">
                <a:latin typeface="Calibri"/>
                <a:cs typeface="Calibri"/>
              </a:rPr>
              <a:t>neo2 </a:t>
            </a:r>
            <a:r>
              <a:rPr dirty="0" sz="1400" spc="-10">
                <a:latin typeface="Calibri"/>
                <a:cs typeface="Calibri"/>
              </a:rPr>
              <a:t>under-expansion was </a:t>
            </a:r>
            <a:r>
              <a:rPr dirty="0" sz="1400" spc="-5">
                <a:latin typeface="Calibri"/>
                <a:cs typeface="Calibri"/>
              </a:rPr>
              <a:t>associated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5">
                <a:latin typeface="Calibri"/>
                <a:cs typeface="Calibri"/>
              </a:rPr>
              <a:t>higher </a:t>
            </a:r>
            <a:r>
              <a:rPr dirty="0" sz="1400" spc="-15">
                <a:latin typeface="Calibri"/>
                <a:cs typeface="Calibri"/>
              </a:rPr>
              <a:t>rates </a:t>
            </a:r>
            <a:r>
              <a:rPr dirty="0" sz="1400" spc="-5">
                <a:latin typeface="Calibri"/>
                <a:cs typeface="Calibri"/>
              </a:rPr>
              <a:t>of death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20">
                <a:latin typeface="Calibri"/>
                <a:cs typeface="Calibri"/>
              </a:rPr>
              <a:t>stroke </a:t>
            </a:r>
            <a:r>
              <a:rPr dirty="0" sz="1400" spc="-10">
                <a:latin typeface="Calibri"/>
                <a:cs typeface="Calibri"/>
              </a:rPr>
              <a:t>at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1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SzPct val="103571"/>
              <a:buFont typeface="MS Gothic"/>
              <a:buChar char="➢"/>
              <a:tabLst>
                <a:tab pos="299085" algn="l"/>
              </a:tabLst>
            </a:pPr>
            <a:r>
              <a:rPr dirty="0" sz="1400" spc="-10">
                <a:latin typeface="Calibri"/>
                <a:cs typeface="Calibri"/>
              </a:rPr>
              <a:t>Outcomes </a:t>
            </a:r>
            <a:r>
              <a:rPr dirty="0" sz="1400" spc="-5">
                <a:latin typeface="Calibri"/>
                <a:cs typeface="Calibri"/>
              </a:rPr>
              <a:t>in patients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expanded </a:t>
            </a:r>
            <a:r>
              <a:rPr dirty="0" sz="1400" spc="-20">
                <a:latin typeface="Calibri"/>
                <a:cs typeface="Calibri"/>
              </a:rPr>
              <a:t>ACURATE </a:t>
            </a:r>
            <a:r>
              <a:rPr dirty="0" sz="1400" spc="-5" i="1">
                <a:latin typeface="Calibri"/>
                <a:cs typeface="Calibri"/>
              </a:rPr>
              <a:t>neo2 </a:t>
            </a:r>
            <a:r>
              <a:rPr dirty="0" sz="1400" spc="-10">
                <a:latin typeface="Calibri"/>
                <a:cs typeface="Calibri"/>
              </a:rPr>
              <a:t>valves were comparable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Control</a:t>
            </a:r>
            <a:r>
              <a:rPr dirty="0" sz="1400" spc="204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valves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88" y="1056894"/>
            <a:ext cx="8427085" cy="203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20" b="1">
                <a:latin typeface="Calibri"/>
                <a:cs typeface="Calibri"/>
              </a:rPr>
              <a:t>Post-hoc </a:t>
            </a:r>
            <a:r>
              <a:rPr dirty="0" sz="2000" b="1">
                <a:latin typeface="Calibri"/>
                <a:cs typeface="Calibri"/>
              </a:rPr>
              <a:t>design </a:t>
            </a:r>
            <a:r>
              <a:rPr dirty="0" sz="2000">
                <a:latin typeface="Calibri"/>
                <a:cs typeface="Calibri"/>
              </a:rPr>
              <a:t>→ </a:t>
            </a:r>
            <a:r>
              <a:rPr dirty="0" sz="2000" spc="-5">
                <a:latin typeface="Calibri"/>
                <a:cs typeface="Calibri"/>
              </a:rPr>
              <a:t>susceptible </a:t>
            </a:r>
            <a:r>
              <a:rPr dirty="0" sz="2000" spc="-10">
                <a:latin typeface="Calibri"/>
                <a:cs typeface="Calibri"/>
              </a:rPr>
              <a:t>to </a:t>
            </a:r>
            <a:r>
              <a:rPr dirty="0" sz="2000" spc="-5">
                <a:latin typeface="Calibri"/>
                <a:cs typeface="Calibri"/>
              </a:rPr>
              <a:t>bias; </a:t>
            </a:r>
            <a:r>
              <a:rPr dirty="0" sz="2000">
                <a:latin typeface="Calibri"/>
                <a:cs typeface="Calibri"/>
              </a:rPr>
              <a:t>17 %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30">
                <a:latin typeface="Calibri"/>
                <a:cs typeface="Calibri"/>
              </a:rPr>
              <a:t>ACURATE </a:t>
            </a:r>
            <a:r>
              <a:rPr dirty="0" sz="2000" spc="-5">
                <a:latin typeface="Calibri"/>
                <a:cs typeface="Calibri"/>
              </a:rPr>
              <a:t>neo2 cases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lacked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analyzable </a:t>
            </a:r>
            <a:r>
              <a:rPr dirty="0" sz="2000" spc="-5">
                <a:latin typeface="Calibri"/>
                <a:cs typeface="Calibri"/>
              </a:rPr>
              <a:t>final </a:t>
            </a:r>
            <a:r>
              <a:rPr dirty="0" sz="2000" spc="-10">
                <a:latin typeface="Calibri"/>
                <a:cs typeface="Calibri"/>
              </a:rPr>
              <a:t>aortograms </a:t>
            </a:r>
            <a:r>
              <a:rPr dirty="0" sz="2000">
                <a:latin typeface="Calibri"/>
                <a:cs typeface="Calibri"/>
              </a:rPr>
              <a:t>(missing/poor </a:t>
            </a:r>
            <a:r>
              <a:rPr dirty="0" sz="2000" spc="-10">
                <a:latin typeface="Calibri"/>
                <a:cs typeface="Calibri"/>
              </a:rPr>
              <a:t>image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quality).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SzPct val="10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Calibri"/>
                <a:cs typeface="Calibri"/>
              </a:rPr>
              <a:t>No </a:t>
            </a:r>
            <a:r>
              <a:rPr dirty="0" sz="2000" spc="-10" b="1">
                <a:latin typeface="Calibri"/>
                <a:cs typeface="Calibri"/>
              </a:rPr>
              <a:t>expansion data </a:t>
            </a:r>
            <a:r>
              <a:rPr dirty="0" sz="2000" spc="-15" b="1">
                <a:latin typeface="Calibri"/>
                <a:cs typeface="Calibri"/>
              </a:rPr>
              <a:t>for </a:t>
            </a:r>
            <a:r>
              <a:rPr dirty="0" sz="2000" spc="-5" b="1">
                <a:latin typeface="Calibri"/>
                <a:cs typeface="Calibri"/>
              </a:rPr>
              <a:t>control-arm </a:t>
            </a:r>
            <a:r>
              <a:rPr dirty="0" sz="2000" spc="-10" b="1">
                <a:latin typeface="Calibri"/>
                <a:cs typeface="Calibri"/>
              </a:rPr>
              <a:t>valves</a:t>
            </a:r>
            <a:r>
              <a:rPr dirty="0" sz="2000" spc="-10">
                <a:latin typeface="Calibri"/>
                <a:cs typeface="Calibri"/>
              </a:rPr>
              <a:t>; </a:t>
            </a:r>
            <a:r>
              <a:rPr dirty="0" sz="2000" spc="-5">
                <a:latin typeface="Calibri"/>
                <a:cs typeface="Calibri"/>
              </a:rPr>
              <a:t>can’t benchmark </a:t>
            </a:r>
            <a:r>
              <a:rPr dirty="0" sz="2000" spc="-30">
                <a:latin typeface="Calibri"/>
                <a:cs typeface="Calibri"/>
              </a:rPr>
              <a:t>ACURATE </a:t>
            </a:r>
            <a:r>
              <a:rPr dirty="0" sz="2000" spc="-5">
                <a:latin typeface="Calibri"/>
                <a:cs typeface="Calibri"/>
              </a:rPr>
              <a:t>neo2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vs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fully-expanded </a:t>
            </a:r>
            <a:r>
              <a:rPr dirty="0" sz="2000" spc="-15">
                <a:latin typeface="Calibri"/>
                <a:cs typeface="Calibri"/>
              </a:rPr>
              <a:t>controls.</a:t>
            </a:r>
            <a:endParaRPr sz="2000">
              <a:latin typeface="Calibri"/>
              <a:cs typeface="Calibri"/>
            </a:endParaRPr>
          </a:p>
          <a:p>
            <a:pPr marL="354965" marR="431165" indent="-342900">
              <a:lnSpc>
                <a:spcPct val="100000"/>
              </a:lnSpc>
              <a:spcBef>
                <a:spcPts val="700"/>
              </a:spcBef>
              <a:buSzPct val="10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>
                <a:latin typeface="Calibri"/>
                <a:cs typeface="Calibri"/>
              </a:rPr>
              <a:t>Method </a:t>
            </a:r>
            <a:r>
              <a:rPr dirty="0" sz="2000" spc="-10" b="1">
                <a:latin typeface="Calibri"/>
                <a:cs typeface="Calibri"/>
              </a:rPr>
              <a:t>requires </a:t>
            </a:r>
            <a:r>
              <a:rPr dirty="0" sz="2000" spc="-5" b="1">
                <a:latin typeface="Calibri"/>
                <a:cs typeface="Calibri"/>
              </a:rPr>
              <a:t>prospective validation </a:t>
            </a:r>
            <a:r>
              <a:rPr dirty="0" sz="2000" spc="-20">
                <a:latin typeface="Calibri"/>
                <a:cs typeface="Calibri"/>
              </a:rPr>
              <a:t>for </a:t>
            </a:r>
            <a:r>
              <a:rPr dirty="0" sz="2000" spc="-15">
                <a:latin typeface="Calibri"/>
                <a:cs typeface="Calibri"/>
              </a:rPr>
              <a:t>reliability, </a:t>
            </a:r>
            <a:r>
              <a:rPr dirty="0" sz="2000" spc="-20">
                <a:latin typeface="Calibri"/>
                <a:cs typeface="Calibri"/>
              </a:rPr>
              <a:t>reproducibility, </a:t>
            </a:r>
            <a:r>
              <a:rPr dirty="0" sz="2000">
                <a:latin typeface="Calibri"/>
                <a:cs typeface="Calibri"/>
              </a:rPr>
              <a:t>and  </a:t>
            </a:r>
            <a:r>
              <a:rPr dirty="0" sz="2000" spc="-10">
                <a:latin typeface="Calibri"/>
                <a:cs typeface="Calibri"/>
              </a:rPr>
              <a:t>prognostic value across </a:t>
            </a:r>
            <a:r>
              <a:rPr dirty="0" sz="2000" spc="-15">
                <a:latin typeface="Calibri"/>
                <a:cs typeface="Calibri"/>
              </a:rPr>
              <a:t>operators/sites </a:t>
            </a:r>
            <a:r>
              <a:rPr dirty="0" sz="2000" spc="-20">
                <a:latin typeface="Calibri"/>
                <a:cs typeface="Calibri"/>
              </a:rPr>
              <a:t>before </a:t>
            </a:r>
            <a:r>
              <a:rPr dirty="0" sz="2000" spc="-10">
                <a:latin typeface="Calibri"/>
                <a:cs typeface="Calibri"/>
              </a:rPr>
              <a:t>routine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adoption.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5433" y="49221"/>
            <a:ext cx="19024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Calibri"/>
                <a:cs typeface="Calibri"/>
              </a:rPr>
              <a:t>Limitations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648" y="49221"/>
            <a:ext cx="48742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latin typeface="Calibri"/>
                <a:cs typeface="Calibri"/>
              </a:rPr>
              <a:t>Potential </a:t>
            </a:r>
            <a:r>
              <a:rPr dirty="0" sz="3200" spc="-10" b="1">
                <a:latin typeface="Calibri"/>
                <a:cs typeface="Calibri"/>
              </a:rPr>
              <a:t>conflicts </a:t>
            </a:r>
            <a:r>
              <a:rPr dirty="0" sz="3200" b="1">
                <a:latin typeface="Calibri"/>
                <a:cs typeface="Calibri"/>
              </a:rPr>
              <a:t>of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interest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554" y="1440386"/>
            <a:ext cx="8623300" cy="11703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5" b="1">
                <a:solidFill>
                  <a:srgbClr val="262626"/>
                </a:solidFill>
                <a:latin typeface="Calibri"/>
                <a:cs typeface="Calibri"/>
              </a:rPr>
              <a:t>Speaker's </a:t>
            </a:r>
            <a:r>
              <a:rPr dirty="0" sz="1750" spc="15" b="1">
                <a:solidFill>
                  <a:srgbClr val="262626"/>
                </a:solidFill>
                <a:latin typeface="Calibri"/>
                <a:cs typeface="Calibri"/>
              </a:rPr>
              <a:t>name: </a:t>
            </a:r>
            <a:r>
              <a:rPr dirty="0" sz="1750" spc="10" b="1">
                <a:solidFill>
                  <a:srgbClr val="262626"/>
                </a:solidFill>
                <a:latin typeface="Calibri"/>
                <a:cs typeface="Calibri"/>
              </a:rPr>
              <a:t>Raj</a:t>
            </a:r>
            <a:r>
              <a:rPr dirty="0" sz="1750" spc="-1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1750" spc="10" b="1">
                <a:solidFill>
                  <a:srgbClr val="262626"/>
                </a:solidFill>
                <a:latin typeface="Calibri"/>
                <a:cs typeface="Calibri"/>
              </a:rPr>
              <a:t>Makkar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235585" marR="5080" indent="5715">
              <a:lnSpc>
                <a:spcPts val="1920"/>
              </a:lnSpc>
            </a:pPr>
            <a:r>
              <a:rPr dirty="0" sz="1250" spc="50">
                <a:latin typeface="Segoe UI Emoji"/>
                <a:cs typeface="Segoe UI Emoji"/>
              </a:rPr>
              <a:t>☑ </a:t>
            </a:r>
            <a:r>
              <a:rPr dirty="0" sz="1750" spc="5">
                <a:latin typeface="Calibri"/>
                <a:cs typeface="Calibri"/>
              </a:rPr>
              <a:t>Research </a:t>
            </a:r>
            <a:r>
              <a:rPr dirty="0" sz="1750">
                <a:latin typeface="Calibri"/>
                <a:cs typeface="Calibri"/>
              </a:rPr>
              <a:t>grant </a:t>
            </a:r>
            <a:r>
              <a:rPr dirty="0" sz="1750" spc="10">
                <a:latin typeface="Calibri"/>
                <a:cs typeface="Calibri"/>
              </a:rPr>
              <a:t>support </a:t>
            </a:r>
            <a:r>
              <a:rPr dirty="0" sz="1750" spc="5">
                <a:latin typeface="Calibri"/>
                <a:cs typeface="Calibri"/>
              </a:rPr>
              <a:t>from Boston Scientific, </a:t>
            </a:r>
            <a:r>
              <a:rPr dirty="0" sz="1750">
                <a:latin typeface="Calibri"/>
                <a:cs typeface="Calibri"/>
              </a:rPr>
              <a:t>Edwards </a:t>
            </a:r>
            <a:r>
              <a:rPr dirty="0" sz="1750" spc="5">
                <a:latin typeface="Calibri"/>
                <a:cs typeface="Calibri"/>
              </a:rPr>
              <a:t>Lifesciences, Medtronic, </a:t>
            </a:r>
            <a:r>
              <a:rPr dirty="0" sz="1750" spc="10">
                <a:latin typeface="Calibri"/>
                <a:cs typeface="Calibri"/>
              </a:rPr>
              <a:t>Abbott,  </a:t>
            </a:r>
            <a:r>
              <a:rPr dirty="0" sz="1750" spc="15">
                <a:latin typeface="Calibri"/>
                <a:cs typeface="Calibri"/>
              </a:rPr>
              <a:t>and </a:t>
            </a:r>
            <a:r>
              <a:rPr dirty="0" sz="1750" spc="10">
                <a:latin typeface="Calibri"/>
                <a:cs typeface="Calibri"/>
              </a:rPr>
              <a:t>Jena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valve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429" y="4729729"/>
            <a:ext cx="499012" cy="305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7470" rIns="0" bIns="0" rtlCol="0" vert="horz">
            <a:spAutoFit/>
          </a:bodyPr>
          <a:lstStyle/>
          <a:p>
            <a:pPr marL="360045" marR="5080" indent="-342900">
              <a:lnSpc>
                <a:spcPts val="2110"/>
              </a:lnSpc>
              <a:spcBef>
                <a:spcPts val="610"/>
              </a:spcBef>
              <a:buSzPct val="102272"/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In this </a:t>
            </a:r>
            <a:r>
              <a:rPr dirty="0" spc="-15"/>
              <a:t>post-hoc </a:t>
            </a:r>
            <a:r>
              <a:rPr dirty="0" spc="-5"/>
              <a:t>analysis </a:t>
            </a:r>
            <a:r>
              <a:rPr dirty="0"/>
              <a:t>of the </a:t>
            </a:r>
            <a:r>
              <a:rPr dirty="0" spc="-35"/>
              <a:t>ACURATE </a:t>
            </a:r>
            <a:r>
              <a:rPr dirty="0"/>
              <a:t>IDE </a:t>
            </a:r>
            <a:r>
              <a:rPr dirty="0" spc="-30"/>
              <a:t>study, </a:t>
            </a:r>
            <a:r>
              <a:rPr dirty="0" spc="-35"/>
              <a:t>ACURATE </a:t>
            </a:r>
            <a:r>
              <a:rPr dirty="0"/>
              <a:t>neo2 </a:t>
            </a:r>
            <a:r>
              <a:rPr dirty="0" spc="-15"/>
              <a:t>valve  frame </a:t>
            </a:r>
            <a:r>
              <a:rPr dirty="0" spc="-10"/>
              <a:t>under-expansion, </a:t>
            </a:r>
            <a:r>
              <a:rPr dirty="0"/>
              <a:t>as assessed </a:t>
            </a:r>
            <a:r>
              <a:rPr dirty="0" spc="-10"/>
              <a:t>by core-lab analyzed</a:t>
            </a:r>
            <a:r>
              <a:rPr dirty="0" spc="55"/>
              <a:t> </a:t>
            </a:r>
            <a:r>
              <a:rPr dirty="0" spc="-10"/>
              <a:t>fluoroscopy:</a:t>
            </a:r>
          </a:p>
          <a:p>
            <a:pPr lvl="1" marL="534035" indent="-282575">
              <a:lnSpc>
                <a:spcPct val="100000"/>
              </a:lnSpc>
              <a:spcBef>
                <a:spcPts val="745"/>
              </a:spcBef>
              <a:buSzPct val="102272"/>
              <a:buFont typeface="Arial"/>
              <a:buChar char="–"/>
              <a:tabLst>
                <a:tab pos="535305" algn="l"/>
              </a:tabLst>
            </a:pPr>
            <a:r>
              <a:rPr dirty="0" sz="2200" spc="-25">
                <a:latin typeface="Calibri"/>
                <a:cs typeface="Calibri"/>
              </a:rPr>
              <a:t>Was </a:t>
            </a:r>
            <a:r>
              <a:rPr dirty="0" sz="2200" spc="-10">
                <a:latin typeface="Calibri"/>
                <a:cs typeface="Calibri"/>
              </a:rPr>
              <a:t>noted </a:t>
            </a:r>
            <a:r>
              <a:rPr dirty="0" sz="2200" spc="-5">
                <a:latin typeface="Calibri"/>
                <a:cs typeface="Calibri"/>
              </a:rPr>
              <a:t>in ~22 </a:t>
            </a:r>
            <a:r>
              <a:rPr dirty="0" sz="2200">
                <a:latin typeface="Calibri"/>
                <a:cs typeface="Calibri"/>
              </a:rPr>
              <a:t>%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30">
                <a:latin typeface="Calibri"/>
                <a:cs typeface="Calibri"/>
              </a:rPr>
              <a:t>ACURATE </a:t>
            </a:r>
            <a:r>
              <a:rPr dirty="0" sz="2200" spc="-5" i="1">
                <a:latin typeface="Calibri"/>
                <a:cs typeface="Calibri"/>
              </a:rPr>
              <a:t>neo2</a:t>
            </a:r>
            <a:r>
              <a:rPr dirty="0" sz="2200" spc="70" i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implants</a:t>
            </a:r>
            <a:endParaRPr sz="2200">
              <a:latin typeface="Calibri"/>
              <a:cs typeface="Calibri"/>
            </a:endParaRPr>
          </a:p>
          <a:p>
            <a:pPr lvl="1" marL="5080"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2800">
              <a:latin typeface="Calibri"/>
              <a:cs typeface="Calibri"/>
            </a:endParaRPr>
          </a:p>
          <a:p>
            <a:pPr lvl="1" marL="533400" marR="208915" indent="-281305">
              <a:lnSpc>
                <a:spcPct val="79800"/>
              </a:lnSpc>
              <a:buSzPct val="102272"/>
              <a:buFont typeface="Arial"/>
              <a:buChar char="–"/>
              <a:tabLst>
                <a:tab pos="535305" algn="l"/>
              </a:tabLst>
            </a:pPr>
            <a:r>
              <a:rPr dirty="0" sz="2200" spc="-25">
                <a:latin typeface="Calibri"/>
                <a:cs typeface="Calibri"/>
              </a:rPr>
              <a:t>Was </a:t>
            </a:r>
            <a:r>
              <a:rPr dirty="0" sz="2200" spc="-10">
                <a:latin typeface="Calibri"/>
                <a:cs typeface="Calibri"/>
              </a:rPr>
              <a:t>more </a:t>
            </a:r>
            <a:r>
              <a:rPr dirty="0" sz="2200" spc="-15">
                <a:latin typeface="Calibri"/>
                <a:cs typeface="Calibri"/>
              </a:rPr>
              <a:t>likely </a:t>
            </a:r>
            <a:r>
              <a:rPr dirty="0" sz="2200" spc="-10">
                <a:latin typeface="Calibri"/>
                <a:cs typeface="Calibri"/>
              </a:rPr>
              <a:t>to </a:t>
            </a:r>
            <a:r>
              <a:rPr dirty="0" sz="2200" spc="-5">
                <a:latin typeface="Calibri"/>
                <a:cs typeface="Calibri"/>
              </a:rPr>
              <a:t>occur in </a:t>
            </a:r>
            <a:r>
              <a:rPr dirty="0" sz="2200" spc="-10">
                <a:latin typeface="Calibri"/>
                <a:cs typeface="Calibri"/>
              </a:rPr>
              <a:t>patients </a:t>
            </a:r>
            <a:r>
              <a:rPr dirty="0" sz="2200">
                <a:latin typeface="Calibri"/>
                <a:cs typeface="Calibri"/>
              </a:rPr>
              <a:t>with </a:t>
            </a:r>
            <a:r>
              <a:rPr dirty="0" sz="2200" spc="-5">
                <a:latin typeface="Calibri"/>
                <a:cs typeface="Calibri"/>
              </a:rPr>
              <a:t>higher </a:t>
            </a:r>
            <a:r>
              <a:rPr dirty="0" sz="2200" spc="-10">
                <a:latin typeface="Calibri"/>
                <a:cs typeface="Calibri"/>
              </a:rPr>
              <a:t>leaflet and/or </a:t>
            </a:r>
            <a:r>
              <a:rPr dirty="0" sz="2200">
                <a:latin typeface="Calibri"/>
                <a:cs typeface="Calibri"/>
              </a:rPr>
              <a:t>annular  </a:t>
            </a:r>
            <a:r>
              <a:rPr dirty="0" sz="2200" spc="-5">
                <a:latin typeface="Calibri"/>
                <a:cs typeface="Calibri"/>
              </a:rPr>
              <a:t>calcification </a:t>
            </a:r>
            <a:r>
              <a:rPr dirty="0" sz="2200" spc="-10">
                <a:latin typeface="Calibri"/>
                <a:cs typeface="Calibri"/>
              </a:rPr>
              <a:t>burden—consistent </a:t>
            </a:r>
            <a:r>
              <a:rPr dirty="0" sz="2200">
                <a:latin typeface="Calibri"/>
                <a:cs typeface="Calibri"/>
              </a:rPr>
              <a:t>with the </a:t>
            </a:r>
            <a:r>
              <a:rPr dirty="0" sz="2200" spc="-30">
                <a:latin typeface="Calibri"/>
                <a:cs typeface="Calibri"/>
              </a:rPr>
              <a:t>valve’s </a:t>
            </a:r>
            <a:r>
              <a:rPr dirty="0" sz="2200" spc="-10">
                <a:latin typeface="Calibri"/>
                <a:cs typeface="Calibri"/>
              </a:rPr>
              <a:t>lower radial </a:t>
            </a:r>
            <a:r>
              <a:rPr dirty="0" sz="2200" spc="-5">
                <a:latin typeface="Calibri"/>
                <a:cs typeface="Calibri"/>
              </a:rPr>
              <a:t>opening  </a:t>
            </a:r>
            <a:r>
              <a:rPr dirty="0" sz="2200" spc="-15">
                <a:latin typeface="Calibri"/>
                <a:cs typeface="Calibri"/>
              </a:rPr>
              <a:t>force.</a:t>
            </a:r>
            <a:endParaRPr sz="2200">
              <a:latin typeface="Calibri"/>
              <a:cs typeface="Calibri"/>
            </a:endParaRPr>
          </a:p>
          <a:p>
            <a:pPr lvl="1" marL="5080">
              <a:lnSpc>
                <a:spcPct val="100000"/>
              </a:lnSpc>
              <a:buFont typeface="Arial"/>
              <a:buChar char="–"/>
            </a:pPr>
            <a:endParaRPr sz="2850">
              <a:latin typeface="Calibri"/>
              <a:cs typeface="Calibri"/>
            </a:endParaRPr>
          </a:p>
          <a:p>
            <a:pPr lvl="1" marL="533400" marR="352425" indent="-281305">
              <a:lnSpc>
                <a:spcPct val="79700"/>
              </a:lnSpc>
              <a:buSzPct val="102272"/>
              <a:buFont typeface="Arial"/>
              <a:buChar char="–"/>
              <a:tabLst>
                <a:tab pos="535305" algn="l"/>
              </a:tabLst>
            </a:pPr>
            <a:r>
              <a:rPr dirty="0" sz="2200" spc="-25">
                <a:latin typeface="Calibri"/>
                <a:cs typeface="Calibri"/>
              </a:rPr>
              <a:t>Was </a:t>
            </a:r>
            <a:r>
              <a:rPr dirty="0" sz="2200" spc="-5">
                <a:latin typeface="Calibri"/>
                <a:cs typeface="Calibri"/>
              </a:rPr>
              <a:t>associated </a:t>
            </a:r>
            <a:r>
              <a:rPr dirty="0" sz="2200">
                <a:latin typeface="Calibri"/>
                <a:cs typeface="Calibri"/>
              </a:rPr>
              <a:t>with a </a:t>
            </a:r>
            <a:r>
              <a:rPr dirty="0" sz="2200" spc="-10">
                <a:latin typeface="Calibri"/>
                <a:cs typeface="Calibri"/>
              </a:rPr>
              <a:t>significantly </a:t>
            </a:r>
            <a:r>
              <a:rPr dirty="0" sz="2200" spc="-5">
                <a:latin typeface="Calibri"/>
                <a:cs typeface="Calibri"/>
              </a:rPr>
              <a:t>higher </a:t>
            </a:r>
            <a:r>
              <a:rPr dirty="0" sz="2200">
                <a:latin typeface="Calibri"/>
                <a:cs typeface="Calibri"/>
              </a:rPr>
              <a:t>risk </a:t>
            </a:r>
            <a:r>
              <a:rPr dirty="0" sz="2200" spc="-5">
                <a:latin typeface="Calibri"/>
                <a:cs typeface="Calibri"/>
              </a:rPr>
              <a:t>of primary endpoint of  </a:t>
            </a:r>
            <a:r>
              <a:rPr dirty="0" sz="2200" spc="-10">
                <a:latin typeface="Calibri"/>
                <a:cs typeface="Calibri"/>
              </a:rPr>
              <a:t>composite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0">
                <a:latin typeface="Calibri"/>
                <a:cs typeface="Calibri"/>
              </a:rPr>
              <a:t>death, </a:t>
            </a:r>
            <a:r>
              <a:rPr dirty="0" sz="2200" spc="-25">
                <a:latin typeface="Calibri"/>
                <a:cs typeface="Calibri"/>
              </a:rPr>
              <a:t>stroke, </a:t>
            </a:r>
            <a:r>
              <a:rPr dirty="0" sz="2200" spc="-5">
                <a:latin typeface="Calibri"/>
                <a:cs typeface="Calibri"/>
              </a:rPr>
              <a:t>or </a:t>
            </a:r>
            <a:r>
              <a:rPr dirty="0" sz="2200" spc="-10">
                <a:latin typeface="Calibri"/>
                <a:cs typeface="Calibri"/>
              </a:rPr>
              <a:t>rehospitalization at </a:t>
            </a:r>
            <a:r>
              <a:rPr dirty="0" sz="2200">
                <a:latin typeface="Calibri"/>
                <a:cs typeface="Calibri"/>
              </a:rPr>
              <a:t>1</a:t>
            </a:r>
            <a:r>
              <a:rPr dirty="0" sz="2200" spc="7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year.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1190" y="49221"/>
            <a:ext cx="47085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essentials </a:t>
            </a:r>
            <a:r>
              <a:rPr dirty="0" sz="3200" spc="-15" b="1">
                <a:latin typeface="Calibri"/>
                <a:cs typeface="Calibri"/>
              </a:rPr>
              <a:t>to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remember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38" y="858244"/>
            <a:ext cx="8601075" cy="10166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54965" marR="5080" indent="-342900">
              <a:lnSpc>
                <a:spcPts val="1730"/>
              </a:lnSpc>
              <a:spcBef>
                <a:spcPts val="315"/>
              </a:spcBef>
              <a:buSzPct val="10312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5">
                <a:latin typeface="Calibri"/>
                <a:cs typeface="Calibri"/>
              </a:rPr>
              <a:t>Valve design </a:t>
            </a:r>
            <a:r>
              <a:rPr dirty="0" sz="1600">
                <a:latin typeface="Calibri"/>
                <a:cs typeface="Calibri"/>
              </a:rPr>
              <a:t>modification to </a:t>
            </a:r>
            <a:r>
              <a:rPr dirty="0" sz="1600" spc="-5">
                <a:latin typeface="Calibri"/>
                <a:cs typeface="Calibri"/>
              </a:rPr>
              <a:t>increase </a:t>
            </a:r>
            <a:r>
              <a:rPr dirty="0" sz="1600">
                <a:latin typeface="Calibri"/>
                <a:cs typeface="Calibri"/>
              </a:rPr>
              <a:t>the radial </a:t>
            </a:r>
            <a:r>
              <a:rPr dirty="0" sz="1600" spc="-5">
                <a:latin typeface="Calibri"/>
                <a:cs typeface="Calibri"/>
              </a:rPr>
              <a:t>strength </a:t>
            </a:r>
            <a:r>
              <a:rPr dirty="0" sz="1600">
                <a:latin typeface="Calibri"/>
                <a:cs typeface="Calibri"/>
              </a:rPr>
              <a:t>and careful consideration </a:t>
            </a:r>
            <a:r>
              <a:rPr dirty="0" sz="1600" spc="-5">
                <a:latin typeface="Calibri"/>
                <a:cs typeface="Calibri"/>
              </a:rPr>
              <a:t>of pre- </a:t>
            </a:r>
            <a:r>
              <a:rPr dirty="0" sz="1600">
                <a:latin typeface="Calibri"/>
                <a:cs typeface="Calibri"/>
              </a:rPr>
              <a:t>and </a:t>
            </a:r>
            <a:r>
              <a:rPr dirty="0" sz="1600" spc="-5">
                <a:latin typeface="Calibri"/>
                <a:cs typeface="Calibri"/>
              </a:rPr>
              <a:t>post-  dilation </a:t>
            </a:r>
            <a:r>
              <a:rPr dirty="0" sz="1600">
                <a:latin typeface="Calibri"/>
                <a:cs typeface="Calibri"/>
              </a:rPr>
              <a:t>may </a:t>
            </a:r>
            <a:r>
              <a:rPr dirty="0" sz="1600" spc="-5">
                <a:latin typeface="Calibri"/>
                <a:cs typeface="Calibri"/>
              </a:rPr>
              <a:t>improve </a:t>
            </a:r>
            <a:r>
              <a:rPr dirty="0" sz="1600">
                <a:latin typeface="Calibri"/>
                <a:cs typeface="Calibri"/>
              </a:rPr>
              <a:t>valve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expansion.</a:t>
            </a:r>
            <a:endParaRPr sz="1600">
              <a:latin typeface="Calibri"/>
              <a:cs typeface="Calibri"/>
            </a:endParaRPr>
          </a:p>
          <a:p>
            <a:pPr marL="354965" marR="567690" indent="-342900">
              <a:lnSpc>
                <a:spcPts val="1730"/>
              </a:lnSpc>
              <a:spcBef>
                <a:spcPts val="695"/>
              </a:spcBef>
              <a:buSzPct val="10312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>
                <a:latin typeface="Calibri"/>
                <a:cs typeface="Calibri"/>
              </a:rPr>
              <a:t>Whether </a:t>
            </a:r>
            <a:r>
              <a:rPr dirty="0" sz="1600" spc="-5">
                <a:latin typeface="Calibri"/>
                <a:cs typeface="Calibri"/>
              </a:rPr>
              <a:t>optimization of </a:t>
            </a:r>
            <a:r>
              <a:rPr dirty="0" sz="1600">
                <a:latin typeface="Calibri"/>
                <a:cs typeface="Calibri"/>
              </a:rPr>
              <a:t>ACURATE </a:t>
            </a:r>
            <a:r>
              <a:rPr dirty="0" sz="1600" spc="-5">
                <a:latin typeface="Calibri"/>
                <a:cs typeface="Calibri"/>
              </a:rPr>
              <a:t>neo2 </a:t>
            </a:r>
            <a:r>
              <a:rPr dirty="0" sz="1600">
                <a:latin typeface="Calibri"/>
                <a:cs typeface="Calibri"/>
              </a:rPr>
              <a:t>valve </a:t>
            </a:r>
            <a:r>
              <a:rPr dirty="0" sz="1600" spc="-5">
                <a:latin typeface="Calibri"/>
                <a:cs typeface="Calibri"/>
              </a:rPr>
              <a:t>frame </a:t>
            </a:r>
            <a:r>
              <a:rPr dirty="0" sz="1600">
                <a:latin typeface="Calibri"/>
                <a:cs typeface="Calibri"/>
              </a:rPr>
              <a:t>expansion translates </a:t>
            </a:r>
            <a:r>
              <a:rPr dirty="0" sz="1600" spc="-5">
                <a:latin typeface="Calibri"/>
                <a:cs typeface="Calibri"/>
              </a:rPr>
              <a:t>into better patient  outcomes deserves further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investigation.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9974" y="82953"/>
            <a:ext cx="337375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1">
                <a:latin typeface="Calibri"/>
                <a:cs typeface="Calibri"/>
              </a:rPr>
              <a:t>Why </a:t>
            </a:r>
            <a:r>
              <a:rPr dirty="0" b="1">
                <a:latin typeface="Calibri"/>
                <a:cs typeface="Calibri"/>
              </a:rPr>
              <a:t>is this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important?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2911" y="2642914"/>
            <a:ext cx="33337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0405" algn="l"/>
              </a:tabLst>
            </a:pPr>
            <a:r>
              <a:rPr dirty="0" sz="1400" spc="-10" b="1">
                <a:solidFill>
                  <a:srgbClr val="003C71"/>
                </a:solidFill>
                <a:latin typeface="Calibri"/>
                <a:cs typeface="Calibri"/>
              </a:rPr>
              <a:t>Before</a:t>
            </a:r>
            <a:r>
              <a:rPr dirty="0" sz="1400" b="1">
                <a:solidFill>
                  <a:srgbClr val="003C71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3C71"/>
                </a:solidFill>
                <a:latin typeface="Calibri"/>
                <a:cs typeface="Calibri"/>
              </a:rPr>
              <a:t>Post-dilation	</a:t>
            </a:r>
            <a:r>
              <a:rPr dirty="0" sz="1400" spc="-5" b="1">
                <a:solidFill>
                  <a:srgbClr val="003C71"/>
                </a:solidFill>
                <a:latin typeface="Calibri"/>
                <a:cs typeface="Calibri"/>
              </a:rPr>
              <a:t>After</a:t>
            </a:r>
            <a:r>
              <a:rPr dirty="0" sz="1400" spc="-60" b="1">
                <a:solidFill>
                  <a:srgbClr val="003C71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3C71"/>
                </a:solidFill>
                <a:latin typeface="Calibri"/>
                <a:cs typeface="Calibri"/>
              </a:rPr>
              <a:t>Post-dilation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9900" y="3022600"/>
            <a:ext cx="1235478" cy="1978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4203" y="3088397"/>
            <a:ext cx="184150" cy="1870710"/>
          </a:xfrm>
          <a:custGeom>
            <a:avLst/>
            <a:gdLst/>
            <a:ahLst/>
            <a:cxnLst/>
            <a:rect l="l" t="t" r="r" b="b"/>
            <a:pathLst>
              <a:path w="184150" h="1870710">
                <a:moveTo>
                  <a:pt x="183949" y="0"/>
                </a:moveTo>
                <a:lnTo>
                  <a:pt x="0" y="1870662"/>
                </a:lnTo>
              </a:path>
            </a:pathLst>
          </a:custGeom>
          <a:ln w="19049">
            <a:solidFill>
              <a:srgbClr val="FF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80344" y="3086472"/>
            <a:ext cx="323850" cy="1819910"/>
          </a:xfrm>
          <a:custGeom>
            <a:avLst/>
            <a:gdLst/>
            <a:ahLst/>
            <a:cxnLst/>
            <a:rect l="l" t="t" r="r" b="b"/>
            <a:pathLst>
              <a:path w="323850" h="1819910">
                <a:moveTo>
                  <a:pt x="0" y="0"/>
                </a:moveTo>
                <a:lnTo>
                  <a:pt x="323727" y="1819554"/>
                </a:lnTo>
              </a:path>
            </a:pathLst>
          </a:custGeom>
          <a:ln w="19050">
            <a:solidFill>
              <a:srgbClr val="FF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44981" y="3086472"/>
            <a:ext cx="85090" cy="1872614"/>
          </a:xfrm>
          <a:custGeom>
            <a:avLst/>
            <a:gdLst/>
            <a:ahLst/>
            <a:cxnLst/>
            <a:rect l="l" t="t" r="r" b="b"/>
            <a:pathLst>
              <a:path w="85090" h="1872614">
                <a:moveTo>
                  <a:pt x="84604" y="0"/>
                </a:moveTo>
                <a:lnTo>
                  <a:pt x="0" y="187258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54900" y="3035300"/>
            <a:ext cx="1326432" cy="1982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7754" y="3102746"/>
            <a:ext cx="68580" cy="1851025"/>
          </a:xfrm>
          <a:custGeom>
            <a:avLst/>
            <a:gdLst/>
            <a:ahLst/>
            <a:cxnLst/>
            <a:rect l="l" t="t" r="r" b="b"/>
            <a:pathLst>
              <a:path w="68579" h="1851025">
                <a:moveTo>
                  <a:pt x="0" y="0"/>
                </a:moveTo>
                <a:lnTo>
                  <a:pt x="68279" y="1850814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41860" y="3102746"/>
            <a:ext cx="151130" cy="1872614"/>
          </a:xfrm>
          <a:custGeom>
            <a:avLst/>
            <a:gdLst/>
            <a:ahLst/>
            <a:cxnLst/>
            <a:rect l="l" t="t" r="r" b="b"/>
            <a:pathLst>
              <a:path w="151129" h="1872614">
                <a:moveTo>
                  <a:pt x="0" y="0"/>
                </a:moveTo>
                <a:lnTo>
                  <a:pt x="150738" y="1872587"/>
                </a:lnTo>
              </a:path>
            </a:pathLst>
          </a:custGeom>
          <a:ln w="25399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65791" y="3102746"/>
            <a:ext cx="0" cy="1872614"/>
          </a:xfrm>
          <a:custGeom>
            <a:avLst/>
            <a:gdLst/>
            <a:ahLst/>
            <a:cxnLst/>
            <a:rect l="l" t="t" r="r" b="b"/>
            <a:pathLst>
              <a:path w="0" h="1872614">
                <a:moveTo>
                  <a:pt x="1" y="0"/>
                </a:moveTo>
                <a:lnTo>
                  <a:pt x="0" y="1872587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12038" y="396709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 h="0">
                <a:moveTo>
                  <a:pt x="0" y="0"/>
                </a:moveTo>
                <a:lnTo>
                  <a:pt x="295547" y="0"/>
                </a:lnTo>
              </a:path>
            </a:pathLst>
          </a:custGeom>
          <a:ln w="38100">
            <a:solidFill>
              <a:srgbClr val="1D3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88535" y="390994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0" y="0"/>
                </a:lnTo>
                <a:lnTo>
                  <a:pt x="114300" y="57150"/>
                </a:lnTo>
                <a:lnTo>
                  <a:pt x="0" y="114300"/>
                </a:lnTo>
                <a:close/>
              </a:path>
            </a:pathLst>
          </a:custGeom>
          <a:solidFill>
            <a:srgbClr val="1D38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97747" y="1934296"/>
            <a:ext cx="3619500" cy="589915"/>
          </a:xfrm>
          <a:prstGeom prst="rect">
            <a:avLst/>
          </a:prstGeom>
          <a:solidFill>
            <a:srgbClr val="604A7B"/>
          </a:solidFill>
        </p:spPr>
        <p:txBody>
          <a:bodyPr wrap="square" lIns="0" tIns="107314" rIns="0" bIns="0" rtlCol="0" vert="horz">
            <a:spAutoFit/>
          </a:bodyPr>
          <a:lstStyle/>
          <a:p>
            <a:pPr marL="499109" marR="452120" indent="45720">
              <a:lnSpc>
                <a:spcPct val="100000"/>
              </a:lnSpc>
              <a:spcBef>
                <a:spcPts val="844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Post-dilation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 performed,  when feasible, to improve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823" y="1934296"/>
            <a:ext cx="2315210" cy="589915"/>
          </a:xfrm>
          <a:prstGeom prst="rect">
            <a:avLst/>
          </a:prstGeom>
          <a:solidFill>
            <a:srgbClr val="604A7B"/>
          </a:solidFill>
        </p:spPr>
        <p:txBody>
          <a:bodyPr wrap="square" lIns="0" tIns="107314" rIns="0" bIns="0" rtlCol="0" vert="horz">
            <a:spAutoFit/>
          </a:bodyPr>
          <a:lstStyle/>
          <a:p>
            <a:pPr marL="411480" marR="404495" indent="214629">
              <a:lnSpc>
                <a:spcPct val="100000"/>
              </a:lnSpc>
              <a:spcBef>
                <a:spcPts val="844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Routine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use of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pre-dilation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835" y="2601354"/>
            <a:ext cx="216598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Pre-dilation of </a:t>
            </a:r>
            <a:r>
              <a:rPr dirty="0" sz="1400" spc="-20">
                <a:latin typeface="Calibri"/>
                <a:cs typeface="Calibri"/>
              </a:rPr>
              <a:t>ACURATE </a:t>
            </a:r>
            <a:r>
              <a:rPr dirty="0" sz="1400" spc="-5" i="1">
                <a:latin typeface="Calibri"/>
                <a:cs typeface="Calibri"/>
              </a:rPr>
              <a:t>neo2  </a:t>
            </a:r>
            <a:r>
              <a:rPr dirty="0" sz="1400" spc="-5">
                <a:latin typeface="Calibri"/>
                <a:cs typeface="Calibri"/>
              </a:rPr>
              <a:t>is </a:t>
            </a:r>
            <a:r>
              <a:rPr dirty="0" sz="1400" spc="-10">
                <a:latin typeface="Calibri"/>
                <a:cs typeface="Calibri"/>
              </a:rPr>
              <a:t>recommended </a:t>
            </a:r>
            <a:r>
              <a:rPr dirty="0" sz="1400" spc="-5">
                <a:latin typeface="Calibri"/>
                <a:cs typeface="Calibri"/>
              </a:rPr>
              <a:t>using </a:t>
            </a:r>
            <a:r>
              <a:rPr dirty="0" sz="1400">
                <a:latin typeface="Calibri"/>
                <a:cs typeface="Calibri"/>
              </a:rPr>
              <a:t>a  </a:t>
            </a:r>
            <a:r>
              <a:rPr dirty="0" sz="1400" spc="-5">
                <a:latin typeface="Calibri"/>
                <a:cs typeface="Calibri"/>
              </a:rPr>
              <a:t>balloon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sized</a:t>
            </a:r>
            <a:endParaRPr sz="1400">
              <a:latin typeface="Calibri"/>
              <a:cs typeface="Calibri"/>
            </a:endParaRPr>
          </a:p>
          <a:p>
            <a:pPr algn="ctr" marL="54610" marR="4889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1 </a:t>
            </a:r>
            <a:r>
              <a:rPr dirty="0" sz="1400" spc="-10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1.9mm </a:t>
            </a:r>
            <a:r>
              <a:rPr dirty="0" sz="1400" spc="-5">
                <a:latin typeface="Calibri"/>
                <a:cs typeface="Calibri"/>
              </a:rPr>
              <a:t>smaller </a:t>
            </a:r>
            <a:r>
              <a:rPr dirty="0" sz="1400">
                <a:latin typeface="Calibri"/>
                <a:cs typeface="Calibri"/>
              </a:rPr>
              <a:t>than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  annulus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diameter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6397" y="1934296"/>
            <a:ext cx="2315210" cy="589915"/>
          </a:xfrm>
          <a:prstGeom prst="rect">
            <a:avLst/>
          </a:prstGeom>
          <a:solidFill>
            <a:srgbClr val="604A7B"/>
          </a:solidFill>
        </p:spPr>
        <p:txBody>
          <a:bodyPr wrap="square" lIns="0" tIns="107314" rIns="0" bIns="0" rtlCol="0" vert="horz">
            <a:spAutoFit/>
          </a:bodyPr>
          <a:lstStyle/>
          <a:p>
            <a:pPr marL="251460" marR="242570" indent="28575">
              <a:lnSpc>
                <a:spcPct val="100000"/>
              </a:lnSpc>
              <a:spcBef>
                <a:spcPts val="844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Peri-procedural imaging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 two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0058" y="2599613"/>
            <a:ext cx="213487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6370" marR="160655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Under-expansion may</a:t>
            </a:r>
            <a:r>
              <a:rPr dirty="0" sz="1400" spc="-4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be  more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easily </a:t>
            </a: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identified  </a:t>
            </a:r>
            <a:r>
              <a:rPr dirty="0" sz="1400" spc="-10">
                <a:solidFill>
                  <a:srgbClr val="3C3C3B"/>
                </a:solidFill>
                <a:latin typeface="Calibri"/>
                <a:cs typeface="Calibri"/>
              </a:rPr>
              <a:t>through </a:t>
            </a: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use</a:t>
            </a:r>
            <a:r>
              <a:rPr dirty="0" sz="1400" spc="-1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12700" marR="5080" indent="208279">
              <a:lnSpc>
                <a:spcPct val="100000"/>
              </a:lnSpc>
            </a:pP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two angiographic views  </a:t>
            </a:r>
            <a:r>
              <a:rPr dirty="0" sz="1400">
                <a:solidFill>
                  <a:srgbClr val="3C3C3B"/>
                </a:solidFill>
                <a:latin typeface="Calibri"/>
                <a:cs typeface="Calibri"/>
              </a:rPr>
              <a:t>(eg, 3-cusp and cusp</a:t>
            </a:r>
            <a:r>
              <a:rPr dirty="0" sz="1400" spc="-85">
                <a:solidFill>
                  <a:srgbClr val="3C3C3B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3C3C3B"/>
                </a:solidFill>
                <a:latin typeface="Calibri"/>
                <a:cs typeface="Calibri"/>
              </a:rPr>
              <a:t>overlap)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703" y="3990173"/>
            <a:ext cx="4572000" cy="7391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0805" marR="139065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latin typeface="Calibri"/>
                <a:cs typeface="Calibri"/>
              </a:rPr>
              <a:t>Among 137 </a:t>
            </a:r>
            <a:r>
              <a:rPr dirty="0" sz="1400" spc="-5">
                <a:latin typeface="Calibri"/>
                <a:cs typeface="Calibri"/>
              </a:rPr>
              <a:t>patients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10">
                <a:latin typeface="Calibri"/>
                <a:cs typeface="Calibri"/>
              </a:rPr>
              <a:t>pre- </a:t>
            </a:r>
            <a:r>
              <a:rPr dirty="0" sz="1400">
                <a:latin typeface="Calibri"/>
                <a:cs typeface="Calibri"/>
              </a:rPr>
              <a:t>and </a:t>
            </a:r>
            <a:r>
              <a:rPr dirty="0" sz="1400" spc="-10">
                <a:latin typeface="Calibri"/>
                <a:cs typeface="Calibri"/>
              </a:rPr>
              <a:t>post-dilation </a:t>
            </a:r>
            <a:r>
              <a:rPr dirty="0" sz="1400" spc="-5">
                <a:latin typeface="Calibri"/>
                <a:cs typeface="Calibri"/>
              </a:rPr>
              <a:t>angiograms,  </a:t>
            </a:r>
            <a:r>
              <a:rPr dirty="0" sz="1400">
                <a:latin typeface="Calibri"/>
                <a:cs typeface="Calibri"/>
              </a:rPr>
              <a:t>36 % </a:t>
            </a:r>
            <a:r>
              <a:rPr dirty="0" sz="1400" spc="-5">
                <a:latin typeface="Calibri"/>
                <a:cs typeface="Calibri"/>
              </a:rPr>
              <a:t>showed </a:t>
            </a:r>
            <a:r>
              <a:rPr dirty="0" sz="1400" spc="-10">
                <a:latin typeface="Calibri"/>
                <a:cs typeface="Calibri"/>
              </a:rPr>
              <a:t>valve under-expansion, </a:t>
            </a:r>
            <a:r>
              <a:rPr dirty="0" sz="1400" spc="-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whom </a:t>
            </a:r>
            <a:r>
              <a:rPr dirty="0" sz="1400" b="1">
                <a:latin typeface="Calibri"/>
                <a:cs typeface="Calibri"/>
              </a:rPr>
              <a:t>54 % </a:t>
            </a:r>
            <a:r>
              <a:rPr dirty="0" sz="1400" spc="-10" b="1">
                <a:latin typeface="Calibri"/>
                <a:cs typeface="Calibri"/>
              </a:rPr>
              <a:t>were  corrected </a:t>
            </a:r>
            <a:r>
              <a:rPr dirty="0" sz="1400" spc="-5" b="1">
                <a:latin typeface="Calibri"/>
                <a:cs typeface="Calibri"/>
              </a:rPr>
              <a:t>with </a:t>
            </a:r>
            <a:r>
              <a:rPr dirty="0" sz="1400" spc="-10" b="1">
                <a:latin typeface="Calibri"/>
                <a:cs typeface="Calibri"/>
              </a:rPr>
              <a:t>post-dilation.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3893" y="78311"/>
            <a:ext cx="3380740" cy="98107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 indent="302895">
              <a:lnSpc>
                <a:spcPts val="3560"/>
              </a:lnSpc>
              <a:spcBef>
                <a:spcPts val="550"/>
              </a:spcBef>
            </a:pPr>
            <a:r>
              <a:rPr dirty="0" sz="3300" spc="-5" b="1">
                <a:solidFill>
                  <a:srgbClr val="002060"/>
                </a:solidFill>
                <a:latin typeface="Times New Roman"/>
                <a:cs typeface="Times New Roman"/>
              </a:rPr>
              <a:t>Simultaneously  published </a:t>
            </a:r>
            <a:r>
              <a:rPr dirty="0" sz="3300" b="1">
                <a:solidFill>
                  <a:srgbClr val="002060"/>
                </a:solidFill>
                <a:latin typeface="Times New Roman"/>
                <a:cs typeface="Times New Roman"/>
              </a:rPr>
              <a:t>in</a:t>
            </a:r>
            <a:r>
              <a:rPr dirty="0" sz="3300" spc="-9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300" b="1" i="1">
                <a:solidFill>
                  <a:srgbClr val="002060"/>
                </a:solidFill>
                <a:latin typeface="Times New Roman"/>
                <a:cs typeface="Times New Roman"/>
              </a:rPr>
              <a:t>JACC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5244" y="1520688"/>
            <a:ext cx="2425700" cy="2018030"/>
          </a:xfrm>
          <a:custGeom>
            <a:avLst/>
            <a:gdLst/>
            <a:ahLst/>
            <a:cxnLst/>
            <a:rect l="l" t="t" r="r" b="b"/>
            <a:pathLst>
              <a:path w="2425700" h="2018029">
                <a:moveTo>
                  <a:pt x="0" y="0"/>
                </a:moveTo>
                <a:lnTo>
                  <a:pt x="2425147" y="0"/>
                </a:lnTo>
                <a:lnTo>
                  <a:pt x="2425147" y="2017642"/>
                </a:lnTo>
                <a:lnTo>
                  <a:pt x="0" y="201764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11800" y="4114800"/>
            <a:ext cx="2740139" cy="774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69515" y="3680569"/>
            <a:ext cx="1633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70C0"/>
                </a:solidFill>
                <a:latin typeface="Times New Roman"/>
                <a:cs typeface="Times New Roman"/>
              </a:rPr>
              <a:t>@RajMakkarMD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7577" y="592640"/>
            <a:ext cx="3262544" cy="3987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185" y="125060"/>
            <a:ext cx="4224020" cy="4893945"/>
          </a:xfrm>
          <a:custGeom>
            <a:avLst/>
            <a:gdLst/>
            <a:ahLst/>
            <a:cxnLst/>
            <a:rect l="l" t="t" r="r" b="b"/>
            <a:pathLst>
              <a:path w="4224020" h="4893945">
                <a:moveTo>
                  <a:pt x="0" y="0"/>
                </a:moveTo>
                <a:lnTo>
                  <a:pt x="4223829" y="0"/>
                </a:lnTo>
                <a:lnTo>
                  <a:pt x="4223829" y="4893378"/>
                </a:lnTo>
                <a:lnTo>
                  <a:pt x="0" y="489337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11800" y="1003300"/>
            <a:ext cx="2740139" cy="274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pc</a:t>
            </a:r>
            <a:r>
              <a:rPr dirty="0" spc="-55"/>
              <a:t>r</a:t>
            </a:r>
            <a:r>
              <a:rPr dirty="0" spc="-5"/>
              <a:t>online.</a:t>
            </a:r>
            <a:r>
              <a:rPr dirty="0" spc="-30"/>
              <a:t>c</a:t>
            </a:r>
            <a:r>
              <a:rPr dirty="0" spc="-5"/>
              <a:t>om</a:t>
            </a:r>
          </a:p>
        </p:txBody>
      </p:sp>
      <p:sp>
        <p:nvSpPr>
          <p:cNvPr id="4" name="object 4"/>
          <p:cNvSpPr/>
          <p:nvPr/>
        </p:nvSpPr>
        <p:spPr>
          <a:xfrm>
            <a:off x="4038600" y="2044700"/>
            <a:ext cx="1065170" cy="106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856" y="82953"/>
            <a:ext cx="66795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Impact of Learning </a:t>
            </a:r>
            <a:r>
              <a:rPr dirty="0" spc="-5" b="1">
                <a:latin typeface="Calibri"/>
                <a:cs typeface="Calibri"/>
              </a:rPr>
              <a:t>Curve </a:t>
            </a:r>
            <a:r>
              <a:rPr dirty="0" b="1">
                <a:latin typeface="Calibri"/>
                <a:cs typeface="Calibri"/>
              </a:rPr>
              <a:t>on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Underexpansion</a:t>
            </a:r>
          </a:p>
        </p:txBody>
      </p:sp>
      <p:sp>
        <p:nvSpPr>
          <p:cNvPr id="3" name="object 3"/>
          <p:cNvSpPr/>
          <p:nvPr/>
        </p:nvSpPr>
        <p:spPr>
          <a:xfrm>
            <a:off x="1139896" y="1713620"/>
            <a:ext cx="474980" cy="2492375"/>
          </a:xfrm>
          <a:custGeom>
            <a:avLst/>
            <a:gdLst/>
            <a:ahLst/>
            <a:cxnLst/>
            <a:rect l="l" t="t" r="r" b="b"/>
            <a:pathLst>
              <a:path w="474980" h="2492375">
                <a:moveTo>
                  <a:pt x="0" y="0"/>
                </a:moveTo>
                <a:lnTo>
                  <a:pt x="474443" y="0"/>
                </a:lnTo>
                <a:lnTo>
                  <a:pt x="474443" y="2492378"/>
                </a:lnTo>
                <a:lnTo>
                  <a:pt x="0" y="2492378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2439" y="2046653"/>
            <a:ext cx="474980" cy="2159635"/>
          </a:xfrm>
          <a:custGeom>
            <a:avLst/>
            <a:gdLst/>
            <a:ahLst/>
            <a:cxnLst/>
            <a:rect l="l" t="t" r="r" b="b"/>
            <a:pathLst>
              <a:path w="474980" h="2159635">
                <a:moveTo>
                  <a:pt x="0" y="0"/>
                </a:moveTo>
                <a:lnTo>
                  <a:pt x="474443" y="0"/>
                </a:lnTo>
                <a:lnTo>
                  <a:pt x="474443" y="2159345"/>
                </a:lnTo>
                <a:lnTo>
                  <a:pt x="0" y="2159345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4983" y="1885508"/>
            <a:ext cx="474980" cy="2320925"/>
          </a:xfrm>
          <a:custGeom>
            <a:avLst/>
            <a:gdLst/>
            <a:ahLst/>
            <a:cxnLst/>
            <a:rect l="l" t="t" r="r" b="b"/>
            <a:pathLst>
              <a:path w="474980" h="2320925">
                <a:moveTo>
                  <a:pt x="0" y="0"/>
                </a:moveTo>
                <a:lnTo>
                  <a:pt x="474443" y="0"/>
                </a:lnTo>
                <a:lnTo>
                  <a:pt x="474443" y="2320490"/>
                </a:lnTo>
                <a:lnTo>
                  <a:pt x="0" y="2320490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0379" y="4205999"/>
            <a:ext cx="2719070" cy="0"/>
          </a:xfrm>
          <a:custGeom>
            <a:avLst/>
            <a:gdLst/>
            <a:ahLst/>
            <a:cxnLst/>
            <a:rect l="l" t="t" r="r" b="b"/>
            <a:pathLst>
              <a:path w="2719070" h="0">
                <a:moveTo>
                  <a:pt x="0" y="0"/>
                </a:moveTo>
                <a:lnTo>
                  <a:pt x="2718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0379" y="4205999"/>
            <a:ext cx="2719070" cy="0"/>
          </a:xfrm>
          <a:custGeom>
            <a:avLst/>
            <a:gdLst/>
            <a:ahLst/>
            <a:cxnLst/>
            <a:rect l="l" t="t" r="r" b="b"/>
            <a:pathLst>
              <a:path w="2719070" h="0">
                <a:moveTo>
                  <a:pt x="0" y="0"/>
                </a:moveTo>
                <a:lnTo>
                  <a:pt x="27185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989" y="869454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89" y="140660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89" y="194375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89" y="2480906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89" y="3018057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570" y="3555207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570" y="4092358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5505" y="1442956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23.2%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8049" y="1775990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20.1%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0593" y="1614844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21.6%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070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070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070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1216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1216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1216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69928" y="4278819"/>
            <a:ext cx="1377315" cy="504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Enrollment</a:t>
            </a:r>
            <a:r>
              <a:rPr dirty="0" sz="1200" spc="-6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tercile</a:t>
            </a:r>
            <a:endParaRPr sz="1200">
              <a:latin typeface="Calibri"/>
              <a:cs typeface="Calibri"/>
            </a:endParaRPr>
          </a:p>
          <a:p>
            <a:pPr algn="r" marR="49530">
              <a:lnSpc>
                <a:spcPct val="100000"/>
              </a:lnSpc>
              <a:spcBef>
                <a:spcPts val="894"/>
              </a:spcBef>
              <a:tabLst>
                <a:tab pos="551180" algn="l"/>
                <a:tab pos="1046480" algn="l"/>
              </a:tabLst>
            </a:pPr>
            <a:r>
              <a:rPr dirty="0" sz="1200" spc="-2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arly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Mid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dirty="0" sz="1200" spc="-20">
                <a:solidFill>
                  <a:srgbClr val="595959"/>
                </a:solidFill>
                <a:latin typeface="Calibri"/>
                <a:cs typeface="Calibri"/>
              </a:rPr>
              <a:t>at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07410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07410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7410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18134" y="2057396"/>
            <a:ext cx="549275" cy="2148840"/>
          </a:xfrm>
          <a:custGeom>
            <a:avLst/>
            <a:gdLst/>
            <a:ahLst/>
            <a:cxnLst/>
            <a:rect l="l" t="t" r="r" b="b"/>
            <a:pathLst>
              <a:path w="549275" h="2148840">
                <a:moveTo>
                  <a:pt x="0" y="0"/>
                </a:moveTo>
                <a:lnTo>
                  <a:pt x="549188" y="0"/>
                </a:lnTo>
                <a:lnTo>
                  <a:pt x="549188" y="2148602"/>
                </a:lnTo>
                <a:lnTo>
                  <a:pt x="0" y="2148602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15604" y="1681390"/>
            <a:ext cx="549275" cy="2524760"/>
          </a:xfrm>
          <a:custGeom>
            <a:avLst/>
            <a:gdLst/>
            <a:ahLst/>
            <a:cxnLst/>
            <a:rect l="l" t="t" r="r" b="b"/>
            <a:pathLst>
              <a:path w="549275" h="2524760">
                <a:moveTo>
                  <a:pt x="0" y="0"/>
                </a:moveTo>
                <a:lnTo>
                  <a:pt x="549188" y="0"/>
                </a:lnTo>
                <a:lnTo>
                  <a:pt x="549188" y="2524608"/>
                </a:lnTo>
                <a:lnTo>
                  <a:pt x="0" y="252460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16772" y="4205999"/>
            <a:ext cx="2449830" cy="0"/>
          </a:xfrm>
          <a:custGeom>
            <a:avLst/>
            <a:gdLst/>
            <a:ahLst/>
            <a:cxnLst/>
            <a:rect l="l" t="t" r="r" b="b"/>
            <a:pathLst>
              <a:path w="2449829" h="0">
                <a:moveTo>
                  <a:pt x="0" y="0"/>
                </a:moveTo>
                <a:lnTo>
                  <a:pt x="24493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16772" y="4205999"/>
            <a:ext cx="2449830" cy="0"/>
          </a:xfrm>
          <a:custGeom>
            <a:avLst/>
            <a:gdLst/>
            <a:ahLst/>
            <a:cxnLst/>
            <a:rect l="l" t="t" r="r" b="b"/>
            <a:pathLst>
              <a:path w="2449829" h="0">
                <a:moveTo>
                  <a:pt x="0" y="0"/>
                </a:moveTo>
                <a:lnTo>
                  <a:pt x="244938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768269" y="4278819"/>
            <a:ext cx="74866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Site</a:t>
            </a:r>
            <a:r>
              <a:rPr dirty="0" sz="1200" spc="-5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volume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7963" y="4092358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67963" y="3555207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89382" y="3018057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89382" y="2480906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9382" y="194375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89382" y="140660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9382" y="869454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91115" y="1786732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88585" y="1410727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23.5%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37637" y="4575542"/>
            <a:ext cx="60896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dirty="0" sz="1200" spc="-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Median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28416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28416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28416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072605" y="4575542"/>
            <a:ext cx="68453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&gt;=</a:t>
            </a:r>
            <a:r>
              <a:rPr dirty="0" sz="1200" spc="-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Median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6338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6338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63385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99353" y="2068139"/>
            <a:ext cx="549275" cy="2138045"/>
          </a:xfrm>
          <a:custGeom>
            <a:avLst/>
            <a:gdLst/>
            <a:ahLst/>
            <a:cxnLst/>
            <a:rect l="l" t="t" r="r" b="b"/>
            <a:pathLst>
              <a:path w="549275" h="2138045">
                <a:moveTo>
                  <a:pt x="0" y="0"/>
                </a:moveTo>
                <a:lnTo>
                  <a:pt x="549188" y="0"/>
                </a:lnTo>
                <a:lnTo>
                  <a:pt x="549188" y="2137859"/>
                </a:lnTo>
                <a:lnTo>
                  <a:pt x="0" y="213785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196823" y="1799564"/>
            <a:ext cx="549275" cy="2406650"/>
          </a:xfrm>
          <a:custGeom>
            <a:avLst/>
            <a:gdLst/>
            <a:ahLst/>
            <a:cxnLst/>
            <a:rect l="l" t="t" r="r" b="b"/>
            <a:pathLst>
              <a:path w="549275" h="2406650">
                <a:moveTo>
                  <a:pt x="0" y="0"/>
                </a:moveTo>
                <a:lnTo>
                  <a:pt x="549188" y="0"/>
                </a:lnTo>
                <a:lnTo>
                  <a:pt x="549188" y="2406434"/>
                </a:lnTo>
                <a:lnTo>
                  <a:pt x="0" y="240643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97992" y="4205999"/>
            <a:ext cx="2246630" cy="0"/>
          </a:xfrm>
          <a:custGeom>
            <a:avLst/>
            <a:gdLst/>
            <a:ahLst/>
            <a:cxnLst/>
            <a:rect l="l" t="t" r="r" b="b"/>
            <a:pathLst>
              <a:path w="2246629" h="0">
                <a:moveTo>
                  <a:pt x="0" y="0"/>
                </a:moveTo>
                <a:lnTo>
                  <a:pt x="224600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449183" y="4092358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49183" y="3555207"/>
            <a:ext cx="3270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70601" y="3018057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70601" y="2480906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70601" y="194375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70601" y="1406605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70601" y="869454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72335" y="1797476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19.9%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69805" y="1528900"/>
            <a:ext cx="40386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22.4%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987044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987044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987044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7096264" y="4278819"/>
            <a:ext cx="1765300" cy="504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6895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Site enrollment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987425" algn="l"/>
              </a:tabLst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dirty="0" sz="1200" spc="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patients	</a:t>
            </a: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&gt;=5</a:t>
            </a:r>
            <a:r>
              <a:rPr dirty="0" sz="1200" spc="-5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patients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96206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96206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962068" y="4643463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0"/>
                </a:moveTo>
                <a:lnTo>
                  <a:pt x="91439" y="0"/>
                </a:lnTo>
                <a:lnTo>
                  <a:pt x="91439" y="91439"/>
                </a:lnTo>
                <a:lnTo>
                  <a:pt x="0" y="91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733910" y="1027827"/>
            <a:ext cx="521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P=0.75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61577" y="1027827"/>
            <a:ext cx="521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P=0.29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48020" y="1027826"/>
            <a:ext cx="521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P=0.48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100" y="143714"/>
            <a:ext cx="777240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0">
                <a:latin typeface="Arial"/>
                <a:cs typeface="Arial"/>
              </a:rPr>
              <a:t>Example </a:t>
            </a:r>
            <a:r>
              <a:rPr dirty="0" sz="2200" spc="-5" b="0">
                <a:latin typeface="Arial"/>
                <a:cs typeface="Arial"/>
              </a:rPr>
              <a:t>images demonstrating underexpansion on 30-day</a:t>
            </a:r>
            <a:r>
              <a:rPr dirty="0" sz="2200" spc="-75" b="0">
                <a:latin typeface="Arial"/>
                <a:cs typeface="Arial"/>
              </a:rPr>
              <a:t> </a:t>
            </a:r>
            <a:r>
              <a:rPr dirty="0" sz="2200" spc="-5" b="0">
                <a:latin typeface="Arial"/>
                <a:cs typeface="Arial"/>
              </a:rPr>
              <a:t>CT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939800"/>
            <a:ext cx="6621264" cy="400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655" y="82953"/>
            <a:ext cx="53327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Calibri"/>
                <a:cs typeface="Calibri"/>
              </a:rPr>
              <a:t>Clinical </a:t>
            </a:r>
            <a:r>
              <a:rPr dirty="0" spc="-10" b="1">
                <a:latin typeface="Calibri"/>
                <a:cs typeface="Calibri"/>
              </a:rPr>
              <a:t>Outcomes </a:t>
            </a:r>
            <a:r>
              <a:rPr dirty="0" spc="-5" b="1">
                <a:latin typeface="Calibri"/>
                <a:cs typeface="Calibri"/>
              </a:rPr>
              <a:t>vs. </a:t>
            </a:r>
            <a:r>
              <a:rPr dirty="0" spc="-15" b="1">
                <a:latin typeface="Calibri"/>
                <a:cs typeface="Calibri"/>
              </a:rPr>
              <a:t>Control</a:t>
            </a:r>
            <a:r>
              <a:rPr dirty="0" spc="-10" b="1">
                <a:latin typeface="Calibri"/>
                <a:cs typeface="Calibri"/>
              </a:rPr>
              <a:t> </a:t>
            </a:r>
            <a:r>
              <a:rPr dirty="0" spc="-35" b="1">
                <a:latin typeface="Calibri"/>
                <a:cs typeface="Calibri"/>
              </a:rPr>
              <a:t>Valves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366" y="850900"/>
          <a:ext cx="8943340" cy="374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6275"/>
                <a:gridCol w="1264920"/>
                <a:gridCol w="1143000"/>
                <a:gridCol w="1126490"/>
                <a:gridCol w="988059"/>
                <a:gridCol w="1187450"/>
              </a:tblGrid>
              <a:tr h="701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50" marR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Under-expanded  ACURATE</a:t>
                      </a:r>
                      <a:r>
                        <a:rPr dirty="0" sz="11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neo2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N=135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6525" marR="128270" indent="2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Expanded  ACURATE</a:t>
                      </a:r>
                      <a:r>
                        <a:rPr dirty="0" sz="11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neo2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N=489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P-value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40005" marR="29209" indent="-12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Under-exp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vs  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Expanded</a:t>
                      </a:r>
                      <a:r>
                        <a:rPr dirty="0" sz="1000" spc="-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ACURATE  </a:t>
                      </a:r>
                      <a:r>
                        <a:rPr dirty="0" sz="1000" spc="-5" b="1" i="1">
                          <a:latin typeface="Calibri"/>
                          <a:cs typeface="Calibri"/>
                        </a:rPr>
                        <a:t>neo2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 marR="270510" indent="-27940">
                        <a:lnSpc>
                          <a:spcPct val="1455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Control 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N=730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P-value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Expanded</a:t>
                      </a:r>
                      <a:r>
                        <a:rPr dirty="0" sz="1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ACURATE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 i="1">
                          <a:latin typeface="Calibri"/>
                          <a:cs typeface="Calibri"/>
                        </a:rPr>
                        <a:t>neo2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1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654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Death,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stroke, or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rehospitalization</a:t>
                      </a:r>
                      <a:r>
                        <a:rPr dirty="0" sz="11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7777" sz="1050" spc="15" b="1">
                          <a:latin typeface="Calibri"/>
                          <a:cs typeface="Calibri"/>
                        </a:rPr>
                        <a:t>*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(18.7)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2420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(11.8)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65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(9.1)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Death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(6.8)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 marL="279400"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death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Stroke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(7.7)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(4.2)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279400"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Disabling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4496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Death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stroke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(13.5)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(7.3)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(6.3)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0783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Rehospitalization</a:t>
                      </a:r>
                      <a:r>
                        <a:rPr dirty="0" baseline="27777" sz="1050" b="1">
                          <a:latin typeface="Calibri"/>
                          <a:cs typeface="Calibri"/>
                        </a:rPr>
                        <a:t>*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9211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infarction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Periprocedural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(within 72 h of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procedure)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354">
                <a:tc>
                  <a:txBody>
                    <a:bodyPr/>
                    <a:lstStyle/>
                    <a:p>
                      <a:pPr>
                        <a:lnSpc>
                          <a:spcPts val="118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Spontaneous (&gt;72 h after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procedure)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0.59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9211"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Bleeding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(6.7)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 marL="139700"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Life-threatening or disabling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bleeding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Major vascular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complication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Acute kidney injury (Stage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2/3)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Repeat procedure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for valve-related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dysfunction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New permanent pacemaker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implantation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(6.7)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242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(11.3)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(12.6)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Clinical valve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thrombosis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(0.4)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0.004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56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New onset of atrial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fibrillation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or atrial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flutter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7980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016" y="4664911"/>
            <a:ext cx="88144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Calibri"/>
                <a:cs typeface="Calibri"/>
              </a:rPr>
              <a:t>Data </a:t>
            </a:r>
            <a:r>
              <a:rPr dirty="0" sz="800">
                <a:latin typeface="Calibri"/>
                <a:cs typeface="Calibri"/>
              </a:rPr>
              <a:t>are time-to-event rates, </a:t>
            </a:r>
            <a:r>
              <a:rPr dirty="0" sz="800" spc="-5">
                <a:latin typeface="Calibri"/>
                <a:cs typeface="Calibri"/>
              </a:rPr>
              <a:t>presented </a:t>
            </a:r>
            <a:r>
              <a:rPr dirty="0" sz="800">
                <a:latin typeface="Calibri"/>
                <a:cs typeface="Calibri"/>
              </a:rPr>
              <a:t>as n </a:t>
            </a:r>
            <a:r>
              <a:rPr dirty="0" sz="800" spc="-5">
                <a:latin typeface="Calibri"/>
                <a:cs typeface="Calibri"/>
              </a:rPr>
              <a:t>(%).</a:t>
            </a:r>
            <a:r>
              <a:rPr dirty="0" sz="800" spc="-5">
                <a:latin typeface="Tahoma"/>
                <a:cs typeface="Tahoma"/>
              </a:rPr>
              <a:t> </a:t>
            </a:r>
            <a:r>
              <a:rPr dirty="0" sz="800" spc="-5">
                <a:latin typeface="Calibri"/>
                <a:cs typeface="Calibri"/>
              </a:rPr>
              <a:t>*Rehospitalization due </a:t>
            </a:r>
            <a:r>
              <a:rPr dirty="0" sz="800">
                <a:latin typeface="Calibri"/>
                <a:cs typeface="Calibri"/>
              </a:rPr>
              <a:t>to valve-related </a:t>
            </a:r>
            <a:r>
              <a:rPr dirty="0" sz="800" spc="-5">
                <a:latin typeface="Calibri"/>
                <a:cs typeface="Calibri"/>
              </a:rPr>
              <a:t>symptoms or </a:t>
            </a:r>
            <a:r>
              <a:rPr dirty="0" sz="800">
                <a:latin typeface="Calibri"/>
                <a:cs typeface="Calibri"/>
              </a:rPr>
              <a:t>worsening </a:t>
            </a:r>
            <a:r>
              <a:rPr dirty="0" sz="800" spc="-5">
                <a:latin typeface="Calibri"/>
                <a:cs typeface="Calibri"/>
              </a:rPr>
              <a:t>heart failure (classified </a:t>
            </a:r>
            <a:r>
              <a:rPr dirty="0" sz="800">
                <a:latin typeface="Calibri"/>
                <a:cs typeface="Calibri"/>
              </a:rPr>
              <a:t>as New </a:t>
            </a:r>
            <a:r>
              <a:rPr dirty="0" sz="800" spc="-5">
                <a:latin typeface="Calibri"/>
                <a:cs typeface="Calibri"/>
              </a:rPr>
              <a:t>York Heart </a:t>
            </a:r>
            <a:r>
              <a:rPr dirty="0" sz="800">
                <a:latin typeface="Calibri"/>
                <a:cs typeface="Calibri"/>
              </a:rPr>
              <a:t>Association [NYHA] </a:t>
            </a:r>
            <a:r>
              <a:rPr dirty="0" sz="800" spc="-5">
                <a:latin typeface="Calibri"/>
                <a:cs typeface="Calibri"/>
              </a:rPr>
              <a:t>Class </a:t>
            </a:r>
            <a:r>
              <a:rPr dirty="0" sz="800">
                <a:latin typeface="Calibri"/>
                <a:cs typeface="Calibri"/>
              </a:rPr>
              <a:t>III </a:t>
            </a:r>
            <a:r>
              <a:rPr dirty="0" sz="800" spc="-5">
                <a:latin typeface="Calibri"/>
                <a:cs typeface="Calibri"/>
              </a:rPr>
              <a:t>or </a:t>
            </a:r>
            <a:r>
              <a:rPr dirty="0" sz="800">
                <a:latin typeface="Calibri"/>
                <a:cs typeface="Calibri"/>
              </a:rPr>
              <a:t>IV), according to </a:t>
            </a:r>
            <a:r>
              <a:rPr dirty="0" sz="800" spc="-5">
                <a:latin typeface="Calibri"/>
                <a:cs typeface="Calibri"/>
              </a:rPr>
              <a:t>VARC-2  </a:t>
            </a:r>
            <a:r>
              <a:rPr dirty="0" sz="800">
                <a:latin typeface="Calibri"/>
                <a:cs typeface="Calibri"/>
              </a:rPr>
              <a:t>criteria.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955" y="896213"/>
            <a:ext cx="5385092" cy="154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19924" y="3730204"/>
            <a:ext cx="916940" cy="273050"/>
          </a:xfrm>
          <a:custGeom>
            <a:avLst/>
            <a:gdLst/>
            <a:ahLst/>
            <a:cxnLst/>
            <a:rect l="l" t="t" r="r" b="b"/>
            <a:pathLst>
              <a:path w="916939" h="273050">
                <a:moveTo>
                  <a:pt x="0" y="0"/>
                </a:moveTo>
                <a:lnTo>
                  <a:pt x="0" y="169837"/>
                </a:lnTo>
                <a:lnTo>
                  <a:pt x="916878" y="169837"/>
                </a:lnTo>
                <a:lnTo>
                  <a:pt x="916878" y="27300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3941" y="398415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4579" y="3730204"/>
            <a:ext cx="915669" cy="271145"/>
          </a:xfrm>
          <a:custGeom>
            <a:avLst/>
            <a:gdLst/>
            <a:ahLst/>
            <a:cxnLst/>
            <a:rect l="l" t="t" r="r" b="b"/>
            <a:pathLst>
              <a:path w="915669" h="271145">
                <a:moveTo>
                  <a:pt x="915346" y="0"/>
                </a:moveTo>
                <a:lnTo>
                  <a:pt x="915346" y="168689"/>
                </a:lnTo>
                <a:lnTo>
                  <a:pt x="0" y="168689"/>
                </a:lnTo>
                <a:lnTo>
                  <a:pt x="0" y="27070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1717" y="398185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725" y="0"/>
                </a:lnTo>
                <a:lnTo>
                  <a:pt x="42862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900" y="4013200"/>
            <a:ext cx="1803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171" y="4067583"/>
            <a:ext cx="1661160" cy="779780"/>
          </a:xfrm>
          <a:custGeom>
            <a:avLst/>
            <a:gdLst/>
            <a:ahLst/>
            <a:cxnLst/>
            <a:rect l="l" t="t" r="r" b="b"/>
            <a:pathLst>
              <a:path w="1661160" h="779779">
                <a:moveTo>
                  <a:pt x="1530879" y="779589"/>
                </a:moveTo>
                <a:lnTo>
                  <a:pt x="129934" y="779589"/>
                </a:lnTo>
                <a:lnTo>
                  <a:pt x="79357" y="769378"/>
                </a:lnTo>
                <a:lnTo>
                  <a:pt x="38056" y="741532"/>
                </a:lnTo>
                <a:lnTo>
                  <a:pt x="10210" y="700231"/>
                </a:lnTo>
                <a:lnTo>
                  <a:pt x="0" y="649655"/>
                </a:lnTo>
                <a:lnTo>
                  <a:pt x="0" y="129933"/>
                </a:lnTo>
                <a:lnTo>
                  <a:pt x="10211" y="79357"/>
                </a:lnTo>
                <a:lnTo>
                  <a:pt x="38057" y="38056"/>
                </a:lnTo>
                <a:lnTo>
                  <a:pt x="79358" y="10210"/>
                </a:lnTo>
                <a:lnTo>
                  <a:pt x="129933" y="0"/>
                </a:lnTo>
                <a:lnTo>
                  <a:pt x="1530879" y="0"/>
                </a:lnTo>
                <a:lnTo>
                  <a:pt x="1581455" y="10210"/>
                </a:lnTo>
                <a:lnTo>
                  <a:pt x="1622756" y="38056"/>
                </a:lnTo>
                <a:lnTo>
                  <a:pt x="1650602" y="79358"/>
                </a:lnTo>
                <a:lnTo>
                  <a:pt x="1660813" y="129933"/>
                </a:lnTo>
                <a:lnTo>
                  <a:pt x="1660813" y="649655"/>
                </a:lnTo>
                <a:lnTo>
                  <a:pt x="1650602" y="700231"/>
                </a:lnTo>
                <a:lnTo>
                  <a:pt x="1622756" y="741532"/>
                </a:lnTo>
                <a:lnTo>
                  <a:pt x="1581455" y="769378"/>
                </a:lnTo>
                <a:lnTo>
                  <a:pt x="1530879" y="779589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625" y="4067968"/>
            <a:ext cx="1660525" cy="779780"/>
          </a:xfrm>
          <a:custGeom>
            <a:avLst/>
            <a:gdLst/>
            <a:ahLst/>
            <a:cxnLst/>
            <a:rect l="l" t="t" r="r" b="b"/>
            <a:pathLst>
              <a:path w="1660525" h="779779">
                <a:moveTo>
                  <a:pt x="0" y="130175"/>
                </a:moveTo>
                <a:lnTo>
                  <a:pt x="10318" y="79375"/>
                </a:lnTo>
                <a:lnTo>
                  <a:pt x="38100" y="38100"/>
                </a:lnTo>
                <a:lnTo>
                  <a:pt x="79375" y="10318"/>
                </a:lnTo>
                <a:lnTo>
                  <a:pt x="130175" y="0"/>
                </a:lnTo>
                <a:lnTo>
                  <a:pt x="1531143" y="0"/>
                </a:lnTo>
                <a:lnTo>
                  <a:pt x="1581150" y="10318"/>
                </a:lnTo>
                <a:lnTo>
                  <a:pt x="1622425" y="38100"/>
                </a:lnTo>
                <a:lnTo>
                  <a:pt x="1650206" y="79375"/>
                </a:lnTo>
                <a:lnTo>
                  <a:pt x="1660525" y="130175"/>
                </a:lnTo>
                <a:lnTo>
                  <a:pt x="1660525" y="649287"/>
                </a:lnTo>
                <a:lnTo>
                  <a:pt x="1658143" y="675481"/>
                </a:lnTo>
                <a:lnTo>
                  <a:pt x="1650206" y="700087"/>
                </a:lnTo>
                <a:lnTo>
                  <a:pt x="1622425" y="741362"/>
                </a:lnTo>
                <a:lnTo>
                  <a:pt x="1581150" y="769143"/>
                </a:lnTo>
                <a:lnTo>
                  <a:pt x="1557337" y="777081"/>
                </a:lnTo>
                <a:lnTo>
                  <a:pt x="1531143" y="779462"/>
                </a:lnTo>
                <a:lnTo>
                  <a:pt x="130175" y="779462"/>
                </a:lnTo>
                <a:lnTo>
                  <a:pt x="79375" y="769143"/>
                </a:lnTo>
                <a:lnTo>
                  <a:pt x="38100" y="741362"/>
                </a:lnTo>
                <a:lnTo>
                  <a:pt x="10318" y="700087"/>
                </a:lnTo>
                <a:lnTo>
                  <a:pt x="0" y="649287"/>
                </a:lnTo>
                <a:lnTo>
                  <a:pt x="0" y="130175"/>
                </a:lnTo>
                <a:close/>
              </a:path>
            </a:pathLst>
          </a:custGeom>
          <a:ln w="9525">
            <a:solidFill>
              <a:srgbClr val="6C23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6488" y="4243611"/>
            <a:ext cx="1016000" cy="40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ACURATE</a:t>
            </a:r>
            <a:r>
              <a:rPr dirty="0" sz="1300" spc="-8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1D384C"/>
                </a:solidFill>
                <a:latin typeface="Calibri"/>
                <a:cs typeface="Calibri"/>
              </a:rPr>
              <a:t>neo2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D384C"/>
                </a:solidFill>
                <a:latin typeface="Calibri"/>
                <a:cs typeface="Calibri"/>
              </a:rPr>
              <a:t>N=752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0400" y="4013200"/>
            <a:ext cx="18034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07929" y="4069881"/>
            <a:ext cx="1657985" cy="435609"/>
          </a:xfrm>
          <a:custGeom>
            <a:avLst/>
            <a:gdLst/>
            <a:ahLst/>
            <a:cxnLst/>
            <a:rect l="l" t="t" r="r" b="b"/>
            <a:pathLst>
              <a:path w="1657985" h="435610">
                <a:moveTo>
                  <a:pt x="1585232" y="435068"/>
                </a:moveTo>
                <a:lnTo>
                  <a:pt x="72512" y="435068"/>
                </a:lnTo>
                <a:lnTo>
                  <a:pt x="44287" y="429370"/>
                </a:lnTo>
                <a:lnTo>
                  <a:pt x="21238" y="413830"/>
                </a:lnTo>
                <a:lnTo>
                  <a:pt x="5698" y="390781"/>
                </a:lnTo>
                <a:lnTo>
                  <a:pt x="0" y="362556"/>
                </a:lnTo>
                <a:lnTo>
                  <a:pt x="0" y="72512"/>
                </a:lnTo>
                <a:lnTo>
                  <a:pt x="5698" y="44287"/>
                </a:lnTo>
                <a:lnTo>
                  <a:pt x="21238" y="21238"/>
                </a:lnTo>
                <a:lnTo>
                  <a:pt x="44288" y="5698"/>
                </a:lnTo>
                <a:lnTo>
                  <a:pt x="72512" y="0"/>
                </a:lnTo>
                <a:lnTo>
                  <a:pt x="1585232" y="0"/>
                </a:lnTo>
                <a:lnTo>
                  <a:pt x="1613457" y="5698"/>
                </a:lnTo>
                <a:lnTo>
                  <a:pt x="1636506" y="21238"/>
                </a:lnTo>
                <a:lnTo>
                  <a:pt x="1652046" y="44287"/>
                </a:lnTo>
                <a:lnTo>
                  <a:pt x="1657745" y="72512"/>
                </a:lnTo>
                <a:lnTo>
                  <a:pt x="1657744" y="362556"/>
                </a:lnTo>
                <a:lnTo>
                  <a:pt x="1652046" y="390781"/>
                </a:lnTo>
                <a:lnTo>
                  <a:pt x="1636506" y="413830"/>
                </a:lnTo>
                <a:lnTo>
                  <a:pt x="1613457" y="429370"/>
                </a:lnTo>
                <a:lnTo>
                  <a:pt x="1585232" y="435068"/>
                </a:lnTo>
                <a:close/>
              </a:path>
            </a:pathLst>
          </a:custGeom>
          <a:solidFill>
            <a:srgbClr val="B9CD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8187" y="4070350"/>
            <a:ext cx="1658620" cy="434975"/>
          </a:xfrm>
          <a:custGeom>
            <a:avLst/>
            <a:gdLst/>
            <a:ahLst/>
            <a:cxnLst/>
            <a:rect l="l" t="t" r="r" b="b"/>
            <a:pathLst>
              <a:path w="1658620" h="434975">
                <a:moveTo>
                  <a:pt x="0" y="72231"/>
                </a:moveTo>
                <a:lnTo>
                  <a:pt x="5556" y="44450"/>
                </a:lnTo>
                <a:lnTo>
                  <a:pt x="21431" y="21431"/>
                </a:lnTo>
                <a:lnTo>
                  <a:pt x="44450" y="5556"/>
                </a:lnTo>
                <a:lnTo>
                  <a:pt x="72231" y="0"/>
                </a:lnTo>
                <a:lnTo>
                  <a:pt x="1585118" y="0"/>
                </a:lnTo>
                <a:lnTo>
                  <a:pt x="1613693" y="5556"/>
                </a:lnTo>
                <a:lnTo>
                  <a:pt x="1636712" y="21431"/>
                </a:lnTo>
                <a:lnTo>
                  <a:pt x="1652587" y="44450"/>
                </a:lnTo>
                <a:lnTo>
                  <a:pt x="1658143" y="72231"/>
                </a:lnTo>
                <a:lnTo>
                  <a:pt x="1658143" y="362743"/>
                </a:lnTo>
                <a:lnTo>
                  <a:pt x="1652587" y="390525"/>
                </a:lnTo>
                <a:lnTo>
                  <a:pt x="1636712" y="413543"/>
                </a:lnTo>
                <a:lnTo>
                  <a:pt x="1613693" y="429418"/>
                </a:lnTo>
                <a:lnTo>
                  <a:pt x="1585118" y="434975"/>
                </a:lnTo>
                <a:lnTo>
                  <a:pt x="72231" y="434975"/>
                </a:lnTo>
                <a:lnTo>
                  <a:pt x="44450" y="429418"/>
                </a:lnTo>
                <a:lnTo>
                  <a:pt x="21431" y="413543"/>
                </a:lnTo>
                <a:lnTo>
                  <a:pt x="5556" y="390525"/>
                </a:lnTo>
                <a:lnTo>
                  <a:pt x="0" y="362743"/>
                </a:lnTo>
                <a:lnTo>
                  <a:pt x="0" y="72231"/>
                </a:lnTo>
                <a:close/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48949" y="4073649"/>
            <a:ext cx="974090" cy="40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Mixed</a:t>
            </a:r>
            <a:r>
              <a:rPr dirty="0" sz="1300" spc="-5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Control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D384C"/>
                </a:solidFill>
                <a:latin typeface="Calibri"/>
                <a:cs typeface="Calibri"/>
              </a:rPr>
              <a:t>N=748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5437" y="2601118"/>
            <a:ext cx="3189605" cy="763905"/>
          </a:xfrm>
          <a:custGeom>
            <a:avLst/>
            <a:gdLst/>
            <a:ahLst/>
            <a:cxnLst/>
            <a:rect l="l" t="t" r="r" b="b"/>
            <a:pathLst>
              <a:path w="3189604" h="763904">
                <a:moveTo>
                  <a:pt x="0" y="127000"/>
                </a:moveTo>
                <a:lnTo>
                  <a:pt x="10318" y="77787"/>
                </a:lnTo>
                <a:lnTo>
                  <a:pt x="37306" y="37306"/>
                </a:lnTo>
                <a:lnTo>
                  <a:pt x="77787" y="10318"/>
                </a:lnTo>
                <a:lnTo>
                  <a:pt x="127793" y="0"/>
                </a:lnTo>
                <a:lnTo>
                  <a:pt x="3062287" y="0"/>
                </a:lnTo>
                <a:lnTo>
                  <a:pt x="3111500" y="10318"/>
                </a:lnTo>
                <a:lnTo>
                  <a:pt x="3151981" y="37306"/>
                </a:lnTo>
                <a:lnTo>
                  <a:pt x="3178968" y="77787"/>
                </a:lnTo>
                <a:lnTo>
                  <a:pt x="3189287" y="127000"/>
                </a:lnTo>
                <a:lnTo>
                  <a:pt x="3189287" y="635793"/>
                </a:lnTo>
                <a:lnTo>
                  <a:pt x="3186906" y="661193"/>
                </a:lnTo>
                <a:lnTo>
                  <a:pt x="3178968" y="685800"/>
                </a:lnTo>
                <a:lnTo>
                  <a:pt x="3151981" y="726281"/>
                </a:lnTo>
                <a:lnTo>
                  <a:pt x="3111500" y="753268"/>
                </a:lnTo>
                <a:lnTo>
                  <a:pt x="3087687" y="761206"/>
                </a:lnTo>
                <a:lnTo>
                  <a:pt x="3062287" y="763587"/>
                </a:lnTo>
                <a:lnTo>
                  <a:pt x="127793" y="763587"/>
                </a:lnTo>
                <a:lnTo>
                  <a:pt x="77787" y="753268"/>
                </a:lnTo>
                <a:lnTo>
                  <a:pt x="37306" y="726281"/>
                </a:lnTo>
                <a:lnTo>
                  <a:pt x="10318" y="685800"/>
                </a:lnTo>
                <a:lnTo>
                  <a:pt x="0" y="635793"/>
                </a:lnTo>
                <a:lnTo>
                  <a:pt x="0" y="12700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3218" y="2654640"/>
            <a:ext cx="2777490" cy="999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089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D384C"/>
                </a:solidFill>
                <a:latin typeface="Calibri"/>
                <a:cs typeface="Calibri"/>
              </a:rPr>
              <a:t>N=1500 </a:t>
            </a:r>
            <a:r>
              <a:rPr dirty="0" sz="1200" spc="-40">
                <a:solidFill>
                  <a:srgbClr val="1D384C"/>
                </a:solidFill>
                <a:latin typeface="Calibri"/>
                <a:cs typeface="Calibri"/>
              </a:rPr>
              <a:t>TAVR</a:t>
            </a:r>
            <a:r>
              <a:rPr dirty="0" sz="12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D384C"/>
                </a:solidFill>
                <a:latin typeface="Calibri"/>
                <a:cs typeface="Calibri"/>
              </a:rPr>
              <a:t>patients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SzPct val="104545"/>
              <a:buFont typeface="Arial"/>
              <a:buChar char="•"/>
              <a:tabLst>
                <a:tab pos="184785" algn="l"/>
              </a:tabLst>
            </a:pPr>
            <a:r>
              <a:rPr dirty="0" sz="1100" spc="-5">
                <a:solidFill>
                  <a:srgbClr val="1D384C"/>
                </a:solidFill>
                <a:latin typeface="Calibri"/>
                <a:cs typeface="Calibri"/>
              </a:rPr>
              <a:t>Symptomatic severe native </a:t>
            </a:r>
            <a:r>
              <a:rPr dirty="0" sz="1100">
                <a:solidFill>
                  <a:srgbClr val="1D384C"/>
                </a:solidFill>
                <a:latin typeface="Calibri"/>
                <a:cs typeface="Calibri"/>
              </a:rPr>
              <a:t>aortic</a:t>
            </a:r>
            <a:r>
              <a:rPr dirty="0" sz="1100" spc="-4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1D384C"/>
                </a:solidFill>
                <a:latin typeface="Calibri"/>
                <a:cs typeface="Calibri"/>
              </a:rPr>
              <a:t>stenosis</a:t>
            </a:r>
            <a:endParaRPr sz="110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buSzPct val="104545"/>
              <a:buFont typeface="Arial"/>
              <a:buChar char="•"/>
              <a:tabLst>
                <a:tab pos="184785" algn="l"/>
              </a:tabLst>
            </a:pPr>
            <a:r>
              <a:rPr dirty="0" sz="1100" spc="-5">
                <a:solidFill>
                  <a:srgbClr val="1D384C"/>
                </a:solidFill>
                <a:latin typeface="Calibri"/>
                <a:cs typeface="Calibri"/>
              </a:rPr>
              <a:t>Operators pre-specify </a:t>
            </a:r>
            <a:r>
              <a:rPr dirty="0" sz="1100">
                <a:solidFill>
                  <a:srgbClr val="1D384C"/>
                </a:solidFill>
                <a:latin typeface="Calibri"/>
                <a:cs typeface="Calibri"/>
              </a:rPr>
              <a:t>valve type to </a:t>
            </a:r>
            <a:r>
              <a:rPr dirty="0" sz="1100" spc="-5">
                <a:solidFill>
                  <a:srgbClr val="1D384C"/>
                </a:solidFill>
                <a:latin typeface="Calibri"/>
                <a:cs typeface="Calibri"/>
              </a:rPr>
              <a:t>be used if  </a:t>
            </a:r>
            <a:r>
              <a:rPr dirty="0" sz="1100">
                <a:solidFill>
                  <a:srgbClr val="1D384C"/>
                </a:solidFill>
                <a:latin typeface="Calibri"/>
                <a:cs typeface="Calibri"/>
              </a:rPr>
              <a:t>randomized to</a:t>
            </a:r>
            <a:r>
              <a:rPr dirty="0" sz="1100" spc="-5">
                <a:solidFill>
                  <a:srgbClr val="1D384C"/>
                </a:solidFill>
                <a:latin typeface="Calibri"/>
                <a:cs typeface="Calibri"/>
              </a:rPr>
              <a:t> Control</a:t>
            </a:r>
            <a:endParaRPr sz="1100">
              <a:latin typeface="Calibri"/>
              <a:cs typeface="Calibri"/>
            </a:endParaRPr>
          </a:p>
          <a:p>
            <a:pPr marL="866775">
              <a:lnSpc>
                <a:spcPct val="100000"/>
              </a:lnSpc>
              <a:spcBef>
                <a:spcPts val="705"/>
              </a:spcBef>
            </a:pPr>
            <a:r>
              <a:rPr dirty="0" sz="1300">
                <a:latin typeface="Calibri"/>
                <a:cs typeface="Calibri"/>
              </a:rPr>
              <a:t>1:1</a:t>
            </a:r>
            <a:r>
              <a:rPr dirty="0" sz="1300" spc="-5">
                <a:latin typeface="Calibri"/>
                <a:cs typeface="Calibri"/>
              </a:rPr>
              <a:t> Randomization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40831" y="4548981"/>
            <a:ext cx="809625" cy="298450"/>
          </a:xfrm>
          <a:custGeom>
            <a:avLst/>
            <a:gdLst/>
            <a:ahLst/>
            <a:cxnLst/>
            <a:rect l="l" t="t" r="r" b="b"/>
            <a:pathLst>
              <a:path w="809625" h="298450">
                <a:moveTo>
                  <a:pt x="0" y="50006"/>
                </a:moveTo>
                <a:lnTo>
                  <a:pt x="3968" y="30956"/>
                </a:lnTo>
                <a:lnTo>
                  <a:pt x="14287" y="15081"/>
                </a:lnTo>
                <a:lnTo>
                  <a:pt x="30162" y="3968"/>
                </a:lnTo>
                <a:lnTo>
                  <a:pt x="50006" y="0"/>
                </a:lnTo>
                <a:lnTo>
                  <a:pt x="760412" y="0"/>
                </a:lnTo>
                <a:lnTo>
                  <a:pt x="779462" y="3968"/>
                </a:lnTo>
                <a:lnTo>
                  <a:pt x="795337" y="15081"/>
                </a:lnTo>
                <a:lnTo>
                  <a:pt x="805656" y="30956"/>
                </a:lnTo>
                <a:lnTo>
                  <a:pt x="809625" y="50006"/>
                </a:lnTo>
                <a:lnTo>
                  <a:pt x="809625" y="249237"/>
                </a:lnTo>
                <a:lnTo>
                  <a:pt x="805656" y="268287"/>
                </a:lnTo>
                <a:lnTo>
                  <a:pt x="795337" y="284162"/>
                </a:lnTo>
                <a:lnTo>
                  <a:pt x="779462" y="294481"/>
                </a:lnTo>
                <a:lnTo>
                  <a:pt x="760412" y="298450"/>
                </a:lnTo>
                <a:lnTo>
                  <a:pt x="50006" y="298450"/>
                </a:lnTo>
                <a:lnTo>
                  <a:pt x="30162" y="294481"/>
                </a:lnTo>
                <a:lnTo>
                  <a:pt x="14287" y="284162"/>
                </a:lnTo>
                <a:lnTo>
                  <a:pt x="3968" y="268287"/>
                </a:lnTo>
                <a:lnTo>
                  <a:pt x="0" y="249237"/>
                </a:lnTo>
                <a:lnTo>
                  <a:pt x="0" y="50006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46075" y="4532557"/>
            <a:ext cx="398780" cy="316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D384C"/>
                </a:solidFill>
                <a:latin typeface="Calibri"/>
                <a:cs typeface="Calibri"/>
              </a:rPr>
              <a:t>SAPIEN</a:t>
            </a:r>
            <a:endParaRPr sz="10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1D384C"/>
                </a:solidFill>
                <a:latin typeface="Calibri"/>
                <a:cs typeface="Calibri"/>
              </a:rPr>
              <a:t>N=504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12156" y="4548981"/>
            <a:ext cx="809625" cy="298450"/>
          </a:xfrm>
          <a:custGeom>
            <a:avLst/>
            <a:gdLst/>
            <a:ahLst/>
            <a:cxnLst/>
            <a:rect l="l" t="t" r="r" b="b"/>
            <a:pathLst>
              <a:path w="809625" h="298450">
                <a:moveTo>
                  <a:pt x="0" y="50006"/>
                </a:moveTo>
                <a:lnTo>
                  <a:pt x="3968" y="30162"/>
                </a:lnTo>
                <a:lnTo>
                  <a:pt x="14287" y="14287"/>
                </a:lnTo>
                <a:lnTo>
                  <a:pt x="30162" y="3968"/>
                </a:lnTo>
                <a:lnTo>
                  <a:pt x="49212" y="0"/>
                </a:lnTo>
                <a:lnTo>
                  <a:pt x="759618" y="0"/>
                </a:lnTo>
                <a:lnTo>
                  <a:pt x="779462" y="3968"/>
                </a:lnTo>
                <a:lnTo>
                  <a:pt x="795337" y="14287"/>
                </a:lnTo>
                <a:lnTo>
                  <a:pt x="805656" y="30162"/>
                </a:lnTo>
                <a:lnTo>
                  <a:pt x="809625" y="50006"/>
                </a:lnTo>
                <a:lnTo>
                  <a:pt x="809625" y="248443"/>
                </a:lnTo>
                <a:lnTo>
                  <a:pt x="805656" y="268287"/>
                </a:lnTo>
                <a:lnTo>
                  <a:pt x="795337" y="284162"/>
                </a:lnTo>
                <a:lnTo>
                  <a:pt x="779462" y="294481"/>
                </a:lnTo>
                <a:lnTo>
                  <a:pt x="759618" y="298450"/>
                </a:lnTo>
                <a:lnTo>
                  <a:pt x="49212" y="298450"/>
                </a:lnTo>
                <a:lnTo>
                  <a:pt x="30162" y="294481"/>
                </a:lnTo>
                <a:lnTo>
                  <a:pt x="14287" y="284162"/>
                </a:lnTo>
                <a:lnTo>
                  <a:pt x="3968" y="268287"/>
                </a:lnTo>
                <a:lnTo>
                  <a:pt x="0" y="248443"/>
                </a:lnTo>
                <a:lnTo>
                  <a:pt x="0" y="50006"/>
                </a:lnTo>
                <a:close/>
              </a:path>
            </a:pathLst>
          </a:custGeom>
          <a:ln w="9525">
            <a:solidFill>
              <a:srgbClr val="33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41808" y="4532388"/>
            <a:ext cx="350520" cy="316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D384C"/>
                </a:solidFill>
                <a:latin typeface="Calibri"/>
                <a:cs typeface="Calibri"/>
              </a:rPr>
              <a:t>Evolut</a:t>
            </a:r>
            <a:endParaRPr sz="10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1D384C"/>
                </a:solidFill>
                <a:latin typeface="Calibri"/>
                <a:cs typeface="Calibri"/>
              </a:rPr>
              <a:t>N=244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59904" y="2146905"/>
            <a:ext cx="2985829" cy="27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899596" y="877797"/>
            <a:ext cx="2765425" cy="1169670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Non-inferiority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of </a:t>
            </a:r>
            <a:r>
              <a:rPr dirty="0" sz="1400" spc="-25" b="1">
                <a:solidFill>
                  <a:srgbClr val="9F307E"/>
                </a:solidFill>
                <a:latin typeface="Calibri"/>
                <a:cs typeface="Calibri"/>
              </a:rPr>
              <a:t>ACURATE</a:t>
            </a:r>
            <a:r>
              <a:rPr dirty="0" sz="1400" spc="-45" b="1">
                <a:solidFill>
                  <a:srgbClr val="9F307E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9F307E"/>
                </a:solidFill>
                <a:latin typeface="Calibri"/>
                <a:cs typeface="Calibri"/>
              </a:rPr>
              <a:t>neo2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vs </a:t>
            </a:r>
            <a:r>
              <a:rPr dirty="0" sz="1400" spc="-10" b="1">
                <a:solidFill>
                  <a:srgbClr val="9F307E"/>
                </a:solidFill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  <a:p>
            <a:pPr algn="ctr" marL="222250" marR="208279" indent="-1270">
              <a:lnSpc>
                <a:spcPct val="100000"/>
              </a:lnSpc>
            </a:pPr>
            <a:r>
              <a:rPr dirty="0" sz="1400" spc="-10" b="1">
                <a:solidFill>
                  <a:srgbClr val="9F307E"/>
                </a:solidFill>
                <a:latin typeface="Calibri"/>
                <a:cs typeface="Calibri"/>
              </a:rPr>
              <a:t>for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the primary </a:t>
            </a:r>
            <a:r>
              <a:rPr dirty="0" sz="1400" spc="-10" b="1">
                <a:solidFill>
                  <a:srgbClr val="9F307E"/>
                </a:solidFill>
                <a:latin typeface="Calibri"/>
                <a:cs typeface="Calibri"/>
              </a:rPr>
              <a:t>endpoint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of  </a:t>
            </a: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composite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of </a:t>
            </a: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death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or </a:t>
            </a:r>
            <a:r>
              <a:rPr dirty="0" sz="1400" spc="-15" b="1">
                <a:solidFill>
                  <a:srgbClr val="9F307E"/>
                </a:solidFill>
                <a:latin typeface="Calibri"/>
                <a:cs typeface="Calibri"/>
              </a:rPr>
              <a:t>stroke</a:t>
            </a:r>
            <a:r>
              <a:rPr dirty="0" sz="1400" spc="-65" b="1">
                <a:solidFill>
                  <a:srgbClr val="9F307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or  </a:t>
            </a:r>
            <a:r>
              <a:rPr dirty="0" sz="1400" spc="-10" b="1">
                <a:solidFill>
                  <a:srgbClr val="9F307E"/>
                </a:solidFill>
                <a:latin typeface="Calibri"/>
                <a:cs typeface="Calibri"/>
              </a:rPr>
              <a:t>rehospitalization </a:t>
            </a: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was </a:t>
            </a:r>
            <a:r>
              <a:rPr dirty="0" sz="1400" b="1">
                <a:solidFill>
                  <a:srgbClr val="9F307E"/>
                </a:solidFill>
                <a:latin typeface="Calibri"/>
                <a:cs typeface="Calibri"/>
              </a:rPr>
              <a:t>not</a:t>
            </a:r>
            <a:r>
              <a:rPr dirty="0" sz="1400" spc="-5" b="1">
                <a:solidFill>
                  <a:srgbClr val="9F307E"/>
                </a:solidFill>
                <a:latin typeface="Calibri"/>
                <a:cs typeface="Calibri"/>
              </a:rPr>
              <a:t> met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3746" y="4928588"/>
            <a:ext cx="17379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Makkar R et al. </a:t>
            </a:r>
            <a:r>
              <a:rPr dirty="0" sz="1000" spc="-5">
                <a:latin typeface="Calibri"/>
                <a:cs typeface="Calibri"/>
              </a:rPr>
              <a:t>The Lancet.</a:t>
            </a:r>
            <a:r>
              <a:rPr dirty="0" sz="1000" spc="-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2025.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188097" y="49238"/>
            <a:ext cx="27190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latin typeface="Calibri"/>
                <a:cs typeface="Calibri"/>
              </a:rPr>
              <a:t>Why </a:t>
            </a:r>
            <a:r>
              <a:rPr dirty="0" sz="3200" b="1">
                <a:latin typeface="Calibri"/>
                <a:cs typeface="Calibri"/>
              </a:rPr>
              <a:t>this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study?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5900" y="1498600"/>
            <a:ext cx="3520347" cy="290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9139" y="2699039"/>
            <a:ext cx="1969135" cy="1526540"/>
          </a:xfrm>
          <a:custGeom>
            <a:avLst/>
            <a:gdLst/>
            <a:ahLst/>
            <a:cxnLst/>
            <a:rect l="l" t="t" r="r" b="b"/>
            <a:pathLst>
              <a:path w="1969134" h="1526539">
                <a:moveTo>
                  <a:pt x="0" y="0"/>
                </a:moveTo>
                <a:lnTo>
                  <a:pt x="1969109" y="1526212"/>
                </a:lnTo>
              </a:path>
            </a:pathLst>
          </a:custGeom>
          <a:ln w="12700">
            <a:solidFill>
              <a:srgbClr val="FF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64355" y="2761495"/>
            <a:ext cx="374650" cy="470534"/>
          </a:xfrm>
          <a:custGeom>
            <a:avLst/>
            <a:gdLst/>
            <a:ahLst/>
            <a:cxnLst/>
            <a:rect l="l" t="t" r="r" b="b"/>
            <a:pathLst>
              <a:path w="374650" h="470535">
                <a:moveTo>
                  <a:pt x="0" y="75501"/>
                </a:moveTo>
                <a:lnTo>
                  <a:pt x="114799" y="0"/>
                </a:lnTo>
                <a:lnTo>
                  <a:pt x="374436" y="394774"/>
                </a:lnTo>
                <a:lnTo>
                  <a:pt x="259637" y="470276"/>
                </a:lnTo>
                <a:lnTo>
                  <a:pt x="0" y="75501"/>
                </a:lnTo>
                <a:close/>
              </a:path>
            </a:pathLst>
          </a:custGeom>
          <a:solidFill>
            <a:srgbClr val="FF0000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64355" y="2761495"/>
            <a:ext cx="374650" cy="470534"/>
          </a:xfrm>
          <a:custGeom>
            <a:avLst/>
            <a:gdLst/>
            <a:ahLst/>
            <a:cxnLst/>
            <a:rect l="l" t="t" r="r" b="b"/>
            <a:pathLst>
              <a:path w="374650" h="470535">
                <a:moveTo>
                  <a:pt x="0" y="75501"/>
                </a:moveTo>
                <a:lnTo>
                  <a:pt x="114799" y="0"/>
                </a:lnTo>
                <a:lnTo>
                  <a:pt x="374436" y="394774"/>
                </a:lnTo>
                <a:lnTo>
                  <a:pt x="259637" y="470276"/>
                </a:lnTo>
                <a:lnTo>
                  <a:pt x="0" y="7550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3032" y="2365198"/>
            <a:ext cx="1421765" cy="1983739"/>
          </a:xfrm>
          <a:custGeom>
            <a:avLst/>
            <a:gdLst/>
            <a:ahLst/>
            <a:cxnLst/>
            <a:rect l="l" t="t" r="r" b="b"/>
            <a:pathLst>
              <a:path w="1421765" h="1983739">
                <a:moveTo>
                  <a:pt x="0" y="0"/>
                </a:moveTo>
                <a:lnTo>
                  <a:pt x="1421701" y="1983221"/>
                </a:lnTo>
              </a:path>
            </a:pathLst>
          </a:custGeom>
          <a:ln w="12700">
            <a:solidFill>
              <a:srgbClr val="FF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87942" y="49221"/>
            <a:ext cx="27190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latin typeface="Calibri"/>
                <a:cs typeface="Calibri"/>
              </a:rPr>
              <a:t>Why </a:t>
            </a:r>
            <a:r>
              <a:rPr dirty="0" sz="3200" b="1">
                <a:latin typeface="Calibri"/>
                <a:cs typeface="Calibri"/>
              </a:rPr>
              <a:t>this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study?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877" y="4833975"/>
            <a:ext cx="71158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7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Gunning PS, et al. Ann Biomed </a:t>
            </a:r>
            <a:r>
              <a:rPr dirty="0" sz="800" spc="-5">
                <a:latin typeface="Calibri"/>
                <a:cs typeface="Calibri"/>
              </a:rPr>
              <a:t>Eng </a:t>
            </a:r>
            <a:r>
              <a:rPr dirty="0" sz="800">
                <a:latin typeface="Calibri"/>
                <a:cs typeface="Calibri"/>
              </a:rPr>
              <a:t>2014;42:1195-206. </a:t>
            </a:r>
            <a:r>
              <a:rPr dirty="0" baseline="27777" sz="750" spc="-7">
                <a:latin typeface="Calibri"/>
                <a:cs typeface="Calibri"/>
              </a:rPr>
              <a:t>2</a:t>
            </a:r>
            <a:r>
              <a:rPr dirty="0" sz="800" spc="-5">
                <a:latin typeface="Calibri"/>
                <a:cs typeface="Calibri"/>
              </a:rPr>
              <a:t>Trusty </a:t>
            </a:r>
            <a:r>
              <a:rPr dirty="0" sz="800">
                <a:latin typeface="Calibri"/>
                <a:cs typeface="Calibri"/>
              </a:rPr>
              <a:t>PM, et al. J </a:t>
            </a:r>
            <a:r>
              <a:rPr dirty="0" sz="800" spc="-5">
                <a:latin typeface="Calibri"/>
                <a:cs typeface="Calibri"/>
              </a:rPr>
              <a:t>Thorac Cardiovasc Surg </a:t>
            </a:r>
            <a:r>
              <a:rPr dirty="0" sz="800">
                <a:latin typeface="Calibri"/>
                <a:cs typeface="Calibri"/>
              </a:rPr>
              <a:t>2020. </a:t>
            </a:r>
            <a:r>
              <a:rPr dirty="0" baseline="27777" sz="750" spc="-7">
                <a:latin typeface="Calibri"/>
                <a:cs typeface="Calibri"/>
              </a:rPr>
              <a:t>3</a:t>
            </a:r>
            <a:r>
              <a:rPr dirty="0" sz="800" spc="-5">
                <a:latin typeface="Calibri"/>
                <a:cs typeface="Calibri"/>
              </a:rPr>
              <a:t>Vahidkhah </a:t>
            </a:r>
            <a:r>
              <a:rPr dirty="0" sz="800">
                <a:latin typeface="Calibri"/>
                <a:cs typeface="Calibri"/>
              </a:rPr>
              <a:t>K, et al. </a:t>
            </a:r>
            <a:r>
              <a:rPr dirty="0" sz="800" spc="-5">
                <a:latin typeface="Calibri"/>
                <a:cs typeface="Calibri"/>
              </a:rPr>
              <a:t>Eur </a:t>
            </a:r>
            <a:r>
              <a:rPr dirty="0" sz="800">
                <a:latin typeface="Calibri"/>
                <a:cs typeface="Calibri"/>
              </a:rPr>
              <a:t>J </a:t>
            </a:r>
            <a:r>
              <a:rPr dirty="0" sz="800" spc="-5">
                <a:latin typeface="Calibri"/>
                <a:cs typeface="Calibri"/>
              </a:rPr>
              <a:t>Cardiothorac Surg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2017;51:927-935.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baseline="27777" sz="750">
                <a:latin typeface="Calibri"/>
                <a:cs typeface="Calibri"/>
              </a:rPr>
              <a:t>4</a:t>
            </a:r>
            <a:r>
              <a:rPr dirty="0" sz="800">
                <a:latin typeface="Calibri"/>
                <a:cs typeface="Calibri"/>
              </a:rPr>
              <a:t>Nagasaka </a:t>
            </a:r>
            <a:r>
              <a:rPr dirty="0" sz="800" spc="-5">
                <a:latin typeface="Calibri"/>
                <a:cs typeface="Calibri"/>
              </a:rPr>
              <a:t>T, </a:t>
            </a:r>
            <a:r>
              <a:rPr dirty="0" sz="800">
                <a:latin typeface="Calibri"/>
                <a:cs typeface="Calibri"/>
              </a:rPr>
              <a:t>et al. </a:t>
            </a:r>
            <a:r>
              <a:rPr dirty="0" sz="800" spc="-5">
                <a:latin typeface="Calibri"/>
                <a:cs typeface="Calibri"/>
              </a:rPr>
              <a:t>Cardiovascular </a:t>
            </a:r>
            <a:r>
              <a:rPr dirty="0" sz="800">
                <a:latin typeface="Calibri"/>
                <a:cs typeface="Calibri"/>
              </a:rPr>
              <a:t>Interventions 2024;17:2023-2037. </a:t>
            </a:r>
            <a:r>
              <a:rPr dirty="0" baseline="27777" sz="750" spc="-7">
                <a:latin typeface="Calibri"/>
                <a:cs typeface="Calibri"/>
              </a:rPr>
              <a:t>5</a:t>
            </a:r>
            <a:r>
              <a:rPr dirty="0" sz="800" spc="-5">
                <a:latin typeface="Calibri"/>
                <a:cs typeface="Calibri"/>
              </a:rPr>
              <a:t>Fukui </a:t>
            </a:r>
            <a:r>
              <a:rPr dirty="0" sz="800">
                <a:latin typeface="Calibri"/>
                <a:cs typeface="Calibri"/>
              </a:rPr>
              <a:t>M, et al. </a:t>
            </a:r>
            <a:r>
              <a:rPr dirty="0" sz="800" spc="-5">
                <a:latin typeface="Calibri"/>
                <a:cs typeface="Calibri"/>
              </a:rPr>
              <a:t>Circulation </a:t>
            </a:r>
            <a:r>
              <a:rPr dirty="0" sz="800">
                <a:latin typeface="Calibri"/>
                <a:cs typeface="Calibri"/>
              </a:rPr>
              <a:t>2022;146:480-493. </a:t>
            </a:r>
            <a:r>
              <a:rPr dirty="0" baseline="27777" sz="750" spc="-7">
                <a:latin typeface="Calibri"/>
                <a:cs typeface="Calibri"/>
              </a:rPr>
              <a:t>6</a:t>
            </a:r>
            <a:r>
              <a:rPr dirty="0" sz="800" spc="-5">
                <a:latin typeface="Calibri"/>
                <a:cs typeface="Calibri"/>
              </a:rPr>
              <a:t>Fuchs </a:t>
            </a:r>
            <a:r>
              <a:rPr dirty="0" sz="800">
                <a:latin typeface="Calibri"/>
                <a:cs typeface="Calibri"/>
              </a:rPr>
              <a:t>A, et al. </a:t>
            </a:r>
            <a:r>
              <a:rPr dirty="0" sz="800" spc="-5">
                <a:latin typeface="Calibri"/>
                <a:cs typeface="Calibri"/>
              </a:rPr>
              <a:t>EuroIntervention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2017;13:e1067-e1075.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40" y="953937"/>
            <a:ext cx="7943850" cy="3082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502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Under-expansion </a:t>
            </a:r>
            <a:r>
              <a:rPr dirty="0" sz="2000" b="1">
                <a:latin typeface="Calibri"/>
                <a:cs typeface="Calibri"/>
              </a:rPr>
              <a:t>of </a:t>
            </a:r>
            <a:r>
              <a:rPr dirty="0" sz="2000" spc="-10" b="1">
                <a:latin typeface="Calibri"/>
                <a:cs typeface="Calibri"/>
              </a:rPr>
              <a:t>valve frame </a:t>
            </a:r>
            <a:r>
              <a:rPr dirty="0" sz="2000" spc="-15" b="1">
                <a:latin typeface="Calibri"/>
                <a:cs typeface="Calibri"/>
              </a:rPr>
              <a:t>may </a:t>
            </a:r>
            <a:r>
              <a:rPr dirty="0" sz="2000" b="1">
                <a:latin typeface="Calibri"/>
                <a:cs typeface="Calibri"/>
              </a:rPr>
              <a:t>lead </a:t>
            </a:r>
            <a:r>
              <a:rPr dirty="0" sz="2000" spc="-10" b="1">
                <a:latin typeface="Calibri"/>
                <a:cs typeface="Calibri"/>
              </a:rPr>
              <a:t>to adverse</a:t>
            </a:r>
            <a:r>
              <a:rPr dirty="0" sz="2000" spc="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consequences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libri"/>
              <a:cs typeface="Calibri"/>
            </a:endParaRPr>
          </a:p>
          <a:p>
            <a:pPr algn="just" marL="335915" marR="3008630" indent="-285750">
              <a:lnSpc>
                <a:spcPct val="100000"/>
              </a:lnSpc>
              <a:buSzPct val="103125"/>
              <a:buFont typeface="Arial"/>
              <a:buChar char="•"/>
              <a:tabLst>
                <a:tab pos="337185" algn="l"/>
              </a:tabLst>
            </a:pPr>
            <a:r>
              <a:rPr dirty="0" sz="1600">
                <a:latin typeface="Calibri"/>
                <a:cs typeface="Calibri"/>
              </a:rPr>
              <a:t>A </a:t>
            </a:r>
            <a:r>
              <a:rPr dirty="0" sz="1600" spc="-10">
                <a:latin typeface="Calibri"/>
                <a:cs typeface="Calibri"/>
              </a:rPr>
              <a:t>comprehensive retrospective investigation was  performed to evaluate </a:t>
            </a:r>
            <a:r>
              <a:rPr dirty="0" sz="1600" spc="-15">
                <a:latin typeface="Calibri"/>
                <a:cs typeface="Calibri"/>
              </a:rPr>
              <a:t>factors </a:t>
            </a:r>
            <a:r>
              <a:rPr dirty="0" sz="1600" spc="-5">
                <a:latin typeface="Calibri"/>
                <a:cs typeface="Calibri"/>
              </a:rPr>
              <a:t>associated </a:t>
            </a:r>
            <a:r>
              <a:rPr dirty="0" sz="1600">
                <a:latin typeface="Calibri"/>
                <a:cs typeface="Calibri"/>
              </a:rPr>
              <a:t>with </a:t>
            </a:r>
            <a:r>
              <a:rPr dirty="0" sz="1600" spc="-15">
                <a:latin typeface="Calibri"/>
                <a:cs typeface="Calibri"/>
              </a:rPr>
              <a:t>worse  </a:t>
            </a:r>
            <a:r>
              <a:rPr dirty="0" sz="1600" spc="-5">
                <a:latin typeface="Calibri"/>
                <a:cs typeface="Calibri"/>
              </a:rPr>
              <a:t>clinical </a:t>
            </a:r>
            <a:r>
              <a:rPr dirty="0" sz="1600" spc="-10">
                <a:latin typeface="Calibri"/>
                <a:cs typeface="Calibri"/>
              </a:rPr>
              <a:t>outcomes </a:t>
            </a:r>
            <a:r>
              <a:rPr dirty="0" sz="1600">
                <a:latin typeface="Calibri"/>
                <a:cs typeface="Calibri"/>
              </a:rPr>
              <a:t>with the </a:t>
            </a:r>
            <a:r>
              <a:rPr dirty="0" sz="1600" spc="-25">
                <a:latin typeface="Calibri"/>
                <a:cs typeface="Calibri"/>
              </a:rPr>
              <a:t>ACURATE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neo2.</a:t>
            </a:r>
            <a:endParaRPr sz="1600">
              <a:latin typeface="Calibri"/>
              <a:cs typeface="Calibri"/>
            </a:endParaRPr>
          </a:p>
          <a:p>
            <a:pPr algn="just" marL="335915" marR="3004820" indent="-285750">
              <a:lnSpc>
                <a:spcPct val="100000"/>
              </a:lnSpc>
              <a:spcBef>
                <a:spcPts val="600"/>
              </a:spcBef>
              <a:buSzPct val="103125"/>
              <a:buFont typeface="Arial"/>
              <a:buChar char="•"/>
              <a:tabLst>
                <a:tab pos="337185" algn="l"/>
              </a:tabLst>
            </a:pPr>
            <a:r>
              <a:rPr dirty="0" sz="1600" spc="-5" b="1">
                <a:latin typeface="Calibri"/>
                <a:cs typeface="Calibri"/>
              </a:rPr>
              <a:t>Angulated (non-parallel) commissure posts </a:t>
            </a:r>
            <a:r>
              <a:rPr dirty="0" sz="1600" spc="-10">
                <a:latin typeface="Calibri"/>
                <a:cs typeface="Calibri"/>
              </a:rPr>
              <a:t>were  </a:t>
            </a:r>
            <a:r>
              <a:rPr dirty="0" sz="1600" spc="-5">
                <a:latin typeface="Calibri"/>
                <a:cs typeface="Calibri"/>
              </a:rPr>
              <a:t>observed in some </a:t>
            </a:r>
            <a:r>
              <a:rPr dirty="0" sz="1600" spc="-25">
                <a:latin typeface="Calibri"/>
                <a:cs typeface="Calibri"/>
              </a:rPr>
              <a:t>ACURATE </a:t>
            </a:r>
            <a:r>
              <a:rPr dirty="0" sz="1600" spc="-5">
                <a:latin typeface="Calibri"/>
                <a:cs typeface="Calibri"/>
              </a:rPr>
              <a:t>neo2 </a:t>
            </a:r>
            <a:r>
              <a:rPr dirty="0" sz="1600" spc="-10">
                <a:latin typeface="Calibri"/>
                <a:cs typeface="Calibri"/>
              </a:rPr>
              <a:t>valves, </a:t>
            </a:r>
            <a:r>
              <a:rPr dirty="0" sz="1600" spc="-5">
                <a:latin typeface="Calibri"/>
                <a:cs typeface="Calibri"/>
              </a:rPr>
              <a:t>indicating  </a:t>
            </a:r>
            <a:r>
              <a:rPr dirty="0" sz="1600" spc="-10">
                <a:latin typeface="Calibri"/>
                <a:cs typeface="Calibri"/>
              </a:rPr>
              <a:t>under-expansion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>
                <a:latin typeface="Calibri"/>
                <a:cs typeface="Calibri"/>
              </a:rPr>
              <a:t>the </a:t>
            </a:r>
            <a:r>
              <a:rPr dirty="0" sz="1600" spc="-10">
                <a:latin typeface="Calibri"/>
                <a:cs typeface="Calibri"/>
              </a:rPr>
              <a:t>valve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frame.</a:t>
            </a:r>
            <a:endParaRPr sz="1600">
              <a:latin typeface="Calibri"/>
              <a:cs typeface="Calibri"/>
            </a:endParaRPr>
          </a:p>
          <a:p>
            <a:pPr algn="just" marL="335915" marR="3007995" indent="-285750">
              <a:lnSpc>
                <a:spcPct val="100000"/>
              </a:lnSpc>
              <a:spcBef>
                <a:spcPts val="600"/>
              </a:spcBef>
              <a:buSzPct val="103125"/>
              <a:buFont typeface="Arial"/>
              <a:buChar char="•"/>
              <a:tabLst>
                <a:tab pos="337185" algn="l"/>
              </a:tabLst>
            </a:pPr>
            <a:r>
              <a:rPr dirty="0" sz="1600" spc="-25">
                <a:latin typeface="Calibri"/>
                <a:cs typeface="Calibri"/>
              </a:rPr>
              <a:t>Valve </a:t>
            </a:r>
            <a:r>
              <a:rPr dirty="0" sz="1600" spc="-10">
                <a:latin typeface="Calibri"/>
                <a:cs typeface="Calibri"/>
              </a:rPr>
              <a:t>under-expansion </a:t>
            </a:r>
            <a:r>
              <a:rPr dirty="0" sz="1600" spc="-5">
                <a:latin typeface="Calibri"/>
                <a:cs typeface="Calibri"/>
              </a:rPr>
              <a:t>can </a:t>
            </a:r>
            <a:r>
              <a:rPr dirty="0" sz="1600" spc="-10">
                <a:latin typeface="Calibri"/>
                <a:cs typeface="Calibri"/>
              </a:rPr>
              <a:t>compromise leaflet  </a:t>
            </a:r>
            <a:r>
              <a:rPr dirty="0" sz="1600">
                <a:latin typeface="Calibri"/>
                <a:cs typeface="Calibri"/>
              </a:rPr>
              <a:t>mechanics, </a:t>
            </a:r>
            <a:r>
              <a:rPr dirty="0" sz="1600" spc="-5">
                <a:latin typeface="Calibri"/>
                <a:cs typeface="Calibri"/>
              </a:rPr>
              <a:t>impair </a:t>
            </a:r>
            <a:r>
              <a:rPr dirty="0" sz="1600" spc="-10">
                <a:latin typeface="Calibri"/>
                <a:cs typeface="Calibri"/>
              </a:rPr>
              <a:t>valve </a:t>
            </a:r>
            <a:r>
              <a:rPr dirty="0" sz="1600" spc="-5">
                <a:latin typeface="Calibri"/>
                <a:cs typeface="Calibri"/>
              </a:rPr>
              <a:t>hemodynamics</a:t>
            </a:r>
            <a:r>
              <a:rPr dirty="0" baseline="26455" sz="1575" spc="-7">
                <a:latin typeface="Calibri"/>
                <a:cs typeface="Calibri"/>
              </a:rPr>
              <a:t>1-3 </a:t>
            </a:r>
            <a:r>
              <a:rPr dirty="0" sz="1600">
                <a:latin typeface="Calibri"/>
                <a:cs typeface="Calibri"/>
              </a:rPr>
              <a:t>and </a:t>
            </a:r>
            <a:r>
              <a:rPr dirty="0" sz="1600" spc="-5">
                <a:latin typeface="Calibri"/>
                <a:cs typeface="Calibri"/>
              </a:rPr>
              <a:t>increase  </a:t>
            </a:r>
            <a:r>
              <a:rPr dirty="0" sz="1600" spc="-10">
                <a:latin typeface="Calibri"/>
                <a:cs typeface="Calibri"/>
              </a:rPr>
              <a:t>thromboembolic </a:t>
            </a:r>
            <a:r>
              <a:rPr dirty="0" sz="1600">
                <a:latin typeface="Calibri"/>
                <a:cs typeface="Calibri"/>
              </a:rPr>
              <a:t>risk</a:t>
            </a:r>
            <a:r>
              <a:rPr dirty="0" baseline="26455" sz="1575">
                <a:latin typeface="Calibri"/>
                <a:cs typeface="Calibri"/>
              </a:rPr>
              <a:t>4-6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284" y="4694584"/>
            <a:ext cx="520438" cy="31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38" y="1472387"/>
            <a:ext cx="8638540" cy="216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70485" indent="-342900">
              <a:lnSpc>
                <a:spcPct val="100000"/>
              </a:lnSpc>
              <a:spcBef>
                <a:spcPts val="100"/>
              </a:spcBef>
              <a:buSzPct val="10227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10" b="1">
                <a:latin typeface="Calibri"/>
                <a:cs typeface="Calibri"/>
              </a:rPr>
              <a:t>Prevalence </a:t>
            </a:r>
            <a:r>
              <a:rPr dirty="0" sz="2200" b="1">
                <a:latin typeface="Calibri"/>
                <a:cs typeface="Calibri"/>
              </a:rPr>
              <a:t>and </a:t>
            </a:r>
            <a:r>
              <a:rPr dirty="0" sz="2200" spc="-10" b="1">
                <a:latin typeface="Calibri"/>
                <a:cs typeface="Calibri"/>
              </a:rPr>
              <a:t>predictors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under-expansion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the </a:t>
            </a:r>
            <a:r>
              <a:rPr dirty="0" sz="2200" spc="-30">
                <a:latin typeface="Calibri"/>
                <a:cs typeface="Calibri"/>
              </a:rPr>
              <a:t>ACURATE </a:t>
            </a:r>
            <a:r>
              <a:rPr dirty="0" sz="2200" spc="-5" i="1">
                <a:latin typeface="Calibri"/>
                <a:cs typeface="Calibri"/>
              </a:rPr>
              <a:t>neo2  </a:t>
            </a:r>
            <a:r>
              <a:rPr dirty="0" sz="2200" spc="-10">
                <a:latin typeface="Calibri"/>
                <a:cs typeface="Calibri"/>
              </a:rPr>
              <a:t>valves </a:t>
            </a:r>
            <a:r>
              <a:rPr dirty="0" sz="2200">
                <a:latin typeface="Calibri"/>
                <a:cs typeface="Calibri"/>
              </a:rPr>
              <a:t>with </a:t>
            </a:r>
            <a:r>
              <a:rPr dirty="0" sz="2200" spc="-20">
                <a:latin typeface="Calibri"/>
                <a:cs typeface="Calibri"/>
              </a:rPr>
              <a:t>post-hoc </a:t>
            </a:r>
            <a:r>
              <a:rPr dirty="0" sz="2200" spc="-10">
                <a:latin typeface="Calibri"/>
                <a:cs typeface="Calibri"/>
              </a:rPr>
              <a:t>core-lab </a:t>
            </a:r>
            <a:r>
              <a:rPr dirty="0" sz="2200" spc="-5">
                <a:latin typeface="Calibri"/>
                <a:cs typeface="Calibri"/>
              </a:rPr>
              <a:t>analysis of </a:t>
            </a:r>
            <a:r>
              <a:rPr dirty="0" sz="2200" spc="-10">
                <a:latin typeface="Calibri"/>
                <a:cs typeface="Calibri"/>
              </a:rPr>
              <a:t>fluoroscopy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>
                <a:latin typeface="Calibri"/>
                <a:cs typeface="Calibri"/>
              </a:rPr>
              <a:t>the </a:t>
            </a:r>
            <a:r>
              <a:rPr dirty="0" sz="2200" spc="-30">
                <a:latin typeface="Calibri"/>
                <a:cs typeface="Calibri"/>
              </a:rPr>
              <a:t>ACURATE </a:t>
            </a:r>
            <a:r>
              <a:rPr dirty="0" sz="2200">
                <a:latin typeface="Calibri"/>
                <a:cs typeface="Calibri"/>
              </a:rPr>
              <a:t>IDE  trial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95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SzPct val="10227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 b="1">
                <a:latin typeface="Calibri"/>
                <a:cs typeface="Calibri"/>
              </a:rPr>
              <a:t>Association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under-expansion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the </a:t>
            </a:r>
            <a:r>
              <a:rPr dirty="0" sz="2200" spc="-30">
                <a:latin typeface="Calibri"/>
                <a:cs typeface="Calibri"/>
              </a:rPr>
              <a:t>ACURATE </a:t>
            </a:r>
            <a:r>
              <a:rPr dirty="0" sz="2200" spc="-5" i="1">
                <a:latin typeface="Calibri"/>
                <a:cs typeface="Calibri"/>
              </a:rPr>
              <a:t>neo2 </a:t>
            </a:r>
            <a:r>
              <a:rPr dirty="0" sz="2200" spc="-10">
                <a:latin typeface="Calibri"/>
                <a:cs typeface="Calibri"/>
              </a:rPr>
              <a:t>valves </a:t>
            </a:r>
            <a:r>
              <a:rPr dirty="0" sz="2200" spc="-5" b="1">
                <a:latin typeface="Calibri"/>
                <a:cs typeface="Calibri"/>
              </a:rPr>
              <a:t>with clinical  outcomes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5956" y="49221"/>
            <a:ext cx="3382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Calibri"/>
                <a:cs typeface="Calibri"/>
              </a:rPr>
              <a:t>What </a:t>
            </a:r>
            <a:r>
              <a:rPr dirty="0" sz="3200" b="1">
                <a:latin typeface="Calibri"/>
                <a:cs typeface="Calibri"/>
              </a:rPr>
              <a:t>did </a:t>
            </a:r>
            <a:r>
              <a:rPr dirty="0" sz="3200" spc="-15" b="1">
                <a:latin typeface="Calibri"/>
                <a:cs typeface="Calibri"/>
              </a:rPr>
              <a:t>we</a:t>
            </a:r>
            <a:r>
              <a:rPr dirty="0" sz="3200" spc="-6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study?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84" y="4681884"/>
            <a:ext cx="520438" cy="31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586" y="49221"/>
            <a:ext cx="50393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How </a:t>
            </a:r>
            <a:r>
              <a:rPr dirty="0" sz="3200" spc="-15" b="1">
                <a:latin typeface="Calibri"/>
                <a:cs typeface="Calibri"/>
              </a:rPr>
              <a:t>was </a:t>
            </a:r>
            <a:r>
              <a:rPr dirty="0" sz="3200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study</a:t>
            </a:r>
            <a:r>
              <a:rPr dirty="0" sz="3200" spc="-25" b="1">
                <a:latin typeface="Calibri"/>
                <a:cs typeface="Calibri"/>
              </a:rPr>
              <a:t> executed?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5716" y="4699755"/>
            <a:ext cx="6965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Calibri"/>
                <a:cs typeface="Calibri"/>
              </a:rPr>
              <a:t>*Control devices include CoreValve Evolut </a:t>
            </a:r>
            <a:r>
              <a:rPr dirty="0" sz="800">
                <a:latin typeface="Calibri"/>
                <a:cs typeface="Calibri"/>
              </a:rPr>
              <a:t>R, </a:t>
            </a:r>
            <a:r>
              <a:rPr dirty="0" sz="800" spc="-5">
                <a:latin typeface="Calibri"/>
                <a:cs typeface="Calibri"/>
              </a:rPr>
              <a:t>Evolut </a:t>
            </a:r>
            <a:r>
              <a:rPr dirty="0" sz="800">
                <a:latin typeface="Calibri"/>
                <a:cs typeface="Calibri"/>
              </a:rPr>
              <a:t>PRO, </a:t>
            </a:r>
            <a:r>
              <a:rPr dirty="0" sz="800" spc="-5">
                <a:latin typeface="Calibri"/>
                <a:cs typeface="Calibri"/>
              </a:rPr>
              <a:t>Evolut </a:t>
            </a:r>
            <a:r>
              <a:rPr dirty="0" sz="800">
                <a:latin typeface="Calibri"/>
                <a:cs typeface="Calibri"/>
              </a:rPr>
              <a:t>PRO+, and </a:t>
            </a:r>
            <a:r>
              <a:rPr dirty="0" sz="800" spc="-5">
                <a:latin typeface="Calibri"/>
                <a:cs typeface="Calibri"/>
              </a:rPr>
              <a:t>Evolut FX </a:t>
            </a:r>
            <a:r>
              <a:rPr dirty="0" sz="800">
                <a:latin typeface="Calibri"/>
                <a:cs typeface="Calibri"/>
              </a:rPr>
              <a:t>and </a:t>
            </a:r>
            <a:r>
              <a:rPr dirty="0" sz="800" spc="-5">
                <a:latin typeface="Calibri"/>
                <a:cs typeface="Calibri"/>
              </a:rPr>
              <a:t>SAPIEN </a:t>
            </a:r>
            <a:r>
              <a:rPr dirty="0" sz="800">
                <a:latin typeface="Calibri"/>
                <a:cs typeface="Calibri"/>
              </a:rPr>
              <a:t>3, </a:t>
            </a:r>
            <a:r>
              <a:rPr dirty="0" sz="800" spc="-5">
                <a:latin typeface="Calibri"/>
                <a:cs typeface="Calibri"/>
              </a:rPr>
              <a:t>SAPIEN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Ultra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†</a:t>
            </a:r>
            <a:r>
              <a:rPr dirty="0" sz="800">
                <a:latin typeface="Calibri"/>
                <a:cs typeface="Calibri"/>
              </a:rPr>
              <a:t>Reasons </a:t>
            </a:r>
            <a:r>
              <a:rPr dirty="0" sz="800" spc="-5">
                <a:latin typeface="Calibri"/>
                <a:cs typeface="Calibri"/>
              </a:rPr>
              <a:t>for </a:t>
            </a:r>
            <a:r>
              <a:rPr dirty="0" sz="800">
                <a:latin typeface="Calibri"/>
                <a:cs typeface="Calibri"/>
              </a:rPr>
              <a:t>angiogram </a:t>
            </a:r>
            <a:r>
              <a:rPr dirty="0" sz="800" spc="-5">
                <a:latin typeface="Calibri"/>
                <a:cs typeface="Calibri"/>
              </a:rPr>
              <a:t>unevaluable: </a:t>
            </a:r>
            <a:r>
              <a:rPr dirty="0" sz="800">
                <a:latin typeface="Calibri"/>
                <a:cs typeface="Calibri"/>
              </a:rPr>
              <a:t>Posts </a:t>
            </a:r>
            <a:r>
              <a:rPr dirty="0" sz="800" spc="-5">
                <a:latin typeface="Calibri"/>
                <a:cs typeface="Calibri"/>
              </a:rPr>
              <a:t>not </a:t>
            </a:r>
            <a:r>
              <a:rPr dirty="0" sz="800">
                <a:latin typeface="Calibri"/>
                <a:cs typeface="Calibri"/>
              </a:rPr>
              <a:t>clearly visible, </a:t>
            </a:r>
            <a:r>
              <a:rPr dirty="0" sz="800" spc="-5">
                <a:latin typeface="Calibri"/>
                <a:cs typeface="Calibri"/>
              </a:rPr>
              <a:t>n=46; </a:t>
            </a:r>
            <a:r>
              <a:rPr dirty="0" sz="800">
                <a:latin typeface="Calibri"/>
                <a:cs typeface="Calibri"/>
              </a:rPr>
              <a:t>Implantation view </a:t>
            </a:r>
            <a:r>
              <a:rPr dirty="0" sz="800" spc="-5">
                <a:latin typeface="Calibri"/>
                <a:cs typeface="Calibri"/>
              </a:rPr>
              <a:t>not </a:t>
            </a:r>
            <a:r>
              <a:rPr dirty="0" sz="800">
                <a:latin typeface="Calibri"/>
                <a:cs typeface="Calibri"/>
              </a:rPr>
              <a:t>recorded, </a:t>
            </a:r>
            <a:r>
              <a:rPr dirty="0" sz="800" spc="-5">
                <a:latin typeface="Calibri"/>
                <a:cs typeface="Calibri"/>
              </a:rPr>
              <a:t>n=20; Overlapping object, n=4; </a:t>
            </a:r>
            <a:r>
              <a:rPr dirty="0" sz="800">
                <a:latin typeface="Calibri"/>
                <a:cs typeface="Calibri"/>
              </a:rPr>
              <a:t>Anonymized timestamp, </a:t>
            </a:r>
            <a:r>
              <a:rPr dirty="0" sz="800" spc="-5">
                <a:latin typeface="Calibri"/>
                <a:cs typeface="Calibri"/>
              </a:rPr>
              <a:t>n=4; </a:t>
            </a:r>
            <a:r>
              <a:rPr dirty="0" sz="800">
                <a:latin typeface="Calibri"/>
                <a:cs typeface="Calibri"/>
              </a:rPr>
              <a:t>Post-  </a:t>
            </a:r>
            <a:r>
              <a:rPr dirty="0" sz="800" spc="-5">
                <a:latin typeface="Calibri"/>
                <a:cs typeface="Calibri"/>
              </a:rPr>
              <a:t>dilation not </a:t>
            </a:r>
            <a:r>
              <a:rPr dirty="0" sz="800">
                <a:latin typeface="Calibri"/>
                <a:cs typeface="Calibri"/>
              </a:rPr>
              <a:t>recorded, </a:t>
            </a:r>
            <a:r>
              <a:rPr dirty="0" sz="800" spc="-5">
                <a:latin typeface="Calibri"/>
                <a:cs typeface="Calibri"/>
              </a:rPr>
              <a:t>n=4; </a:t>
            </a:r>
            <a:r>
              <a:rPr dirty="0" sz="800">
                <a:latin typeface="Calibri"/>
                <a:cs typeface="Calibri"/>
              </a:rPr>
              <a:t>Poor </a:t>
            </a:r>
            <a:r>
              <a:rPr dirty="0" sz="800" spc="-5">
                <a:latin typeface="Calibri"/>
                <a:cs typeface="Calibri"/>
              </a:rPr>
              <a:t>image quality, n=3; </a:t>
            </a:r>
            <a:r>
              <a:rPr dirty="0" sz="800">
                <a:latin typeface="Calibri"/>
                <a:cs typeface="Calibri"/>
              </a:rPr>
              <a:t>Malposition,</a:t>
            </a:r>
            <a:r>
              <a:rPr dirty="0" sz="800" spc="-5">
                <a:latin typeface="Calibri"/>
                <a:cs typeface="Calibri"/>
              </a:rPr>
              <a:t> n=3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6322" y="1352419"/>
            <a:ext cx="1224915" cy="381635"/>
          </a:xfrm>
          <a:prstGeom prst="rect">
            <a:avLst/>
          </a:prstGeom>
          <a:solidFill>
            <a:srgbClr val="F2DCDB"/>
          </a:solidFill>
          <a:ln w="19050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1000" b="1">
                <a:latin typeface="Calibri"/>
                <a:cs typeface="Calibri"/>
              </a:rPr>
              <a:t>ACURATE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spc="-5" b="1" i="1">
                <a:latin typeface="Calibri"/>
                <a:cs typeface="Calibri"/>
              </a:rPr>
              <a:t>neo2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N=752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3060" y="813361"/>
            <a:ext cx="1379220" cy="538480"/>
          </a:xfrm>
          <a:custGeom>
            <a:avLst/>
            <a:gdLst/>
            <a:ahLst/>
            <a:cxnLst/>
            <a:rect l="l" t="t" r="r" b="b"/>
            <a:pathLst>
              <a:path w="1379220" h="538480">
                <a:moveTo>
                  <a:pt x="0" y="269121"/>
                </a:moveTo>
                <a:lnTo>
                  <a:pt x="689610" y="0"/>
                </a:lnTo>
                <a:lnTo>
                  <a:pt x="1379220" y="269121"/>
                </a:lnTo>
                <a:lnTo>
                  <a:pt x="689610" y="538243"/>
                </a:lnTo>
                <a:lnTo>
                  <a:pt x="0" y="26912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99663" y="950981"/>
            <a:ext cx="961390" cy="3073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74320" marR="5080" indent="-262255">
              <a:lnSpc>
                <a:spcPts val="1019"/>
              </a:lnSpc>
              <a:spcBef>
                <a:spcPts val="280"/>
              </a:spcBef>
            </a:pPr>
            <a:r>
              <a:rPr dirty="0" sz="1000" b="1">
                <a:latin typeface="Calibri"/>
                <a:cs typeface="Calibri"/>
              </a:rPr>
              <a:t>ACURATE IDE</a:t>
            </a:r>
            <a:r>
              <a:rPr dirty="0" sz="1000" spc="-10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RCT  N=1500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8364" y="1351604"/>
            <a:ext cx="1228090" cy="379730"/>
          </a:xfrm>
          <a:custGeom>
            <a:avLst/>
            <a:gdLst/>
            <a:ahLst/>
            <a:cxnLst/>
            <a:rect l="l" t="t" r="r" b="b"/>
            <a:pathLst>
              <a:path w="1228090" h="379730">
                <a:moveTo>
                  <a:pt x="0" y="0"/>
                </a:moveTo>
                <a:lnTo>
                  <a:pt x="1227582" y="0"/>
                </a:lnTo>
                <a:lnTo>
                  <a:pt x="1227582" y="379449"/>
                </a:lnTo>
                <a:lnTo>
                  <a:pt x="0" y="379449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08364" y="1351604"/>
            <a:ext cx="1228090" cy="37973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441959" marR="378460" indent="-56515">
              <a:lnSpc>
                <a:spcPct val="100000"/>
              </a:lnSpc>
              <a:spcBef>
                <a:spcPts val="229"/>
              </a:spcBef>
            </a:pPr>
            <a:r>
              <a:rPr dirty="0" sz="1000" spc="-5" b="1">
                <a:latin typeface="Calibri"/>
                <a:cs typeface="Calibri"/>
              </a:rPr>
              <a:t>Control*  </a:t>
            </a:r>
            <a:r>
              <a:rPr dirty="0" sz="1000" b="1">
                <a:latin typeface="Calibri"/>
                <a:cs typeface="Calibri"/>
              </a:rPr>
              <a:t>N=748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7980" y="1082481"/>
            <a:ext cx="225425" cy="461009"/>
          </a:xfrm>
          <a:custGeom>
            <a:avLst/>
            <a:gdLst/>
            <a:ahLst/>
            <a:cxnLst/>
            <a:rect l="l" t="t" r="r" b="b"/>
            <a:pathLst>
              <a:path w="225425" h="461009">
                <a:moveTo>
                  <a:pt x="225080" y="0"/>
                </a:moveTo>
                <a:lnTo>
                  <a:pt x="83965" y="0"/>
                </a:lnTo>
                <a:lnTo>
                  <a:pt x="83965" y="460577"/>
                </a:lnTo>
                <a:lnTo>
                  <a:pt x="0" y="46057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0830" y="150495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76200"/>
                </a:move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57611" y="2068714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 h="0">
                <a:moveTo>
                  <a:pt x="0" y="0"/>
                </a:moveTo>
                <a:lnTo>
                  <a:pt x="4609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0461" y="20306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199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03073" y="3189662"/>
            <a:ext cx="1297305" cy="408305"/>
          </a:xfrm>
          <a:prstGeom prst="rect">
            <a:avLst/>
          </a:prstGeom>
          <a:solidFill>
            <a:srgbClr val="F2DCDB"/>
          </a:solidFill>
          <a:ln w="19050">
            <a:solidFill>
              <a:srgbClr val="000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algn="ctr" marL="15240">
              <a:lnSpc>
                <a:spcPct val="100000"/>
              </a:lnSpc>
              <a:spcBef>
                <a:spcPts val="90"/>
              </a:spcBef>
            </a:pPr>
            <a:r>
              <a:rPr dirty="0" sz="1200" spc="-20" b="1">
                <a:latin typeface="Calibri"/>
                <a:cs typeface="Calibri"/>
              </a:rPr>
              <a:t>ACURATE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 i="1">
                <a:latin typeface="Calibri"/>
                <a:cs typeface="Calibri"/>
              </a:rPr>
              <a:t>neo2</a:t>
            </a:r>
            <a:endParaRPr sz="1200">
              <a:latin typeface="Calibri"/>
              <a:cs typeface="Calibri"/>
            </a:endParaRPr>
          </a:p>
          <a:p>
            <a:pPr algn="ctr" marL="1524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N=624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2280" y="1082481"/>
            <a:ext cx="259079" cy="459105"/>
          </a:xfrm>
          <a:custGeom>
            <a:avLst/>
            <a:gdLst/>
            <a:ahLst/>
            <a:cxnLst/>
            <a:rect l="l" t="t" r="r" b="b"/>
            <a:pathLst>
              <a:path w="259079" h="459105">
                <a:moveTo>
                  <a:pt x="0" y="0"/>
                </a:moveTo>
                <a:lnTo>
                  <a:pt x="158042" y="0"/>
                </a:lnTo>
                <a:lnTo>
                  <a:pt x="158042" y="458846"/>
                </a:lnTo>
                <a:lnTo>
                  <a:pt x="258934" y="45884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32164" y="150322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0" y="0"/>
                </a:lnTo>
                <a:lnTo>
                  <a:pt x="76200" y="3810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8003" y="1901218"/>
            <a:ext cx="2322830" cy="100901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92710" rIns="0" bIns="0" rtlCol="0" vert="horz">
            <a:spAutoFit/>
          </a:bodyPr>
          <a:lstStyle/>
          <a:p>
            <a:pPr marL="100330" marR="326390" indent="233045">
              <a:lnSpc>
                <a:spcPct val="100000"/>
              </a:lnSpc>
              <a:spcBef>
                <a:spcPts val="730"/>
              </a:spcBef>
            </a:pPr>
            <a:r>
              <a:rPr dirty="0" sz="1000" b="1">
                <a:latin typeface="Calibri"/>
                <a:cs typeface="Calibri"/>
              </a:rPr>
              <a:t>Excluded </a:t>
            </a:r>
            <a:r>
              <a:rPr dirty="0" sz="1000" spc="-5" b="1">
                <a:latin typeface="Calibri"/>
                <a:cs typeface="Calibri"/>
              </a:rPr>
              <a:t>from </a:t>
            </a:r>
            <a:r>
              <a:rPr dirty="0" sz="1000" b="1">
                <a:latin typeface="Calibri"/>
                <a:cs typeface="Calibri"/>
              </a:rPr>
              <a:t>analysis</a:t>
            </a:r>
            <a:r>
              <a:rPr dirty="0" sz="1000" spc="-9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(N=126)  </a:t>
            </a:r>
            <a:r>
              <a:rPr dirty="0" sz="900">
                <a:latin typeface="Calibri"/>
                <a:cs typeface="Calibri"/>
              </a:rPr>
              <a:t>No </a:t>
            </a:r>
            <a:r>
              <a:rPr dirty="0" sz="900" spc="-5">
                <a:latin typeface="Calibri"/>
                <a:cs typeface="Calibri"/>
              </a:rPr>
              <a:t>TAVR procedure performed: </a:t>
            </a:r>
            <a:r>
              <a:rPr dirty="0" sz="900">
                <a:latin typeface="Calibri"/>
                <a:cs typeface="Calibri"/>
              </a:rPr>
              <a:t>19  </a:t>
            </a:r>
            <a:r>
              <a:rPr dirty="0" sz="900" spc="-5">
                <a:latin typeface="Calibri"/>
                <a:cs typeface="Calibri"/>
              </a:rPr>
              <a:t>Subject </a:t>
            </a:r>
            <a:r>
              <a:rPr dirty="0" sz="900">
                <a:latin typeface="Calibri"/>
                <a:cs typeface="Calibri"/>
              </a:rPr>
              <a:t>received </a:t>
            </a:r>
            <a:r>
              <a:rPr dirty="0" sz="900" spc="-5">
                <a:latin typeface="Calibri"/>
                <a:cs typeface="Calibri"/>
              </a:rPr>
              <a:t>≥2 </a:t>
            </a:r>
            <a:r>
              <a:rPr dirty="0" sz="900">
                <a:latin typeface="Calibri"/>
                <a:cs typeface="Calibri"/>
              </a:rPr>
              <a:t>valves: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dirty="0" sz="900" spc="-5">
                <a:latin typeface="Calibri"/>
                <a:cs typeface="Calibri"/>
              </a:rPr>
              <a:t>Converted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-5">
                <a:latin typeface="Calibri"/>
                <a:cs typeface="Calibri"/>
              </a:rPr>
              <a:t>surgery: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Missing </a:t>
            </a:r>
            <a:r>
              <a:rPr dirty="0" sz="900" spc="-5">
                <a:latin typeface="Calibri"/>
                <a:cs typeface="Calibri"/>
              </a:rPr>
              <a:t>final procedural </a:t>
            </a:r>
            <a:r>
              <a:rPr dirty="0" sz="900">
                <a:latin typeface="Calibri"/>
                <a:cs typeface="Calibri"/>
              </a:rPr>
              <a:t>angiogram: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  <a:p>
            <a:pPr marL="10033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Procedural angiogram </a:t>
            </a:r>
            <a:r>
              <a:rPr dirty="0" sz="900" spc="-5">
                <a:latin typeface="Calibri"/>
                <a:cs typeface="Calibri"/>
              </a:rPr>
              <a:t>unevaluable: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84†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8376" y="3719947"/>
            <a:ext cx="3023235" cy="82676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106045" marR="92710" indent="-5080">
              <a:lnSpc>
                <a:spcPts val="1430"/>
              </a:lnSpc>
              <a:spcBef>
                <a:spcPts val="330"/>
              </a:spcBef>
            </a:pPr>
            <a:r>
              <a:rPr dirty="0" sz="1400" spc="-15" b="1">
                <a:latin typeface="Calibri"/>
                <a:cs typeface="Calibri"/>
              </a:rPr>
              <a:t>Evaluated </a:t>
            </a:r>
            <a:r>
              <a:rPr dirty="0" sz="1400" spc="-10" b="1">
                <a:latin typeface="Calibri"/>
                <a:cs typeface="Calibri"/>
              </a:rPr>
              <a:t>for </a:t>
            </a:r>
            <a:r>
              <a:rPr dirty="0" sz="1400" b="1">
                <a:latin typeface="Calibri"/>
                <a:cs typeface="Calibri"/>
              </a:rPr>
              <a:t>Expansion </a:t>
            </a:r>
            <a:r>
              <a:rPr dirty="0" sz="1400" spc="-5" b="1">
                <a:latin typeface="Calibri"/>
                <a:cs typeface="Calibri"/>
              </a:rPr>
              <a:t>Status by  </a:t>
            </a:r>
            <a:r>
              <a:rPr dirty="0" sz="1400" spc="-10" b="1">
                <a:latin typeface="Calibri"/>
                <a:cs typeface="Calibri"/>
              </a:rPr>
              <a:t>CORRIB Research Centre for </a:t>
            </a:r>
            <a:r>
              <a:rPr dirty="0" sz="1400" spc="-5" b="1">
                <a:latin typeface="Calibri"/>
                <a:cs typeface="Calibri"/>
              </a:rPr>
              <a:t>Advanced  </a:t>
            </a:r>
            <a:r>
              <a:rPr dirty="0" sz="1400" b="1">
                <a:latin typeface="Calibri"/>
                <a:cs typeface="Calibri"/>
              </a:rPr>
              <a:t>Imaging and </a:t>
            </a:r>
            <a:r>
              <a:rPr dirty="0" sz="1400" spc="-10" b="1">
                <a:latin typeface="Calibri"/>
                <a:cs typeface="Calibri"/>
              </a:rPr>
              <a:t>Core Laboratory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algn="ctr" marL="635">
              <a:lnSpc>
                <a:spcPts val="1420"/>
              </a:lnSpc>
            </a:pPr>
            <a:r>
              <a:rPr dirty="0" sz="1400" spc="-20" b="1">
                <a:latin typeface="Calibri"/>
                <a:cs typeface="Calibri"/>
              </a:rPr>
              <a:t>Prof. </a:t>
            </a:r>
            <a:r>
              <a:rPr dirty="0" sz="1400" spc="-5" b="1">
                <a:latin typeface="Calibri"/>
                <a:cs typeface="Calibri"/>
              </a:rPr>
              <a:t>Osama</a:t>
            </a:r>
            <a:r>
              <a:rPr dirty="0" sz="1400" b="1">
                <a:latin typeface="Calibri"/>
                <a:cs typeface="Calibri"/>
              </a:rPr>
              <a:t> Soliman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4251" y="2158388"/>
            <a:ext cx="1297305" cy="215900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latin typeface="Calibri"/>
                <a:cs typeface="Calibri"/>
              </a:rPr>
              <a:t>Cross-over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-5">
                <a:latin typeface="Calibri"/>
                <a:cs typeface="Calibri"/>
              </a:rPr>
              <a:t>Control: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15455" y="1733697"/>
            <a:ext cx="3175" cy="1398905"/>
          </a:xfrm>
          <a:custGeom>
            <a:avLst/>
            <a:gdLst/>
            <a:ahLst/>
            <a:cxnLst/>
            <a:rect l="l" t="t" r="r" b="b"/>
            <a:pathLst>
              <a:path w="3175" h="1398905">
                <a:moveTo>
                  <a:pt x="3121" y="0"/>
                </a:moveTo>
                <a:lnTo>
                  <a:pt x="0" y="13988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77398" y="311337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37929" y="76284"/>
                </a:moveTo>
                <a:lnTo>
                  <a:pt x="76199" y="169"/>
                </a:lnTo>
                <a:lnTo>
                  <a:pt x="0" y="0"/>
                </a:lnTo>
                <a:lnTo>
                  <a:pt x="37929" y="76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39752" y="1428264"/>
            <a:ext cx="943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ITT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23782" y="2230585"/>
            <a:ext cx="100965" cy="86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92280" y="2266107"/>
            <a:ext cx="1856739" cy="923925"/>
          </a:xfrm>
          <a:custGeom>
            <a:avLst/>
            <a:gdLst/>
            <a:ahLst/>
            <a:cxnLst/>
            <a:rect l="l" t="t" r="r" b="b"/>
            <a:pathLst>
              <a:path w="1856740" h="923925">
                <a:moveTo>
                  <a:pt x="0" y="0"/>
                </a:moveTo>
                <a:lnTo>
                  <a:pt x="1856391" y="0"/>
                </a:lnTo>
                <a:lnTo>
                  <a:pt x="1856391" y="923328"/>
                </a:lnTo>
                <a:lnTo>
                  <a:pt x="0" y="9233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92280" y="2266107"/>
            <a:ext cx="1856739" cy="92392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algn="ctr" marL="180340" marR="176530" indent="1905">
              <a:lnSpc>
                <a:spcPct val="100000"/>
              </a:lnSpc>
              <a:spcBef>
                <a:spcPts val="244"/>
              </a:spcBef>
            </a:pPr>
            <a:r>
              <a:rPr dirty="0" sz="1800" spc="-15">
                <a:latin typeface="Calibri"/>
                <a:cs typeface="Calibri"/>
              </a:rPr>
              <a:t>EXCLUDED from  </a:t>
            </a:r>
            <a:r>
              <a:rPr dirty="0" sz="1800" spc="-5">
                <a:latin typeface="Calibri"/>
                <a:cs typeface="Calibri"/>
              </a:rPr>
              <a:t>unde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xpansion  analysis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3000" y="1663700"/>
            <a:ext cx="177800" cy="69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20475" y="1795285"/>
            <a:ext cx="1905" cy="471170"/>
          </a:xfrm>
          <a:custGeom>
            <a:avLst/>
            <a:gdLst/>
            <a:ahLst/>
            <a:cxnLst/>
            <a:rect l="l" t="t" r="r" b="b"/>
            <a:pathLst>
              <a:path w="1904" h="471169">
                <a:moveTo>
                  <a:pt x="0" y="470822"/>
                </a:moveTo>
                <a:lnTo>
                  <a:pt x="1498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83813" y="173813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38342" y="0"/>
                </a:moveTo>
                <a:lnTo>
                  <a:pt x="0" y="76078"/>
                </a:lnTo>
                <a:lnTo>
                  <a:pt x="76199" y="76320"/>
                </a:lnTo>
                <a:lnTo>
                  <a:pt x="3834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586" y="49221"/>
            <a:ext cx="50393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How </a:t>
            </a:r>
            <a:r>
              <a:rPr dirty="0" sz="3200" spc="-15" b="1">
                <a:latin typeface="Calibri"/>
                <a:cs typeface="Calibri"/>
              </a:rPr>
              <a:t>was </a:t>
            </a:r>
            <a:r>
              <a:rPr dirty="0" sz="3200" b="1">
                <a:latin typeface="Calibri"/>
                <a:cs typeface="Calibri"/>
              </a:rPr>
              <a:t>the </a:t>
            </a:r>
            <a:r>
              <a:rPr dirty="0" sz="3200" spc="-10" b="1">
                <a:latin typeface="Calibri"/>
                <a:cs typeface="Calibri"/>
              </a:rPr>
              <a:t>study</a:t>
            </a:r>
            <a:r>
              <a:rPr dirty="0" sz="3200" spc="-25" b="1">
                <a:latin typeface="Calibri"/>
                <a:cs typeface="Calibri"/>
              </a:rPr>
              <a:t> executed?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5098" y="1286623"/>
            <a:ext cx="2096770" cy="612775"/>
          </a:xfrm>
          <a:custGeom>
            <a:avLst/>
            <a:gdLst/>
            <a:ahLst/>
            <a:cxnLst/>
            <a:rect l="l" t="t" r="r" b="b"/>
            <a:pathLst>
              <a:path w="2096770" h="612775">
                <a:moveTo>
                  <a:pt x="0" y="0"/>
                </a:moveTo>
                <a:lnTo>
                  <a:pt x="2096641" y="0"/>
                </a:lnTo>
                <a:lnTo>
                  <a:pt x="2096641" y="612592"/>
                </a:lnTo>
                <a:lnTo>
                  <a:pt x="0" y="612592"/>
                </a:lnTo>
                <a:lnTo>
                  <a:pt x="0" y="0"/>
                </a:lnTo>
                <a:close/>
              </a:path>
            </a:pathLst>
          </a:custGeom>
          <a:solidFill>
            <a:srgbClr val="3B7D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23318" y="1210250"/>
            <a:ext cx="1602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Parallel /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near-parallel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4249" y="1393130"/>
            <a:ext cx="19399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6545" marR="28829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commissure</a:t>
            </a:r>
            <a:r>
              <a:rPr dirty="0" sz="1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posts  indicate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 properly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expanded</a:t>
            </a:r>
            <a:r>
              <a:rPr dirty="0" sz="1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3166" y="1281589"/>
            <a:ext cx="2096770" cy="612775"/>
          </a:xfrm>
          <a:custGeom>
            <a:avLst/>
            <a:gdLst/>
            <a:ahLst/>
            <a:cxnLst/>
            <a:rect l="l" t="t" r="r" b="b"/>
            <a:pathLst>
              <a:path w="2096770" h="612775">
                <a:moveTo>
                  <a:pt x="0" y="0"/>
                </a:moveTo>
                <a:lnTo>
                  <a:pt x="2096641" y="0"/>
                </a:lnTo>
                <a:lnTo>
                  <a:pt x="2096641" y="612592"/>
                </a:lnTo>
                <a:lnTo>
                  <a:pt x="0" y="61259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0899" y="1205217"/>
            <a:ext cx="1778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Angulated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(non-parallel)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4386" y="1388097"/>
            <a:ext cx="1855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635" marR="246379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commissure</a:t>
            </a:r>
            <a:r>
              <a:rPr dirty="0" sz="1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posts  indicate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under-expanded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68800" y="2019299"/>
            <a:ext cx="4171307" cy="257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9481" y="1583797"/>
            <a:ext cx="36074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Establishment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5" b="1">
                <a:latin typeface="Calibri"/>
                <a:cs typeface="Calibri"/>
              </a:rPr>
              <a:t>visual </a:t>
            </a:r>
            <a:r>
              <a:rPr dirty="0" sz="1600" spc="-10" b="1">
                <a:latin typeface="Calibri"/>
                <a:cs typeface="Calibri"/>
              </a:rPr>
              <a:t>criteria to evaluate  valve frame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under-expansion: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481" y="2300077"/>
            <a:ext cx="2788285" cy="1215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50"/>
              </a:spcBef>
              <a:buSzPct val="103125"/>
              <a:buAutoNum type="arabicParenR"/>
              <a:tabLst>
                <a:tab pos="241935" algn="l"/>
              </a:tabLst>
            </a:pPr>
            <a:r>
              <a:rPr dirty="0" sz="1600" spc="-5" i="1">
                <a:latin typeface="Calibri"/>
                <a:cs typeface="Calibri"/>
              </a:rPr>
              <a:t>Define </a:t>
            </a:r>
            <a:r>
              <a:rPr dirty="0" sz="1600" spc="-10" i="1">
                <a:latin typeface="Calibri"/>
                <a:cs typeface="Calibri"/>
              </a:rPr>
              <a:t>assessment</a:t>
            </a:r>
            <a:r>
              <a:rPr dirty="0" sz="1600" spc="-3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“boundary”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arenR"/>
            </a:pPr>
            <a:endParaRPr sz="14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buSzPct val="103125"/>
              <a:buAutoNum type="arabicParenR"/>
              <a:tabLst>
                <a:tab pos="241935" algn="l"/>
              </a:tabLst>
            </a:pPr>
            <a:r>
              <a:rPr dirty="0" sz="1600" spc="-20" i="1">
                <a:latin typeface="Calibri"/>
                <a:cs typeface="Calibri"/>
              </a:rPr>
              <a:t>Trace </a:t>
            </a:r>
            <a:r>
              <a:rPr dirty="0" sz="1600" spc="-10" i="1">
                <a:latin typeface="Calibri"/>
                <a:cs typeface="Calibri"/>
              </a:rPr>
              <a:t>commissure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posts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arenR"/>
            </a:pPr>
            <a:endParaRPr sz="1400">
              <a:latin typeface="Calibri"/>
              <a:cs typeface="Calibri"/>
            </a:endParaRPr>
          </a:p>
          <a:p>
            <a:pPr marL="295910" indent="-283210">
              <a:lnSpc>
                <a:spcPct val="100000"/>
              </a:lnSpc>
              <a:buSzPct val="103125"/>
              <a:buAutoNum type="arabicParenR"/>
              <a:tabLst>
                <a:tab pos="295910" algn="l"/>
              </a:tabLst>
            </a:pPr>
            <a:r>
              <a:rPr dirty="0" sz="1600" spc="-10" i="1">
                <a:latin typeface="Calibri"/>
                <a:cs typeface="Calibri"/>
              </a:rPr>
              <a:t>Evaluate post</a:t>
            </a:r>
            <a:r>
              <a:rPr dirty="0" sz="1600" spc="-5" i="1">
                <a:latin typeface="Calibri"/>
                <a:cs typeface="Calibri"/>
              </a:rPr>
              <a:t> angulation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080" y="4779379"/>
            <a:ext cx="490680" cy="3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026" y="82953"/>
            <a:ext cx="60261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Calibri"/>
                <a:cs typeface="Calibri"/>
              </a:rPr>
              <a:t>Results </a:t>
            </a:r>
            <a:r>
              <a:rPr dirty="0" b="1">
                <a:latin typeface="Calibri"/>
                <a:cs typeface="Calibri"/>
              </a:rPr>
              <a:t>– </a:t>
            </a:r>
            <a:r>
              <a:rPr dirty="0" spc="-10" b="1">
                <a:latin typeface="Calibri"/>
                <a:cs typeface="Calibri"/>
              </a:rPr>
              <a:t>Prevalence </a:t>
            </a:r>
            <a:r>
              <a:rPr dirty="0" b="1">
                <a:latin typeface="Calibri"/>
                <a:cs typeface="Calibri"/>
              </a:rPr>
              <a:t>of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Under-expansion</a:t>
            </a:r>
          </a:p>
        </p:txBody>
      </p:sp>
      <p:sp>
        <p:nvSpPr>
          <p:cNvPr id="3" name="object 3"/>
          <p:cNvSpPr/>
          <p:nvPr/>
        </p:nvSpPr>
        <p:spPr>
          <a:xfrm>
            <a:off x="2935610" y="243027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099" y="76200"/>
                </a:moveTo>
                <a:lnTo>
                  <a:pt x="76199" y="0"/>
                </a:lnTo>
                <a:lnTo>
                  <a:pt x="0" y="0"/>
                </a:lnTo>
                <a:lnTo>
                  <a:pt x="38099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8947" y="1053642"/>
          <a:ext cx="3027680" cy="140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75"/>
                <a:gridCol w="1839595"/>
                <a:gridCol w="586105"/>
              </a:tblGrid>
              <a:tr h="326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N=624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096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096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33761">
                <a:tc gridSpan="3"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Evaluated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Expansion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Status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44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48572" y="24283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0"/>
                </a:lnTo>
                <a:lnTo>
                  <a:pt x="76199" y="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18285" y="2506470"/>
            <a:ext cx="1711325" cy="1275080"/>
          </a:xfrm>
          <a:prstGeom prst="rect">
            <a:avLst/>
          </a:prstGeom>
          <a:solidFill>
            <a:srgbClr val="F2DCDB"/>
          </a:solidFill>
          <a:ln w="19050">
            <a:solidFill>
              <a:srgbClr val="FF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238125" marR="227329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Unde</a:t>
            </a:r>
            <a:r>
              <a:rPr dirty="0" sz="1400" spc="-30" b="1">
                <a:latin typeface="Calibri"/>
                <a:cs typeface="Calibri"/>
              </a:rPr>
              <a:t>r</a:t>
            </a:r>
            <a:r>
              <a:rPr dirty="0" sz="1400" spc="-5" b="1">
                <a:latin typeface="Calibri"/>
                <a:cs typeface="Calibri"/>
              </a:rPr>
              <a:t>-</a:t>
            </a:r>
            <a:r>
              <a:rPr dirty="0" sz="1400" spc="-25" b="1">
                <a:latin typeface="Calibri"/>
                <a:cs typeface="Calibri"/>
              </a:rPr>
              <a:t>e</a:t>
            </a:r>
            <a:r>
              <a:rPr dirty="0" sz="1400" spc="-5" b="1">
                <a:latin typeface="Calibri"/>
                <a:cs typeface="Calibri"/>
              </a:rPr>
              <a:t>xpanded  </a:t>
            </a:r>
            <a:r>
              <a:rPr dirty="0" sz="1400" spc="-25" b="1">
                <a:latin typeface="Calibri"/>
                <a:cs typeface="Calibri"/>
              </a:rPr>
              <a:t>ACURATE </a:t>
            </a:r>
            <a:r>
              <a:rPr dirty="0" sz="1400" spc="-5" b="1" i="1">
                <a:latin typeface="Calibri"/>
                <a:cs typeface="Calibri"/>
              </a:rPr>
              <a:t>neo2  </a:t>
            </a:r>
            <a:r>
              <a:rPr dirty="0" sz="1400" b="1">
                <a:latin typeface="Calibri"/>
                <a:cs typeface="Calibri"/>
              </a:rPr>
              <a:t>N=135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(21.6%)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1247" y="2504500"/>
            <a:ext cx="1711325" cy="1275080"/>
          </a:xfrm>
          <a:prstGeom prst="rect">
            <a:avLst/>
          </a:prstGeom>
          <a:solidFill>
            <a:srgbClr val="E6E0EC"/>
          </a:solidFill>
          <a:ln w="19050">
            <a:solidFill>
              <a:srgbClr val="7030A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Expanded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ACURATE</a:t>
            </a:r>
            <a:endParaRPr sz="1400">
              <a:latin typeface="Calibri"/>
              <a:cs typeface="Calibri"/>
            </a:endParaRPr>
          </a:p>
          <a:p>
            <a:pPr algn="ctr" marL="574675" marR="568960" indent="635">
              <a:lnSpc>
                <a:spcPct val="100000"/>
              </a:lnSpc>
            </a:pPr>
            <a:r>
              <a:rPr dirty="0" sz="1400" spc="-5" b="1" i="1">
                <a:latin typeface="Calibri"/>
                <a:cs typeface="Calibri"/>
              </a:rPr>
              <a:t>neo2  </a:t>
            </a:r>
            <a:r>
              <a:rPr dirty="0" sz="1400" b="1">
                <a:latin typeface="Calibri"/>
                <a:cs typeface="Calibri"/>
              </a:rPr>
              <a:t>N=489  (78.4%)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584" y="4719984"/>
            <a:ext cx="520438" cy="31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47471" y="4080333"/>
            <a:ext cx="5065395" cy="36957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326390">
              <a:lnSpc>
                <a:spcPct val="100000"/>
              </a:lnSpc>
              <a:spcBef>
                <a:spcPts val="244"/>
              </a:spcBef>
            </a:pPr>
            <a:r>
              <a:rPr dirty="0" sz="1800" spc="-10" b="1">
                <a:latin typeface="Calibri"/>
                <a:cs typeface="Calibri"/>
              </a:rPr>
              <a:t>Under-expansion </a:t>
            </a:r>
            <a:r>
              <a:rPr dirty="0" sz="1800" spc="-5" b="1">
                <a:latin typeface="Calibri"/>
                <a:cs typeface="Calibri"/>
              </a:rPr>
              <a:t>observed </a:t>
            </a:r>
            <a:r>
              <a:rPr dirty="0" sz="1800" b="1">
                <a:latin typeface="Calibri"/>
                <a:cs typeface="Calibri"/>
              </a:rPr>
              <a:t>in </a:t>
            </a:r>
            <a:r>
              <a:rPr dirty="0" sz="1800" spc="-5" b="1">
                <a:latin typeface="Calibri"/>
                <a:cs typeface="Calibri"/>
              </a:rPr>
              <a:t>~22%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660" y="49221"/>
            <a:ext cx="39935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Baseline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Characteristics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0071" y="835049"/>
          <a:ext cx="8762365" cy="72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5565"/>
                <a:gridCol w="1671319"/>
                <a:gridCol w="1971675"/>
                <a:gridCol w="1214120"/>
              </a:tblGrid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59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Under-expanded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N=135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9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Expanded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ACURATE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 i="1">
                          <a:latin typeface="Calibri"/>
                          <a:cs typeface="Calibri"/>
                        </a:rPr>
                        <a:t>neo2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7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N=489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P-value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6421" y="1583664"/>
          <a:ext cx="8743315" cy="317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1390"/>
                <a:gridCol w="2129155"/>
                <a:gridCol w="1790700"/>
                <a:gridCol w="1323340"/>
              </a:tblGrid>
              <a:tr h="153669">
                <a:tc>
                  <a:txBody>
                    <a:bodyPr/>
                    <a:lstStyle/>
                    <a:p>
                      <a:pPr>
                        <a:lnSpc>
                          <a:spcPts val="104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(years)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54685">
                        <a:lnSpc>
                          <a:spcPts val="10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77.7±7.2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78.0±6.9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04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Male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gender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66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(48.9)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225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(46.0)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0.55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STS Score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8961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2.6±1.8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2.7±1.9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5259">
                <a:tc>
                  <a:txBody>
                    <a:bodyPr/>
                    <a:lstStyle/>
                    <a:p>
                      <a:pPr>
                        <a:lnSpc>
                          <a:spcPts val="118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Operative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Risk (per Heart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assessment)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1449">
                <a:tc>
                  <a:txBody>
                    <a:bodyPr/>
                    <a:lstStyle/>
                    <a:p>
                      <a:pPr marL="127000">
                        <a:lnSpc>
                          <a:spcPts val="118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High/Extreme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Operative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Risk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(24.4)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(24.9)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8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127000"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Intermediate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Operative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Risk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(38.5)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188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(38.4)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127000"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Low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Operative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Risk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(37.0)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179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(36.6)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Diabetes mellitus, medically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treated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(35.6)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148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(30.3)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Hyperlipidemia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46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120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(88.9)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412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(84.3)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Hypertension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468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123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(91.1)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434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(88.8)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Peripheral vascular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disease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861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(6.7)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(11.2)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Chronic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obstructive pulmonary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disease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8453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(9.6)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62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(12.7)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disease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72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(53.3)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253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(51.7)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Prior myocardial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infarction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(10.4)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41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(8.4)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0.47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Congestive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failure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(27.4)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159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(32.5)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percutaneous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intervention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(20.7)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103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(21.1)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0.94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P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rior coronary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artery bypass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graft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(11.9)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(11.2)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5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5626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Atrial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fibrillation/atrial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flutter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1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(25.9)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109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(22.3)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6250">
                        <a:lnSpc>
                          <a:spcPts val="112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719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305"/>
                        </a:spcBef>
                      </a:pPr>
                      <a:r>
                        <a:rPr dirty="0" sz="800" spc="-5">
                          <a:latin typeface="Calibri"/>
                          <a:cs typeface="Calibri"/>
                        </a:rPr>
                        <a:t>Data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presented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as n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(%) or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SD.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2025-05-22T13:32:58Z</dcterms:created>
  <dcterms:modified xsi:type="dcterms:W3CDTF">2025-05-22T13:32:58Z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2025-05-22T00:00:00Z</vt:filetime>
  </property>
</Properties>
</file>