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75" r:id="rId7"/>
    <p:sldId id="260" r:id="rId8"/>
    <p:sldId id="276" r:id="rId9"/>
    <p:sldId id="262" r:id="rId10"/>
    <p:sldId id="277" r:id="rId11"/>
    <p:sldId id="279" r:id="rId12"/>
    <p:sldId id="280" r:id="rId13"/>
    <p:sldId id="281" r:id="rId14"/>
    <p:sldId id="263" r:id="rId15"/>
    <p:sldId id="265" r:id="rId16"/>
    <p:sldId id="264" r:id="rId17"/>
    <p:sldId id="285" r:id="rId18"/>
    <p:sldId id="286" r:id="rId19"/>
    <p:sldId id="278" r:id="rId20"/>
    <p:sldId id="27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84" d="100"/>
          <a:sy n="84" d="100"/>
        </p:scale>
        <p:origin x="780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819150"/>
            <a:ext cx="8839200" cy="1881189"/>
          </a:xfrm>
        </p:spPr>
        <p:txBody>
          <a:bodyPr>
            <a:noAutofit/>
          </a:bodyPr>
          <a:lstStyle/>
          <a:p>
            <a:r>
              <a:rPr lang="en-US" sz="3600" dirty="0"/>
              <a:t>TAVR-Induced LV </a:t>
            </a:r>
            <a:r>
              <a:rPr lang="en-US" sz="3600" dirty="0" err="1"/>
              <a:t>Dyssynchrony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and Response to Resynchronization Therapy</a:t>
            </a:r>
            <a:br>
              <a:rPr lang="en-US" sz="3600" dirty="0"/>
            </a:br>
            <a:r>
              <a:rPr lang="en-US" sz="2400"/>
              <a:t>Clinical Applications </a:t>
            </a:r>
            <a:r>
              <a:rPr lang="en-US" sz="2400" dirty="0"/>
              <a:t>of </a:t>
            </a:r>
            <a:r>
              <a:rPr lang="en-US" sz="2400"/>
              <a:t>Myocardial Strain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28950"/>
            <a:ext cx="6400800" cy="876300"/>
          </a:xfrm>
        </p:spPr>
        <p:txBody>
          <a:bodyPr>
            <a:normAutofit fontScale="62500" lnSpcReduction="20000"/>
          </a:bodyPr>
          <a:lstStyle/>
          <a:p>
            <a:pPr defTabSz="2759075">
              <a:defRPr/>
            </a:pPr>
            <a:r>
              <a:rPr lang="en-US" sz="2800" dirty="0">
                <a:solidFill>
                  <a:schemeClr val="bg1"/>
                </a:solidFill>
                <a:cs typeface="Arial" charset="0"/>
              </a:rPr>
              <a:t>CRT</a:t>
            </a:r>
          </a:p>
          <a:p>
            <a:pPr defTabSz="2759075">
              <a:defRPr/>
            </a:pPr>
            <a:r>
              <a:rPr lang="en-US" sz="2800" dirty="0">
                <a:solidFill>
                  <a:schemeClr val="bg1"/>
                </a:solidFill>
                <a:cs typeface="Arial" charset="0"/>
              </a:rPr>
              <a:t>Washington DC</a:t>
            </a:r>
          </a:p>
          <a:p>
            <a:pPr defTabSz="2759075">
              <a:defRPr/>
            </a:pPr>
            <a:r>
              <a:rPr lang="en-US" sz="2800" dirty="0">
                <a:solidFill>
                  <a:schemeClr val="bg1"/>
                </a:solidFill>
              </a:rPr>
              <a:t>March 2-5, 2019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Post CRT</a:t>
            </a:r>
          </a:p>
        </p:txBody>
      </p:sp>
      <p:pic>
        <p:nvPicPr>
          <p:cNvPr id="5" name="Barker 1382380 7.26.17 4CH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990600"/>
            <a:ext cx="6386712" cy="4171950"/>
          </a:xfrm>
        </p:spPr>
      </p:pic>
    </p:spTree>
    <p:extLst>
      <p:ext uri="{BB962C8B-B14F-4D97-AF65-F5344CB8AC3E}">
        <p14:creationId xmlns:p14="http://schemas.microsoft.com/office/powerpoint/2010/main" val="31742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3124200" y="287655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209550"/>
            <a:ext cx="0" cy="4784578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915400" y="209550"/>
            <a:ext cx="3691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115260" y="209550"/>
            <a:ext cx="8940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991420" y="209550"/>
            <a:ext cx="28380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itle 1"/>
          <p:cNvSpPr txBox="1">
            <a:spLocks/>
          </p:cNvSpPr>
          <p:nvPr/>
        </p:nvSpPr>
        <p:spPr>
          <a:xfrm>
            <a:off x="115078" y="102804"/>
            <a:ext cx="3124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Pre TAVR:</a:t>
            </a:r>
          </a:p>
          <a:p>
            <a:r>
              <a:rPr lang="en-US" sz="1200" dirty="0"/>
              <a:t>GLPS (top); TPLS (bottom)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3048000" y="115252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New LBBB Post TAVR:</a:t>
            </a:r>
          </a:p>
          <a:p>
            <a:r>
              <a:rPr lang="en-US" sz="1200" dirty="0"/>
              <a:t> GLPS (top); TPLS (bottom)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5988015" y="108158"/>
            <a:ext cx="28956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Post CRT:</a:t>
            </a:r>
          </a:p>
          <a:p>
            <a:r>
              <a:rPr lang="en-US" sz="1200" dirty="0"/>
              <a:t>GLPS (top); TPLS (bottom)</a:t>
            </a:r>
          </a:p>
        </p:txBody>
      </p:sp>
      <p:pic>
        <p:nvPicPr>
          <p:cNvPr id="23" name="Content Placeholder 5" descr="Barker 1382380 5.26.16 BE PSS --not from measurement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802" y="666750"/>
            <a:ext cx="2184055" cy="2097636"/>
          </a:xfrm>
        </p:spPr>
      </p:pic>
      <p:pic>
        <p:nvPicPr>
          <p:cNvPr id="24" name="Picture 23" descr="Barker 1382380 5.26.16 BE TPLS--not from measurement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802" y="2891992"/>
            <a:ext cx="2184055" cy="2118158"/>
          </a:xfrm>
          <a:prstGeom prst="rect">
            <a:avLst/>
          </a:prstGeom>
        </p:spPr>
      </p:pic>
      <p:pic>
        <p:nvPicPr>
          <p:cNvPr id="25" name="Picture 24" descr="Barker 1382380 7.27.16 BE PSS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091" y="666750"/>
            <a:ext cx="2195899" cy="2109990"/>
          </a:xfrm>
          <a:prstGeom prst="rect">
            <a:avLst/>
          </a:prstGeom>
        </p:spPr>
      </p:pic>
      <p:pic>
        <p:nvPicPr>
          <p:cNvPr id="26" name="Picture 25" descr="Barker 1382380 7.27.16 BE TPL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090" y="2897446"/>
            <a:ext cx="2195899" cy="2112704"/>
          </a:xfrm>
          <a:prstGeom prst="rect">
            <a:avLst/>
          </a:prstGeom>
        </p:spPr>
      </p:pic>
      <p:pic>
        <p:nvPicPr>
          <p:cNvPr id="27" name="Picture 26" descr="Barker 1382380 7.26.17 BE PSS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359" y="666750"/>
            <a:ext cx="2183311" cy="2109990"/>
          </a:xfrm>
          <a:prstGeom prst="rect">
            <a:avLst/>
          </a:prstGeom>
        </p:spPr>
      </p:pic>
      <p:pic>
        <p:nvPicPr>
          <p:cNvPr id="32" name="Picture 31" descr="Barker 1382380 7.26.17 BE TPLS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454" y="2908806"/>
            <a:ext cx="2183311" cy="210134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2286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242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0198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286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1242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0198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286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242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0198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4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3" grpId="0"/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65 year old man, history of </a:t>
            </a:r>
          </a:p>
          <a:p>
            <a:pPr lvl="1"/>
            <a:r>
              <a:rPr lang="en-US" dirty="0"/>
              <a:t>Severe AS</a:t>
            </a:r>
          </a:p>
          <a:p>
            <a:pPr lvl="1"/>
            <a:r>
              <a:rPr lang="en-US" dirty="0"/>
              <a:t>CAD s/p CABG x3 (LIMA-LAD, SVG-OM, SVG-PDA)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Diabetes mellitus</a:t>
            </a:r>
          </a:p>
          <a:p>
            <a:pPr lvl="1"/>
            <a:r>
              <a:rPr lang="en-US" dirty="0"/>
              <a:t>CKD</a:t>
            </a:r>
          </a:p>
          <a:p>
            <a:r>
              <a:rPr lang="en-US" dirty="0"/>
              <a:t>Received elective TAVR</a:t>
            </a:r>
          </a:p>
          <a:p>
            <a:r>
              <a:rPr lang="en-US" dirty="0"/>
              <a:t>During TAVR, developed complete heart block, received</a:t>
            </a:r>
            <a:r>
              <a:rPr lang="en-US" dirty="0">
                <a:sym typeface="Wingdings"/>
              </a:rPr>
              <a:t> dual chamber PPM</a:t>
            </a:r>
            <a:endParaRPr lang="en-US" dirty="0"/>
          </a:p>
          <a:p>
            <a:r>
              <a:rPr lang="en-US" dirty="0"/>
              <a:t>Admitted 1 day post discharge from TAVR for acute CHF</a:t>
            </a:r>
          </a:p>
          <a:p>
            <a:pPr lvl="1"/>
            <a:r>
              <a:rPr lang="en-US" dirty="0"/>
              <a:t>Hospitalized for 1 month with difficult to manage CHF</a:t>
            </a:r>
          </a:p>
          <a:p>
            <a:pPr lvl="1"/>
            <a:r>
              <a:rPr lang="en-US" dirty="0"/>
              <a:t>Receives CRT 1 month after TAVR</a:t>
            </a:r>
          </a:p>
          <a:p>
            <a:r>
              <a:rPr lang="en-US" dirty="0"/>
              <a:t>2 hospitalizations within 1 year after CRT implant for NSTEMI/CHF</a:t>
            </a:r>
          </a:p>
        </p:txBody>
      </p:sp>
    </p:spTree>
    <p:extLst>
      <p:ext uri="{BB962C8B-B14F-4D97-AF65-F5344CB8AC3E}">
        <p14:creationId xmlns:p14="http://schemas.microsoft.com/office/powerpoint/2010/main" val="7462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Pre TAVR </a:t>
            </a:r>
          </a:p>
        </p:txBody>
      </p:sp>
      <p:pic>
        <p:nvPicPr>
          <p:cNvPr id="4" name="Rosado 2859009 8.19.16 3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14881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Pre TAVR</a:t>
            </a:r>
          </a:p>
        </p:txBody>
      </p:sp>
      <p:pic>
        <p:nvPicPr>
          <p:cNvPr id="6" name="Rosado 2859009 8.19.16 3CH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982916"/>
            <a:ext cx="6408178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Post TAVR, RVP</a:t>
            </a:r>
          </a:p>
        </p:txBody>
      </p:sp>
      <p:pic>
        <p:nvPicPr>
          <p:cNvPr id="4" name="Rosado 2859009 9.19.16 3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990600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Post TAVR, RVP</a:t>
            </a:r>
          </a:p>
        </p:txBody>
      </p:sp>
      <p:pic>
        <p:nvPicPr>
          <p:cNvPr id="4" name="Rosado 2859009 9.19.16 3CH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971550"/>
            <a:ext cx="6408178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Post CRT</a:t>
            </a:r>
          </a:p>
        </p:txBody>
      </p:sp>
      <p:pic>
        <p:nvPicPr>
          <p:cNvPr id="4" name="Rosado 2859009 10.27.16 3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17405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Post CRT</a:t>
            </a:r>
          </a:p>
        </p:txBody>
      </p:sp>
      <p:pic>
        <p:nvPicPr>
          <p:cNvPr id="4" name="Rosado 2859009 10.27.16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71550"/>
            <a:ext cx="6386712" cy="4171950"/>
          </a:xfrm>
        </p:spPr>
      </p:pic>
    </p:spTree>
    <p:extLst>
      <p:ext uri="{BB962C8B-B14F-4D97-AF65-F5344CB8AC3E}">
        <p14:creationId xmlns:p14="http://schemas.microsoft.com/office/powerpoint/2010/main" val="20250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3124200" y="287655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209550"/>
            <a:ext cx="0" cy="4784578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915400" y="209550"/>
            <a:ext cx="3691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115260" y="209550"/>
            <a:ext cx="8940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019800" y="209550"/>
            <a:ext cx="28380" cy="4784578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itle 1"/>
          <p:cNvSpPr txBox="1">
            <a:spLocks/>
          </p:cNvSpPr>
          <p:nvPr/>
        </p:nvSpPr>
        <p:spPr>
          <a:xfrm>
            <a:off x="115078" y="102804"/>
            <a:ext cx="3124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Pre TAVR:</a:t>
            </a:r>
          </a:p>
          <a:p>
            <a:r>
              <a:rPr lang="en-US" sz="1200" dirty="0"/>
              <a:t>GLPS (top); TPLS (bottom)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3048000" y="115252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New RVP Post TAVR:</a:t>
            </a:r>
          </a:p>
          <a:p>
            <a:r>
              <a:rPr lang="en-US" sz="1200" dirty="0"/>
              <a:t> GLPS (top); TPLS (bottom)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5988015" y="108158"/>
            <a:ext cx="2895601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Post CRT:</a:t>
            </a:r>
          </a:p>
          <a:p>
            <a:r>
              <a:rPr lang="en-US" sz="1200" dirty="0"/>
              <a:t>GLPS (top); TPLS (bottom)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286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242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019800" y="2095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286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1242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019800" y="6667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286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242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019800" y="5010150"/>
            <a:ext cx="2895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8" descr="Rosado 2859009 8.19.2016 BE PS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666750"/>
            <a:ext cx="2209800" cy="2179391"/>
          </a:xfrm>
        </p:spPr>
      </p:pic>
      <p:pic>
        <p:nvPicPr>
          <p:cNvPr id="39" name="Picture 38" descr="Rosado 2859009 8.19.2016 BE TPL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876550"/>
            <a:ext cx="2185958" cy="2133600"/>
          </a:xfrm>
          <a:prstGeom prst="rect">
            <a:avLst/>
          </a:prstGeom>
        </p:spPr>
      </p:pic>
      <p:pic>
        <p:nvPicPr>
          <p:cNvPr id="40" name="Picture 39" descr="Rosado 2859009 9.19.16 BE PSS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666750"/>
            <a:ext cx="2199048" cy="2133600"/>
          </a:xfrm>
          <a:prstGeom prst="rect">
            <a:avLst/>
          </a:prstGeom>
        </p:spPr>
      </p:pic>
      <p:pic>
        <p:nvPicPr>
          <p:cNvPr id="41" name="Picture 40" descr="Rosado 2859009 9.19.16 BE TPL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2835706"/>
            <a:ext cx="2209800" cy="2174444"/>
          </a:xfrm>
          <a:prstGeom prst="rect">
            <a:avLst/>
          </a:prstGeom>
        </p:spPr>
      </p:pic>
      <p:pic>
        <p:nvPicPr>
          <p:cNvPr id="42" name="Picture 41" descr="Rosado 2859009 10.27.2016 BE PSS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666751"/>
            <a:ext cx="2172868" cy="2133600"/>
          </a:xfrm>
          <a:prstGeom prst="rect">
            <a:avLst/>
          </a:prstGeom>
        </p:spPr>
      </p:pic>
      <p:pic>
        <p:nvPicPr>
          <p:cNvPr id="44" name="Picture 43" descr="Rosado 2859009 10.27.2016 BE TPLS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2858541"/>
            <a:ext cx="2209800" cy="21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3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57250"/>
            <a:ext cx="8534400" cy="3143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Gordon M Burke MD</a:t>
            </a:r>
            <a:r>
              <a:rPr lang="en-US" sz="2000" b="1" baseline="30000" dirty="0"/>
              <a:t>1,2</a:t>
            </a:r>
            <a:r>
              <a:rPr lang="en-US" sz="2000" dirty="0"/>
              <a:t>, </a:t>
            </a:r>
            <a:r>
              <a:rPr lang="en-US" sz="2000" dirty="0" err="1"/>
              <a:t>Bruna</a:t>
            </a:r>
            <a:r>
              <a:rPr lang="en-US" sz="2000" dirty="0"/>
              <a:t> </a:t>
            </a:r>
            <a:r>
              <a:rPr lang="en-US" sz="2000" dirty="0" err="1"/>
              <a:t>Araujo</a:t>
            </a:r>
            <a:r>
              <a:rPr lang="en-US" sz="2000" dirty="0"/>
              <a:t> Silva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r>
              <a:rPr lang="en-US" sz="2000" dirty="0" err="1"/>
              <a:t>Alexandre</a:t>
            </a:r>
            <a:r>
              <a:rPr lang="en-US" sz="2000" dirty="0"/>
              <a:t> A Marum</a:t>
            </a:r>
            <a:r>
              <a:rPr lang="en-US" sz="2000" baseline="30000" dirty="0"/>
              <a:t>3</a:t>
            </a:r>
            <a:r>
              <a:rPr lang="en-US" sz="2000" dirty="0"/>
              <a:t>, </a:t>
            </a:r>
            <a:r>
              <a:rPr lang="en-US" sz="2000" dirty="0" err="1"/>
              <a:t>Alexandre</a:t>
            </a:r>
            <a:r>
              <a:rPr lang="en-US" sz="2000" dirty="0"/>
              <a:t> L Bortolotto</a:t>
            </a:r>
            <a:r>
              <a:rPr lang="en-US" sz="2000" baseline="30000" dirty="0"/>
              <a:t>3</a:t>
            </a:r>
            <a:r>
              <a:rPr lang="en-US" sz="2000" dirty="0"/>
              <a:t>, Bruce D Nearing PhD</a:t>
            </a:r>
            <a:r>
              <a:rPr lang="en-US" sz="2000" baseline="30000" dirty="0"/>
              <a:t>2,3</a:t>
            </a:r>
            <a:r>
              <a:rPr lang="en-US" sz="2000" dirty="0"/>
              <a:t>, Michael J Chen</a:t>
            </a:r>
            <a:r>
              <a:rPr lang="en-US" sz="2000" baseline="30000" dirty="0"/>
              <a:t>3</a:t>
            </a:r>
            <a:r>
              <a:rPr lang="en-US" sz="2000" dirty="0"/>
              <a:t>, Sarah Fostello</a:t>
            </a:r>
            <a:r>
              <a:rPr lang="en-US" sz="2000" baseline="30000" dirty="0"/>
              <a:t>3</a:t>
            </a:r>
            <a:r>
              <a:rPr lang="en-US" sz="2000" dirty="0"/>
              <a:t>, Jeffrey J </a:t>
            </a:r>
            <a:r>
              <a:rPr lang="en-US" sz="2000" dirty="0" err="1"/>
              <a:t>Popma</a:t>
            </a:r>
            <a:r>
              <a:rPr lang="en-US" sz="2000" dirty="0"/>
              <a:t> MD</a:t>
            </a:r>
            <a:r>
              <a:rPr lang="en-US" sz="2000" baseline="30000" dirty="0"/>
              <a:t>2,3</a:t>
            </a:r>
            <a:r>
              <a:rPr lang="en-US" sz="2000" dirty="0"/>
              <a:t>, Richard L </a:t>
            </a:r>
            <a:r>
              <a:rPr lang="en-US" sz="2000" dirty="0" err="1"/>
              <a:t>Verrier</a:t>
            </a:r>
            <a:r>
              <a:rPr lang="en-US" sz="2000" dirty="0"/>
              <a:t> PhD</a:t>
            </a:r>
            <a:r>
              <a:rPr lang="en-US" sz="2000" baseline="30000" dirty="0"/>
              <a:t>2,3</a:t>
            </a:r>
            <a:r>
              <a:rPr lang="en-US" sz="2000" dirty="0"/>
              <a:t>, James D Chang MD</a:t>
            </a:r>
            <a:r>
              <a:rPr lang="en-US" sz="2000" baseline="30000" dirty="0"/>
              <a:t>2,3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aseline="30000" dirty="0"/>
              <a:t>1</a:t>
            </a:r>
            <a:r>
              <a:rPr lang="en-US" sz="2000" dirty="0"/>
              <a:t>VA Boston Healthcare System, </a:t>
            </a:r>
            <a:r>
              <a:rPr lang="en-US" sz="2000" baseline="30000" dirty="0"/>
              <a:t>2</a:t>
            </a:r>
            <a:r>
              <a:rPr lang="en-US" sz="2000" dirty="0"/>
              <a:t>Harvard Medical School, </a:t>
            </a:r>
            <a:r>
              <a:rPr lang="en-US" sz="2000" baseline="30000" dirty="0"/>
              <a:t>3</a:t>
            </a:r>
            <a:r>
              <a:rPr lang="en-US" sz="2000" dirty="0"/>
              <a:t>Beth Israel Deaconess Medical Center 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authors have no relevant financial relationships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>
              <a:buNone/>
            </a:pP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4199"/>
          </a:xfrm>
        </p:spPr>
        <p:txBody>
          <a:bodyPr>
            <a:normAutofit/>
          </a:bodyPr>
          <a:lstStyle/>
          <a:p>
            <a:r>
              <a:rPr lang="en-US" dirty="0"/>
              <a:t>Strain measures may provide additional insight into left ventricular systolic function over LVEF in TAVR patients with new conduction abnormalities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41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Review</a:t>
            </a:r>
          </a:p>
          <a:p>
            <a:pPr lvl="1"/>
            <a:r>
              <a:rPr lang="en-US" dirty="0"/>
              <a:t>Strain measures</a:t>
            </a:r>
          </a:p>
          <a:p>
            <a:pPr lvl="2"/>
            <a:r>
              <a:rPr lang="en-US" dirty="0"/>
              <a:t>Global longitudinal peak systolic strain (GLPS)</a:t>
            </a:r>
          </a:p>
          <a:p>
            <a:pPr lvl="2"/>
            <a:r>
              <a:rPr lang="en-US" dirty="0"/>
              <a:t>Time to peak longitudinal strain (TPLS)</a:t>
            </a:r>
          </a:p>
          <a:p>
            <a:pPr lvl="1"/>
            <a:r>
              <a:rPr lang="en-US"/>
              <a:t>Strain </a:t>
            </a:r>
            <a:r>
              <a:rPr lang="en-US" dirty="0"/>
              <a:t>applications in TAVR complications</a:t>
            </a:r>
          </a:p>
          <a:p>
            <a:pPr lvl="2"/>
            <a:r>
              <a:rPr lang="en-US" dirty="0"/>
              <a:t>Left bundle branch block (LBBB)</a:t>
            </a:r>
          </a:p>
          <a:p>
            <a:pPr lvl="2"/>
            <a:r>
              <a:rPr lang="en-US" dirty="0"/>
              <a:t>Heart block requiring right ventricular pacemaker (RVP)</a:t>
            </a:r>
          </a:p>
          <a:p>
            <a:pPr lvl="1"/>
            <a:r>
              <a:rPr lang="en-US" dirty="0"/>
              <a:t>Changes in strain measures in TAVR-induced LBBB, RVP, and response to chronic resynchronization therapy (CRT)</a:t>
            </a:r>
          </a:p>
        </p:txBody>
      </p:sp>
    </p:spTree>
    <p:extLst>
      <p:ext uri="{BB962C8B-B14F-4D97-AF65-F5344CB8AC3E}">
        <p14:creationId xmlns:p14="http://schemas.microsoft.com/office/powerpoint/2010/main" val="35971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479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91 year old man, history of</a:t>
            </a:r>
          </a:p>
          <a:p>
            <a:pPr lvl="1"/>
            <a:r>
              <a:rPr lang="en-US" dirty="0"/>
              <a:t>Severe AS</a:t>
            </a:r>
          </a:p>
          <a:p>
            <a:pPr lvl="1"/>
            <a:r>
              <a:rPr lang="en-US" dirty="0"/>
              <a:t>Mod-severe MR</a:t>
            </a:r>
          </a:p>
          <a:p>
            <a:r>
              <a:rPr lang="en-US" dirty="0"/>
              <a:t>Initial plan for elective TAVR </a:t>
            </a:r>
          </a:p>
          <a:p>
            <a:r>
              <a:rPr lang="en-US" dirty="0"/>
              <a:t>Presented to ED in acute CHF, received TAVR during hospitalization</a:t>
            </a:r>
          </a:p>
          <a:p>
            <a:r>
              <a:rPr lang="en-US" dirty="0">
                <a:sym typeface="Wingdings"/>
              </a:rPr>
              <a:t>Developed LBBB during TAVR</a:t>
            </a:r>
          </a:p>
          <a:p>
            <a:pPr lvl="1"/>
            <a:r>
              <a:rPr lang="en-US" dirty="0">
                <a:sym typeface="Wingdings"/>
              </a:rPr>
              <a:t>2 hospitalizations for CHF within 1 month post TAVR</a:t>
            </a:r>
          </a:p>
          <a:p>
            <a:r>
              <a:rPr lang="en-US" dirty="0">
                <a:sym typeface="Wingdings"/>
              </a:rPr>
              <a:t>Received CRT 1 month after TAVR </a:t>
            </a:r>
          </a:p>
          <a:p>
            <a:pPr lvl="1"/>
            <a:r>
              <a:rPr lang="en-US" dirty="0">
                <a:sym typeface="Wingdings"/>
              </a:rPr>
              <a:t>No hospitalizations for &gt;1 year</a:t>
            </a:r>
          </a:p>
          <a:p>
            <a:pPr lvl="1"/>
            <a:endParaRPr lang="en-US" dirty="0">
              <a:sym typeface="Wingdings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Pre TAVR</a:t>
            </a:r>
          </a:p>
        </p:txBody>
      </p:sp>
      <p:pic>
        <p:nvPicPr>
          <p:cNvPr id="6" name="Barker Pre TAVR 4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62684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Pre TAVR</a:t>
            </a:r>
          </a:p>
        </p:txBody>
      </p:sp>
      <p:pic>
        <p:nvPicPr>
          <p:cNvPr id="5" name="Barker 1382380 5.26.16 4CH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62784"/>
            <a:ext cx="6122463" cy="4144974"/>
          </a:xfrm>
        </p:spPr>
      </p:pic>
    </p:spTree>
    <p:extLst>
      <p:ext uri="{BB962C8B-B14F-4D97-AF65-F5344CB8AC3E}">
        <p14:creationId xmlns:p14="http://schemas.microsoft.com/office/powerpoint/2010/main" val="22185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Post TAVR, LBBB</a:t>
            </a:r>
          </a:p>
        </p:txBody>
      </p:sp>
      <p:pic>
        <p:nvPicPr>
          <p:cNvPr id="5" name="Barker Post TAVR 4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Post TAVR, LBBB</a:t>
            </a:r>
          </a:p>
        </p:txBody>
      </p:sp>
      <p:pic>
        <p:nvPicPr>
          <p:cNvPr id="5" name="Barker 1382380 7.27.16 4CH PS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971550"/>
            <a:ext cx="6408178" cy="4171950"/>
          </a:xfrm>
        </p:spPr>
      </p:pic>
    </p:spTree>
    <p:extLst>
      <p:ext uri="{BB962C8B-B14F-4D97-AF65-F5344CB8AC3E}">
        <p14:creationId xmlns:p14="http://schemas.microsoft.com/office/powerpoint/2010/main" val="20992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Post CRT</a:t>
            </a:r>
          </a:p>
        </p:txBody>
      </p:sp>
      <p:pic>
        <p:nvPicPr>
          <p:cNvPr id="5" name="Barker Post CRT 4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986690" cy="4171950"/>
          </a:xfrm>
        </p:spPr>
      </p:pic>
    </p:spTree>
    <p:extLst>
      <p:ext uri="{BB962C8B-B14F-4D97-AF65-F5344CB8AC3E}">
        <p14:creationId xmlns:p14="http://schemas.microsoft.com/office/powerpoint/2010/main" val="3218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2723</TotalTime>
  <Words>425</Words>
  <Application>Microsoft Office PowerPoint</Application>
  <PresentationFormat>On-screen Show (16:9)</PresentationFormat>
  <Paragraphs>67</Paragraphs>
  <Slides>20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TradeGothic</vt:lpstr>
      <vt:lpstr>Theme1</vt:lpstr>
      <vt:lpstr>TAVR-Induced LV Dyssynchrony  and Response to Resynchronization Therapy Clinical Applications of Myocardial Strain</vt:lpstr>
      <vt:lpstr>PowerPoint Presentation</vt:lpstr>
      <vt:lpstr>Learning Objectives</vt:lpstr>
      <vt:lpstr>Case 1</vt:lpstr>
      <vt:lpstr>Case 1: Pre TAVR</vt:lpstr>
      <vt:lpstr>Case 1: Pre TAVR</vt:lpstr>
      <vt:lpstr>Case 1: Post TAVR, LBBB</vt:lpstr>
      <vt:lpstr>Case 1: Post TAVR, LBBB</vt:lpstr>
      <vt:lpstr>Case 1: Post CRT</vt:lpstr>
      <vt:lpstr>Case 1: Post CRT</vt:lpstr>
      <vt:lpstr>PowerPoint Presentation</vt:lpstr>
      <vt:lpstr>Case 2</vt:lpstr>
      <vt:lpstr>Case 2: Pre TAVR </vt:lpstr>
      <vt:lpstr>Case 2: Pre TAVR</vt:lpstr>
      <vt:lpstr>Case 2: Post TAVR, RVP</vt:lpstr>
      <vt:lpstr>Case 2: Post TAVR, RVP</vt:lpstr>
      <vt:lpstr>Case 2: Post CRT</vt:lpstr>
      <vt:lpstr>Case 2: Post CRT</vt:lpstr>
      <vt:lpstr>PowerPoint Presentation</vt:lpstr>
      <vt:lpstr>Take Home Message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Dan Kirshenbaum</cp:lastModifiedBy>
  <cp:revision>77</cp:revision>
  <dcterms:created xsi:type="dcterms:W3CDTF">2015-01-08T17:01:57Z</dcterms:created>
  <dcterms:modified xsi:type="dcterms:W3CDTF">2018-12-15T02:07:46Z</dcterms:modified>
</cp:coreProperties>
</file>