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28600" y="1365648"/>
            <a:ext cx="8640364" cy="32396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739" y="360171"/>
            <a:ext cx="833852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2739" y="935227"/>
            <a:ext cx="8338520" cy="177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510" y="1996948"/>
            <a:ext cx="52609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AI based decision-support </a:t>
            </a:r>
            <a:r>
              <a:rPr dirty="0" sz="1600" spc="-10">
                <a:latin typeface="Calibri"/>
                <a:cs typeface="Calibri"/>
              </a:rPr>
              <a:t>for </a:t>
            </a:r>
            <a:r>
              <a:rPr dirty="0" sz="1600" spc="-5">
                <a:latin typeface="Calibri"/>
                <a:cs typeface="Calibri"/>
              </a:rPr>
              <a:t>the diagnosis </a:t>
            </a:r>
            <a:r>
              <a:rPr dirty="0" sz="1600">
                <a:latin typeface="Calibri"/>
                <a:cs typeface="Calibri"/>
              </a:rPr>
              <a:t>of </a:t>
            </a:r>
            <a:r>
              <a:rPr dirty="0" sz="1600" spc="-15">
                <a:latin typeface="Calibri"/>
                <a:cs typeface="Calibri"/>
              </a:rPr>
              <a:t>myocardial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injury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0909" y="923035"/>
            <a:ext cx="366141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5"/>
              <a:t>RAPIDx </a:t>
            </a:r>
            <a:r>
              <a:rPr dirty="0" sz="4800"/>
              <a:t>AI</a:t>
            </a:r>
            <a:r>
              <a:rPr dirty="0" sz="4800" spc="-85"/>
              <a:t> </a:t>
            </a:r>
            <a:r>
              <a:rPr dirty="0" sz="4800" spc="-10"/>
              <a:t>RCT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1096937" y="2911347"/>
            <a:ext cx="4645025" cy="1339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6040" marR="30480" indent="10160">
              <a:lnSpc>
                <a:spcPct val="1225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NHMRC </a:t>
            </a:r>
            <a:r>
              <a:rPr dirty="0" sz="1600" spc="-10">
                <a:latin typeface="Calibri"/>
                <a:cs typeface="Calibri"/>
              </a:rPr>
              <a:t>Australia, </a:t>
            </a:r>
            <a:r>
              <a:rPr dirty="0" sz="1600" spc="-5">
                <a:latin typeface="Calibri"/>
                <a:cs typeface="Calibri"/>
              </a:rPr>
              <a:t>SA Heath, and Siemens Healthineers  Advisory Boards: Novartis, </a:t>
            </a:r>
            <a:r>
              <a:rPr dirty="0" sz="1600" spc="-10">
                <a:latin typeface="Calibri"/>
                <a:cs typeface="Calibri"/>
              </a:rPr>
              <a:t>Abbott </a:t>
            </a:r>
            <a:r>
              <a:rPr dirty="0" sz="1600" spc="-30">
                <a:latin typeface="Calibri"/>
                <a:cs typeface="Calibri"/>
              </a:rPr>
              <a:t>Vascular, </a:t>
            </a:r>
            <a:r>
              <a:rPr dirty="0" sz="1600" spc="-5">
                <a:latin typeface="Calibri"/>
                <a:cs typeface="Calibri"/>
              </a:rPr>
              <a:t>CSL</a:t>
            </a:r>
            <a:r>
              <a:rPr dirty="0" sz="1600" spc="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Seqirus</a:t>
            </a:r>
            <a:endParaRPr sz="16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695"/>
              </a:spcBef>
            </a:pPr>
            <a:r>
              <a:rPr dirty="0" sz="1600" spc="-5">
                <a:latin typeface="Calibri"/>
                <a:cs typeface="Calibri"/>
              </a:rPr>
              <a:t>Derek </a:t>
            </a:r>
            <a:r>
              <a:rPr dirty="0" sz="1600" spc="-105">
                <a:latin typeface="Calibri"/>
                <a:cs typeface="Calibri"/>
              </a:rPr>
              <a:t>P.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Chew</a:t>
            </a:r>
            <a:endParaRPr sz="16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1105"/>
              </a:spcBef>
            </a:pPr>
            <a:r>
              <a:rPr dirty="0" sz="1600" spc="-5">
                <a:solidFill>
                  <a:srgbClr val="AE1022"/>
                </a:solidFill>
                <a:latin typeface="Calibri"/>
                <a:cs typeface="Calibri"/>
              </a:rPr>
              <a:t>September 2nd</a:t>
            </a:r>
            <a:r>
              <a:rPr dirty="0" baseline="25252" sz="1650" spc="-7">
                <a:solidFill>
                  <a:srgbClr val="AE1022"/>
                </a:solidFill>
                <a:latin typeface="Calibri"/>
                <a:cs typeface="Calibri"/>
              </a:rPr>
              <a:t>,</a:t>
            </a:r>
            <a:r>
              <a:rPr dirty="0" baseline="25252" sz="1650" spc="-30">
                <a:solidFill>
                  <a:srgbClr val="AE1022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AE1022"/>
                </a:solidFill>
                <a:latin typeface="Calibri"/>
                <a:cs typeface="Calibri"/>
              </a:rPr>
              <a:t>2024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360171"/>
            <a:ext cx="6732905" cy="690245"/>
          </a:xfrm>
          <a:prstGeom prst="rect"/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225"/>
              </a:spcBef>
            </a:pPr>
            <a:r>
              <a:rPr dirty="0" spc="-50"/>
              <a:t>Your </a:t>
            </a:r>
            <a:r>
              <a:rPr dirty="0" spc="-20"/>
              <a:t>abstract’s </a:t>
            </a:r>
            <a:r>
              <a:rPr dirty="0" spc="-5">
                <a:solidFill>
                  <a:srgbClr val="FF0000"/>
                </a:solidFill>
              </a:rPr>
              <a:t>conclusion </a:t>
            </a:r>
            <a:r>
              <a:rPr dirty="0" spc="-5"/>
              <a:t>(this is </a:t>
            </a:r>
            <a:r>
              <a:rPr dirty="0" spc="-10"/>
              <a:t>what </a:t>
            </a:r>
            <a:r>
              <a:rPr dirty="0" spc="-5"/>
              <a:t>media will use </a:t>
            </a:r>
            <a:r>
              <a:rPr dirty="0"/>
              <a:t>as a  </a:t>
            </a:r>
            <a:r>
              <a:rPr dirty="0" spc="-5">
                <a:solidFill>
                  <a:srgbClr val="FF0000"/>
                </a:solidFill>
              </a:rPr>
              <a:t>headline</a:t>
            </a:r>
            <a:r>
              <a:rPr dirty="0" spc="-5"/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0039" y="1080515"/>
            <a:ext cx="7606665" cy="2576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0" marR="32384" indent="-342900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dirty="0" sz="2000" spc="-5" b="1">
                <a:latin typeface="Calibri"/>
                <a:cs typeface="Calibri"/>
              </a:rPr>
              <a:t>The </a:t>
            </a:r>
            <a:r>
              <a:rPr dirty="0" sz="2000" spc="-10" b="1">
                <a:latin typeface="Calibri"/>
                <a:cs typeface="Calibri"/>
              </a:rPr>
              <a:t>availability </a:t>
            </a:r>
            <a:r>
              <a:rPr dirty="0" sz="2000" b="1">
                <a:latin typeface="Calibri"/>
                <a:cs typeface="Calibri"/>
              </a:rPr>
              <a:t>of 4</a:t>
            </a:r>
            <a:r>
              <a:rPr dirty="0" baseline="25641" sz="1950" b="1">
                <a:latin typeface="Calibri"/>
                <a:cs typeface="Calibri"/>
              </a:rPr>
              <a:t>th </a:t>
            </a:r>
            <a:r>
              <a:rPr dirty="0" sz="2000" spc="-5" b="1">
                <a:latin typeface="Calibri"/>
                <a:cs typeface="Calibri"/>
              </a:rPr>
              <a:t>UDMI-based AI-driven clinical decision support  did not </a:t>
            </a:r>
            <a:r>
              <a:rPr dirty="0" sz="2000" spc="-10" b="1">
                <a:latin typeface="Calibri"/>
                <a:cs typeface="Calibri"/>
              </a:rPr>
              <a:t>improve </a:t>
            </a:r>
            <a:r>
              <a:rPr dirty="0" sz="2000" spc="-5" b="1">
                <a:latin typeface="Calibri"/>
                <a:cs typeface="Calibri"/>
              </a:rPr>
              <a:t>clinical</a:t>
            </a:r>
            <a:r>
              <a:rPr dirty="0" sz="2000" spc="-10" b="1">
                <a:latin typeface="Calibri"/>
                <a:cs typeface="Calibri"/>
              </a:rPr>
              <a:t> outcomes.</a:t>
            </a:r>
            <a:endParaRPr sz="2000">
              <a:latin typeface="Calibri"/>
              <a:cs typeface="Calibri"/>
            </a:endParaRPr>
          </a:p>
          <a:p>
            <a:pPr marL="368300" marR="17780" indent="-342900">
              <a:lnSpc>
                <a:spcPct val="100000"/>
              </a:lnSpc>
              <a:spcBef>
                <a:spcPts val="505"/>
              </a:spcBef>
              <a:buClr>
                <a:srgbClr val="C00000"/>
              </a:buClr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dirty="0" sz="2000" b="1">
                <a:latin typeface="Calibri"/>
                <a:cs typeface="Calibri"/>
              </a:rPr>
              <a:t>It </a:t>
            </a:r>
            <a:r>
              <a:rPr dirty="0" sz="2000" spc="-5" b="1">
                <a:latin typeface="Calibri"/>
                <a:cs typeface="Calibri"/>
              </a:rPr>
              <a:t>appeared </a:t>
            </a:r>
            <a:r>
              <a:rPr dirty="0" sz="2000" spc="-15" b="1">
                <a:latin typeface="Calibri"/>
                <a:cs typeface="Calibri"/>
              </a:rPr>
              <a:t>to </a:t>
            </a:r>
            <a:r>
              <a:rPr dirty="0" sz="2000" spc="-5" b="1">
                <a:latin typeface="Calibri"/>
                <a:cs typeface="Calibri"/>
              </a:rPr>
              <a:t>‘nudge’ </a:t>
            </a:r>
            <a:r>
              <a:rPr dirty="0" sz="2000" spc="-10" b="1">
                <a:latin typeface="Calibri"/>
                <a:cs typeface="Calibri"/>
              </a:rPr>
              <a:t>practice </a:t>
            </a:r>
            <a:r>
              <a:rPr dirty="0" sz="2000" spc="-15" b="1">
                <a:latin typeface="Calibri"/>
                <a:cs typeface="Calibri"/>
              </a:rPr>
              <a:t>to </a:t>
            </a:r>
            <a:r>
              <a:rPr dirty="0" sz="2000" spc="-10" b="1">
                <a:latin typeface="Calibri"/>
                <a:cs typeface="Calibri"/>
              </a:rPr>
              <a:t>improve </a:t>
            </a:r>
            <a:r>
              <a:rPr dirty="0" sz="2000" spc="-20" b="1">
                <a:latin typeface="Calibri"/>
                <a:cs typeface="Calibri"/>
              </a:rPr>
              <a:t>uptake </a:t>
            </a:r>
            <a:r>
              <a:rPr dirty="0" sz="2000" b="1">
                <a:latin typeface="Calibri"/>
                <a:cs typeface="Calibri"/>
              </a:rPr>
              <a:t>of </a:t>
            </a:r>
            <a:r>
              <a:rPr dirty="0" sz="2000" spc="-5" b="1">
                <a:latin typeface="Calibri"/>
                <a:cs typeface="Calibri"/>
              </a:rPr>
              <a:t>evidence-based  pharmacotherapies and discernment in coronary </a:t>
            </a:r>
            <a:r>
              <a:rPr dirty="0" sz="2000" spc="-10" b="1">
                <a:latin typeface="Calibri"/>
                <a:cs typeface="Calibri"/>
              </a:rPr>
              <a:t>angiography </a:t>
            </a:r>
            <a:r>
              <a:rPr dirty="0" sz="2000" b="1">
                <a:latin typeface="Calibri"/>
                <a:cs typeface="Calibri"/>
              </a:rPr>
              <a:t>use  based </a:t>
            </a:r>
            <a:r>
              <a:rPr dirty="0" sz="2000" spc="-5" b="1">
                <a:latin typeface="Calibri"/>
                <a:cs typeface="Calibri"/>
              </a:rPr>
              <a:t>on </a:t>
            </a:r>
            <a:r>
              <a:rPr dirty="0" sz="2000" spc="-20" b="1">
                <a:latin typeface="Calibri"/>
                <a:cs typeface="Calibri"/>
              </a:rPr>
              <a:t>Type </a:t>
            </a:r>
            <a:r>
              <a:rPr dirty="0" sz="2000" b="1">
                <a:latin typeface="Calibri"/>
                <a:cs typeface="Calibri"/>
              </a:rPr>
              <a:t>1 MI </a:t>
            </a:r>
            <a:r>
              <a:rPr dirty="0" sz="2000" spc="-10" b="1">
                <a:latin typeface="Calibri"/>
                <a:cs typeface="Calibri"/>
              </a:rPr>
              <a:t>versus non-Type </a:t>
            </a:r>
            <a:r>
              <a:rPr dirty="0" sz="2000" b="1">
                <a:latin typeface="Calibri"/>
                <a:cs typeface="Calibri"/>
              </a:rPr>
              <a:t>1 MI</a:t>
            </a:r>
            <a:r>
              <a:rPr dirty="0" sz="2000" spc="1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classification.</a:t>
            </a:r>
            <a:endParaRPr sz="2000">
              <a:latin typeface="Calibri"/>
              <a:cs typeface="Calibri"/>
            </a:endParaRPr>
          </a:p>
          <a:p>
            <a:pPr marL="368300" marR="114935" indent="-342900">
              <a:lnSpc>
                <a:spcPct val="100000"/>
              </a:lnSpc>
              <a:spcBef>
                <a:spcPts val="380"/>
              </a:spcBef>
              <a:buClr>
                <a:srgbClr val="C00000"/>
              </a:buClr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dirty="0" sz="2000" spc="-5" b="1">
                <a:latin typeface="Calibri"/>
                <a:cs typeface="Calibri"/>
              </a:rPr>
              <a:t>No increase in </a:t>
            </a:r>
            <a:r>
              <a:rPr dirty="0" sz="2000" b="1">
                <a:latin typeface="Calibri"/>
                <a:cs typeface="Calibri"/>
              </a:rPr>
              <a:t>early </a:t>
            </a:r>
            <a:r>
              <a:rPr dirty="0" sz="2000" spc="-10" b="1">
                <a:latin typeface="Calibri"/>
                <a:cs typeface="Calibri"/>
              </a:rPr>
              <a:t>hazards </a:t>
            </a:r>
            <a:r>
              <a:rPr dirty="0" sz="2000" spc="-5" b="1">
                <a:latin typeface="Calibri"/>
                <a:cs typeface="Calibri"/>
              </a:rPr>
              <a:t>nor </a:t>
            </a:r>
            <a:r>
              <a:rPr dirty="0" sz="2000" spc="-10" b="1">
                <a:latin typeface="Calibri"/>
                <a:cs typeface="Calibri"/>
              </a:rPr>
              <a:t>negative </a:t>
            </a:r>
            <a:r>
              <a:rPr dirty="0" sz="2000" spc="-5" b="1">
                <a:latin typeface="Calibri"/>
                <a:cs typeface="Calibri"/>
              </a:rPr>
              <a:t>impacts on ED </a:t>
            </a:r>
            <a:r>
              <a:rPr dirty="0" sz="2000" spc="-10" b="1">
                <a:latin typeface="Calibri"/>
                <a:cs typeface="Calibri"/>
              </a:rPr>
              <a:t>discharge  </a:t>
            </a:r>
            <a:r>
              <a:rPr dirty="0" sz="2000" spc="-5" b="1">
                <a:latin typeface="Calibri"/>
                <a:cs typeface="Calibri"/>
              </a:rPr>
              <a:t>decisions </a:t>
            </a:r>
            <a:r>
              <a:rPr dirty="0" sz="2000" spc="-10" b="1">
                <a:latin typeface="Calibri"/>
                <a:cs typeface="Calibri"/>
              </a:rPr>
              <a:t>were </a:t>
            </a:r>
            <a:r>
              <a:rPr dirty="0" sz="2000" spc="-5" b="1">
                <a:latin typeface="Calibri"/>
                <a:cs typeface="Calibri"/>
              </a:rPr>
              <a:t>observed, </a:t>
            </a:r>
            <a:r>
              <a:rPr dirty="0" sz="2000" spc="-10" b="1">
                <a:latin typeface="Calibri"/>
                <a:cs typeface="Calibri"/>
              </a:rPr>
              <a:t>establishing </a:t>
            </a:r>
            <a:r>
              <a:rPr dirty="0" sz="2000" spc="-5" b="1">
                <a:latin typeface="Calibri"/>
                <a:cs typeface="Calibri"/>
              </a:rPr>
              <a:t>the </a:t>
            </a:r>
            <a:r>
              <a:rPr dirty="0" sz="2000" spc="-15" b="1">
                <a:latin typeface="Calibri"/>
                <a:cs typeface="Calibri"/>
              </a:rPr>
              <a:t>safety </a:t>
            </a:r>
            <a:r>
              <a:rPr dirty="0" sz="2000" spc="-5" b="1">
                <a:latin typeface="Calibri"/>
                <a:cs typeface="Calibri"/>
              </a:rPr>
              <a:t>of </a:t>
            </a:r>
            <a:r>
              <a:rPr dirty="0" sz="2000" b="1">
                <a:latin typeface="Calibri"/>
                <a:cs typeface="Calibri"/>
              </a:rPr>
              <a:t>AI-based </a:t>
            </a:r>
            <a:r>
              <a:rPr dirty="0" sz="2000" spc="-5" b="1">
                <a:latin typeface="Calibri"/>
                <a:cs typeface="Calibri"/>
              </a:rPr>
              <a:t>clinical  decision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support.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360171"/>
            <a:ext cx="455739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Purpose and </a:t>
            </a:r>
            <a:r>
              <a:rPr dirty="0" spc="-30"/>
              <a:t>key </a:t>
            </a:r>
            <a:r>
              <a:rPr dirty="0" spc="-10"/>
              <a:t>points </a:t>
            </a:r>
            <a:r>
              <a:rPr dirty="0" spc="-5"/>
              <a:t>about 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9239" y="907795"/>
            <a:ext cx="7841615" cy="354012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76200" marR="193675">
              <a:lnSpc>
                <a:spcPct val="89600"/>
              </a:lnSpc>
              <a:spcBef>
                <a:spcPts val="325"/>
              </a:spcBef>
            </a:pPr>
            <a:r>
              <a:rPr dirty="0" sz="1800" spc="-30" b="1">
                <a:latin typeface="Calibri"/>
                <a:cs typeface="Calibri"/>
              </a:rPr>
              <a:t>We </a:t>
            </a:r>
            <a:r>
              <a:rPr dirty="0" sz="1800" spc="-10" b="1">
                <a:latin typeface="Calibri"/>
                <a:cs typeface="Calibri"/>
              </a:rPr>
              <a:t>sought to determine </a:t>
            </a:r>
            <a:r>
              <a:rPr dirty="0" sz="1800" spc="-5" b="1">
                <a:latin typeface="Calibri"/>
                <a:cs typeface="Calibri"/>
              </a:rPr>
              <a:t>if the </a:t>
            </a:r>
            <a:r>
              <a:rPr dirty="0" sz="1800" spc="-15" b="1">
                <a:latin typeface="Calibri"/>
                <a:cs typeface="Calibri"/>
              </a:rPr>
              <a:t>availability </a:t>
            </a:r>
            <a:r>
              <a:rPr dirty="0" sz="1800" spc="-5" b="1">
                <a:latin typeface="Calibri"/>
                <a:cs typeface="Calibri"/>
              </a:rPr>
              <a:t>of </a:t>
            </a:r>
            <a:r>
              <a:rPr dirty="0" sz="1800" spc="-10" b="1">
                <a:latin typeface="Calibri"/>
                <a:cs typeface="Calibri"/>
              </a:rPr>
              <a:t>AI-based decision-support </a:t>
            </a:r>
            <a:r>
              <a:rPr dirty="0" sz="1800" spc="-15" b="1">
                <a:latin typeface="Calibri"/>
                <a:cs typeface="Calibri"/>
              </a:rPr>
              <a:t>for  </a:t>
            </a:r>
            <a:r>
              <a:rPr dirty="0" sz="1800" spc="-10" b="1">
                <a:latin typeface="Calibri"/>
                <a:cs typeface="Calibri"/>
              </a:rPr>
              <a:t>cardiac assessment </a:t>
            </a:r>
            <a:r>
              <a:rPr dirty="0" sz="1800" spc="-5" b="1">
                <a:latin typeface="Calibri"/>
                <a:cs typeface="Calibri"/>
              </a:rPr>
              <a:t>using the </a:t>
            </a:r>
            <a:r>
              <a:rPr dirty="0" sz="1800" b="1">
                <a:latin typeface="Calibri"/>
                <a:cs typeface="Calibri"/>
              </a:rPr>
              <a:t>4</a:t>
            </a:r>
            <a:r>
              <a:rPr dirty="0" baseline="23148" sz="1800" b="1">
                <a:latin typeface="Calibri"/>
                <a:cs typeface="Calibri"/>
              </a:rPr>
              <a:t>th </a:t>
            </a:r>
            <a:r>
              <a:rPr dirty="0" sz="1800" spc="-10" b="1">
                <a:latin typeface="Calibri"/>
                <a:cs typeface="Calibri"/>
              </a:rPr>
              <a:t>Universal </a:t>
            </a:r>
            <a:r>
              <a:rPr dirty="0" sz="1800" spc="-5" b="1">
                <a:latin typeface="Calibri"/>
                <a:cs typeface="Calibri"/>
              </a:rPr>
              <a:t>Definition of </a:t>
            </a:r>
            <a:r>
              <a:rPr dirty="0" sz="1800" b="1">
                <a:latin typeface="Calibri"/>
                <a:cs typeface="Calibri"/>
              </a:rPr>
              <a:t>MI </a:t>
            </a:r>
            <a:r>
              <a:rPr dirty="0" sz="1800" spc="-5" b="1">
                <a:latin typeface="Calibri"/>
                <a:cs typeface="Calibri"/>
              </a:rPr>
              <a:t>is </a:t>
            </a:r>
            <a:r>
              <a:rPr dirty="0" sz="1800" spc="-10" b="1">
                <a:latin typeface="Calibri"/>
                <a:cs typeface="Calibri"/>
              </a:rPr>
              <a:t>superior to routine  </a:t>
            </a:r>
            <a:r>
              <a:rPr dirty="0" sz="1800" spc="-15" b="1">
                <a:latin typeface="Calibri"/>
                <a:cs typeface="Calibri"/>
              </a:rPr>
              <a:t>care </a:t>
            </a:r>
            <a:r>
              <a:rPr dirty="0" sz="1800" spc="-5" b="1">
                <a:latin typeface="Calibri"/>
                <a:cs typeface="Calibri"/>
              </a:rPr>
              <a:t>in </a:t>
            </a:r>
            <a:r>
              <a:rPr dirty="0" sz="1800" spc="-10" b="1">
                <a:latin typeface="Calibri"/>
                <a:cs typeface="Calibri"/>
              </a:rPr>
              <a:t>terms </a:t>
            </a:r>
            <a:r>
              <a:rPr dirty="0" sz="1800" spc="-5" b="1">
                <a:latin typeface="Calibri"/>
                <a:cs typeface="Calibri"/>
              </a:rPr>
              <a:t>of CV </a:t>
            </a:r>
            <a:r>
              <a:rPr dirty="0" sz="1800" spc="-10" b="1">
                <a:latin typeface="Calibri"/>
                <a:cs typeface="Calibri"/>
              </a:rPr>
              <a:t>death, </a:t>
            </a:r>
            <a:r>
              <a:rPr dirty="0" sz="1800" b="1">
                <a:latin typeface="Calibri"/>
                <a:cs typeface="Calibri"/>
              </a:rPr>
              <a:t>MI </a:t>
            </a:r>
            <a:r>
              <a:rPr dirty="0" sz="1800" spc="-5" b="1">
                <a:latin typeface="Calibri"/>
                <a:cs typeface="Calibri"/>
              </a:rPr>
              <a:t>and unplanned CV </a:t>
            </a:r>
            <a:r>
              <a:rPr dirty="0" sz="1800" spc="-10" b="1">
                <a:latin typeface="Calibri"/>
                <a:cs typeface="Calibri"/>
              </a:rPr>
              <a:t>rehospitalization </a:t>
            </a:r>
            <a:r>
              <a:rPr dirty="0" sz="1800" spc="-15" b="1">
                <a:latin typeface="Calibri"/>
                <a:cs typeface="Calibri"/>
              </a:rPr>
              <a:t>over </a:t>
            </a:r>
            <a:r>
              <a:rPr dirty="0" sz="1800" b="1">
                <a:latin typeface="Calibri"/>
                <a:cs typeface="Calibri"/>
              </a:rPr>
              <a:t>12-  </a:t>
            </a:r>
            <a:r>
              <a:rPr dirty="0" sz="1800" spc="-10" b="1">
                <a:latin typeface="Calibri"/>
                <a:cs typeface="Calibri"/>
              </a:rPr>
              <a:t>months </a:t>
            </a:r>
            <a:r>
              <a:rPr dirty="0" sz="1800" spc="-5" b="1">
                <a:latin typeface="Calibri"/>
                <a:cs typeface="Calibri"/>
              </a:rPr>
              <a:t>among </a:t>
            </a:r>
            <a:r>
              <a:rPr dirty="0" sz="1800" spc="-15" b="1">
                <a:latin typeface="Calibri"/>
                <a:cs typeface="Calibri"/>
              </a:rPr>
              <a:t>emergency </a:t>
            </a:r>
            <a:r>
              <a:rPr dirty="0" sz="1800" spc="-10" b="1">
                <a:latin typeface="Calibri"/>
                <a:cs typeface="Calibri"/>
              </a:rPr>
              <a:t>patients </a:t>
            </a:r>
            <a:r>
              <a:rPr dirty="0" sz="1800" spc="-5" b="1">
                <a:latin typeface="Calibri"/>
                <a:cs typeface="Calibri"/>
              </a:rPr>
              <a:t>with </a:t>
            </a:r>
            <a:r>
              <a:rPr dirty="0" sz="1800" spc="-15" b="1">
                <a:latin typeface="Calibri"/>
                <a:cs typeface="Calibri"/>
              </a:rPr>
              <a:t>myocardial</a:t>
            </a:r>
            <a:r>
              <a:rPr dirty="0" sz="1800" spc="45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injury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50">
              <a:latin typeface="Calibri"/>
              <a:cs typeface="Calibri"/>
            </a:endParaRPr>
          </a:p>
          <a:p>
            <a:pPr marL="76200">
              <a:lnSpc>
                <a:spcPct val="100000"/>
              </a:lnSpc>
            </a:pPr>
            <a:r>
              <a:rPr dirty="0" sz="1800" spc="-5" b="1">
                <a:latin typeface="Calibri"/>
                <a:cs typeface="Calibri"/>
              </a:rPr>
              <a:t>Methods</a:t>
            </a:r>
            <a:endParaRPr sz="1800">
              <a:latin typeface="Calibri"/>
              <a:cs typeface="Calibri"/>
            </a:endParaRPr>
          </a:p>
          <a:p>
            <a:pPr marL="361950" marR="159385" indent="-285750">
              <a:lnSpc>
                <a:spcPts val="1989"/>
              </a:lnSpc>
              <a:spcBef>
                <a:spcPts val="350"/>
              </a:spcBef>
              <a:buClr>
                <a:srgbClr val="C00000"/>
              </a:buClr>
              <a:buFont typeface="Arial"/>
              <a:buChar char="•"/>
              <a:tabLst>
                <a:tab pos="361315" algn="l"/>
                <a:tab pos="361950" algn="l"/>
              </a:tabLst>
            </a:pPr>
            <a:r>
              <a:rPr dirty="0" sz="1800" spc="-30" b="1">
                <a:latin typeface="Calibri"/>
                <a:cs typeface="Calibri"/>
              </a:rPr>
              <a:t>We </a:t>
            </a:r>
            <a:r>
              <a:rPr dirty="0" sz="1800" spc="-10" b="1">
                <a:latin typeface="Calibri"/>
                <a:cs typeface="Calibri"/>
              </a:rPr>
              <a:t>established </a:t>
            </a:r>
            <a:r>
              <a:rPr dirty="0" sz="1800" b="1">
                <a:latin typeface="Calibri"/>
                <a:cs typeface="Calibri"/>
              </a:rPr>
              <a:t>a </a:t>
            </a:r>
            <a:r>
              <a:rPr dirty="0" sz="1800" spc="-10" b="1">
                <a:latin typeface="Calibri"/>
                <a:cs typeface="Calibri"/>
              </a:rPr>
              <a:t>registry embedded </a:t>
            </a:r>
            <a:r>
              <a:rPr dirty="0" sz="1800" spc="-5" b="1">
                <a:latin typeface="Calibri"/>
                <a:cs typeface="Calibri"/>
              </a:rPr>
              <a:t>in </a:t>
            </a:r>
            <a:r>
              <a:rPr dirty="0" sz="1800" spc="-10" b="1">
                <a:latin typeface="Calibri"/>
                <a:cs typeface="Calibri"/>
              </a:rPr>
              <a:t>clinical practice </a:t>
            </a:r>
            <a:r>
              <a:rPr dirty="0" sz="1800" spc="-5" b="1">
                <a:latin typeface="Calibri"/>
                <a:cs typeface="Calibri"/>
              </a:rPr>
              <a:t>using AI </a:t>
            </a:r>
            <a:r>
              <a:rPr dirty="0" sz="1800" spc="-10" b="1">
                <a:latin typeface="Calibri"/>
                <a:cs typeface="Calibri"/>
              </a:rPr>
              <a:t>to </a:t>
            </a:r>
            <a:r>
              <a:rPr dirty="0" sz="1800" spc="-5" b="1">
                <a:latin typeface="Calibri"/>
                <a:cs typeface="Calibri"/>
              </a:rPr>
              <a:t>phenotype  </a:t>
            </a:r>
            <a:r>
              <a:rPr dirty="0" sz="1800" spc="-10" b="1">
                <a:latin typeface="Calibri"/>
                <a:cs typeface="Calibri"/>
              </a:rPr>
              <a:t>patients </a:t>
            </a:r>
            <a:r>
              <a:rPr dirty="0" sz="1800" spc="-5" b="1">
                <a:latin typeface="Calibri"/>
                <a:cs typeface="Calibri"/>
              </a:rPr>
              <a:t>with </a:t>
            </a:r>
            <a:r>
              <a:rPr dirty="0" sz="1800" spc="-15" b="1">
                <a:latin typeface="Calibri"/>
                <a:cs typeface="Calibri"/>
              </a:rPr>
              <a:t>myocardial </a:t>
            </a:r>
            <a:r>
              <a:rPr dirty="0" sz="1800" spc="-5" b="1">
                <a:latin typeface="Calibri"/>
                <a:cs typeface="Calibri"/>
              </a:rPr>
              <a:t>injury </a:t>
            </a:r>
            <a:r>
              <a:rPr dirty="0" sz="1800" spc="-10" b="1">
                <a:latin typeface="Calibri"/>
                <a:cs typeface="Calibri"/>
              </a:rPr>
              <a:t>aligned to </a:t>
            </a:r>
            <a:r>
              <a:rPr dirty="0" sz="1800" spc="-5" b="1">
                <a:latin typeface="Calibri"/>
                <a:cs typeface="Calibri"/>
              </a:rPr>
              <a:t>the 4</a:t>
            </a:r>
            <a:r>
              <a:rPr dirty="0" baseline="23148" sz="1800" spc="-7" b="1">
                <a:latin typeface="Calibri"/>
                <a:cs typeface="Calibri"/>
              </a:rPr>
              <a:t>th </a:t>
            </a:r>
            <a:r>
              <a:rPr dirty="0" sz="1800" spc="-10" b="1">
                <a:latin typeface="Calibri"/>
                <a:cs typeface="Calibri"/>
              </a:rPr>
              <a:t>Universal </a:t>
            </a:r>
            <a:r>
              <a:rPr dirty="0" sz="1800" spc="-5" b="1">
                <a:latin typeface="Calibri"/>
                <a:cs typeface="Calibri"/>
              </a:rPr>
              <a:t>Definition of</a:t>
            </a:r>
            <a:r>
              <a:rPr dirty="0" sz="1800" spc="-3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MI</a:t>
            </a:r>
            <a:endParaRPr sz="1800">
              <a:latin typeface="Calibri"/>
              <a:cs typeface="Calibri"/>
            </a:endParaRPr>
          </a:p>
          <a:p>
            <a:pPr marL="361950" marR="81280" indent="-285750">
              <a:lnSpc>
                <a:spcPct val="90600"/>
              </a:lnSpc>
              <a:spcBef>
                <a:spcPts val="310"/>
              </a:spcBef>
              <a:buClr>
                <a:srgbClr val="C00000"/>
              </a:buClr>
              <a:buFont typeface="Arial"/>
              <a:buChar char="•"/>
              <a:tabLst>
                <a:tab pos="361315" algn="l"/>
                <a:tab pos="361950" algn="l"/>
              </a:tabLst>
            </a:pPr>
            <a:r>
              <a:rPr dirty="0" sz="1800" spc="-30" b="1">
                <a:latin typeface="Calibri"/>
                <a:cs typeface="Calibri"/>
              </a:rPr>
              <a:t>We </a:t>
            </a:r>
            <a:r>
              <a:rPr dirty="0" sz="1800" spc="-5" b="1">
                <a:latin typeface="Calibri"/>
                <a:cs typeface="Calibri"/>
              </a:rPr>
              <a:t>then </a:t>
            </a:r>
            <a:r>
              <a:rPr dirty="0" sz="1800" spc="-15" b="1">
                <a:latin typeface="Calibri"/>
                <a:cs typeface="Calibri"/>
              </a:rPr>
              <a:t>cluster randomized </a:t>
            </a:r>
            <a:r>
              <a:rPr dirty="0" sz="1800" b="1">
                <a:latin typeface="Calibri"/>
                <a:cs typeface="Calibri"/>
              </a:rPr>
              <a:t>12 </a:t>
            </a:r>
            <a:r>
              <a:rPr dirty="0" sz="1800" spc="-10" b="1">
                <a:latin typeface="Calibri"/>
                <a:cs typeface="Calibri"/>
              </a:rPr>
              <a:t>hospitals </a:t>
            </a:r>
            <a:r>
              <a:rPr dirty="0" sz="1800" b="1">
                <a:latin typeface="Calibri"/>
                <a:cs typeface="Calibri"/>
              </a:rPr>
              <a:t>((6 </a:t>
            </a:r>
            <a:r>
              <a:rPr dirty="0" sz="1800" spc="-10" b="1">
                <a:latin typeface="Calibri"/>
                <a:cs typeface="Calibri"/>
              </a:rPr>
              <a:t>metro/6 </a:t>
            </a:r>
            <a:r>
              <a:rPr dirty="0" sz="1800" spc="-15" b="1">
                <a:latin typeface="Calibri"/>
                <a:cs typeface="Calibri"/>
              </a:rPr>
              <a:t>rural) </a:t>
            </a:r>
            <a:r>
              <a:rPr dirty="0" sz="1800" spc="-10" b="1">
                <a:latin typeface="Calibri"/>
                <a:cs typeface="Calibri"/>
              </a:rPr>
              <a:t>to </a:t>
            </a:r>
            <a:r>
              <a:rPr dirty="0" sz="1800" spc="-15" b="1">
                <a:latin typeface="Calibri"/>
                <a:cs typeface="Calibri"/>
              </a:rPr>
              <a:t>receive </a:t>
            </a:r>
            <a:r>
              <a:rPr dirty="0" sz="1800" spc="-5" b="1">
                <a:latin typeface="Calibri"/>
                <a:cs typeface="Calibri"/>
              </a:rPr>
              <a:t>decision  support in the ED </a:t>
            </a:r>
            <a:r>
              <a:rPr dirty="0" sz="1800" spc="-15" b="1">
                <a:latin typeface="Calibri"/>
                <a:cs typeface="Calibri"/>
              </a:rPr>
              <a:t>versus standard care </a:t>
            </a:r>
            <a:r>
              <a:rPr dirty="0" sz="1800" spc="-5" b="1">
                <a:latin typeface="Calibri"/>
                <a:cs typeface="Calibri"/>
              </a:rPr>
              <a:t>and </a:t>
            </a:r>
            <a:r>
              <a:rPr dirty="0" sz="1800" spc="-15" b="1">
                <a:latin typeface="Calibri"/>
                <a:cs typeface="Calibri"/>
              </a:rPr>
              <a:t>evaluated recurrent </a:t>
            </a:r>
            <a:r>
              <a:rPr dirty="0" sz="1800" spc="-10" b="1">
                <a:latin typeface="Calibri"/>
                <a:cs typeface="Calibri"/>
              </a:rPr>
              <a:t>cardiac  outcomes by </a:t>
            </a:r>
            <a:r>
              <a:rPr dirty="0" sz="1800" b="1">
                <a:latin typeface="Calibri"/>
                <a:cs typeface="Calibri"/>
              </a:rPr>
              <a:t>6 </a:t>
            </a:r>
            <a:r>
              <a:rPr dirty="0" sz="1800" spc="-10" b="1">
                <a:latin typeface="Calibri"/>
                <a:cs typeface="Calibri"/>
              </a:rPr>
              <a:t>months</a:t>
            </a:r>
            <a:r>
              <a:rPr dirty="0" sz="1800" spc="15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(N=14,131).</a:t>
            </a:r>
            <a:endParaRPr sz="1800">
              <a:latin typeface="Calibri"/>
              <a:cs typeface="Calibri"/>
            </a:endParaRPr>
          </a:p>
          <a:p>
            <a:pPr marL="361950" marR="631190" indent="-285750">
              <a:lnSpc>
                <a:spcPts val="1989"/>
              </a:lnSpc>
              <a:spcBef>
                <a:spcPts val="450"/>
              </a:spcBef>
              <a:buClr>
                <a:srgbClr val="C00000"/>
              </a:buClr>
              <a:buFont typeface="Arial"/>
              <a:buChar char="•"/>
              <a:tabLst>
                <a:tab pos="361315" algn="l"/>
                <a:tab pos="361950" algn="l"/>
              </a:tabLst>
            </a:pPr>
            <a:r>
              <a:rPr dirty="0" sz="1800" spc="-5" b="1">
                <a:latin typeface="Calibri"/>
                <a:cs typeface="Calibri"/>
              </a:rPr>
              <a:t>The primary </a:t>
            </a:r>
            <a:r>
              <a:rPr dirty="0" sz="1800" spc="-10" b="1">
                <a:latin typeface="Calibri"/>
                <a:cs typeface="Calibri"/>
              </a:rPr>
              <a:t>analysis was conducted </a:t>
            </a:r>
            <a:r>
              <a:rPr dirty="0" sz="1800" spc="-5" b="1">
                <a:latin typeface="Calibri"/>
                <a:cs typeface="Calibri"/>
              </a:rPr>
              <a:t>in </a:t>
            </a:r>
            <a:r>
              <a:rPr dirty="0" sz="1800" spc="-10" b="1">
                <a:latin typeface="Calibri"/>
                <a:cs typeface="Calibri"/>
              </a:rPr>
              <a:t>patients </a:t>
            </a:r>
            <a:r>
              <a:rPr dirty="0" sz="1800" spc="-5" b="1">
                <a:latin typeface="Calibri"/>
                <a:cs typeface="Calibri"/>
              </a:rPr>
              <a:t>with </a:t>
            </a:r>
            <a:r>
              <a:rPr dirty="0" sz="1800" b="1">
                <a:latin typeface="Calibri"/>
                <a:cs typeface="Calibri"/>
              </a:rPr>
              <a:t>a </a:t>
            </a:r>
            <a:r>
              <a:rPr dirty="0" sz="1800" spc="-10" b="1">
                <a:latin typeface="Calibri"/>
                <a:cs typeface="Calibri"/>
              </a:rPr>
              <a:t>suspected cardiac  </a:t>
            </a:r>
            <a:r>
              <a:rPr dirty="0" sz="1800" spc="-15" b="1">
                <a:latin typeface="Calibri"/>
                <a:cs typeface="Calibri"/>
              </a:rPr>
              <a:t>presentation</a:t>
            </a:r>
            <a:r>
              <a:rPr dirty="0" sz="1800" spc="-5" b="1">
                <a:latin typeface="Calibri"/>
                <a:cs typeface="Calibri"/>
              </a:rPr>
              <a:t> (n=3029)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590" y="145287"/>
            <a:ext cx="8134984" cy="6813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-35">
                <a:latin typeface="Arial"/>
                <a:cs typeface="Arial"/>
              </a:rPr>
              <a:t>Results: </a:t>
            </a:r>
            <a:r>
              <a:rPr dirty="0" sz="2500" spc="-10">
                <a:latin typeface="Arial"/>
                <a:cs typeface="Arial"/>
              </a:rPr>
              <a:t>Primary </a:t>
            </a:r>
            <a:r>
              <a:rPr dirty="0" sz="2500" spc="-20">
                <a:latin typeface="Arial"/>
                <a:cs typeface="Arial"/>
              </a:rPr>
              <a:t>Endpoint </a:t>
            </a:r>
            <a:r>
              <a:rPr dirty="0" sz="2500" spc="-50">
                <a:latin typeface="Arial"/>
                <a:cs typeface="Arial"/>
              </a:rPr>
              <a:t>by </a:t>
            </a:r>
            <a:r>
              <a:rPr dirty="0" sz="2500" spc="-5">
                <a:latin typeface="Arial"/>
                <a:cs typeface="Arial"/>
              </a:rPr>
              <a:t>6</a:t>
            </a:r>
            <a:r>
              <a:rPr dirty="0" sz="2500" spc="130">
                <a:latin typeface="Arial"/>
                <a:cs typeface="Arial"/>
              </a:rPr>
              <a:t> </a:t>
            </a:r>
            <a:r>
              <a:rPr dirty="0" sz="2500" spc="-10">
                <a:latin typeface="Arial"/>
                <a:cs typeface="Arial"/>
              </a:rPr>
              <a:t>months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spc="-15">
                <a:latin typeface="Arial"/>
                <a:cs typeface="Arial"/>
              </a:rPr>
              <a:t>Primary </a:t>
            </a:r>
            <a:r>
              <a:rPr dirty="0" sz="1800" spc="-25">
                <a:latin typeface="Arial"/>
                <a:cs typeface="Arial"/>
              </a:rPr>
              <a:t>analysis </a:t>
            </a:r>
            <a:r>
              <a:rPr dirty="0" sz="1800" spc="-15">
                <a:latin typeface="Arial"/>
                <a:cs typeface="Arial"/>
              </a:rPr>
              <a:t>population </a:t>
            </a:r>
            <a:r>
              <a:rPr dirty="0" sz="1800" spc="130">
                <a:latin typeface="Arial"/>
                <a:cs typeface="Arial"/>
              </a:rPr>
              <a:t>- </a:t>
            </a:r>
            <a:r>
              <a:rPr dirty="0" sz="1800" spc="-20">
                <a:latin typeface="Arial"/>
                <a:cs typeface="Arial"/>
              </a:rPr>
              <a:t>CV </a:t>
            </a:r>
            <a:r>
              <a:rPr dirty="0" sz="1800" spc="15">
                <a:latin typeface="Arial"/>
                <a:cs typeface="Arial"/>
              </a:rPr>
              <a:t>Death, </a:t>
            </a:r>
            <a:r>
              <a:rPr dirty="0" sz="1800" spc="80">
                <a:latin typeface="Arial"/>
                <a:cs typeface="Arial"/>
              </a:rPr>
              <a:t>MI </a:t>
            </a:r>
            <a:r>
              <a:rPr dirty="0" sz="1800" spc="-5">
                <a:latin typeface="Arial"/>
                <a:cs typeface="Arial"/>
              </a:rPr>
              <a:t>and </a:t>
            </a:r>
            <a:r>
              <a:rPr dirty="0" sz="1800" spc="-20">
                <a:latin typeface="Arial"/>
                <a:cs typeface="Arial"/>
              </a:rPr>
              <a:t>unplanned CV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15">
                <a:latin typeface="Arial"/>
                <a:cs typeface="Arial"/>
              </a:rPr>
              <a:t>readmission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6578" y="948928"/>
            <a:ext cx="6750843" cy="37957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800508" y="1099820"/>
            <a:ext cx="1030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30" b="1">
                <a:latin typeface="Arial"/>
                <a:cs typeface="Arial"/>
              </a:rPr>
              <a:t>N </a:t>
            </a:r>
            <a:r>
              <a:rPr dirty="0" sz="1800" spc="25" b="1">
                <a:latin typeface="Arial"/>
                <a:cs typeface="Arial"/>
              </a:rPr>
              <a:t>=</a:t>
            </a:r>
            <a:r>
              <a:rPr dirty="0" sz="1800" spc="-11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3,029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13016" y="3146551"/>
            <a:ext cx="472884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43815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Arial"/>
                <a:cs typeface="Arial"/>
              </a:rPr>
              <a:t>Intervention </a:t>
            </a:r>
            <a:r>
              <a:rPr dirty="0" sz="1500" spc="-25" b="1">
                <a:latin typeface="Arial"/>
                <a:cs typeface="Arial"/>
              </a:rPr>
              <a:t>versus</a:t>
            </a:r>
            <a:r>
              <a:rPr dirty="0" sz="1500" spc="-10" b="1">
                <a:latin typeface="Arial"/>
                <a:cs typeface="Arial"/>
              </a:rPr>
              <a:t> Control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500" spc="10" b="1">
                <a:latin typeface="Arial"/>
                <a:cs typeface="Arial"/>
              </a:rPr>
              <a:t>Hazard </a:t>
            </a:r>
            <a:r>
              <a:rPr dirty="0" sz="1500" b="1">
                <a:latin typeface="Arial"/>
                <a:cs typeface="Arial"/>
              </a:rPr>
              <a:t>Ratio </a:t>
            </a:r>
            <a:r>
              <a:rPr dirty="0" sz="1500" spc="-5" b="1">
                <a:latin typeface="Arial"/>
                <a:cs typeface="Arial"/>
              </a:rPr>
              <a:t>0.99, </a:t>
            </a:r>
            <a:r>
              <a:rPr dirty="0" sz="1500" spc="55" b="1">
                <a:latin typeface="Arial"/>
                <a:cs typeface="Arial"/>
              </a:rPr>
              <a:t>95% </a:t>
            </a:r>
            <a:r>
              <a:rPr dirty="0" sz="1500" spc="10" b="1">
                <a:latin typeface="Arial"/>
                <a:cs typeface="Arial"/>
              </a:rPr>
              <a:t>C.I. 0.86-1.14, </a:t>
            </a:r>
            <a:r>
              <a:rPr dirty="0" sz="1500" spc="-5" b="1">
                <a:latin typeface="Arial"/>
                <a:cs typeface="Arial"/>
              </a:rPr>
              <a:t>p</a:t>
            </a:r>
            <a:r>
              <a:rPr dirty="0" baseline="-16666" sz="1500" spc="-7" b="1">
                <a:latin typeface="Arial"/>
                <a:cs typeface="Arial"/>
              </a:rPr>
              <a:t>cluster </a:t>
            </a:r>
            <a:r>
              <a:rPr dirty="0" sz="1500" spc="20" b="1">
                <a:latin typeface="Arial"/>
                <a:cs typeface="Arial"/>
              </a:rPr>
              <a:t>=</a:t>
            </a:r>
            <a:r>
              <a:rPr dirty="0" sz="1500" spc="-135" b="1">
                <a:latin typeface="Arial"/>
                <a:cs typeface="Arial"/>
              </a:rPr>
              <a:t> </a:t>
            </a:r>
            <a:r>
              <a:rPr dirty="0" sz="1500" spc="-5" b="1">
                <a:latin typeface="Arial"/>
                <a:cs typeface="Arial"/>
              </a:rPr>
              <a:t>0.872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8535" y="1974595"/>
            <a:ext cx="1444625" cy="99060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algn="ctr" marL="197485" marR="189865">
              <a:lnSpc>
                <a:spcPts val="2110"/>
              </a:lnSpc>
              <a:spcBef>
                <a:spcPts val="210"/>
              </a:spcBef>
            </a:pPr>
            <a:r>
              <a:rPr dirty="0" sz="1800" spc="-25" b="1">
                <a:latin typeface="Arial"/>
                <a:cs typeface="Arial"/>
              </a:rPr>
              <a:t>Win</a:t>
            </a:r>
            <a:r>
              <a:rPr dirty="0" sz="1800" spc="-105" b="1">
                <a:latin typeface="Arial"/>
                <a:cs typeface="Arial"/>
              </a:rPr>
              <a:t> </a:t>
            </a:r>
            <a:r>
              <a:rPr dirty="0" sz="1800" spc="5" b="1">
                <a:latin typeface="Arial"/>
                <a:cs typeface="Arial"/>
              </a:rPr>
              <a:t>Ratio  </a:t>
            </a:r>
            <a:r>
              <a:rPr dirty="0" sz="1800" spc="-10" b="1">
                <a:latin typeface="Arial"/>
                <a:cs typeface="Arial"/>
              </a:rPr>
              <a:t>1.04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1565"/>
              </a:lnSpc>
            </a:pPr>
            <a:r>
              <a:rPr dirty="0" sz="1400" spc="30" b="1">
                <a:latin typeface="Arial"/>
                <a:cs typeface="Arial"/>
              </a:rPr>
              <a:t>95%</a:t>
            </a:r>
            <a:r>
              <a:rPr dirty="0" sz="1400" spc="-114" b="1">
                <a:latin typeface="Arial"/>
                <a:cs typeface="Arial"/>
              </a:rPr>
              <a:t> </a:t>
            </a:r>
            <a:r>
              <a:rPr dirty="0" sz="1400" spc="-15" b="1">
                <a:latin typeface="Arial"/>
                <a:cs typeface="Arial"/>
              </a:rPr>
              <a:t>C.I.0.90-1.19</a:t>
            </a:r>
            <a:endParaRPr sz="1400">
              <a:latin typeface="Arial"/>
              <a:cs typeface="Arial"/>
            </a:endParaRPr>
          </a:p>
          <a:p>
            <a:pPr algn="ctr" marL="3175">
              <a:lnSpc>
                <a:spcPct val="100000"/>
              </a:lnSpc>
              <a:spcBef>
                <a:spcPts val="25"/>
              </a:spcBef>
            </a:pPr>
            <a:r>
              <a:rPr dirty="0" sz="1400" b="1">
                <a:latin typeface="Arial"/>
                <a:cs typeface="Arial"/>
              </a:rPr>
              <a:t>p </a:t>
            </a:r>
            <a:r>
              <a:rPr dirty="0" sz="1400" spc="20" b="1">
                <a:latin typeface="Arial"/>
                <a:cs typeface="Arial"/>
              </a:rPr>
              <a:t>= </a:t>
            </a:r>
            <a:r>
              <a:rPr dirty="0" sz="1400" spc="-15" b="1">
                <a:latin typeface="Arial"/>
                <a:cs typeface="Arial"/>
              </a:rPr>
              <a:t>0.</a:t>
            </a:r>
            <a:r>
              <a:rPr dirty="0" sz="1400" spc="-165" b="1">
                <a:latin typeface="Arial"/>
                <a:cs typeface="Arial"/>
              </a:rPr>
              <a:t> </a:t>
            </a:r>
            <a:r>
              <a:rPr dirty="0" sz="1400" spc="-25" b="1">
                <a:latin typeface="Arial"/>
                <a:cs typeface="Arial"/>
              </a:rPr>
              <a:t>606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255015"/>
            <a:ext cx="8432800" cy="6375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-10">
                <a:latin typeface="Arial"/>
                <a:cs typeface="Arial"/>
              </a:rPr>
              <a:t>Primary </a:t>
            </a:r>
            <a:r>
              <a:rPr dirty="0" sz="2500" spc="-20">
                <a:latin typeface="Arial"/>
                <a:cs typeface="Arial"/>
              </a:rPr>
              <a:t>Endpoint </a:t>
            </a:r>
            <a:r>
              <a:rPr dirty="0" sz="2500" spc="-50">
                <a:latin typeface="Arial"/>
                <a:cs typeface="Arial"/>
              </a:rPr>
              <a:t>by </a:t>
            </a:r>
            <a:r>
              <a:rPr dirty="0" sz="2500" spc="-5">
                <a:latin typeface="Arial"/>
                <a:cs typeface="Arial"/>
              </a:rPr>
              <a:t>6</a:t>
            </a:r>
            <a:r>
              <a:rPr dirty="0" sz="2500" spc="85">
                <a:latin typeface="Arial"/>
                <a:cs typeface="Arial"/>
              </a:rPr>
              <a:t> </a:t>
            </a:r>
            <a:r>
              <a:rPr dirty="0" sz="2500" spc="-10">
                <a:latin typeface="Arial"/>
                <a:cs typeface="Arial"/>
              </a:rPr>
              <a:t>months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1500">
                <a:latin typeface="Arial"/>
                <a:cs typeface="Arial"/>
              </a:rPr>
              <a:t>Myocardial </a:t>
            </a:r>
            <a:r>
              <a:rPr dirty="0" sz="1500" spc="-20">
                <a:latin typeface="Arial"/>
                <a:cs typeface="Arial"/>
              </a:rPr>
              <a:t>Injury </a:t>
            </a:r>
            <a:r>
              <a:rPr dirty="0" sz="1500" spc="-35">
                <a:latin typeface="Arial"/>
                <a:cs typeface="Arial"/>
              </a:rPr>
              <a:t>Only </a:t>
            </a:r>
            <a:r>
              <a:rPr dirty="0" sz="1500" spc="-5">
                <a:latin typeface="Arial"/>
                <a:cs typeface="Arial"/>
              </a:rPr>
              <a:t>and </a:t>
            </a:r>
            <a:r>
              <a:rPr dirty="0" sz="1500" spc="-45">
                <a:latin typeface="Arial"/>
                <a:cs typeface="Arial"/>
              </a:rPr>
              <a:t>All </a:t>
            </a:r>
            <a:r>
              <a:rPr dirty="0" sz="1500" spc="5">
                <a:latin typeface="Arial"/>
                <a:cs typeface="Arial"/>
              </a:rPr>
              <a:t>Patient </a:t>
            </a:r>
            <a:r>
              <a:rPr dirty="0" sz="1500" spc="-5">
                <a:latin typeface="Arial"/>
                <a:cs typeface="Arial"/>
              </a:rPr>
              <a:t>Cohorts </a:t>
            </a:r>
            <a:r>
              <a:rPr dirty="0" sz="1500" spc="110">
                <a:latin typeface="Arial"/>
                <a:cs typeface="Arial"/>
              </a:rPr>
              <a:t>- </a:t>
            </a:r>
            <a:r>
              <a:rPr dirty="0" sz="1500" spc="-15">
                <a:latin typeface="Arial"/>
                <a:cs typeface="Arial"/>
              </a:rPr>
              <a:t>CV </a:t>
            </a:r>
            <a:r>
              <a:rPr dirty="0" sz="1500" spc="10">
                <a:latin typeface="Arial"/>
                <a:cs typeface="Arial"/>
              </a:rPr>
              <a:t>Death, </a:t>
            </a:r>
            <a:r>
              <a:rPr dirty="0" sz="1500" spc="65">
                <a:latin typeface="Arial"/>
                <a:cs typeface="Arial"/>
              </a:rPr>
              <a:t>MI </a:t>
            </a:r>
            <a:r>
              <a:rPr dirty="0" sz="1500" spc="-5">
                <a:latin typeface="Arial"/>
                <a:cs typeface="Arial"/>
              </a:rPr>
              <a:t>and </a:t>
            </a:r>
            <a:r>
              <a:rPr dirty="0" sz="1500" spc="-15">
                <a:latin typeface="Arial"/>
                <a:cs typeface="Arial"/>
              </a:rPr>
              <a:t>unplanned CV</a:t>
            </a:r>
            <a:r>
              <a:rPr dirty="0" sz="1500" spc="-80">
                <a:latin typeface="Arial"/>
                <a:cs typeface="Arial"/>
              </a:rPr>
              <a:t> </a:t>
            </a:r>
            <a:r>
              <a:rPr dirty="0" sz="1500" spc="-10">
                <a:latin typeface="Arial"/>
                <a:cs typeface="Arial"/>
              </a:rPr>
              <a:t>readmission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02816" y="4653788"/>
            <a:ext cx="1030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30" b="1">
                <a:latin typeface="Arial"/>
                <a:cs typeface="Arial"/>
              </a:rPr>
              <a:t>N </a:t>
            </a:r>
            <a:r>
              <a:rPr dirty="0" sz="1800" spc="25" b="1">
                <a:latin typeface="Arial"/>
                <a:cs typeface="Arial"/>
              </a:rPr>
              <a:t>=</a:t>
            </a:r>
            <a:r>
              <a:rPr dirty="0" sz="1800" spc="-11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5,466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9108" y="4611115"/>
            <a:ext cx="1157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30" b="1">
                <a:latin typeface="Arial"/>
                <a:cs typeface="Arial"/>
              </a:rPr>
              <a:t>N </a:t>
            </a:r>
            <a:r>
              <a:rPr dirty="0" sz="1800" spc="25" b="1">
                <a:latin typeface="Arial"/>
                <a:cs typeface="Arial"/>
              </a:rPr>
              <a:t>=</a:t>
            </a:r>
            <a:r>
              <a:rPr dirty="0" sz="1800" spc="-11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14,131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4620" y="1601723"/>
            <a:ext cx="2389505" cy="1559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645"/>
              </a:lnSpc>
              <a:spcBef>
                <a:spcPts val="100"/>
              </a:spcBef>
            </a:pPr>
            <a:r>
              <a:rPr dirty="0" sz="1400" spc="-45" b="1">
                <a:latin typeface="Arial"/>
                <a:cs typeface="Arial"/>
              </a:rPr>
              <a:t>HR: </a:t>
            </a:r>
            <a:r>
              <a:rPr dirty="0" sz="1400" spc="-25" b="1">
                <a:latin typeface="Arial"/>
                <a:cs typeface="Arial"/>
              </a:rPr>
              <a:t>0.80, </a:t>
            </a:r>
            <a:r>
              <a:rPr dirty="0" sz="1400" spc="30" b="1">
                <a:latin typeface="Arial"/>
                <a:cs typeface="Arial"/>
              </a:rPr>
              <a:t>95% </a:t>
            </a:r>
            <a:r>
              <a:rPr dirty="0" sz="1400" spc="-5" b="1">
                <a:latin typeface="Arial"/>
                <a:cs typeface="Arial"/>
              </a:rPr>
              <a:t>C.I.</a:t>
            </a:r>
            <a:r>
              <a:rPr dirty="0" sz="1400" spc="-140" b="1">
                <a:latin typeface="Arial"/>
                <a:cs typeface="Arial"/>
              </a:rPr>
              <a:t> </a:t>
            </a:r>
            <a:r>
              <a:rPr dirty="0" sz="1400" spc="-20" b="1">
                <a:latin typeface="Arial"/>
                <a:cs typeface="Arial"/>
              </a:rPr>
              <a:t>0.62-1.03,</a:t>
            </a:r>
            <a:endParaRPr sz="1400">
              <a:latin typeface="Arial"/>
              <a:cs typeface="Arial"/>
            </a:endParaRPr>
          </a:p>
          <a:p>
            <a:pPr algn="ctr" marL="5080">
              <a:lnSpc>
                <a:spcPts val="1645"/>
              </a:lnSpc>
            </a:pPr>
            <a:r>
              <a:rPr dirty="0" sz="1400" spc="-10" b="1">
                <a:latin typeface="Arial"/>
                <a:cs typeface="Arial"/>
              </a:rPr>
              <a:t>p</a:t>
            </a:r>
            <a:r>
              <a:rPr dirty="0" baseline="-12345" sz="1350" spc="-15" b="1">
                <a:latin typeface="Arial"/>
                <a:cs typeface="Arial"/>
              </a:rPr>
              <a:t>cluster </a:t>
            </a:r>
            <a:r>
              <a:rPr dirty="0" sz="1400" spc="20" b="1">
                <a:latin typeface="Arial"/>
                <a:cs typeface="Arial"/>
              </a:rPr>
              <a:t>=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-25" b="1">
                <a:latin typeface="Arial"/>
                <a:cs typeface="Arial"/>
              </a:rPr>
              <a:t>0.084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>
              <a:latin typeface="Arial"/>
              <a:cs typeface="Arial"/>
            </a:endParaRPr>
          </a:p>
          <a:p>
            <a:pPr algn="ctr" marL="681355" marR="826135">
              <a:lnSpc>
                <a:spcPct val="100000"/>
              </a:lnSpc>
            </a:pPr>
            <a:r>
              <a:rPr dirty="0" sz="1500" spc="-25" b="1">
                <a:latin typeface="Arial"/>
                <a:cs typeface="Arial"/>
              </a:rPr>
              <a:t>Win</a:t>
            </a:r>
            <a:r>
              <a:rPr dirty="0" sz="1500" spc="-7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Ratio  </a:t>
            </a:r>
            <a:r>
              <a:rPr dirty="0" sz="1500" spc="-5" b="1">
                <a:latin typeface="Arial"/>
                <a:cs typeface="Arial"/>
              </a:rPr>
              <a:t>1.09</a:t>
            </a:r>
            <a:endParaRPr sz="1500">
              <a:latin typeface="Arial"/>
              <a:cs typeface="Arial"/>
            </a:endParaRPr>
          </a:p>
          <a:p>
            <a:pPr algn="ctr" marR="144780">
              <a:lnSpc>
                <a:spcPts val="1415"/>
              </a:lnSpc>
            </a:pPr>
            <a:r>
              <a:rPr dirty="0" sz="1200" spc="40" b="1">
                <a:latin typeface="Arial"/>
                <a:cs typeface="Arial"/>
              </a:rPr>
              <a:t>95%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spc="5" b="1">
                <a:latin typeface="Arial"/>
                <a:cs typeface="Arial"/>
              </a:rPr>
              <a:t>C.I.0.97-1.21</a:t>
            </a:r>
            <a:endParaRPr sz="1200">
              <a:latin typeface="Arial"/>
              <a:cs typeface="Arial"/>
            </a:endParaRPr>
          </a:p>
          <a:p>
            <a:pPr algn="ctr" marR="101600">
              <a:lnSpc>
                <a:spcPts val="1430"/>
              </a:lnSpc>
            </a:pPr>
            <a:r>
              <a:rPr dirty="0" sz="1200" b="1">
                <a:latin typeface="Arial"/>
                <a:cs typeface="Arial"/>
              </a:rPr>
              <a:t>p </a:t>
            </a:r>
            <a:r>
              <a:rPr dirty="0" sz="1200" spc="15" b="1">
                <a:latin typeface="Arial"/>
                <a:cs typeface="Arial"/>
              </a:rPr>
              <a:t>=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0.156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44802" y="1601723"/>
            <a:ext cx="2389505" cy="1559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645"/>
              </a:lnSpc>
              <a:spcBef>
                <a:spcPts val="100"/>
              </a:spcBef>
            </a:pPr>
            <a:r>
              <a:rPr dirty="0" sz="1400" spc="-45" b="1">
                <a:latin typeface="Arial"/>
                <a:cs typeface="Arial"/>
              </a:rPr>
              <a:t>HR: </a:t>
            </a:r>
            <a:r>
              <a:rPr dirty="0" sz="1400" spc="-25" b="1">
                <a:latin typeface="Arial"/>
                <a:cs typeface="Arial"/>
              </a:rPr>
              <a:t>0.80, </a:t>
            </a:r>
            <a:r>
              <a:rPr dirty="0" sz="1400" spc="30" b="1">
                <a:latin typeface="Arial"/>
                <a:cs typeface="Arial"/>
              </a:rPr>
              <a:t>95% </a:t>
            </a:r>
            <a:r>
              <a:rPr dirty="0" sz="1400" spc="-5" b="1">
                <a:latin typeface="Arial"/>
                <a:cs typeface="Arial"/>
              </a:rPr>
              <a:t>C.I.</a:t>
            </a:r>
            <a:r>
              <a:rPr dirty="0" sz="1400" spc="-140" b="1">
                <a:latin typeface="Arial"/>
                <a:cs typeface="Arial"/>
              </a:rPr>
              <a:t> </a:t>
            </a:r>
            <a:r>
              <a:rPr dirty="0" sz="1400" spc="-20" b="1">
                <a:latin typeface="Arial"/>
                <a:cs typeface="Arial"/>
              </a:rPr>
              <a:t>0.62-1.03,</a:t>
            </a:r>
            <a:endParaRPr sz="1400">
              <a:latin typeface="Arial"/>
              <a:cs typeface="Arial"/>
            </a:endParaRPr>
          </a:p>
          <a:p>
            <a:pPr algn="ctr" marL="5080">
              <a:lnSpc>
                <a:spcPts val="1645"/>
              </a:lnSpc>
            </a:pPr>
            <a:r>
              <a:rPr dirty="0" sz="1400" spc="-10" b="1">
                <a:latin typeface="Arial"/>
                <a:cs typeface="Arial"/>
              </a:rPr>
              <a:t>p</a:t>
            </a:r>
            <a:r>
              <a:rPr dirty="0" baseline="-12345" sz="1350" spc="-15" b="1">
                <a:latin typeface="Arial"/>
                <a:cs typeface="Arial"/>
              </a:rPr>
              <a:t>cluster </a:t>
            </a:r>
            <a:r>
              <a:rPr dirty="0" sz="1400" spc="20" b="1">
                <a:latin typeface="Arial"/>
                <a:cs typeface="Arial"/>
              </a:rPr>
              <a:t>=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-25" b="1">
                <a:latin typeface="Arial"/>
                <a:cs typeface="Arial"/>
              </a:rPr>
              <a:t>0.084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>
              <a:latin typeface="Arial"/>
              <a:cs typeface="Arial"/>
            </a:endParaRPr>
          </a:p>
          <a:p>
            <a:pPr algn="ctr" marL="771525" marR="735330">
              <a:lnSpc>
                <a:spcPct val="100000"/>
              </a:lnSpc>
            </a:pPr>
            <a:r>
              <a:rPr dirty="0" sz="1500" spc="-25" b="1">
                <a:latin typeface="Arial"/>
                <a:cs typeface="Arial"/>
              </a:rPr>
              <a:t>Win</a:t>
            </a:r>
            <a:r>
              <a:rPr dirty="0" sz="1500" spc="-7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Ratio  </a:t>
            </a:r>
            <a:r>
              <a:rPr dirty="0" sz="1500" spc="-5" b="1">
                <a:latin typeface="Arial"/>
                <a:cs typeface="Arial"/>
              </a:rPr>
              <a:t>1.15</a:t>
            </a:r>
            <a:endParaRPr sz="1500">
              <a:latin typeface="Arial"/>
              <a:cs typeface="Arial"/>
            </a:endParaRPr>
          </a:p>
          <a:p>
            <a:pPr algn="ctr" marL="27940">
              <a:lnSpc>
                <a:spcPts val="1415"/>
              </a:lnSpc>
              <a:spcBef>
                <a:spcPts val="15"/>
              </a:spcBef>
            </a:pPr>
            <a:r>
              <a:rPr dirty="0" sz="1200" spc="40" b="1">
                <a:latin typeface="Arial"/>
                <a:cs typeface="Arial"/>
              </a:rPr>
              <a:t>95% </a:t>
            </a:r>
            <a:r>
              <a:rPr dirty="0" sz="1200" spc="5" b="1">
                <a:latin typeface="Arial"/>
                <a:cs typeface="Arial"/>
              </a:rPr>
              <a:t>C.I.</a:t>
            </a:r>
            <a:r>
              <a:rPr dirty="0" sz="1200" spc="-50" b="1">
                <a:latin typeface="Arial"/>
                <a:cs typeface="Arial"/>
              </a:rPr>
              <a:t> </a:t>
            </a:r>
            <a:r>
              <a:rPr dirty="0" sz="1200" spc="5" b="1">
                <a:latin typeface="Arial"/>
                <a:cs typeface="Arial"/>
              </a:rPr>
              <a:t>1.04-1.27</a:t>
            </a:r>
            <a:endParaRPr sz="1200">
              <a:latin typeface="Arial"/>
              <a:cs typeface="Arial"/>
            </a:endParaRPr>
          </a:p>
          <a:p>
            <a:pPr algn="ctr" marL="71120">
              <a:lnSpc>
                <a:spcPts val="1415"/>
              </a:lnSpc>
            </a:pPr>
            <a:r>
              <a:rPr dirty="0" sz="1200" b="1">
                <a:latin typeface="Arial"/>
                <a:cs typeface="Arial"/>
              </a:rPr>
              <a:t>p </a:t>
            </a:r>
            <a:r>
              <a:rPr dirty="0" sz="1200" spc="15" b="1">
                <a:latin typeface="Arial"/>
                <a:cs typeface="Arial"/>
              </a:rPr>
              <a:t>=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0.007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58552" y="1063228"/>
            <a:ext cx="2078989" cy="36957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65"/>
              </a:spcBef>
            </a:pPr>
            <a:r>
              <a:rPr dirty="0" sz="1800" b="1">
                <a:latin typeface="Arial"/>
                <a:cs typeface="Arial"/>
              </a:rPr>
              <a:t>Myocardial</a:t>
            </a:r>
            <a:r>
              <a:rPr dirty="0" sz="1800" spc="-20" b="1">
                <a:latin typeface="Arial"/>
                <a:cs typeface="Arial"/>
              </a:rPr>
              <a:t> </a:t>
            </a:r>
            <a:r>
              <a:rPr dirty="0" sz="1800" spc="-25" b="1">
                <a:latin typeface="Arial"/>
                <a:cs typeface="Arial"/>
              </a:rPr>
              <a:t>Injury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24625" y="1091803"/>
            <a:ext cx="1428750" cy="36957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55"/>
              </a:spcBef>
            </a:pPr>
            <a:r>
              <a:rPr dirty="0" sz="1800" spc="-50" b="1">
                <a:latin typeface="Arial"/>
                <a:cs typeface="Arial"/>
              </a:rPr>
              <a:t>All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Patients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360171"/>
            <a:ext cx="161734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Key</a:t>
            </a:r>
            <a:r>
              <a:rPr dirty="0" spc="-60"/>
              <a:t> </a:t>
            </a:r>
            <a:r>
              <a:rPr dirty="0" spc="-10"/>
              <a:t>messages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39" y="935227"/>
            <a:ext cx="7498080" cy="1772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10"/>
              </a:spcBef>
            </a:pPr>
            <a:r>
              <a:rPr dirty="0" sz="1800" spc="-5" b="1">
                <a:latin typeface="Calibri"/>
                <a:cs typeface="Calibri"/>
              </a:rPr>
              <a:t>While AI </a:t>
            </a:r>
            <a:r>
              <a:rPr dirty="0" sz="1800" spc="-10" b="1">
                <a:latin typeface="Calibri"/>
                <a:cs typeface="Calibri"/>
              </a:rPr>
              <a:t>algorithms can improve </a:t>
            </a:r>
            <a:r>
              <a:rPr dirty="0" sz="1800" spc="-5" b="1">
                <a:latin typeface="Calibri"/>
                <a:cs typeface="Calibri"/>
              </a:rPr>
              <a:t>the </a:t>
            </a:r>
            <a:r>
              <a:rPr dirty="0" sz="1800" spc="-10" b="1">
                <a:latin typeface="Calibri"/>
                <a:cs typeface="Calibri"/>
              </a:rPr>
              <a:t>diagnosis </a:t>
            </a:r>
            <a:r>
              <a:rPr dirty="0" sz="1800" spc="-5" b="1">
                <a:latin typeface="Calibri"/>
                <a:cs typeface="Calibri"/>
              </a:rPr>
              <a:t>of </a:t>
            </a:r>
            <a:r>
              <a:rPr dirty="0" sz="1800" spc="-10" b="1">
                <a:latin typeface="Calibri"/>
                <a:cs typeface="Calibri"/>
              </a:rPr>
              <a:t>patients </a:t>
            </a:r>
            <a:r>
              <a:rPr dirty="0" sz="1800" spc="-5" b="1">
                <a:latin typeface="Calibri"/>
                <a:cs typeface="Calibri"/>
              </a:rPr>
              <a:t>with </a:t>
            </a:r>
            <a:r>
              <a:rPr dirty="0" sz="1800" spc="-15" b="1">
                <a:latin typeface="Calibri"/>
                <a:cs typeface="Calibri"/>
              </a:rPr>
              <a:t>myocardial  </a:t>
            </a:r>
            <a:r>
              <a:rPr dirty="0" sz="1800" spc="-10" b="1">
                <a:latin typeface="Calibri"/>
                <a:cs typeface="Calibri"/>
              </a:rPr>
              <a:t>infarction, </a:t>
            </a:r>
            <a:r>
              <a:rPr dirty="0" sz="1800" spc="-5" b="1">
                <a:latin typeface="Calibri"/>
                <a:cs typeface="Calibri"/>
              </a:rPr>
              <a:t>this </a:t>
            </a:r>
            <a:r>
              <a:rPr dirty="0" sz="1800" spc="-10" b="1">
                <a:latin typeface="Calibri"/>
                <a:cs typeface="Calibri"/>
              </a:rPr>
              <a:t>decision-support </a:t>
            </a:r>
            <a:r>
              <a:rPr dirty="0" sz="1800" spc="-5" b="1">
                <a:latin typeface="Calibri"/>
                <a:cs typeface="Calibri"/>
              </a:rPr>
              <a:t>has not </a:t>
            </a:r>
            <a:r>
              <a:rPr dirty="0" sz="1800" spc="-15" b="1">
                <a:latin typeface="Calibri"/>
                <a:cs typeface="Calibri"/>
              </a:rPr>
              <a:t>translated </a:t>
            </a:r>
            <a:r>
              <a:rPr dirty="0" sz="1800" spc="-10" b="1">
                <a:latin typeface="Calibri"/>
                <a:cs typeface="Calibri"/>
              </a:rPr>
              <a:t>to improvements </a:t>
            </a:r>
            <a:r>
              <a:rPr dirty="0" sz="1800" spc="-5" b="1">
                <a:latin typeface="Calibri"/>
                <a:cs typeface="Calibri"/>
              </a:rPr>
              <a:t>in </a:t>
            </a:r>
            <a:r>
              <a:rPr dirty="0" sz="1800" spc="-10" b="1">
                <a:latin typeface="Calibri"/>
                <a:cs typeface="Calibri"/>
              </a:rPr>
              <a:t>clinical  outcomes </a:t>
            </a:r>
            <a:r>
              <a:rPr dirty="0" sz="1800" spc="-5" b="1">
                <a:latin typeface="Calibri"/>
                <a:cs typeface="Calibri"/>
              </a:rPr>
              <a:t>within </a:t>
            </a:r>
            <a:r>
              <a:rPr dirty="0" sz="1800" b="1">
                <a:latin typeface="Calibri"/>
                <a:cs typeface="Calibri"/>
              </a:rPr>
              <a:t>a </a:t>
            </a:r>
            <a:r>
              <a:rPr dirty="0" sz="1800" spc="-15" b="1">
                <a:latin typeface="Calibri"/>
                <a:cs typeface="Calibri"/>
              </a:rPr>
              <a:t>cluster radmomized </a:t>
            </a:r>
            <a:r>
              <a:rPr dirty="0" sz="1800" spc="-10" b="1">
                <a:latin typeface="Calibri"/>
                <a:cs typeface="Calibri"/>
              </a:rPr>
              <a:t>study embedded </a:t>
            </a:r>
            <a:r>
              <a:rPr dirty="0" sz="1800" spc="-5" b="1">
                <a:latin typeface="Calibri"/>
                <a:cs typeface="Calibri"/>
              </a:rPr>
              <a:t>within </a:t>
            </a:r>
            <a:r>
              <a:rPr dirty="0" sz="1800" spc="-10" b="1">
                <a:latin typeface="Calibri"/>
                <a:cs typeface="Calibri"/>
              </a:rPr>
              <a:t>clinical</a:t>
            </a:r>
            <a:r>
              <a:rPr dirty="0" sz="1800" spc="10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practice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>
              <a:latin typeface="Calibri"/>
              <a:cs typeface="Calibri"/>
            </a:endParaRPr>
          </a:p>
          <a:p>
            <a:pPr marL="12700" marR="123189">
              <a:lnSpc>
                <a:spcPts val="2090"/>
              </a:lnSpc>
            </a:pPr>
            <a:r>
              <a:rPr dirty="0" sz="1800" spc="-5" b="1">
                <a:latin typeface="Calibri"/>
                <a:cs typeface="Calibri"/>
              </a:rPr>
              <a:t>AI is the </a:t>
            </a:r>
            <a:r>
              <a:rPr dirty="0" sz="1800" spc="-10" b="1">
                <a:latin typeface="Calibri"/>
                <a:cs typeface="Calibri"/>
              </a:rPr>
              <a:t>disruptive technology </a:t>
            </a:r>
            <a:r>
              <a:rPr dirty="0" sz="1800" spc="-5" b="1">
                <a:latin typeface="Calibri"/>
                <a:cs typeface="Calibri"/>
              </a:rPr>
              <a:t>of our </a:t>
            </a:r>
            <a:r>
              <a:rPr dirty="0" sz="1800" spc="-15" b="1">
                <a:latin typeface="Calibri"/>
                <a:cs typeface="Calibri"/>
              </a:rPr>
              <a:t>era, </a:t>
            </a:r>
            <a:r>
              <a:rPr dirty="0" sz="1800" spc="-5" b="1">
                <a:latin typeface="Calibri"/>
                <a:cs typeface="Calibri"/>
              </a:rPr>
              <a:t>but </a:t>
            </a:r>
            <a:r>
              <a:rPr dirty="0" sz="1800" spc="-10" b="1">
                <a:latin typeface="Calibri"/>
                <a:cs typeface="Calibri"/>
              </a:rPr>
              <a:t>translation to improving patient  outcomes </a:t>
            </a:r>
            <a:r>
              <a:rPr dirty="0" sz="1800" spc="-5" b="1">
                <a:latin typeface="Calibri"/>
                <a:cs typeface="Calibri"/>
              </a:rPr>
              <a:t>will </a:t>
            </a:r>
            <a:r>
              <a:rPr dirty="0" sz="1800" spc="-15" b="1">
                <a:latin typeface="Calibri"/>
                <a:cs typeface="Calibri"/>
              </a:rPr>
              <a:t>require </a:t>
            </a:r>
            <a:r>
              <a:rPr dirty="0" sz="1800" spc="-5" b="1">
                <a:latin typeface="Calibri"/>
                <a:cs typeface="Calibri"/>
              </a:rPr>
              <a:t>further </a:t>
            </a:r>
            <a:r>
              <a:rPr dirty="0" sz="1800" spc="-10" b="1">
                <a:latin typeface="Calibri"/>
                <a:cs typeface="Calibri"/>
              </a:rPr>
              <a:t>careful </a:t>
            </a:r>
            <a:r>
              <a:rPr dirty="0" sz="1800" spc="-15" b="1">
                <a:latin typeface="Calibri"/>
                <a:cs typeface="Calibri"/>
              </a:rPr>
              <a:t>integration into </a:t>
            </a:r>
            <a:r>
              <a:rPr dirty="0" sz="1800" spc="-5" b="1">
                <a:latin typeface="Calibri"/>
                <a:cs typeface="Calibri"/>
              </a:rPr>
              <a:t>health </a:t>
            </a:r>
            <a:r>
              <a:rPr dirty="0" sz="1800" spc="-15" b="1">
                <a:latin typeface="Calibri"/>
                <a:cs typeface="Calibri"/>
              </a:rPr>
              <a:t>care</a:t>
            </a:r>
            <a:r>
              <a:rPr dirty="0" sz="1800" spc="75" b="1">
                <a:latin typeface="Calibri"/>
                <a:cs typeface="Calibri"/>
              </a:rPr>
              <a:t> </a:t>
            </a:r>
            <a:r>
              <a:rPr dirty="0" sz="1800" spc="-20" b="1">
                <a:latin typeface="Calibri"/>
                <a:cs typeface="Calibri"/>
              </a:rPr>
              <a:t>systems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2024-09-02T14:48:10Z</dcterms:created>
  <dcterms:modified xsi:type="dcterms:W3CDTF">2024-09-02T14:48:10Z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2024-09-02T00:00:00Z</vt:filetime>
  </property>
  <property fmtid="{D5CDD505-2E9C-101B-9397-08002B2CF9AE}" pid="3" name="LastSaved">
    <vt:filetime>2024-09-02T00:00:00Z</vt:filetime>
  </property>
</Properties>
</file>