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68" r:id="rId5"/>
    <p:sldId id="275" r:id="rId6"/>
    <p:sldId id="279" r:id="rId7"/>
    <p:sldId id="283" r:id="rId8"/>
    <p:sldId id="285" r:id="rId9"/>
    <p:sldId id="314" r:id="rId10"/>
    <p:sldId id="286" r:id="rId11"/>
    <p:sldId id="315" r:id="rId12"/>
    <p:sldId id="284" r:id="rId13"/>
    <p:sldId id="323" r:id="rId14"/>
    <p:sldId id="290" r:id="rId15"/>
    <p:sldId id="292" r:id="rId16"/>
    <p:sldId id="291" r:id="rId17"/>
    <p:sldId id="293" r:id="rId18"/>
    <p:sldId id="295" r:id="rId19"/>
    <p:sldId id="294" r:id="rId20"/>
    <p:sldId id="296" r:id="rId21"/>
    <p:sldId id="321" r:id="rId22"/>
    <p:sldId id="313" r:id="rId23"/>
    <p:sldId id="298" r:id="rId24"/>
    <p:sldId id="300" r:id="rId25"/>
    <p:sldId id="299" r:id="rId26"/>
    <p:sldId id="301" r:id="rId27"/>
    <p:sldId id="302" r:id="rId28"/>
    <p:sldId id="303" r:id="rId29"/>
    <p:sldId id="304" r:id="rId30"/>
    <p:sldId id="307" r:id="rId31"/>
    <p:sldId id="306" r:id="rId32"/>
    <p:sldId id="305" r:id="rId33"/>
    <p:sldId id="326" r:id="rId34"/>
    <p:sldId id="309" r:id="rId35"/>
    <p:sldId id="327" r:id="rId36"/>
    <p:sldId id="324" r:id="rId37"/>
    <p:sldId id="319" r:id="rId38"/>
    <p:sldId id="312" r:id="rId39"/>
    <p:sldId id="308" r:id="rId40"/>
    <p:sldId id="317" r:id="rId41"/>
    <p:sldId id="329" r:id="rId42"/>
    <p:sldId id="32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B54"/>
    <a:srgbClr val="3F2955"/>
    <a:srgbClr val="7D7D7D"/>
    <a:srgbClr val="183663"/>
    <a:srgbClr val="FF898E"/>
    <a:srgbClr val="3D4662"/>
    <a:srgbClr val="A300FF"/>
    <a:srgbClr val="E30039"/>
    <a:srgbClr val="FF14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4"/>
    <p:restoredTop sz="94665"/>
  </p:normalViewPr>
  <p:slideViewPr>
    <p:cSldViewPr snapToGrid="0">
      <p:cViewPr varScale="1">
        <p:scale>
          <a:sx n="110" d="100"/>
          <a:sy n="110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r>
              <a:rPr lang="en-US" sz="2400" dirty="0"/>
              <a:t>Relative Operator Exposure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Medium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Reduction</c:v>
                </c:pt>
              </c:strCache>
            </c:strRef>
          </c:tx>
          <c:spPr>
            <a:solidFill>
              <a:srgbClr val="3F2955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F2955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Politi et al. 2011 (n=60)</c:v>
                </c:pt>
                <c:pt idx="1">
                  <c:v>Vlastra et al. 2017 (n=766)</c:v>
                </c:pt>
                <c:pt idx="2">
                  <c:v>Kherad et al. 2018 (n=60)</c:v>
                </c:pt>
                <c:pt idx="3">
                  <c:v>Shah et al. 2018 (n=65)</c:v>
                </c:pt>
                <c:pt idx="4">
                  <c:v>Bhat et al. 2022 (n=137)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0.2</c:v>
                </c:pt>
                <c:pt idx="2">
                  <c:v>0.59</c:v>
                </c:pt>
                <c:pt idx="3">
                  <c:v>0.39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1-4144-98A8-051A47F91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1502117183"/>
        <c:axId val="1502223279"/>
      </c:barChart>
      <c:catAx>
        <c:axId val="15021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3F295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223279"/>
        <c:crosses val="autoZero"/>
        <c:auto val="1"/>
        <c:lblAlgn val="ctr"/>
        <c:lblOffset val="100"/>
        <c:noMultiLvlLbl val="0"/>
      </c:catAx>
      <c:valAx>
        <c:axId val="15022232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1171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Next Medium" panose="020B0503020202020204" pitchFamily="34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DAP-Normalized Operator Dose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F-B243-8D7E-441DD53747C0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FF-B243-8D7E-441DD53747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FF-B243-8D7E-441DD53747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FF-B243-8D7E-441DD5374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RADPAD</c:v>
                </c:pt>
                <c:pt idx="1">
                  <c:v>RADPAD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33.1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F-B243-8D7E-441DD537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r>
              <a:rPr lang="en-US" sz="2400" dirty="0"/>
              <a:t>Relative Operator Exposure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Medium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Reduction</c:v>
                </c:pt>
              </c:strCache>
            </c:strRef>
          </c:tx>
          <c:spPr>
            <a:solidFill>
              <a:srgbClr val="3F2955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F2955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Politi et al. 2011 (n=60)</c:v>
                </c:pt>
                <c:pt idx="1">
                  <c:v>Vlastra et al. 2017 (n=766)</c:v>
                </c:pt>
                <c:pt idx="2">
                  <c:v>Kherad et al. 2018 (n=60)</c:v>
                </c:pt>
                <c:pt idx="3">
                  <c:v>Shah et al. 2018 (n=65)</c:v>
                </c:pt>
                <c:pt idx="4">
                  <c:v>Bhat et al. 2022 (n=137)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0.2</c:v>
                </c:pt>
                <c:pt idx="2">
                  <c:v>0.59</c:v>
                </c:pt>
                <c:pt idx="3">
                  <c:v>0.39</c:v>
                </c:pt>
                <c:pt idx="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1-4144-98A8-051A47F91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1502117183"/>
        <c:axId val="1502223279"/>
      </c:barChart>
      <c:catAx>
        <c:axId val="15021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3F295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223279"/>
        <c:crosses val="autoZero"/>
        <c:auto val="1"/>
        <c:lblAlgn val="ctr"/>
        <c:lblOffset val="100"/>
        <c:noMultiLvlLbl val="0"/>
      </c:catAx>
      <c:valAx>
        <c:axId val="15022232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1171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Next Medium" panose="020B0503020202020204" pitchFamily="34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r>
              <a:rPr lang="en-US" sz="2400" dirty="0"/>
              <a:t>Relative Operator Exposure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Medium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Reduction</c:v>
                </c:pt>
              </c:strCache>
            </c:strRef>
          </c:tx>
          <c:spPr>
            <a:solidFill>
              <a:srgbClr val="3F2955"/>
            </a:solidFill>
            <a:ln w="38100"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44B54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78-D447-B7EF-72C5FB0AAD2C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 Medium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278-D447-B7EF-72C5FB0AA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F2955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Politi et al. 2011 (n=60)</c:v>
                </c:pt>
                <c:pt idx="1">
                  <c:v>Vlastra et al. 2017 (n=766)</c:v>
                </c:pt>
                <c:pt idx="2">
                  <c:v>Kherad et al. 2018 (n=60)</c:v>
                </c:pt>
                <c:pt idx="3">
                  <c:v>Shah et al. 2018 (n=65)</c:v>
                </c:pt>
                <c:pt idx="4">
                  <c:v>Bhat et al. 2022 (n=137)</c:v>
                </c:pt>
                <c:pt idx="5">
                  <c:v>Medranda et al. 2025 (n=1,000)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0.23</c:v>
                </c:pt>
                <c:pt idx="1">
                  <c:v>0.2</c:v>
                </c:pt>
                <c:pt idx="2">
                  <c:v>0.59</c:v>
                </c:pt>
                <c:pt idx="3">
                  <c:v>0.39</c:v>
                </c:pt>
                <c:pt idx="4">
                  <c:v>0.62</c:v>
                </c:pt>
                <c:pt idx="5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1-4144-98A8-051A47F91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1502117183"/>
        <c:axId val="1502223279"/>
      </c:barChart>
      <c:catAx>
        <c:axId val="15021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3F295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223279"/>
        <c:crosses val="autoZero"/>
        <c:auto val="1"/>
        <c:lblAlgn val="ctr"/>
        <c:lblOffset val="100"/>
        <c:noMultiLvlLbl val="0"/>
      </c:catAx>
      <c:valAx>
        <c:axId val="15022232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1171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Next Medium" panose="020B0503020202020204" pitchFamily="34" charset="0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r>
              <a:rPr lang="en-US" sz="2400" dirty="0"/>
              <a:t>Relative Operator Exposure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 Medium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Reduction</c:v>
                </c:pt>
              </c:strCache>
            </c:strRef>
          </c:tx>
          <c:spPr>
            <a:solidFill>
              <a:srgbClr val="3F2955">
                <a:alpha val="50000"/>
              </a:srgbClr>
            </a:solidFill>
            <a:ln w="38100"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44B54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78-D447-B7EF-72C5FB0AAD2C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 Medium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278-D447-B7EF-72C5FB0AA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F2955">
                        <a:alpha val="50000"/>
                      </a:srgbClr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Politi et al. 2011 (n=60)</c:v>
                </c:pt>
                <c:pt idx="1">
                  <c:v>Vlastra et al. 2017 (n=766)</c:v>
                </c:pt>
                <c:pt idx="2">
                  <c:v>Kherad et al. 2018 (n=60)</c:v>
                </c:pt>
                <c:pt idx="3">
                  <c:v>Shah et al. 2018 (n=65)</c:v>
                </c:pt>
                <c:pt idx="4">
                  <c:v>Bhat et al. 2022 (n=137)</c:v>
                </c:pt>
                <c:pt idx="5">
                  <c:v>Medranda et al. 2025 (n=1,000)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0.23</c:v>
                </c:pt>
                <c:pt idx="1">
                  <c:v>0.2</c:v>
                </c:pt>
                <c:pt idx="2">
                  <c:v>0.59</c:v>
                </c:pt>
                <c:pt idx="3">
                  <c:v>0.39</c:v>
                </c:pt>
                <c:pt idx="4">
                  <c:v>0.62</c:v>
                </c:pt>
                <c:pt idx="5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1-4144-98A8-051A47F91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1502117183"/>
        <c:axId val="1502223279"/>
      </c:barChart>
      <c:catAx>
        <c:axId val="150211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3F295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223279"/>
        <c:crosses val="autoZero"/>
        <c:auto val="1"/>
        <c:lblAlgn val="ctr"/>
        <c:lblOffset val="100"/>
        <c:noMultiLvlLbl val="0"/>
      </c:catAx>
      <c:valAx>
        <c:axId val="15022232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Medium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150211718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Next Medium" panose="020B0503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F29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DC8-D442-8D8B-61E7CEF09741}"/>
              </c:ext>
            </c:extLst>
          </c:dPt>
          <c:dPt>
            <c:idx val="1"/>
            <c:bubble3D val="0"/>
            <c:spPr>
              <a:solidFill>
                <a:srgbClr val="E44B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C8-D442-8D8B-61E7CEF09741}"/>
              </c:ext>
            </c:extLst>
          </c:dPt>
          <c:dPt>
            <c:idx val="2"/>
            <c:bubble3D val="0"/>
            <c:spPr>
              <a:solidFill>
                <a:srgbClr val="1836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DC8-D442-8D8B-61E7CEF09741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DC8-D442-8D8B-61E7CEF09741}"/>
              </c:ext>
            </c:extLst>
          </c:dPt>
          <c:dLbls>
            <c:dLbl>
              <c:idx val="1"/>
              <c:layout>
                <c:manualLayout>
                  <c:x val="8.2490767048717564E-2"/>
                  <c:y val="-4.71843832020997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C8-D442-8D8B-61E7CEF09741}"/>
                </c:ext>
              </c:extLst>
            </c:dLbl>
            <c:dLbl>
              <c:idx val="2"/>
              <c:layout>
                <c:manualLayout>
                  <c:x val="6.6415882185769534E-2"/>
                  <c:y val="0.172130796150481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C8-D442-8D8B-61E7CEF09741}"/>
                </c:ext>
              </c:extLst>
            </c:dLbl>
            <c:dLbl>
              <c:idx val="3"/>
              <c:layout>
                <c:manualLayout>
                  <c:x val="-4.6326132057948867E-2"/>
                  <c:y val="0.142031058617672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C8-D442-8D8B-61E7CEF097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Coronary Diagnostic Only</c:v>
                </c:pt>
                <c:pt idx="1">
                  <c:v>Coronary Intervention</c:v>
                </c:pt>
                <c:pt idx="2">
                  <c:v>Structural Intervention</c:v>
                </c:pt>
                <c:pt idx="3">
                  <c:v>Miscellaneous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516</c:v>
                </c:pt>
                <c:pt idx="1">
                  <c:v>138</c:v>
                </c:pt>
                <c:pt idx="2">
                  <c:v>208</c:v>
                </c:pt>
                <c:pt idx="3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8-D442-8D8B-61E7CEF09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Medium" panose="020B0503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Next Medium" panose="020B0503020202020204" pitchFamily="34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 dirty="0"/>
              <a:t>DAP-Normalized Operator Dose</a:t>
            </a:r>
          </a:p>
        </c:rich>
      </c:tx>
      <c:layout>
        <c:manualLayout>
          <c:xMode val="edge"/>
          <c:yMode val="edge"/>
          <c:x val="0.301597563976377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F-B243-8D7E-441DD53747C0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FF-B243-8D7E-441DD53747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FF-B243-8D7E-441DD53747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FF-B243-8D7E-441DD5374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RADPAD</c:v>
                </c:pt>
                <c:pt idx="1">
                  <c:v>RADPAD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6.3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F-B243-8D7E-441DD537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/>
              <a:t>Operator Exposure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F-B243-8D7E-441DD53747C0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FF-B243-8D7E-441DD53747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FF-B243-8D7E-441DD53747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FF-B243-8D7E-441DD5374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RADPAD</c:v>
                </c:pt>
                <c:pt idx="1">
                  <c:v>RADPAD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F-B243-8D7E-441DD537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 dirty="0"/>
              <a:t>Fluoroscopy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CD-0C46-AE53-98C38A22C886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CD-0C46-AE53-98C38A22C8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6CD-0C46-AE53-98C38A22C88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6CD-0C46-AE53-98C38A22C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RADPAD</c:v>
                </c:pt>
                <c:pt idx="1">
                  <c:v>RADPAD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5.6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CD-0C46-AE53-98C38A22C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/>
              <a:t>Dose Area Product</a:t>
            </a:r>
          </a:p>
        </c:rich>
      </c:tx>
      <c:layout>
        <c:manualLayout>
          <c:xMode val="edge"/>
          <c:yMode val="edge"/>
          <c:x val="0.40866793799212597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F-B243-8D7E-441DD53747C0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FF-B243-8D7E-441DD53747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FF-B243-8D7E-441DD53747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FF-B243-8D7E-441DD5374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RADPAD</c:v>
                </c:pt>
                <c:pt idx="1">
                  <c:v>RADPAD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4264</c:v>
                </c:pt>
                <c:pt idx="1">
                  <c:v>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F-B243-8D7E-441DD537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DAP-Normalized Operator Dose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DF-4E4C-90F5-FCF47DA28F80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DF-4E4C-90F5-FCF47DA28F8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EDF-4E4C-90F5-FCF47DA28F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DF-4E4C-90F5-FCF47DA28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RADPAD</c:v>
                </c:pt>
                <c:pt idx="1">
                  <c:v>RADPAD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DF-4E4C-90F5-FCF47DA28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 dirty="0"/>
              <a:t>DAP-Normalized Operator Dose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F-B243-8D7E-441DD53747C0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AFF-B243-8D7E-441DD53747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FF-B243-8D7E-441DD53747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FF-B243-8D7E-441DD5374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3.5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F-B243-8D7E-441DD5374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r>
              <a:rPr lang="en-US" sz="1862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</a:rPr>
              <a:t>DAP-Normalized Operator Dose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29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D2-A041-8702-71837B6E90C2}"/>
              </c:ext>
            </c:extLst>
          </c:dPt>
          <c:dPt>
            <c:idx val="1"/>
            <c:invertIfNegative val="0"/>
            <c:bubble3D val="0"/>
            <c:spPr>
              <a:solidFill>
                <a:srgbClr val="E44B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D2-A041-8702-71837B6E90C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3F2955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D2-A041-8702-71837B6E90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E44B54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D2-A041-8702-71837B6E9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 RADPAD</c:v>
                </c:pt>
                <c:pt idx="1">
                  <c:v>RADPAD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">
                  <c:v>3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D2-A041-8702-71837B6E9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overlap val="-15"/>
        <c:axId val="746485664"/>
        <c:axId val="746487392"/>
      </c:barChart>
      <c:catAx>
        <c:axId val="7464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7392"/>
        <c:crosses val="autoZero"/>
        <c:auto val="1"/>
        <c:lblAlgn val="ctr"/>
        <c:lblOffset val="100"/>
        <c:noMultiLvlLbl val="0"/>
      </c:catAx>
      <c:valAx>
        <c:axId val="746487392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fr-FR"/>
          </a:p>
        </c:txPr>
        <c:crossAx val="7464856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0" i="0">
          <a:latin typeface="Avenir Next" panose="020B0503020202020204" pitchFamily="34" charset="0"/>
        </a:defRPr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0.39631</cdr:x>
      <cdr:y>0.59744</cdr:y>
    </cdr:from>
    <cdr:to>
      <cdr:x>0.64802</cdr:x>
      <cdr:y>0.59744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3C3DA18-2066-F795-E986-024C802CB3B9}"/>
            </a:ext>
          </a:extLst>
        </cdr:cNvPr>
        <cdr:cNvCxnSpPr/>
      </cdr:nvCxnSpPr>
      <cdr:spPr>
        <a:xfrm xmlns:a="http://schemas.openxmlformats.org/drawingml/2006/main">
          <a:off x="3221204" y="2731508"/>
          <a:ext cx="2045887" cy="0"/>
        </a:xfrm>
        <a:prstGeom xmlns:a="http://schemas.openxmlformats.org/drawingml/2006/main" prst="straightConnector1">
          <a:avLst/>
        </a:prstGeom>
        <a:ln xmlns:a="http://schemas.openxmlformats.org/drawingml/2006/main" w="73025"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216000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0.40836</cdr:x>
      <cdr:y>0.59744</cdr:y>
    </cdr:from>
    <cdr:to>
      <cdr:x>0.66007</cdr:x>
      <cdr:y>0.59744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3C3DA18-2066-F795-E986-024C802CB3B9}"/>
            </a:ext>
          </a:extLst>
        </cdr:cNvPr>
        <cdr:cNvCxnSpPr/>
      </cdr:nvCxnSpPr>
      <cdr:spPr>
        <a:xfrm xmlns:a="http://schemas.openxmlformats.org/drawingml/2006/main">
          <a:off x="3319182" y="2731496"/>
          <a:ext cx="2045899" cy="0"/>
        </a:xfrm>
        <a:prstGeom xmlns:a="http://schemas.openxmlformats.org/drawingml/2006/main" prst="straightConnector1">
          <a:avLst/>
        </a:prstGeom>
        <a:ln xmlns:a="http://schemas.openxmlformats.org/drawingml/2006/main" w="73025"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216000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0.39631</cdr:x>
      <cdr:y>0.59744</cdr:y>
    </cdr:from>
    <cdr:to>
      <cdr:x>0.64802</cdr:x>
      <cdr:y>0.59744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3C3DA18-2066-F795-E986-024C802CB3B9}"/>
            </a:ext>
          </a:extLst>
        </cdr:cNvPr>
        <cdr:cNvCxnSpPr/>
      </cdr:nvCxnSpPr>
      <cdr:spPr>
        <a:xfrm xmlns:a="http://schemas.openxmlformats.org/drawingml/2006/main">
          <a:off x="3221204" y="2731508"/>
          <a:ext cx="2045887" cy="0"/>
        </a:xfrm>
        <a:prstGeom xmlns:a="http://schemas.openxmlformats.org/drawingml/2006/main" prst="straightConnector1">
          <a:avLst/>
        </a:prstGeom>
        <a:ln xmlns:a="http://schemas.openxmlformats.org/drawingml/2006/main" w="73025"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216000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0.41037</cdr:x>
      <cdr:y>0.59744</cdr:y>
    </cdr:from>
    <cdr:to>
      <cdr:x>0.66208</cdr:x>
      <cdr:y>0.59744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3C3DA18-2066-F795-E986-024C802CB3B9}"/>
            </a:ext>
          </a:extLst>
        </cdr:cNvPr>
        <cdr:cNvCxnSpPr/>
      </cdr:nvCxnSpPr>
      <cdr:spPr>
        <a:xfrm xmlns:a="http://schemas.openxmlformats.org/drawingml/2006/main">
          <a:off x="3335511" y="2731496"/>
          <a:ext cx="2045899" cy="0"/>
        </a:xfrm>
        <a:prstGeom xmlns:a="http://schemas.openxmlformats.org/drawingml/2006/main" prst="straightConnector1">
          <a:avLst/>
        </a:prstGeom>
        <a:ln xmlns:a="http://schemas.openxmlformats.org/drawingml/2006/main" w="73025"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216000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0.39631</cdr:x>
      <cdr:y>0.59744</cdr:y>
    </cdr:from>
    <cdr:to>
      <cdr:x>0.64802</cdr:x>
      <cdr:y>0.59744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3C3DA18-2066-F795-E986-024C802CB3B9}"/>
            </a:ext>
          </a:extLst>
        </cdr:cNvPr>
        <cdr:cNvCxnSpPr/>
      </cdr:nvCxnSpPr>
      <cdr:spPr>
        <a:xfrm xmlns:a="http://schemas.openxmlformats.org/drawingml/2006/main">
          <a:off x="3221204" y="2731508"/>
          <a:ext cx="2045887" cy="0"/>
        </a:xfrm>
        <a:prstGeom xmlns:a="http://schemas.openxmlformats.org/drawingml/2006/main" prst="straightConnector1">
          <a:avLst/>
        </a:prstGeom>
        <a:ln xmlns:a="http://schemas.openxmlformats.org/drawingml/2006/main" w="73025"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2160000" scaled="0"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A7D8-2335-4B3C-92B2-FCE37FC2909E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3ED7-306F-4F91-B671-70546A60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4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4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9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0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9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4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66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9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90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7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8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2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7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3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8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19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910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1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8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7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34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67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5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59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593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29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4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0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1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14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E418-C024-6300-26EE-E29FC3E2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FF5BC-76DA-4E90-9C75-33AD5C126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7C57D-AE29-5107-6715-340788D4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66D8-1621-F7A8-2C69-9BFFD48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F285-2174-76D9-2A9A-4A39076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5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41CAD-5BA2-2AE7-0A08-BDEF05229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1C0AF-DF4A-B2EB-6435-EDDF8EAC8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6A726-61DA-241B-BB45-6DA407F0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091C-508B-EB87-5943-CA88A1A8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7EDD7-1B2A-9778-BA4D-81E9B617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4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82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9872-0011-729D-D79B-D3C2915C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AE487-37C2-1222-CABF-3957DBF3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FAA96-EACF-EDB5-3F7B-FDAB4DF8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AEB4-661C-FFDE-BB6A-9C50B90E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87801-06EE-413E-F562-60DC9119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0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653F-520F-A2ED-70B0-DCA1A143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BC55-BD46-147B-9E3D-5C79AA3607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F88F7-3520-E02E-27C7-31BDCFE1F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EA94F-08EA-25A4-3F66-726FA975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C053A-761A-0C5C-FF93-769A9A95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37B7F-6AE2-C127-6E70-F38AE060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B4F8-A2FA-EB73-D05D-E5AFD91B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2F281-04C2-1080-4748-90CA30633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D6CDA-924F-E834-5493-BB125626E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33FEF-B411-97BA-9E2C-068797BDC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E5D3E-63DD-6593-E64B-F85615BF1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5EE86-E516-BDDF-56F7-74EF580D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EF196-5FC1-B72F-0FDE-0386F415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AA4F2-CAC5-6ED8-386E-5328323E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8757B-B740-460A-7001-044CF1169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C5A57-C3D5-8A6F-ABD4-D8D99E3D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CE0E6-19D4-B350-1AC1-9F948DEF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6BBBF-4FAB-7C5E-2ACD-AD50565A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022DEB-D074-A8EA-068C-BD0C5882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DB564-84ED-D1F5-51F6-4188C639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6D8F5-E12A-D9B1-F2B2-22F0605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8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95AB-B454-D1C4-A0A0-ED5BF77B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B67B-6D90-30E7-DB12-96755BCB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0C514-68C5-1DFA-D2BC-71032EB71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33B67-C9AC-7B1E-2A19-B317EF05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1740D-4744-021C-B6B0-E6302376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22183-E87E-3721-8285-7D5747C7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735D-4112-FD52-E089-9D5A350D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B6D2B-09C4-2441-83A4-F59C9DA7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C89F2-4F4C-3FCE-C9D2-7FFC7B61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B8EE6-A6C2-89DA-88C7-DB3776D34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59AA3C-FA13-2B4B-8E51-EF64DDBB3760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45E4A-82C5-C6D9-42E9-CC4C9195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EA045-BCB4-4D12-2B59-40019264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B9DF87-1977-DB47-A9B9-C7C518D46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4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08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D5DDA-CCBB-A24D-502E-888B2EA34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92CA669-BAB4-37F4-BEC4-0E0B56630909}"/>
              </a:ext>
            </a:extLst>
          </p:cNvPr>
          <p:cNvSpPr/>
          <p:nvPr/>
        </p:nvSpPr>
        <p:spPr>
          <a:xfrm>
            <a:off x="3882452" y="0"/>
            <a:ext cx="8309548" cy="6858000"/>
          </a:xfrm>
          <a:prstGeom prst="rect">
            <a:avLst/>
          </a:prstGeom>
          <a:gradFill>
            <a:gsLst>
              <a:gs pos="100000">
                <a:srgbClr val="FBE9D7">
                  <a:alpha val="0"/>
                </a:srgbClr>
              </a:gs>
              <a:gs pos="67000">
                <a:srgbClr val="FBE9D7">
                  <a:alpha val="51000"/>
                </a:srgbClr>
              </a:gs>
              <a:gs pos="33000">
                <a:srgbClr val="FBE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bout CRT – CRTmeeting">
            <a:extLst>
              <a:ext uri="{FF2B5EF4-FFF2-40B4-BE49-F238E27FC236}">
                <a16:creationId xmlns:a16="http://schemas.microsoft.com/office/drawing/2014/main" id="{19D3276C-587F-89A9-F271-07E537B9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94" y="479687"/>
            <a:ext cx="5228262" cy="10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A7C73F-C500-1C30-2D0C-A5B741B1DF03}"/>
              </a:ext>
            </a:extLst>
          </p:cNvPr>
          <p:cNvSpPr txBox="1"/>
          <p:nvPr/>
        </p:nvSpPr>
        <p:spPr>
          <a:xfrm flipV="1">
            <a:off x="3681195" y="2759558"/>
            <a:ext cx="409407" cy="26633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100" dirty="0">
                <a:solidFill>
                  <a:srgbClr val="FBE9D7">
                    <a:alpha val="8000"/>
                  </a:srgbClr>
                </a:solidFill>
                <a:latin typeface="Avenir Next Medium" panose="020B0503020202020204" pitchFamily="34" charset="0"/>
              </a:rPr>
              <a:t> NGIO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0B6A6A-FF5F-FE7F-B630-4678B2862A1F}"/>
              </a:ext>
            </a:extLst>
          </p:cNvPr>
          <p:cNvSpPr txBox="1"/>
          <p:nvPr/>
        </p:nvSpPr>
        <p:spPr>
          <a:xfrm>
            <a:off x="3684370" y="1055939"/>
            <a:ext cx="409407" cy="166552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100" dirty="0">
                <a:solidFill>
                  <a:srgbClr val="FBE9D7">
                    <a:alpha val="8000"/>
                  </a:srgbClr>
                </a:solidFill>
                <a:latin typeface="Avenir Next Medium" panose="020B0503020202020204" pitchFamily="34" charset="0"/>
              </a:rPr>
              <a:t>KAYSHAV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956BE-0F74-6624-B961-900FA97CB471}"/>
              </a:ext>
            </a:extLst>
          </p:cNvPr>
          <p:cNvSpPr txBox="1"/>
          <p:nvPr/>
        </p:nvSpPr>
        <p:spPr>
          <a:xfrm flipV="1">
            <a:off x="3685740" y="3778014"/>
            <a:ext cx="409407" cy="16655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100" dirty="0">
                <a:solidFill>
                  <a:srgbClr val="FBE9D7">
                    <a:alpha val="8000"/>
                  </a:srgbClr>
                </a:solidFill>
                <a:latin typeface="Avenir Next Medium" panose="020B0503020202020204" pitchFamily="34" charset="0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EA9AE7-003F-AD37-3064-784C918F921A}"/>
              </a:ext>
            </a:extLst>
          </p:cNvPr>
          <p:cNvSpPr txBox="1"/>
          <p:nvPr/>
        </p:nvSpPr>
        <p:spPr>
          <a:xfrm>
            <a:off x="488897" y="2462824"/>
            <a:ext cx="11211161" cy="417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sz="4000" b="1" dirty="0">
                <a:solidFill>
                  <a:srgbClr val="3F2955"/>
                </a:solidFill>
                <a:latin typeface="Avenir Next Medium" panose="020B0503020202020204" pitchFamily="34" charset="0"/>
              </a:rPr>
              <a:t>The ATTENUATE Trial</a:t>
            </a:r>
            <a:endParaRPr lang="en-US" sz="2000" dirty="0">
              <a:gradFill>
                <a:gsLst>
                  <a:gs pos="0">
                    <a:srgbClr val="3F2955"/>
                  </a:gs>
                  <a:gs pos="100000">
                    <a:srgbClr val="E44B54"/>
                  </a:gs>
                </a:gsLst>
                <a:lin ang="5400000" scaled="0"/>
              </a:gradFill>
              <a:latin typeface="Avenir Next Medium" panose="020B0503020202020204" pitchFamily="34" charset="0"/>
            </a:endParaRPr>
          </a:p>
          <a:p>
            <a:pPr algn="r">
              <a:lnSpc>
                <a:spcPts val="4000"/>
              </a:lnSpc>
            </a:pPr>
            <a:endParaRPr lang="en-US" sz="2000" dirty="0">
              <a:gradFill>
                <a:gsLst>
                  <a:gs pos="0">
                    <a:srgbClr val="3F2955"/>
                  </a:gs>
                  <a:gs pos="100000">
                    <a:srgbClr val="E44B54"/>
                  </a:gs>
                </a:gsLst>
                <a:lin ang="5400000" scaled="0"/>
              </a:gradFill>
              <a:latin typeface="Avenir Next Medium" panose="020B0503020202020204" pitchFamily="34" charset="0"/>
            </a:endParaRPr>
          </a:p>
          <a:p>
            <a:pPr algn="r">
              <a:lnSpc>
                <a:spcPts val="4000"/>
              </a:lnSpc>
            </a:pPr>
            <a:r>
              <a:rPr lang="en-US" sz="3200" dirty="0">
                <a:gradFill>
                  <a:gsLst>
                    <a:gs pos="0">
                      <a:srgbClr val="3F2955"/>
                    </a:gs>
                    <a:gs pos="100000">
                      <a:srgbClr val="E44B54"/>
                    </a:gs>
                  </a:gsLst>
                  <a:lin ang="5400000" scaled="0"/>
                </a:gradFill>
                <a:latin typeface="Avenir Next Medium" panose="020B0503020202020204" pitchFamily="34" charset="0"/>
              </a:rPr>
              <a:t>The Impact of the RADPAD in </a:t>
            </a:r>
          </a:p>
          <a:p>
            <a:pPr algn="r">
              <a:lnSpc>
                <a:spcPts val="4000"/>
              </a:lnSpc>
            </a:pPr>
            <a:r>
              <a:rPr lang="en-US" sz="3200" dirty="0">
                <a:solidFill>
                  <a:srgbClr val="E44B54"/>
                </a:solidFill>
                <a:latin typeface="Avenir Next Medium" panose="020B0503020202020204" pitchFamily="34" charset="0"/>
              </a:rPr>
              <a:t>Reducing Radiation Exposure in a </a:t>
            </a:r>
          </a:p>
          <a:p>
            <a:pPr algn="r">
              <a:lnSpc>
                <a:spcPts val="4000"/>
              </a:lnSpc>
            </a:pPr>
            <a:r>
              <a:rPr lang="en-US" sz="3200" dirty="0">
                <a:gradFill>
                  <a:gsLst>
                    <a:gs pos="100000">
                      <a:srgbClr val="3F2955"/>
                    </a:gs>
                    <a:gs pos="0">
                      <a:srgbClr val="E44B54"/>
                    </a:gs>
                  </a:gsLst>
                  <a:lin ang="5400000" scaled="0"/>
                </a:gradFill>
                <a:latin typeface="Avenir Next Medium" panose="020B0503020202020204" pitchFamily="34" charset="0"/>
              </a:rPr>
              <a:t>Contemporary Cardiac Cath Lab</a:t>
            </a:r>
          </a:p>
          <a:p>
            <a:pPr algn="r">
              <a:lnSpc>
                <a:spcPts val="4000"/>
              </a:lnSpc>
            </a:pPr>
            <a:endParaRPr lang="en-US" sz="2700" dirty="0">
              <a:solidFill>
                <a:srgbClr val="3F2955"/>
              </a:solidFill>
              <a:latin typeface="Avenir Next Medium" panose="020B0503020202020204" pitchFamily="34" charset="0"/>
            </a:endParaRPr>
          </a:p>
          <a:p>
            <a:pPr algn="r">
              <a:lnSpc>
                <a:spcPts val="4000"/>
              </a:lnSpc>
            </a:pPr>
            <a:r>
              <a:rPr lang="en-US" sz="2700" dirty="0">
                <a:solidFill>
                  <a:srgbClr val="3F2955"/>
                </a:solidFill>
                <a:latin typeface="Avenir Next Medium" panose="020B0503020202020204" pitchFamily="34" charset="0"/>
              </a:rPr>
              <a:t>Giorgio A. Medranda, MD, FACC, FAHA, FSCAI</a:t>
            </a:r>
          </a:p>
          <a:p>
            <a:pPr algn="r">
              <a:lnSpc>
                <a:spcPts val="4000"/>
              </a:lnSpc>
            </a:pPr>
            <a:r>
              <a:rPr lang="en-US" sz="2700" dirty="0">
                <a:solidFill>
                  <a:srgbClr val="3F2955"/>
                </a:solidFill>
                <a:latin typeface="Avenir Next" panose="020B0503020202020204" pitchFamily="34" charset="0"/>
              </a:rPr>
              <a:t>NYU Langone Hospital – Long Island</a:t>
            </a:r>
          </a:p>
        </p:txBody>
      </p:sp>
    </p:spTree>
    <p:extLst>
      <p:ext uri="{BB962C8B-B14F-4D97-AF65-F5344CB8AC3E}">
        <p14:creationId xmlns:p14="http://schemas.microsoft.com/office/powerpoint/2010/main" val="360723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90CE5-8889-058B-68B3-1C91DABDC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8B12F6C-66A2-F647-78E7-ABE101F5184A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C0B65-B123-A540-6FF2-8F937EDA95F5}"/>
              </a:ext>
            </a:extLst>
          </p:cNvPr>
          <p:cNvSpPr txBox="1"/>
          <p:nvPr/>
        </p:nvSpPr>
        <p:spPr>
          <a:xfrm>
            <a:off x="3048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Early small studies demonstrated a 20-62% reduction.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0E0D681-7331-398B-758C-115AF9EC7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522380"/>
              </p:ext>
            </p:extLst>
          </p:nvPr>
        </p:nvGraphicFramePr>
        <p:xfrm>
          <a:off x="795868" y="2286000"/>
          <a:ext cx="792526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0498D644-8584-0AA9-D862-99AFA881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1767948"/>
            <a:ext cx="2528302" cy="36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7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D4822-FE7B-7435-78EC-707C961D0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13935B9-2ADC-7BCE-A799-58E69E77A54F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Objective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A87A9-2BA7-C08F-51DA-620B3F14CD1B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The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purpose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of this study was to examine the impact of the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RADPAD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in a large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randomized controlled trial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in a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contemporary CCL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which performs a wide range of procedures including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structural interventions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29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F9F1B-CA62-5E89-73A1-205809DA9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29B2CEE-1961-7572-E583-54A61972D73A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The ATTENUATE Trial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439A05-E811-F2E8-979B-DAF854E8D5BB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l">
              <a:lnSpc>
                <a:spcPct val="150000"/>
              </a:lnSpc>
              <a:buClrTx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NCT06233578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Single-center study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Investigator-initiated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BE8AB-196A-D584-8D93-C560794AA28B}"/>
              </a:ext>
            </a:extLst>
          </p:cNvPr>
          <p:cNvSpPr txBox="1"/>
          <p:nvPr/>
        </p:nvSpPr>
        <p:spPr>
          <a:xfrm>
            <a:off x="0" y="9144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rAdpad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proTecTion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drapE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iN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redUcing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rAdiaTion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Exposure)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E44B54"/>
                </a:solidFill>
                <a:latin typeface="Avenir Next" panose="020B0503020202020204" pitchFamily="34" charset="0"/>
              </a:rPr>
              <a:t>(NCT06233578)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F8EC48-5B70-144C-E362-CA324163B24E}"/>
              </a:ext>
            </a:extLst>
          </p:cNvPr>
          <p:cNvSpPr/>
          <p:nvPr/>
        </p:nvSpPr>
        <p:spPr>
          <a:xfrm>
            <a:off x="4724399" y="3496133"/>
            <a:ext cx="2743200" cy="685800"/>
          </a:xfrm>
          <a:prstGeom prst="roundRect">
            <a:avLst>
              <a:gd name="adj" fmla="val 5129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panose="020B0503020202020204" pitchFamily="34" charset="0"/>
              </a:rPr>
              <a:t>1:1 Randomization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BF959C-1B23-BB16-74A9-58FD06865432}"/>
              </a:ext>
            </a:extLst>
          </p:cNvPr>
          <p:cNvSpPr/>
          <p:nvPr/>
        </p:nvSpPr>
        <p:spPr>
          <a:xfrm>
            <a:off x="7010399" y="4639133"/>
            <a:ext cx="2743200" cy="1003299"/>
          </a:xfrm>
          <a:prstGeom prst="roundRect">
            <a:avLst>
              <a:gd name="adj" fmla="val 5129"/>
            </a:avLst>
          </a:prstGeom>
          <a:solidFill>
            <a:srgbClr val="3F295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venir Next Medium" panose="020B0503020202020204" pitchFamily="34" charset="0"/>
              </a:rPr>
              <a:t>No RADPAD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(n=500)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86858-EE0C-0305-3F75-77EAB87611CB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6095999" y="3038933"/>
            <a:ext cx="0" cy="4572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D563C7B-76DF-F36D-07A6-C77E5611A7AA}"/>
              </a:ext>
            </a:extLst>
          </p:cNvPr>
          <p:cNvSpPr/>
          <p:nvPr/>
        </p:nvSpPr>
        <p:spPr>
          <a:xfrm>
            <a:off x="4267199" y="2124533"/>
            <a:ext cx="3657600" cy="914400"/>
          </a:xfrm>
          <a:prstGeom prst="roundRect">
            <a:avLst>
              <a:gd name="adj" fmla="val 5129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panose="020B0503020202020204" pitchFamily="34" charset="0"/>
              </a:rPr>
              <a:t>CCL Procedure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(n=1,000)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57B72B5-EB17-DAD3-F118-B1907108B226}"/>
              </a:ext>
            </a:extLst>
          </p:cNvPr>
          <p:cNvSpPr/>
          <p:nvPr/>
        </p:nvSpPr>
        <p:spPr>
          <a:xfrm>
            <a:off x="2438399" y="4639133"/>
            <a:ext cx="2743200" cy="1003299"/>
          </a:xfrm>
          <a:prstGeom prst="roundRect">
            <a:avLst>
              <a:gd name="adj" fmla="val 5129"/>
            </a:avLst>
          </a:prstGeom>
          <a:solidFill>
            <a:srgbClr val="E0495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venir Next Medium" panose="020B0503020202020204" pitchFamily="34" charset="0"/>
              </a:rPr>
              <a:t>RADPAD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Avenir Next" panose="020B0503020202020204" pitchFamily="34" charset="0"/>
              </a:rPr>
              <a:t>(n=500)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B260D14D-2E6F-8592-CE14-3A4BDD3CA71C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rot="5400000">
            <a:off x="4724399" y="3267533"/>
            <a:ext cx="457200" cy="2286000"/>
          </a:xfrm>
          <a:prstGeom prst="bentConnector3">
            <a:avLst/>
          </a:prstGeom>
          <a:ln w="28575">
            <a:solidFill>
              <a:srgbClr val="0227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BC2E442A-632B-5B81-2405-06E1FFEEEA90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16200000" flipH="1">
            <a:off x="7010399" y="3267533"/>
            <a:ext cx="457200" cy="2286000"/>
          </a:xfrm>
          <a:prstGeom prst="bentConnector3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ontact 3 — The Philips Lab">
            <a:extLst>
              <a:ext uri="{FF2B5EF4-FFF2-40B4-BE49-F238E27FC236}">
                <a16:creationId xmlns:a16="http://schemas.microsoft.com/office/drawing/2014/main" id="{7FD112AE-C551-6D89-D830-1C83F526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1" y="2340886"/>
            <a:ext cx="2986147" cy="12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5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400B8-14D8-FE21-4641-7FBF4BE22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A5977DE-9F6E-F5EB-08E1-37B5E4589F33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Methodology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38EB1-5CC0-F2D3-7E70-3704519A23F7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Every CCL procedure was performed using standard radiation safety protocols with a dosimeter placed at the level of the chest of the most proximal operator at the beginning of each case.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RADPAD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® ORANGE Peripheral Shield (11”x 34”)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Affordable, single-use (~$50 per pad, not ~$100,000)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Among the most used in other CCLs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Currently approved and used in procedures at NYU Langone Health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Placed prior to the start of the procedure according to instructions for use.</a:t>
            </a:r>
          </a:p>
        </p:txBody>
      </p:sp>
    </p:spTree>
    <p:extLst>
      <p:ext uri="{BB962C8B-B14F-4D97-AF65-F5344CB8AC3E}">
        <p14:creationId xmlns:p14="http://schemas.microsoft.com/office/powerpoint/2010/main" val="297146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82B3-6FDA-890D-782A-FABFDFEED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E7EE3CE-1BA9-A6AE-7826-0B2099713C6F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Methodology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95CF3-9A18-D063-C059-49D9302D69CA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Key Inclusion Criteria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Proximal operator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of a CCL procedure as defined by the individual performing the procedure closest to the source of radiation at the start of the procedure.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This may be either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physician assistants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of the CCL,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fellows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of cardiovascular disease, interventional cardiology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fellows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or attending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interventional cardiologists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56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66D8D-4975-0FCF-6BC3-A79AF7F1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3451350-DC5C-D4A1-D366-1AED9AC1ADC9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Methodology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2E7EAC-548F-68EC-45DB-C8E4F6BDB04B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Key Exclusion Criteria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Anyone unable or unwilling to give informed consent.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8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2681-80D6-3541-F00F-AE3A3EF30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F3EF5-D4FF-0544-9D86-8C8B7A654FE4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Methodology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DF64BE-37C5-EB37-B27F-8E652F5428C1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Primary Outcome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Dose-area product-normalized operator dose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Operator Dose (E) in </a:t>
            </a:r>
            <a:r>
              <a:rPr lang="en-US" sz="2400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/ Dose Area Product (DAP) in mGycm</a:t>
            </a:r>
            <a:r>
              <a:rPr lang="en-US" sz="2400" baseline="30000" dirty="0">
                <a:solidFill>
                  <a:srgbClr val="3F2955"/>
                </a:solidFill>
                <a:latin typeface="Avenir Next" panose="020B0503020202020204" pitchFamily="34" charset="0"/>
              </a:rPr>
              <a:t>2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Secondary Outcomes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Operator Dose (E) in </a:t>
            </a:r>
            <a:r>
              <a:rPr lang="en-US" sz="2400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Fluoroscopy Time (FT) in minutes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Dose Area Product (DAP) in mGycm</a:t>
            </a:r>
            <a:r>
              <a:rPr lang="en-US" sz="2400" baseline="30000" dirty="0">
                <a:solidFill>
                  <a:srgbClr val="3F2955"/>
                </a:solidFill>
                <a:latin typeface="Avenir Next" panose="020B0503020202020204" pitchFamily="34" charset="0"/>
              </a:rPr>
              <a:t>2</a:t>
            </a: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1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C4539-63A5-3EEC-D95A-38014EDFF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4324788-C10F-E086-280F-EE0E027EFE96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Statistical Methodology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5B380A-AFD8-4583-2850-EA0D8D5603D9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Continuous variables are presented as </a:t>
            </a:r>
            <a:r>
              <a:rPr lang="en-US" sz="2400" dirty="0" err="1">
                <a:solidFill>
                  <a:srgbClr val="3F2955"/>
                </a:solidFill>
                <a:latin typeface="Avenir Next" panose="020B0503020202020204" pitchFamily="34" charset="0"/>
              </a:rPr>
              <a:t>mean±standard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deviation, categorical variables as n/N (%).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Student’s t-test (two-sided) or chi-squared and Fisher’s exact test were performed as appropriate. 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All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p-values &lt;0.05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were considered statistically significant.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All analyses were performed with SAS version 9.4 (SAS Institute, Cary, North Carolina).</a:t>
            </a:r>
          </a:p>
        </p:txBody>
      </p:sp>
    </p:spTree>
    <p:extLst>
      <p:ext uri="{BB962C8B-B14F-4D97-AF65-F5344CB8AC3E}">
        <p14:creationId xmlns:p14="http://schemas.microsoft.com/office/powerpoint/2010/main" val="278848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E4EBB-CEC0-1BF9-36BA-CC26BCD49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FD769F-5156-7EAD-31E6-368911ED8D1D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The ATTENUATE Trial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3A746-317D-2366-8869-B6D617E4B356}"/>
              </a:ext>
            </a:extLst>
          </p:cNvPr>
          <p:cNvSpPr txBox="1"/>
          <p:nvPr/>
        </p:nvSpPr>
        <p:spPr>
          <a:xfrm>
            <a:off x="0" y="9144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rAdpad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proTecTion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drapE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iN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redUcing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  <a:r>
              <a:rPr lang="en-US" sz="1200" dirty="0" err="1">
                <a:solidFill>
                  <a:srgbClr val="3F2955"/>
                </a:solidFill>
                <a:latin typeface="Avenir Next" panose="020B0503020202020204" pitchFamily="34" charset="0"/>
              </a:rPr>
              <a:t>rAdiaTion</a:t>
            </a:r>
            <a:r>
              <a:rPr lang="en-US" sz="1200" dirty="0">
                <a:solidFill>
                  <a:srgbClr val="3F2955"/>
                </a:solidFill>
                <a:latin typeface="Avenir Next" panose="020B0503020202020204" pitchFamily="34" charset="0"/>
              </a:rPr>
              <a:t> Exposure)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rgbClr val="E44B54"/>
                </a:solidFill>
                <a:latin typeface="Avenir Next" panose="020B0503020202020204" pitchFamily="34" charset="0"/>
              </a:rPr>
              <a:t>(NCT06233578)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21401B-ECA4-28A8-1223-0AF4ABF7F207}"/>
              </a:ext>
            </a:extLst>
          </p:cNvPr>
          <p:cNvSpPr/>
          <p:nvPr/>
        </p:nvSpPr>
        <p:spPr>
          <a:xfrm>
            <a:off x="4724399" y="3089736"/>
            <a:ext cx="2743200" cy="685800"/>
          </a:xfrm>
          <a:prstGeom prst="roundRect">
            <a:avLst>
              <a:gd name="adj" fmla="val 5129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panose="020B0503020202020204" pitchFamily="34" charset="0"/>
              </a:rPr>
              <a:t>1:1 Randomization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01DE3F-FCB5-2933-328D-2F98CA0A65A7}"/>
              </a:ext>
            </a:extLst>
          </p:cNvPr>
          <p:cNvSpPr/>
          <p:nvPr/>
        </p:nvSpPr>
        <p:spPr>
          <a:xfrm>
            <a:off x="2441448" y="4232736"/>
            <a:ext cx="3200400" cy="1626199"/>
          </a:xfrm>
          <a:prstGeom prst="roundRect">
            <a:avLst>
              <a:gd name="adj" fmla="val 5129"/>
            </a:avLst>
          </a:prstGeom>
          <a:solidFill>
            <a:srgbClr val="3F295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venir Next Medium" panose="020B0503020202020204" pitchFamily="34" charset="0"/>
              </a:rPr>
              <a:t>No RADPAD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(n=500)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Avenir Next" panose="020B0503020202020204" pitchFamily="34" charset="0"/>
              </a:rPr>
              <a:t>Age 66 years, 44% female, BMI 27kg/m</a:t>
            </a:r>
            <a:r>
              <a:rPr lang="en-US" sz="1200" baseline="30000" dirty="0">
                <a:latin typeface="Avenir Next" panose="020B0503020202020204" pitchFamily="34" charset="0"/>
              </a:rPr>
              <a:t>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6909C0-35DD-6315-BBB1-3D9A266BDFB6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>
            <a:off x="6095999" y="2632536"/>
            <a:ext cx="0" cy="4572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8DF78D9-3AB7-E3FB-F612-1CE4FBB587E8}"/>
              </a:ext>
            </a:extLst>
          </p:cNvPr>
          <p:cNvSpPr/>
          <p:nvPr/>
        </p:nvSpPr>
        <p:spPr>
          <a:xfrm>
            <a:off x="4267199" y="1718136"/>
            <a:ext cx="3657600" cy="914400"/>
          </a:xfrm>
          <a:prstGeom prst="roundRect">
            <a:avLst>
              <a:gd name="adj" fmla="val 5129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Medium" panose="020B0503020202020204" pitchFamily="34" charset="0"/>
              </a:rPr>
              <a:t>CCL Procedure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(n=1,000)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3ADBBC0-794C-DF2E-FF86-607C93BD2BE3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6897623" y="2973911"/>
            <a:ext cx="457200" cy="2060449"/>
          </a:xfrm>
          <a:prstGeom prst="bentConnector3">
            <a:avLst/>
          </a:prstGeom>
          <a:ln w="28575">
            <a:solidFill>
              <a:srgbClr val="0227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148A6B9-D665-24CF-3D0D-7B62B82BD14D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4840224" y="2976961"/>
            <a:ext cx="457200" cy="2054351"/>
          </a:xfrm>
          <a:prstGeom prst="bentConnector3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ontact 3 — The Philips Lab">
            <a:extLst>
              <a:ext uri="{FF2B5EF4-FFF2-40B4-BE49-F238E27FC236}">
                <a16:creationId xmlns:a16="http://schemas.microsoft.com/office/drawing/2014/main" id="{72073FE5-B13C-7C14-682F-407C3F80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1" y="2340886"/>
            <a:ext cx="2986147" cy="12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EEFD13-DB32-CDA7-52F1-58B52BC7F324}"/>
              </a:ext>
            </a:extLst>
          </p:cNvPr>
          <p:cNvSpPr/>
          <p:nvPr/>
        </p:nvSpPr>
        <p:spPr>
          <a:xfrm>
            <a:off x="6556248" y="4232736"/>
            <a:ext cx="3200400" cy="1626199"/>
          </a:xfrm>
          <a:prstGeom prst="roundRect">
            <a:avLst>
              <a:gd name="adj" fmla="val 5129"/>
            </a:avLst>
          </a:prstGeom>
          <a:solidFill>
            <a:srgbClr val="E0495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venir Next Medium" panose="020B0503020202020204" pitchFamily="34" charset="0"/>
              </a:rPr>
              <a:t>RADPAD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Avenir Next" panose="020B0503020202020204" pitchFamily="34" charset="0"/>
              </a:rPr>
              <a:t>(n=500)</a:t>
            </a:r>
          </a:p>
          <a:p>
            <a:pPr algn="ctr">
              <a:lnSpc>
                <a:spcPct val="150000"/>
              </a:lnSpc>
            </a:pPr>
            <a:endParaRPr lang="en-US" sz="1200" dirty="0"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Avenir Next" panose="020B0503020202020204" pitchFamily="34" charset="0"/>
              </a:rPr>
              <a:t>Age 67 years, 42% female, BMI 28kg/m</a:t>
            </a:r>
            <a:r>
              <a:rPr lang="en-US" sz="1200" baseline="30000" dirty="0">
                <a:latin typeface="Avenir Next" panose="020B05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361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2534B-A689-1F0F-673B-AA152AA7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6D659F2-2BA4-0E3B-1126-D2386E2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730773"/>
              </p:ext>
            </p:extLst>
          </p:nvPr>
        </p:nvGraphicFramePr>
        <p:xfrm>
          <a:off x="0" y="1371600"/>
          <a:ext cx="1218895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92F3F91-1399-3BEF-82FD-7255B3DDA108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Results – CCL Case Mix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838A0-70F8-CA13-27E2-7E284F723B20}"/>
              </a:ext>
            </a:extLst>
          </p:cNvPr>
          <p:cNvSpPr txBox="1"/>
          <p:nvPr/>
        </p:nvSpPr>
        <p:spPr>
          <a:xfrm>
            <a:off x="8228311" y="1371600"/>
            <a:ext cx="3659950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Pericardiocentesis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RHC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PEI</a:t>
            </a:r>
          </a:p>
          <a:p>
            <a:pPr>
              <a:lnSpc>
                <a:spcPct val="150000"/>
              </a:lnSpc>
              <a:buClrTx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TVP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Biopsy</a:t>
            </a:r>
          </a:p>
          <a:p>
            <a:pPr>
              <a:lnSpc>
                <a:spcPct val="150000"/>
              </a:lnSpc>
              <a:buClrTx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IABP/Impella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5B52-1E0D-AC54-1A75-E30607F68EC0}"/>
              </a:ext>
            </a:extLst>
          </p:cNvPr>
          <p:cNvSpPr txBox="1"/>
          <p:nvPr/>
        </p:nvSpPr>
        <p:spPr>
          <a:xfrm>
            <a:off x="299800" y="1371600"/>
            <a:ext cx="3659950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r">
              <a:lnSpc>
                <a:spcPct val="150000"/>
              </a:lnSpc>
              <a:buClrTx/>
            </a:pPr>
            <a:r>
              <a:rPr lang="en-US" sz="2400" dirty="0">
                <a:solidFill>
                  <a:srgbClr val="3D4662"/>
                </a:solidFill>
                <a:latin typeface="Avenir Next" panose="020B0503020202020204" pitchFamily="34" charset="0"/>
              </a:rPr>
              <a:t>TF/SC/TC TAVR</a:t>
            </a:r>
          </a:p>
          <a:p>
            <a:pPr algn="r">
              <a:lnSpc>
                <a:spcPct val="150000"/>
              </a:lnSpc>
            </a:pPr>
            <a:r>
              <a:rPr lang="en-US" sz="2400" dirty="0">
                <a:solidFill>
                  <a:srgbClr val="3D4662"/>
                </a:solidFill>
                <a:latin typeface="Avenir Next" panose="020B0503020202020204" pitchFamily="34" charset="0"/>
              </a:rPr>
              <a:t>Mitral TEER</a:t>
            </a:r>
          </a:p>
          <a:p>
            <a:pPr algn="r">
              <a:lnSpc>
                <a:spcPct val="150000"/>
              </a:lnSpc>
              <a:buClrTx/>
            </a:pPr>
            <a:r>
              <a:rPr lang="en-US" sz="2400" dirty="0">
                <a:solidFill>
                  <a:srgbClr val="3D4662"/>
                </a:solidFill>
                <a:latin typeface="Avenir Next" panose="020B0503020202020204" pitchFamily="34" charset="0"/>
              </a:rPr>
              <a:t>BAV</a:t>
            </a:r>
          </a:p>
          <a:p>
            <a:pPr algn="r">
              <a:lnSpc>
                <a:spcPct val="150000"/>
              </a:lnSpc>
              <a:buClrTx/>
            </a:pPr>
            <a:r>
              <a:rPr lang="en-US" sz="2400" dirty="0">
                <a:solidFill>
                  <a:srgbClr val="3D4662"/>
                </a:solidFill>
                <a:latin typeface="Avenir Next" panose="020B0503020202020204" pitchFamily="34" charset="0"/>
              </a:rPr>
              <a:t>TMVR</a:t>
            </a:r>
          </a:p>
          <a:p>
            <a:pPr algn="r">
              <a:lnSpc>
                <a:spcPct val="150000"/>
              </a:lnSpc>
              <a:buClrTx/>
            </a:pPr>
            <a:r>
              <a:rPr lang="en-US" sz="2400" dirty="0">
                <a:solidFill>
                  <a:srgbClr val="3D4662"/>
                </a:solidFill>
                <a:latin typeface="Avenir Next" panose="020B0503020202020204" pitchFamily="34" charset="0"/>
              </a:rPr>
              <a:t>PFO/ASD</a:t>
            </a:r>
          </a:p>
          <a:p>
            <a:pPr algn="r">
              <a:lnSpc>
                <a:spcPct val="150000"/>
              </a:lnSpc>
              <a:buClrTx/>
            </a:pPr>
            <a:r>
              <a:rPr lang="en-US" sz="2400" dirty="0">
                <a:solidFill>
                  <a:srgbClr val="3D4662"/>
                </a:solidFill>
                <a:latin typeface="Avenir Next" panose="020B0503020202020204" pitchFamily="34" charset="0"/>
              </a:rPr>
              <a:t>PVL Closure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2C3558-51B9-F300-5EFD-9C6C22EAEA8A}"/>
              </a:ext>
            </a:extLst>
          </p:cNvPr>
          <p:cNvCxnSpPr>
            <a:cxnSpLocks/>
          </p:cNvCxnSpPr>
          <p:nvPr/>
        </p:nvCxnSpPr>
        <p:spPr>
          <a:xfrm>
            <a:off x="7075511" y="1932167"/>
            <a:ext cx="1238928" cy="0"/>
          </a:xfrm>
          <a:prstGeom prst="line">
            <a:avLst/>
          </a:prstGeom>
          <a:ln w="28575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F3C02474-B313-C83F-F398-E75B33787B34}"/>
              </a:ext>
            </a:extLst>
          </p:cNvPr>
          <p:cNvSpPr>
            <a:spLocks/>
          </p:cNvSpPr>
          <p:nvPr/>
        </p:nvSpPr>
        <p:spPr>
          <a:xfrm flipH="1">
            <a:off x="8320836" y="1789043"/>
            <a:ext cx="182880" cy="2973787"/>
          </a:xfrm>
          <a:prstGeom prst="rightBracket">
            <a:avLst/>
          </a:prstGeom>
          <a:ln w="28575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EAB27FA5-6FCD-401E-AD38-301627D78B0D}"/>
              </a:ext>
            </a:extLst>
          </p:cNvPr>
          <p:cNvSpPr>
            <a:spLocks noChangeAspect="1"/>
          </p:cNvSpPr>
          <p:nvPr/>
        </p:nvSpPr>
        <p:spPr>
          <a:xfrm>
            <a:off x="3653032" y="1789043"/>
            <a:ext cx="182880" cy="2973787"/>
          </a:xfrm>
          <a:prstGeom prst="rightBracket">
            <a:avLst/>
          </a:prstGeom>
          <a:ln w="28575">
            <a:solidFill>
              <a:srgbClr val="183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6FFDAA-895E-D9F1-0735-49D2CA3E7D36}"/>
              </a:ext>
            </a:extLst>
          </p:cNvPr>
          <p:cNvCxnSpPr>
            <a:cxnSpLocks/>
          </p:cNvCxnSpPr>
          <p:nvPr/>
        </p:nvCxnSpPr>
        <p:spPr>
          <a:xfrm>
            <a:off x="3835912" y="1932167"/>
            <a:ext cx="1238928" cy="0"/>
          </a:xfrm>
          <a:prstGeom prst="line">
            <a:avLst/>
          </a:prstGeom>
          <a:ln w="28575">
            <a:solidFill>
              <a:srgbClr val="183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7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EE0390A-2A5F-083B-7B96-9D7B63F3473D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i="0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Disclosures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7A33EB-D129-9CAD-7D90-A6BC2349AFC8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4572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I,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Giorgio A. Medranda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, do not have a financial interest/arrangement or affiliation with one or more organizations that could be perceived as a real or apparent conflict of interest in the context of the subject of this presentation.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 </a:t>
            </a: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4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7EE8F-6C57-7DF1-96C0-2FB86F8B8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286826-335A-90AA-F016-898872563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439335"/>
              </p:ext>
            </p:extLst>
          </p:nvPr>
        </p:nvGraphicFramePr>
        <p:xfrm>
          <a:off x="1896805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6753289-7DD9-A63D-C1D8-72FA82E65FF1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u="sng" dirty="0">
                <a:solidFill>
                  <a:srgbClr val="3F2955"/>
                </a:solidFill>
                <a:latin typeface="Avenir Next Demi Bold" panose="020B0503020202020204" pitchFamily="34" charset="0"/>
              </a:rPr>
              <a:t>Primary Endpoint</a:t>
            </a:r>
            <a:endParaRPr lang="en-US" sz="4000" b="1" i="0" u="sng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38164F-589A-803C-18AE-898FA855B223}"/>
              </a:ext>
            </a:extLst>
          </p:cNvPr>
          <p:cNvSpPr txBox="1"/>
          <p:nvPr/>
        </p:nvSpPr>
        <p:spPr>
          <a:xfrm rot="16200000">
            <a:off x="-1532197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DAP-Normalized Operator Dose 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/mGycm2 x 10,000)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A1CE7-38B4-4252-1D5C-463E91E6B20D}"/>
              </a:ext>
            </a:extLst>
          </p:cNvPr>
          <p:cNvSpPr txBox="1"/>
          <p:nvPr/>
        </p:nvSpPr>
        <p:spPr>
          <a:xfrm>
            <a:off x="4789088" y="3291558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50.7% Reduction</a:t>
            </a:r>
          </a:p>
          <a:p>
            <a:pPr algn="ctr">
              <a:lnSpc>
                <a:spcPct val="150000"/>
              </a:lnSpc>
              <a:buClrTx/>
            </a:pPr>
            <a:endParaRPr lang="en-US" sz="7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292216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B905E-90F1-7330-BFF5-F50F79217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B019EC-F73A-3512-17EA-5F652D4F7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491986"/>
              </p:ext>
            </p:extLst>
          </p:nvPr>
        </p:nvGraphicFramePr>
        <p:xfrm>
          <a:off x="1866678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785372F-78C6-3255-BCA3-3F706E6FEC80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u="sng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Secondary Endpoint</a:t>
            </a:r>
            <a:endParaRPr lang="en-US" sz="4000" b="1" i="0" u="sng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53F29-4A43-7B83-3CD1-301E043AA863}"/>
              </a:ext>
            </a:extLst>
          </p:cNvPr>
          <p:cNvSpPr txBox="1"/>
          <p:nvPr/>
        </p:nvSpPr>
        <p:spPr>
          <a:xfrm rot="16200000">
            <a:off x="-1532197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Operator Exposure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3A3AE-BB70-4B44-A962-0CD262438391}"/>
              </a:ext>
            </a:extLst>
          </p:cNvPr>
          <p:cNvSpPr txBox="1"/>
          <p:nvPr/>
        </p:nvSpPr>
        <p:spPr>
          <a:xfrm>
            <a:off x="4691114" y="2913828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1101417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B1B2-A6B1-837A-4CAB-826E9E8D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73B779-A119-1EC4-03D0-32939FC4A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822683"/>
              </p:ext>
            </p:extLst>
          </p:nvPr>
        </p:nvGraphicFramePr>
        <p:xfrm>
          <a:off x="1860150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B76590B-8A73-9BDD-A955-44284FF0E010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u="sng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Secondary Endpoint</a:t>
            </a:r>
            <a:endParaRPr lang="en-US" sz="4000" b="1" i="0" u="sng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546FB-4306-84C5-BEB8-75496C314855}"/>
              </a:ext>
            </a:extLst>
          </p:cNvPr>
          <p:cNvSpPr txBox="1"/>
          <p:nvPr/>
        </p:nvSpPr>
        <p:spPr>
          <a:xfrm rot="16200000">
            <a:off x="-1532197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Fluoroscopy Time 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(minutes)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8D62C-63AD-46B1-9B0E-FFAF42AE1256}"/>
              </a:ext>
            </a:extLst>
          </p:cNvPr>
          <p:cNvSpPr txBox="1"/>
          <p:nvPr/>
        </p:nvSpPr>
        <p:spPr>
          <a:xfrm>
            <a:off x="4691114" y="3471177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85871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139F-88EE-0714-2B81-7382CFFCF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F18C2D2-BAF1-0DD7-EE22-FA90256EB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326142"/>
              </p:ext>
            </p:extLst>
          </p:nvPr>
        </p:nvGraphicFramePr>
        <p:xfrm>
          <a:off x="1656439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8A0A55F-319B-029B-5293-C1C0EBD37F6D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u="sng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Secondary Endpoint</a:t>
            </a:r>
            <a:endParaRPr lang="en-US" sz="4000" b="1" i="0" u="sng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6527B6-D69E-6F27-29E4-CA98D7CD08C2}"/>
              </a:ext>
            </a:extLst>
          </p:cNvPr>
          <p:cNvSpPr txBox="1"/>
          <p:nvPr/>
        </p:nvSpPr>
        <p:spPr>
          <a:xfrm rot="16200000">
            <a:off x="-1744470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Dose Area Product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(mGycm</a:t>
            </a:r>
            <a:r>
              <a:rPr lang="en-US" baseline="30000" dirty="0">
                <a:solidFill>
                  <a:srgbClr val="3F2955"/>
                </a:solidFill>
                <a:latin typeface="Avenir Next" panose="020B0503020202020204" pitchFamily="34" charset="0"/>
              </a:rPr>
              <a:t>2</a:t>
            </a: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52D62-98D4-45ED-864C-974755D84C98}"/>
              </a:ext>
            </a:extLst>
          </p:cNvPr>
          <p:cNvSpPr txBox="1"/>
          <p:nvPr/>
        </p:nvSpPr>
        <p:spPr>
          <a:xfrm>
            <a:off x="4691114" y="3471177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350674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FE8C9-900A-F5D1-9784-E86069A3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FE0B4EC-CAF5-8439-98D9-3AEB477D5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742096"/>
              </p:ext>
            </p:extLst>
          </p:nvPr>
        </p:nvGraphicFramePr>
        <p:xfrm>
          <a:off x="1770740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A7EC2BD-D878-66BB-04C1-D60337DBF94F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Subgroup Analysis – Radial Coronary Cases 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097AA2-2873-D38E-0F18-D88B90F7E1E9}"/>
              </a:ext>
            </a:extLst>
          </p:cNvPr>
          <p:cNvSpPr txBox="1"/>
          <p:nvPr/>
        </p:nvSpPr>
        <p:spPr>
          <a:xfrm rot="16200000">
            <a:off x="-1842442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DAP-Normalized Operator Dose 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/mGycm2 x 10,000)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6E29E-9644-37A7-D02F-7A29548967FB}"/>
              </a:ext>
            </a:extLst>
          </p:cNvPr>
          <p:cNvSpPr txBox="1"/>
          <p:nvPr/>
        </p:nvSpPr>
        <p:spPr>
          <a:xfrm>
            <a:off x="4691114" y="3307887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29.9% Reduction</a:t>
            </a:r>
          </a:p>
          <a:p>
            <a:pPr algn="ctr">
              <a:lnSpc>
                <a:spcPct val="150000"/>
              </a:lnSpc>
              <a:buClrTx/>
            </a:pPr>
            <a:endParaRPr lang="en-US" sz="7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370694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FDCF0-8FA6-065D-5E76-56C9A8A21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E2D123-3B19-B92B-CE7E-4AE1EDA8C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718114"/>
              </p:ext>
            </p:extLst>
          </p:nvPr>
        </p:nvGraphicFramePr>
        <p:xfrm>
          <a:off x="1836054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D7E43F4-C462-A267-B7DB-741BA2C14B4D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Subgroup Analysis – Femoral Coronary Cases 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672F1-D002-2840-FA8E-96FC2EEC7D65}"/>
              </a:ext>
            </a:extLst>
          </p:cNvPr>
          <p:cNvSpPr txBox="1"/>
          <p:nvPr/>
        </p:nvSpPr>
        <p:spPr>
          <a:xfrm rot="16200000">
            <a:off x="-1842442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DAP-Normalized Operator Dose 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/mGycm2 x 10,000)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621C9-2101-C575-24F3-D3BA8CF0AD82}"/>
              </a:ext>
            </a:extLst>
          </p:cNvPr>
          <p:cNvSpPr txBox="1"/>
          <p:nvPr/>
        </p:nvSpPr>
        <p:spPr>
          <a:xfrm>
            <a:off x="4691114" y="3307887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39.6% Reduction</a:t>
            </a:r>
          </a:p>
          <a:p>
            <a:pPr algn="ctr">
              <a:lnSpc>
                <a:spcPct val="150000"/>
              </a:lnSpc>
              <a:buClrTx/>
            </a:pPr>
            <a:endParaRPr lang="en-US" sz="7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21156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41BFA-27EC-8683-308F-5CD01DCD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6B86D9-7D4C-6163-6970-670F315F6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636981"/>
              </p:ext>
            </p:extLst>
          </p:nvPr>
        </p:nvGraphicFramePr>
        <p:xfrm>
          <a:off x="1866680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C053E34-6507-FFA7-33EB-9565249192AB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Subgroup Analysis – Femoral Structural Cases 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C0005-DCB5-D9A4-CA59-E3E11FCCFBFA}"/>
              </a:ext>
            </a:extLst>
          </p:cNvPr>
          <p:cNvSpPr txBox="1"/>
          <p:nvPr/>
        </p:nvSpPr>
        <p:spPr>
          <a:xfrm rot="16200000">
            <a:off x="-1842442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DAP-Normalized Operator Dose 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/mGycm2 x 10,000)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D9336-1C4E-B82D-AD56-965C3A63F883}"/>
              </a:ext>
            </a:extLst>
          </p:cNvPr>
          <p:cNvSpPr txBox="1"/>
          <p:nvPr/>
        </p:nvSpPr>
        <p:spPr>
          <a:xfrm>
            <a:off x="4789088" y="3264342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17.7% Reduction</a:t>
            </a:r>
          </a:p>
          <a:p>
            <a:pPr algn="ctr">
              <a:lnSpc>
                <a:spcPct val="150000"/>
              </a:lnSpc>
              <a:buClrTx/>
            </a:pPr>
            <a:endParaRPr lang="en-US" sz="7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3642777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E9227-8926-F57B-D436-347852967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DE6499-51C8-BF86-0E77-87FAE28E5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42150"/>
              </p:ext>
            </p:extLst>
          </p:nvPr>
        </p:nvGraphicFramePr>
        <p:xfrm>
          <a:off x="1901368" y="1371600"/>
          <a:ext cx="812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672493C-E50B-C741-0336-A3526F8FAB39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Subgroup Analysis – Non-Radial/Femoral Cases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BDADF-BDE3-D7B6-5C8D-E56ED4D4800F}"/>
              </a:ext>
            </a:extLst>
          </p:cNvPr>
          <p:cNvSpPr txBox="1"/>
          <p:nvPr/>
        </p:nvSpPr>
        <p:spPr>
          <a:xfrm rot="16200000">
            <a:off x="-1842442" y="3282043"/>
            <a:ext cx="5290453" cy="783771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DAP-Normalized Operator Dose 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(</a:t>
            </a:r>
            <a:r>
              <a:rPr lang="en-US" dirty="0" err="1">
                <a:solidFill>
                  <a:srgbClr val="3F2955"/>
                </a:solidFill>
                <a:latin typeface="Avenir Next" panose="020B0503020202020204" pitchFamily="34" charset="0"/>
              </a:rPr>
              <a:t>uSv</a:t>
            </a: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/mGycm2 x 10,000)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7E3F0-098C-4172-4010-9063DB3610E3}"/>
              </a:ext>
            </a:extLst>
          </p:cNvPr>
          <p:cNvSpPr txBox="1"/>
          <p:nvPr/>
        </p:nvSpPr>
        <p:spPr>
          <a:xfrm>
            <a:off x="4789088" y="3264342"/>
            <a:ext cx="2683994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62.2% Reduction</a:t>
            </a:r>
          </a:p>
          <a:p>
            <a:pPr algn="ctr">
              <a:lnSpc>
                <a:spcPct val="150000"/>
              </a:lnSpc>
              <a:buClrTx/>
            </a:pPr>
            <a:endParaRPr lang="en-US" sz="7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endParaRPr lang="en-US" sz="5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</p:txBody>
      </p:sp>
    </p:spTree>
    <p:extLst>
      <p:ext uri="{BB962C8B-B14F-4D97-AF65-F5344CB8AC3E}">
        <p14:creationId xmlns:p14="http://schemas.microsoft.com/office/powerpoint/2010/main" val="322824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492CB-6263-207F-A3BA-97DC00551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EEE87E0-8FF6-7A86-6B77-A3ACCD78AA22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Discussion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FDB36-EA9E-8336-AF67-3C9602F05756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This study represents the largest randomized control trial of the RADPAD protection drape in a contemporary CCL practice.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Demonstrating a significant reduction in the exposure to the most proximal operator during contemporary CCL procedures regardless of procedure type across a wide range of cases.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Often times representing either a fellow of cardiovascular disease or interventional cardiology fellow.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7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16FE8-E768-B158-DB59-5884D112B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61A2296-B877-77AC-B963-08DCCB259D7B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Discussion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D7DBE1D9-B6BB-93A5-31B6-F37A59FBAFE2}"/>
              </a:ext>
            </a:extLst>
          </p:cNvPr>
          <p:cNvSpPr/>
          <p:nvPr/>
        </p:nvSpPr>
        <p:spPr>
          <a:xfrm>
            <a:off x="5457662" y="3062958"/>
            <a:ext cx="1273628" cy="1910443"/>
          </a:xfrm>
          <a:prstGeom prst="downArrow">
            <a:avLst/>
          </a:prstGeom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5400000" scaled="0"/>
          </a:gradFill>
          <a:ln w="38100">
            <a:solidFill>
              <a:srgbClr val="3F29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F336BC0D-83B7-0796-2444-73D5C0874939}"/>
              </a:ext>
            </a:extLst>
          </p:cNvPr>
          <p:cNvSpPr>
            <a:spLocks noChangeAspect="1"/>
          </p:cNvSpPr>
          <p:nvPr/>
        </p:nvSpPr>
        <p:spPr>
          <a:xfrm>
            <a:off x="4848062" y="3169093"/>
            <a:ext cx="609600" cy="914400"/>
          </a:xfrm>
          <a:prstGeom prst="downArrow">
            <a:avLst/>
          </a:prstGeom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5400000" scaled="0"/>
          </a:gradFill>
          <a:ln w="38100">
            <a:solidFill>
              <a:srgbClr val="3F29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33CD532C-6714-45B9-1B61-271ACD1A4DC5}"/>
              </a:ext>
            </a:extLst>
          </p:cNvPr>
          <p:cNvSpPr>
            <a:spLocks noChangeAspect="1"/>
          </p:cNvSpPr>
          <p:nvPr/>
        </p:nvSpPr>
        <p:spPr>
          <a:xfrm>
            <a:off x="6731290" y="3169093"/>
            <a:ext cx="609600" cy="914400"/>
          </a:xfrm>
          <a:prstGeom prst="downArrow">
            <a:avLst/>
          </a:prstGeom>
          <a:gradFill>
            <a:gsLst>
              <a:gs pos="0">
                <a:srgbClr val="3F2955"/>
              </a:gs>
              <a:gs pos="100000">
                <a:srgbClr val="E44B54"/>
              </a:gs>
            </a:gsLst>
            <a:lin ang="5400000" scaled="0"/>
          </a:gradFill>
          <a:ln w="38100">
            <a:solidFill>
              <a:srgbClr val="3F29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9,368 Coronary Icons Royalty-Free Photos and Stock Images | Shutterstock">
            <a:extLst>
              <a:ext uri="{FF2B5EF4-FFF2-40B4-BE49-F238E27FC236}">
                <a16:creationId xmlns:a16="http://schemas.microsoft.com/office/drawing/2014/main" id="{6BAF8E7C-6D67-33C3-8CBE-08CAB7863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 b="11408"/>
          <a:stretch/>
        </p:blipFill>
        <p:spPr bwMode="auto">
          <a:xfrm>
            <a:off x="1769503" y="3954845"/>
            <a:ext cx="24417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eart Valve Icon Photos and Images | Shutterstock">
            <a:extLst>
              <a:ext uri="{FF2B5EF4-FFF2-40B4-BE49-F238E27FC236}">
                <a16:creationId xmlns:a16="http://schemas.microsoft.com/office/drawing/2014/main" id="{33A5E6D6-CAB2-37F8-A311-79FFE7A0D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17206"/>
          <a:stretch/>
        </p:blipFill>
        <p:spPr bwMode="auto">
          <a:xfrm>
            <a:off x="7949249" y="3954845"/>
            <a:ext cx="228183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F77CD8A-417D-24B6-9A19-98F49FB63452}"/>
              </a:ext>
            </a:extLst>
          </p:cNvPr>
          <p:cNvSpPr txBox="1"/>
          <p:nvPr/>
        </p:nvSpPr>
        <p:spPr>
          <a:xfrm>
            <a:off x="0" y="1479087"/>
            <a:ext cx="12192000" cy="783771"/>
          </a:xfrm>
          <a:prstGeom prst="rect">
            <a:avLst/>
          </a:prstGeom>
          <a:noFill/>
        </p:spPr>
        <p:txBody>
          <a:bodyPr wrap="square" lIns="0" tIns="228600" rIns="0" bIns="457200" rtlCol="0" anchor="t" anchorCtr="0">
            <a:noAutofit/>
          </a:bodyPr>
          <a:lstStyle/>
          <a:p>
            <a:pPr algn="ctr">
              <a:lnSpc>
                <a:spcPct val="150000"/>
              </a:lnSpc>
              <a:buClrTx/>
            </a:pPr>
            <a:r>
              <a:rPr lang="en-US" sz="2400" b="1" dirty="0">
                <a:solidFill>
                  <a:srgbClr val="E44B54"/>
                </a:solidFill>
                <a:latin typeface="Avenir Next" panose="020B0503020202020204" pitchFamily="34" charset="0"/>
              </a:rPr>
              <a:t>50.7% Relative Reduction in DAP-Normalized Operator Dose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p&lt;0.0001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Coronary                                                               Structural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		     Intervention                                                         Interventional</a:t>
            </a:r>
          </a:p>
          <a:p>
            <a:pPr algn="ctr">
              <a:lnSpc>
                <a:spcPct val="150000"/>
              </a:lnSpc>
              <a:buClrTx/>
            </a:pPr>
            <a:r>
              <a:rPr lang="en-US" dirty="0">
                <a:solidFill>
                  <a:srgbClr val="3F2955"/>
                </a:solidFill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57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530FB-966A-C3E7-7772-1A736E16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69A2BED-CFBC-EF95-8E9B-26DEC28CCAF3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FB322-B87B-9CCD-682D-DDB6F3D98A8B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As the field of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interventional cardiology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continues to expand, highlighted by the meteoric rise of transcatheter structural interventions,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radiation exposure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and its associated risk is expected to increase. 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Repeated and prolonged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ionizing radiation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exposure to operators, even at low levels, can lead to increased risks of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radiation-induced injuries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and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chronic health problems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, such as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cancer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and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cardiovascular diseases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D2253-24E8-C52C-2C82-DFDD3B02ABC3}"/>
              </a:ext>
            </a:extLst>
          </p:cNvPr>
          <p:cNvSpPr txBox="1"/>
          <p:nvPr/>
        </p:nvSpPr>
        <p:spPr>
          <a:xfrm>
            <a:off x="0" y="5486400"/>
            <a:ext cx="12188952" cy="457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Medranda, Gogo. Radiation Safety in the Contemporary Cardiac Catheterization Laboratory. Cardiac Interventions Today. 2023 Digital Exclusive No. 1.</a:t>
            </a:r>
            <a:endParaRPr lang="en-US" sz="600" dirty="0">
              <a:solidFill>
                <a:srgbClr val="E44B54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51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F4C03-61DB-21CA-5774-308E55415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BEC6B6-731D-AC85-C554-9608ADCBD701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Discussion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CD7F3-AF2E-0B50-0D55-0AD2B79C178D}"/>
              </a:ext>
            </a:extLst>
          </p:cNvPr>
          <p:cNvSpPr txBox="1"/>
          <p:nvPr/>
        </p:nvSpPr>
        <p:spPr>
          <a:xfrm>
            <a:off x="3048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Early small studies demonstrated a 20-62% reduction.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20540E-9089-6FAF-E216-AA48ED84FBAE}"/>
              </a:ext>
            </a:extLst>
          </p:cNvPr>
          <p:cNvGraphicFramePr/>
          <p:nvPr/>
        </p:nvGraphicFramePr>
        <p:xfrm>
          <a:off x="795868" y="2286000"/>
          <a:ext cx="792526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95C9538E-5214-F87F-7E53-D9F6E71B3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15" y="1767948"/>
            <a:ext cx="2528302" cy="362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32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79A1E-EB91-1AE1-BC93-606762F69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7178226-4E2F-F3E0-F4D5-436C612E622A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Discussion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427B4-A6A7-2069-747A-48809A085FCF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These studies were modest (predominantly &lt;200 subjects enrolled) and older, with very few structural interventional cardiology cases.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Often times including just coronary cases (diagnostic and intervention).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Not representative of a complete and contemporary coronary/structural fellowship/training program or practice.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Several trials included blinding techniques towards the operator/staff with a sham pad.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26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EECB1-65F5-5E6F-1EA0-92D48E2F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21D3B7-A08F-B810-1AC3-1A97E9115436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Discussion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A2EB5-2B08-A3C2-E92B-EA3394CCB0F5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ATTENUATE Trial confirmed the RADPAD’s utility in a contemporary practice.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873B8D-C95E-197C-C175-9402654CB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153015"/>
              </p:ext>
            </p:extLst>
          </p:nvPr>
        </p:nvGraphicFramePr>
        <p:xfrm>
          <a:off x="1371600" y="2286000"/>
          <a:ext cx="944575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0044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770D5-C6B4-F451-C5A4-C45596A80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79AF4C9-BB0D-F58E-743D-576817E39D78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Discussion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64AFDE-1025-C948-1B78-6D21E8D29FA4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  <a:tabLst>
                <a:tab pos="3419475" algn="l"/>
              </a:tabLst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The ATTENUATE Trial: the largest RCT, coronary and structural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10129A-4D9B-25C5-1F2A-EA24DB5FE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962479"/>
              </p:ext>
            </p:extLst>
          </p:nvPr>
        </p:nvGraphicFramePr>
        <p:xfrm>
          <a:off x="1371600" y="2286000"/>
          <a:ext cx="9445752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4328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7C811-7644-E9B6-EAFE-05C5CE54D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618A96D-EEDD-7969-B646-1A453BCBC3AE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Discussion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3BFE0-6B6D-1236-76E1-A7B8BD339278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Benefits: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Ease of use and affordability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Benefit across case type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Complementary towards any case and any other radiation safety initiative.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Costs: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Additional cost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Training to place for staff</a:t>
            </a:r>
          </a:p>
        </p:txBody>
      </p:sp>
    </p:spTree>
    <p:extLst>
      <p:ext uri="{BB962C8B-B14F-4D97-AF65-F5344CB8AC3E}">
        <p14:creationId xmlns:p14="http://schemas.microsoft.com/office/powerpoint/2010/main" val="9386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2F8D-C39F-B089-6E8F-643D0B525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80652D-E2F9-1A2E-CAC8-D6E9757EBE6E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Limitations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E9F29-DE2A-7C1B-3AAB-731D225BECAF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Limited to the experience of a single center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One type of RADPAD studied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Heterogeneity of the population examined with regards to procedure types 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Focused on the most proximal operator at the start of each case, not the remainder of CCL staff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Very few purely peripheral/endovascular cases included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No sham arm included in the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1472837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B6751-C12B-FCD4-C3FE-080E8B6D4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2AC2650-C501-B226-8A21-04A7E21D7EEC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Conclusions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B7F25-8144-F709-DFE6-B8C3C80E5F7E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In a contemporary CCL, including diagnostic, coronary and structural interventions, the use of the RADPAD protective scatter-radiation absorbing shield continues to significantly reduce proximal operator radiation exposure compared with no use of the RADPAD.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It is time to take a more aggressive stance and approach towards protecting ourselves and our future!</a:t>
            </a:r>
          </a:p>
        </p:txBody>
      </p:sp>
    </p:spTree>
    <p:extLst>
      <p:ext uri="{BB962C8B-B14F-4D97-AF65-F5344CB8AC3E}">
        <p14:creationId xmlns:p14="http://schemas.microsoft.com/office/powerpoint/2010/main" val="2441617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7034F7-1441-A47F-E924-5D540392C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DFA7EFD-E573-3AFE-5894-4FF02E98DEB5}"/>
              </a:ext>
            </a:extLst>
          </p:cNvPr>
          <p:cNvSpPr/>
          <p:nvPr/>
        </p:nvSpPr>
        <p:spPr>
          <a:xfrm>
            <a:off x="3882452" y="16933"/>
            <a:ext cx="8309548" cy="6858000"/>
          </a:xfrm>
          <a:prstGeom prst="rect">
            <a:avLst/>
          </a:prstGeom>
          <a:gradFill>
            <a:gsLst>
              <a:gs pos="100000">
                <a:srgbClr val="FBE9D7">
                  <a:alpha val="0"/>
                </a:srgbClr>
              </a:gs>
              <a:gs pos="67000">
                <a:srgbClr val="FBE9D7">
                  <a:alpha val="51000"/>
                </a:srgbClr>
              </a:gs>
              <a:gs pos="33000">
                <a:srgbClr val="FBE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bout CRT – CRTmeeting">
            <a:extLst>
              <a:ext uri="{FF2B5EF4-FFF2-40B4-BE49-F238E27FC236}">
                <a16:creationId xmlns:a16="http://schemas.microsoft.com/office/drawing/2014/main" id="{6D7AB75E-C308-E309-4DB0-E6D4FBE2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94" y="479687"/>
            <a:ext cx="5228262" cy="10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50FEB1-F772-2448-C1B5-7539EF09D924}"/>
              </a:ext>
            </a:extLst>
          </p:cNvPr>
          <p:cNvSpPr txBox="1"/>
          <p:nvPr/>
        </p:nvSpPr>
        <p:spPr>
          <a:xfrm flipV="1">
            <a:off x="3681195" y="2759558"/>
            <a:ext cx="409407" cy="26633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 NGIO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4D34DC-B11A-684A-F836-092782418ADA}"/>
              </a:ext>
            </a:extLst>
          </p:cNvPr>
          <p:cNvSpPr txBox="1"/>
          <p:nvPr/>
        </p:nvSpPr>
        <p:spPr>
          <a:xfrm>
            <a:off x="3684370" y="1055939"/>
            <a:ext cx="409407" cy="166552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KAYSHAV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453EB4-49CD-D3BE-219E-5DBD7FF36A99}"/>
              </a:ext>
            </a:extLst>
          </p:cNvPr>
          <p:cNvSpPr txBox="1"/>
          <p:nvPr/>
        </p:nvSpPr>
        <p:spPr>
          <a:xfrm flipV="1">
            <a:off x="3685740" y="3778014"/>
            <a:ext cx="409407" cy="16655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EC1F7-6059-381E-8C65-CDAC6CFD2A18}"/>
              </a:ext>
            </a:extLst>
          </p:cNvPr>
          <p:cNvSpPr txBox="1"/>
          <p:nvPr/>
        </p:nvSpPr>
        <p:spPr>
          <a:xfrm>
            <a:off x="488897" y="2293493"/>
            <a:ext cx="11211161" cy="416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The ATTENUATE Trial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F2955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Brian C. Case, MD 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Anthony T. Gambino, MD 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Richard K. Schwartz, DO 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Dimitrios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Briagos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, MD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srgbClr val="3F2955"/>
              </a:solidFill>
              <a:latin typeface="Avenir Next Medium" panose="020B0503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All CCL Staff at NYU Langone Hospital – Long Island!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2955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227219-9F81-8EC0-F72D-4CF614CEC4D3}"/>
              </a:ext>
            </a:extLst>
          </p:cNvPr>
          <p:cNvGrpSpPr/>
          <p:nvPr/>
        </p:nvGrpSpPr>
        <p:grpSpPr>
          <a:xfrm>
            <a:off x="796714" y="1803372"/>
            <a:ext cx="6400800" cy="2518714"/>
            <a:chOff x="685503" y="3935213"/>
            <a:chExt cx="6400800" cy="2518714"/>
          </a:xfrm>
        </p:grpSpPr>
        <p:pic>
          <p:nvPicPr>
            <p:cNvPr id="8" name="Picture 7" descr="Long Island Sillouette Logo.png">
              <a:extLst>
                <a:ext uri="{FF2B5EF4-FFF2-40B4-BE49-F238E27FC236}">
                  <a16:creationId xmlns:a16="http://schemas.microsoft.com/office/drawing/2014/main" id="{B18DFCE5-28DF-4CEE-8ACF-75ACE9DE3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03" y="3935213"/>
              <a:ext cx="6400800" cy="25187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952876-CCA6-29A7-0049-BAC6B5B5EB1E}"/>
                </a:ext>
              </a:extLst>
            </p:cNvPr>
            <p:cNvSpPr txBox="1"/>
            <p:nvPr/>
          </p:nvSpPr>
          <p:spPr>
            <a:xfrm>
              <a:off x="1539341" y="5592273"/>
              <a:ext cx="610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aseline="30000" dirty="0">
                  <a:latin typeface="Zapf Dingbats"/>
                  <a:ea typeface="Zapf Dingbats"/>
                  <a:cs typeface="Zapf Dingbats"/>
                  <a:sym typeface="Zapf Dingbats"/>
                </a:rPr>
                <a:t>★</a:t>
              </a:r>
              <a:endParaRPr lang="x-none" sz="1500" baseline="30000" dirty="0">
                <a:effectLst/>
                <a:latin typeface="DIN Condensed Bold"/>
                <a:ea typeface="Times New Roman"/>
                <a:cs typeface="DIN Condensed Bold"/>
              </a:endParaRPr>
            </a:p>
          </p:txBody>
        </p:sp>
      </p:grpSp>
      <p:pic>
        <p:nvPicPr>
          <p:cNvPr id="15" name="Picture 4" descr="Contact 3 — The Philips Lab">
            <a:extLst>
              <a:ext uri="{FF2B5EF4-FFF2-40B4-BE49-F238E27FC236}">
                <a16:creationId xmlns:a16="http://schemas.microsoft.com/office/drawing/2014/main" id="{9ACE78CC-0D8A-474B-8C91-AA05FE3D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2" y="5236972"/>
            <a:ext cx="2186523" cy="9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CD30ED0-A555-8917-CBC8-DE995A65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49" y="3831954"/>
            <a:ext cx="2381956" cy="17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51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14BCB6-BE79-EF81-8A98-DED308644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7FF93A2-ABCD-7AE0-1BB9-714B352439E0}"/>
              </a:ext>
            </a:extLst>
          </p:cNvPr>
          <p:cNvSpPr/>
          <p:nvPr/>
        </p:nvSpPr>
        <p:spPr>
          <a:xfrm>
            <a:off x="3882452" y="16933"/>
            <a:ext cx="8309548" cy="6858000"/>
          </a:xfrm>
          <a:prstGeom prst="rect">
            <a:avLst/>
          </a:prstGeom>
          <a:gradFill>
            <a:gsLst>
              <a:gs pos="100000">
                <a:srgbClr val="FBE9D7">
                  <a:alpha val="0"/>
                </a:srgbClr>
              </a:gs>
              <a:gs pos="67000">
                <a:srgbClr val="FBE9D7">
                  <a:alpha val="51000"/>
                </a:srgbClr>
              </a:gs>
              <a:gs pos="33000">
                <a:srgbClr val="FBE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bout CRT – CRTmeeting">
            <a:extLst>
              <a:ext uri="{FF2B5EF4-FFF2-40B4-BE49-F238E27FC236}">
                <a16:creationId xmlns:a16="http://schemas.microsoft.com/office/drawing/2014/main" id="{A20FA75C-6DD1-6F74-CEC4-F2C871C3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94" y="479687"/>
            <a:ext cx="5228262" cy="10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D5B989-D745-017F-1072-0B383757E1FD}"/>
              </a:ext>
            </a:extLst>
          </p:cNvPr>
          <p:cNvSpPr txBox="1"/>
          <p:nvPr/>
        </p:nvSpPr>
        <p:spPr>
          <a:xfrm flipV="1">
            <a:off x="3681195" y="2759558"/>
            <a:ext cx="409407" cy="26633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 NGIO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8E9BE-2D2A-DB9E-3E1A-B9E9CB6B9945}"/>
              </a:ext>
            </a:extLst>
          </p:cNvPr>
          <p:cNvSpPr txBox="1"/>
          <p:nvPr/>
        </p:nvSpPr>
        <p:spPr>
          <a:xfrm>
            <a:off x="3684370" y="1055939"/>
            <a:ext cx="409407" cy="166552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KAYSHAV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3BB780-8BA0-BE94-E2F0-C5AFD9BBB602}"/>
              </a:ext>
            </a:extLst>
          </p:cNvPr>
          <p:cNvSpPr txBox="1"/>
          <p:nvPr/>
        </p:nvSpPr>
        <p:spPr>
          <a:xfrm flipV="1">
            <a:off x="3685740" y="3778014"/>
            <a:ext cx="409407" cy="16655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46DFD-A1AD-179D-471E-065481BD6FE7}"/>
              </a:ext>
            </a:extLst>
          </p:cNvPr>
          <p:cNvSpPr txBox="1"/>
          <p:nvPr/>
        </p:nvSpPr>
        <p:spPr>
          <a:xfrm>
            <a:off x="488897" y="3800558"/>
            <a:ext cx="11211161" cy="270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500" b="1" dirty="0">
              <a:solidFill>
                <a:srgbClr val="3F2955"/>
              </a:solidFill>
              <a:latin typeface="Avenir Next Medium" panose="020B0503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3F2955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3F2955"/>
                </a:solidFill>
                <a:latin typeface="Avenir Next Medium" panose="020B0503020202020204" pitchFamily="34" charset="0"/>
              </a:rPr>
              <a:t>Thank you to my Family!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500" b="1" dirty="0">
              <a:solidFill>
                <a:srgbClr val="3F2955"/>
              </a:solidFill>
              <a:latin typeface="Avenir Next Medium" panose="020B0503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3F2955"/>
                </a:solidFill>
                <a:latin typeface="Avenir Next Medium" panose="020B0503020202020204" pitchFamily="34" charset="0"/>
              </a:rPr>
              <a:t>Dr. Srivastava and </a:t>
            </a:r>
            <a:r>
              <a:rPr lang="en-US" sz="4500" b="1" dirty="0" err="1">
                <a:solidFill>
                  <a:srgbClr val="3F2955"/>
                </a:solidFill>
                <a:latin typeface="Avenir Next Medium" panose="020B0503020202020204" pitchFamily="34" charset="0"/>
              </a:rPr>
              <a:t>Kayshav</a:t>
            </a:r>
            <a:r>
              <a:rPr lang="en-US" sz="4500" b="1" dirty="0">
                <a:solidFill>
                  <a:srgbClr val="3F2955"/>
                </a:solidFill>
                <a:latin typeface="Avenir Next Medium" panose="020B0503020202020204" pitchFamily="34" charset="0"/>
              </a:rPr>
              <a:t>!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3F2955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ADB871-E5EA-A71A-3A18-CCCF79E3B3CB}"/>
              </a:ext>
            </a:extLst>
          </p:cNvPr>
          <p:cNvGrpSpPr/>
          <p:nvPr/>
        </p:nvGrpSpPr>
        <p:grpSpPr>
          <a:xfrm>
            <a:off x="796714" y="1803372"/>
            <a:ext cx="6400800" cy="2518714"/>
            <a:chOff x="685503" y="3935213"/>
            <a:chExt cx="6400800" cy="2518714"/>
          </a:xfrm>
        </p:grpSpPr>
        <p:pic>
          <p:nvPicPr>
            <p:cNvPr id="8" name="Picture 7" descr="Long Island Sillouette Logo.png">
              <a:extLst>
                <a:ext uri="{FF2B5EF4-FFF2-40B4-BE49-F238E27FC236}">
                  <a16:creationId xmlns:a16="http://schemas.microsoft.com/office/drawing/2014/main" id="{AA93CEAA-654B-FF44-6CAC-716D7D93B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03" y="3935213"/>
              <a:ext cx="6400800" cy="25187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CBDE48-570B-9A20-A9E8-662C7F1E2238}"/>
                </a:ext>
              </a:extLst>
            </p:cNvPr>
            <p:cNvSpPr txBox="1"/>
            <p:nvPr/>
          </p:nvSpPr>
          <p:spPr>
            <a:xfrm>
              <a:off x="1539341" y="5592273"/>
              <a:ext cx="610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aseline="30000" dirty="0">
                  <a:latin typeface="Zapf Dingbats"/>
                  <a:ea typeface="Zapf Dingbats"/>
                  <a:cs typeface="Zapf Dingbats"/>
                  <a:sym typeface="Zapf Dingbats"/>
                </a:rPr>
                <a:t>★</a:t>
              </a:r>
              <a:endParaRPr lang="x-none" sz="1500" baseline="30000" dirty="0">
                <a:effectLst/>
                <a:latin typeface="DIN Condensed Bold"/>
                <a:ea typeface="Times New Roman"/>
                <a:cs typeface="DIN Condensed Bold"/>
              </a:endParaRPr>
            </a:p>
          </p:txBody>
        </p:sp>
      </p:grpSp>
      <p:pic>
        <p:nvPicPr>
          <p:cNvPr id="15" name="Picture 4" descr="Contact 3 — The Philips Lab">
            <a:extLst>
              <a:ext uri="{FF2B5EF4-FFF2-40B4-BE49-F238E27FC236}">
                <a16:creationId xmlns:a16="http://schemas.microsoft.com/office/drawing/2014/main" id="{A736C5FF-C204-A2C5-6A9D-94E9BC1F5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2" y="5236972"/>
            <a:ext cx="2186523" cy="9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EE3FC-6F57-CC83-4EC3-1E4A8F2842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82" y="1888699"/>
            <a:ext cx="1959174" cy="251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8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8E60C-855A-198D-33E9-006593568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9DDB525-CFAC-DD78-70F4-38D6BEFFB85F}"/>
              </a:ext>
            </a:extLst>
          </p:cNvPr>
          <p:cNvSpPr/>
          <p:nvPr/>
        </p:nvSpPr>
        <p:spPr>
          <a:xfrm>
            <a:off x="3882452" y="16933"/>
            <a:ext cx="8309548" cy="6858000"/>
          </a:xfrm>
          <a:prstGeom prst="rect">
            <a:avLst/>
          </a:prstGeom>
          <a:gradFill>
            <a:gsLst>
              <a:gs pos="100000">
                <a:srgbClr val="FBE9D7">
                  <a:alpha val="0"/>
                </a:srgbClr>
              </a:gs>
              <a:gs pos="67000">
                <a:srgbClr val="FBE9D7">
                  <a:alpha val="51000"/>
                </a:srgbClr>
              </a:gs>
              <a:gs pos="33000">
                <a:srgbClr val="FBE9D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bout CRT – CRTmeeting">
            <a:extLst>
              <a:ext uri="{FF2B5EF4-FFF2-40B4-BE49-F238E27FC236}">
                <a16:creationId xmlns:a16="http://schemas.microsoft.com/office/drawing/2014/main" id="{9C91F726-319D-D63D-2473-459ACF62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94" y="479687"/>
            <a:ext cx="5228262" cy="10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CE9A273-26B2-D18F-7731-30B70F95C1FA}"/>
              </a:ext>
            </a:extLst>
          </p:cNvPr>
          <p:cNvSpPr txBox="1"/>
          <p:nvPr/>
        </p:nvSpPr>
        <p:spPr>
          <a:xfrm flipV="1">
            <a:off x="3681195" y="2759558"/>
            <a:ext cx="409407" cy="26633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 NGIO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059AB4-0C9F-818A-D6C0-9FF8242C9D0B}"/>
              </a:ext>
            </a:extLst>
          </p:cNvPr>
          <p:cNvSpPr txBox="1"/>
          <p:nvPr/>
        </p:nvSpPr>
        <p:spPr>
          <a:xfrm>
            <a:off x="3684370" y="1055939"/>
            <a:ext cx="409407" cy="166552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KAYSHAV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15F720-9EBC-3416-B68E-230F592759C0}"/>
              </a:ext>
            </a:extLst>
          </p:cNvPr>
          <p:cNvSpPr txBox="1"/>
          <p:nvPr/>
        </p:nvSpPr>
        <p:spPr>
          <a:xfrm flipV="1">
            <a:off x="3685740" y="3778014"/>
            <a:ext cx="409407" cy="166552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BE9D7">
                    <a:alpha val="8000"/>
                  </a:srgbClr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C51AA-97C7-9A53-9816-046B885B078E}"/>
              </a:ext>
            </a:extLst>
          </p:cNvPr>
          <p:cNvSpPr txBox="1"/>
          <p:nvPr/>
        </p:nvSpPr>
        <p:spPr>
          <a:xfrm>
            <a:off x="488897" y="2293493"/>
            <a:ext cx="11211161" cy="467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Thank You!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F2955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srgbClr val="3F2955"/>
              </a:solidFill>
              <a:latin typeface="Avenir Next Medium" panose="020B0503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F2955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 Medium" panose="020B0503020202020204" pitchFamily="34" charset="0"/>
                <a:ea typeface="+mn-ea"/>
                <a:cs typeface="+mn-cs"/>
              </a:rPr>
              <a:t>Giorgio A. Medranda, MD, FACC, FAHA, FSCAI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" panose="020B0503020202020204" pitchFamily="34" charset="0"/>
              </a:rPr>
              <a:t>Structural Interventional Cardiologist, NYU – Long Island 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" panose="020B0503020202020204" pitchFamily="34" charset="0"/>
              </a:rPr>
              <a:t>Clinical Assistant Professor, Department of Medicine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3F2955"/>
                </a:solidFill>
                <a:effectLst/>
                <a:uLnTx/>
                <a:uFillTx/>
                <a:latin typeface="Avenir Next" panose="020B0503020202020204" pitchFamily="34" charset="0"/>
              </a:rPr>
              <a:t>@GiorgioMedranda</a:t>
            </a:r>
          </a:p>
          <a:p>
            <a:pPr marL="0" marR="0" lvl="0" indent="0" algn="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2955"/>
              </a:solidFill>
              <a:effectLst/>
              <a:uLnTx/>
              <a:uFillTx/>
              <a:latin typeface="Avenir Next Medium" panose="020B0503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C7ED9-342E-F272-B6CD-3E3348555A30}"/>
              </a:ext>
            </a:extLst>
          </p:cNvPr>
          <p:cNvGrpSpPr/>
          <p:nvPr/>
        </p:nvGrpSpPr>
        <p:grpSpPr>
          <a:xfrm>
            <a:off x="796714" y="1803372"/>
            <a:ext cx="6400800" cy="2518714"/>
            <a:chOff x="685503" y="3935213"/>
            <a:chExt cx="6400800" cy="2518714"/>
          </a:xfrm>
        </p:grpSpPr>
        <p:pic>
          <p:nvPicPr>
            <p:cNvPr id="8" name="Picture 7" descr="Long Island Sillouette Logo.png">
              <a:extLst>
                <a:ext uri="{FF2B5EF4-FFF2-40B4-BE49-F238E27FC236}">
                  <a16:creationId xmlns:a16="http://schemas.microsoft.com/office/drawing/2014/main" id="{1AD50907-E48C-0FA0-8734-CCD7078B0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03" y="3935213"/>
              <a:ext cx="6400800" cy="25187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498EDC-9DA4-BC45-49F1-17FD793D1B2D}"/>
                </a:ext>
              </a:extLst>
            </p:cNvPr>
            <p:cNvSpPr txBox="1"/>
            <p:nvPr/>
          </p:nvSpPr>
          <p:spPr>
            <a:xfrm>
              <a:off x="1539341" y="5592273"/>
              <a:ext cx="6100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aseline="30000" dirty="0">
                  <a:latin typeface="Zapf Dingbats"/>
                  <a:ea typeface="Zapf Dingbats"/>
                  <a:cs typeface="Zapf Dingbats"/>
                  <a:sym typeface="Zapf Dingbats"/>
                </a:rPr>
                <a:t>★</a:t>
              </a:r>
              <a:endParaRPr lang="x-none" sz="1500" baseline="30000" dirty="0">
                <a:effectLst/>
                <a:latin typeface="DIN Condensed Bold"/>
                <a:ea typeface="Times New Roman"/>
                <a:cs typeface="DIN Condensed Bold"/>
              </a:endParaRPr>
            </a:p>
          </p:txBody>
        </p:sp>
      </p:grpSp>
      <p:pic>
        <p:nvPicPr>
          <p:cNvPr id="15" name="Picture 4" descr="Contact 3 — The Philips Lab">
            <a:extLst>
              <a:ext uri="{FF2B5EF4-FFF2-40B4-BE49-F238E27FC236}">
                <a16:creationId xmlns:a16="http://schemas.microsoft.com/office/drawing/2014/main" id="{D310A2D3-229B-493B-835B-3D9A0C67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2" y="5236972"/>
            <a:ext cx="2186523" cy="92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witter new logo . Twitter icons. New twitter logo x 2023. x Social Media  icon. 31737227 PNG">
            <a:extLst>
              <a:ext uri="{FF2B5EF4-FFF2-40B4-BE49-F238E27FC236}">
                <a16:creationId xmlns:a16="http://schemas.microsoft.com/office/drawing/2014/main" id="{2D0C7F24-7514-E9C8-9CEF-EA801C47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2000"/>
                    </a14:imgEffect>
                    <a14:imgEffect>
                      <a14:colorTemperature colorTemp="5316"/>
                    </a14:imgEffect>
                    <a14:imgEffect>
                      <a14:saturation sat="400000"/>
                    </a14:imgEffect>
                    <a14:imgEffect>
                      <a14:brightnessContrast bright="83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69" y="598615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745B-9950-F97F-B657-ED4FC5028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992F8B-7646-A5DF-9EDA-CFC431C6476C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85A81-E7B1-73D5-E14E-0F06B0D49534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As a result, there has been a renewed interest in establishing a culture of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radiation safety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in many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cardiac catheterization laboratories (CCL)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 across the country.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Developing evidence-based strategies aimed at lowering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radiation exposure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to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patients, CCL staff, and physicians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, fueled by advances in the field of radiation safety, is of paramount importance to </a:t>
            </a:r>
            <a:r>
              <a:rPr lang="en-US" sz="2400" dirty="0">
                <a:solidFill>
                  <a:srgbClr val="E44B54"/>
                </a:solidFill>
                <a:latin typeface="Avenir Next" panose="020B0503020202020204" pitchFamily="34" charset="0"/>
              </a:rPr>
              <a:t>promote longevity 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and accomplish this endeavor.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l">
              <a:lnSpc>
                <a:spcPct val="150000"/>
              </a:lnSpc>
              <a:buClrTx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1B692-5BF9-B6D2-7307-15DA6E2B0A1A}"/>
              </a:ext>
            </a:extLst>
          </p:cNvPr>
          <p:cNvSpPr txBox="1"/>
          <p:nvPr/>
        </p:nvSpPr>
        <p:spPr>
          <a:xfrm>
            <a:off x="0" y="5486400"/>
            <a:ext cx="12188952" cy="457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Medranda, Gogo. Radiation Safety in the Contemporary Cardiac Catheterization Laboratory. Cardiac Interventions Today. 2023 Digital Exclusive No. 1.</a:t>
            </a:r>
            <a:endParaRPr lang="en-US" sz="600" dirty="0">
              <a:solidFill>
                <a:srgbClr val="E44B54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FA3B8-31E3-0A7C-35C3-9BF62291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42CA72-8583-E8A1-044F-4E1F084B350B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B90FB-1F0C-FBEA-1527-D46F35BD2519}"/>
              </a:ext>
            </a:extLst>
          </p:cNvPr>
          <p:cNvSpPr/>
          <p:nvPr/>
        </p:nvSpPr>
        <p:spPr>
          <a:xfrm>
            <a:off x="6046652" y="5681472"/>
            <a:ext cx="101600" cy="49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69F083-C4AC-1FCF-364A-D26A8FA41772}"/>
              </a:ext>
            </a:extLst>
          </p:cNvPr>
          <p:cNvSpPr txBox="1"/>
          <p:nvPr/>
        </p:nvSpPr>
        <p:spPr>
          <a:xfrm>
            <a:off x="0" y="5486400"/>
            <a:ext cx="12188952" cy="457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Medranda, Gogo. Radiation Safety in the Contemporary Cardiac Catheterization Laboratory. Cardiac Interventions Today. 2023 Digital Exclusive No. 1.</a:t>
            </a:r>
            <a:endParaRPr lang="en-US" sz="600" dirty="0">
              <a:solidFill>
                <a:srgbClr val="E44B54"/>
              </a:solidFill>
              <a:latin typeface="Avenir Next" panose="020B0503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067A2A-4584-3023-C30C-94C62AF0BC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40"/>
          <a:stretch/>
        </p:blipFill>
        <p:spPr>
          <a:xfrm>
            <a:off x="2209800" y="1158157"/>
            <a:ext cx="7772400" cy="4429841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99236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8D9E-1517-B305-80F9-A9319D8FD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7908CD-292A-0A1C-1B52-5D734E9FFE45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2F413-8493-3FB6-2757-795A7B4080AF}"/>
              </a:ext>
            </a:extLst>
          </p:cNvPr>
          <p:cNvSpPr txBox="1"/>
          <p:nvPr/>
        </p:nvSpPr>
        <p:spPr>
          <a:xfrm>
            <a:off x="0" y="1371600"/>
            <a:ext cx="5486399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SCAI, among other major medical societies, has sought to shed light on the occupational hazards in the CCL led by the current SCAI president James B. </a:t>
            </a:r>
            <a:r>
              <a:rPr lang="en-US" sz="2400" dirty="0" err="1">
                <a:solidFill>
                  <a:srgbClr val="3F2955"/>
                </a:solidFill>
                <a:latin typeface="Avenir Next" panose="020B0503020202020204" pitchFamily="34" charset="0"/>
              </a:rPr>
              <a:t>Hermiller</a:t>
            </a: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, MD, MSCAI.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571E0EA-139A-6554-4902-F5318DD7B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"/>
          <a:stretch/>
        </p:blipFill>
        <p:spPr bwMode="auto">
          <a:xfrm>
            <a:off x="5486399" y="1694270"/>
            <a:ext cx="6252837" cy="36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DBE514-F458-DF1A-D6CE-42D40E6A9DEA}"/>
              </a:ext>
            </a:extLst>
          </p:cNvPr>
          <p:cNvSpPr txBox="1"/>
          <p:nvPr/>
        </p:nvSpPr>
        <p:spPr>
          <a:xfrm>
            <a:off x="0" y="5486400"/>
            <a:ext cx="12188952" cy="457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Occupational Health Hazards in the Cardiac Catheterization Laboratory: Results of the 2023 SCAI Survey </a:t>
            </a:r>
            <a:r>
              <a:rPr lang="en-US" sz="600" dirty="0" err="1">
                <a:solidFill>
                  <a:srgbClr val="3F2955"/>
                </a:solidFill>
                <a:latin typeface="Avenir Next" panose="020B0503020202020204" pitchFamily="34" charset="0"/>
              </a:rPr>
              <a:t>Abudayyeh</a:t>
            </a:r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, Islam et al. Journal of the Society for Cardiovascular Angiography &amp; Interventions, Volume 0, Issue 0, 102493</a:t>
            </a:r>
            <a:endParaRPr lang="en-US" sz="600" dirty="0">
              <a:solidFill>
                <a:srgbClr val="E44B54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532E3-9D7F-B2A7-919D-B2D3821F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5C0F809-7E8F-1D20-527A-3964AF84E0A7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EBFED7-F352-2CD5-E461-92F87C4F25C9}"/>
              </a:ext>
            </a:extLst>
          </p:cNvPr>
          <p:cNvSpPr/>
          <p:nvPr/>
        </p:nvSpPr>
        <p:spPr>
          <a:xfrm>
            <a:off x="6046652" y="5681472"/>
            <a:ext cx="101600" cy="493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E92CD1-6C77-572C-EE74-7BFD1BED3FC1}"/>
              </a:ext>
            </a:extLst>
          </p:cNvPr>
          <p:cNvSpPr txBox="1"/>
          <p:nvPr/>
        </p:nvSpPr>
        <p:spPr>
          <a:xfrm>
            <a:off x="0" y="5486400"/>
            <a:ext cx="12188952" cy="457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Medranda, Gogo. Radiation Safety in the Contemporary Cardiac Catheterization Laboratory. Cardiac Interventions Today. 2023 Digital Exclusive No. 1.</a:t>
            </a:r>
            <a:endParaRPr lang="en-US" sz="600" dirty="0">
              <a:solidFill>
                <a:srgbClr val="E44B54"/>
              </a:solidFill>
              <a:latin typeface="Avenir Next" panose="020B0503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EBE6B5-CD02-612E-5219-491DB9F1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640"/>
          <a:stretch/>
        </p:blipFill>
        <p:spPr>
          <a:xfrm>
            <a:off x="2209800" y="1158157"/>
            <a:ext cx="7772400" cy="442984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1AEDB9-D01B-C1BC-5F46-F6E3C22A1079}"/>
              </a:ext>
            </a:extLst>
          </p:cNvPr>
          <p:cNvSpPr/>
          <p:nvPr/>
        </p:nvSpPr>
        <p:spPr>
          <a:xfrm>
            <a:off x="1" y="3931920"/>
            <a:ext cx="6148251" cy="16560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152C0-54C2-12C8-C844-41DFDD9794E4}"/>
              </a:ext>
            </a:extLst>
          </p:cNvPr>
          <p:cNvSpPr/>
          <p:nvPr/>
        </p:nvSpPr>
        <p:spPr>
          <a:xfrm>
            <a:off x="1" y="1920240"/>
            <a:ext cx="12192000" cy="20116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F8547-DA04-27C9-70CF-626B128A8F37}"/>
              </a:ext>
            </a:extLst>
          </p:cNvPr>
          <p:cNvSpPr/>
          <p:nvPr/>
        </p:nvSpPr>
        <p:spPr>
          <a:xfrm>
            <a:off x="6096000" y="3931920"/>
            <a:ext cx="3886200" cy="1656078"/>
          </a:xfrm>
          <a:prstGeom prst="rect">
            <a:avLst/>
          </a:prstGeom>
          <a:noFill/>
          <a:ln>
            <a:solidFill>
              <a:srgbClr val="E44B54"/>
            </a:solidFill>
          </a:ln>
          <a:effectLst>
            <a:glow rad="88900">
              <a:srgbClr val="E44B54">
                <a:alpha val="15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616DD-B333-52F0-5071-1E0E2131B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A9A098E-757E-3910-6342-2C277761EA92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1CCBD-2330-2902-1ECB-FAEA999628C5}"/>
              </a:ext>
            </a:extLst>
          </p:cNvPr>
          <p:cNvSpPr txBox="1"/>
          <p:nvPr/>
        </p:nvSpPr>
        <p:spPr>
          <a:xfrm>
            <a:off x="0" y="1371600"/>
            <a:ext cx="5486399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Well-established shielding methods are used commonly by most operators.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However, use of relatively inexpensive scatter absorbing pads such as the RADPAD remains infrequent.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0C5489-F548-D274-DD26-63B09C6EC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7"/>
          <a:stretch/>
        </p:blipFill>
        <p:spPr bwMode="auto">
          <a:xfrm>
            <a:off x="5486399" y="1694270"/>
            <a:ext cx="6252837" cy="36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D86504-043A-B392-EF4A-65417DD013F1}"/>
              </a:ext>
            </a:extLst>
          </p:cNvPr>
          <p:cNvSpPr txBox="1"/>
          <p:nvPr/>
        </p:nvSpPr>
        <p:spPr>
          <a:xfrm>
            <a:off x="0" y="5486400"/>
            <a:ext cx="12188952" cy="4572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Occupational Health Hazards in the Cardiac Catheterization Laboratory: Results of the 2023 SCAI Survey </a:t>
            </a:r>
            <a:r>
              <a:rPr lang="en-US" sz="600" dirty="0" err="1">
                <a:solidFill>
                  <a:srgbClr val="3F2955"/>
                </a:solidFill>
                <a:latin typeface="Avenir Next" panose="020B0503020202020204" pitchFamily="34" charset="0"/>
              </a:rPr>
              <a:t>Abudayyeh</a:t>
            </a:r>
            <a:r>
              <a:rPr lang="en-US" sz="600" dirty="0">
                <a:solidFill>
                  <a:srgbClr val="3F2955"/>
                </a:solidFill>
                <a:latin typeface="Avenir Next" panose="020B0503020202020204" pitchFamily="34" charset="0"/>
              </a:rPr>
              <a:t>, Islam et al. Journal of the Society for Cardiovascular Angiography &amp; Interventions, Volume 0, Issue 0, 102493</a:t>
            </a:r>
            <a:endParaRPr lang="en-US" sz="600" dirty="0">
              <a:solidFill>
                <a:srgbClr val="E44B54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760FCD-43AA-93EF-5537-1968F15D2F42}"/>
              </a:ext>
            </a:extLst>
          </p:cNvPr>
          <p:cNvSpPr/>
          <p:nvPr/>
        </p:nvSpPr>
        <p:spPr>
          <a:xfrm>
            <a:off x="7309063" y="2552956"/>
            <a:ext cx="2718652" cy="202518"/>
          </a:xfrm>
          <a:prstGeom prst="rect">
            <a:avLst/>
          </a:prstGeom>
          <a:solidFill>
            <a:srgbClr val="E44B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5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09A38-ED8D-B3C1-019C-12F83C567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0E429DE-8CD6-D2F2-CFA3-277A6750D7BD}"/>
              </a:ext>
            </a:extLst>
          </p:cNvPr>
          <p:cNvSpPr txBox="1"/>
          <p:nvPr/>
        </p:nvSpPr>
        <p:spPr>
          <a:xfrm>
            <a:off x="0" y="457200"/>
            <a:ext cx="12188952" cy="91440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3F2955"/>
                </a:solidFill>
                <a:latin typeface="Avenir Next Demi Bold" panose="020B0503020202020204" pitchFamily="34" charset="0"/>
              </a:rPr>
              <a:t>Background</a:t>
            </a:r>
            <a:endParaRPr lang="en-US" sz="4000" b="1" i="0" dirty="0">
              <a:solidFill>
                <a:srgbClr val="E44B54"/>
              </a:solidFill>
              <a:latin typeface="Avenir Next Demi Bold" panose="020B05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CC341F-7800-CA91-514D-18B6721134ED}"/>
              </a:ext>
            </a:extLst>
          </p:cNvPr>
          <p:cNvSpPr txBox="1"/>
          <p:nvPr/>
        </p:nvSpPr>
        <p:spPr>
          <a:xfrm>
            <a:off x="0" y="1371600"/>
            <a:ext cx="12188952" cy="4572000"/>
          </a:xfrm>
          <a:prstGeom prst="rect">
            <a:avLst/>
          </a:prstGeom>
          <a:noFill/>
        </p:spPr>
        <p:txBody>
          <a:bodyPr wrap="square" lIns="457200" tIns="228600" rIns="457200" bIns="457200" rtlCol="0" anchor="t" anchorCtr="0">
            <a:noAutofit/>
          </a:bodyPr>
          <a:lstStyle/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The RADPAD was designed as a protective scatter-radiation absorbing shield placed on the patient with the goal of reducing scatter radiation to all. 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3F2955"/>
                </a:solidFill>
                <a:latin typeface="Avenir Next" panose="020B0503020202020204" pitchFamily="34" charset="0"/>
              </a:rPr>
              <a:t>Comprised of antimony + bismuth (both high-atomic numbers and non-toxic).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50000"/>
              </a:lnSpc>
              <a:buClrTx/>
            </a:pPr>
            <a:r>
              <a:rPr lang="en-US" sz="2400" dirty="0">
                <a:gradFill>
                  <a:gsLst>
                    <a:gs pos="0">
                      <a:srgbClr val="E44B54"/>
                    </a:gs>
                    <a:gs pos="100000">
                      <a:srgbClr val="2C133F"/>
                    </a:gs>
                  </a:gsLst>
                  <a:lin ang="10800000" scaled="0"/>
                </a:gradFill>
                <a:latin typeface="Avenir Next" panose="020B0503020202020204" pitchFamily="34" charset="0"/>
              </a:rPr>
              <a:t>+</a:t>
            </a:r>
          </a:p>
          <a:p>
            <a:pPr marL="342900" indent="-342900" algn="l">
              <a:lnSpc>
                <a:spcPct val="150000"/>
              </a:lnSpc>
              <a:buClrTx/>
              <a:buFont typeface="Wingdings" pitchFamily="2" charset="2"/>
              <a:buChar char="§"/>
            </a:pPr>
            <a:endParaRPr lang="en-US" sz="2400" dirty="0">
              <a:solidFill>
                <a:srgbClr val="3F2955"/>
              </a:solidFill>
              <a:latin typeface="Avenir Next" panose="020B0503020202020204" pitchFamily="34" charset="0"/>
            </a:endParaRPr>
          </a:p>
        </p:txBody>
      </p:sp>
      <p:pic>
        <p:nvPicPr>
          <p:cNvPr id="2" name="Picture 2" descr="Antimony Definition, Facts, Symbol, Discovery, Property, Uses">
            <a:extLst>
              <a:ext uri="{FF2B5EF4-FFF2-40B4-BE49-F238E27FC236}">
                <a16:creationId xmlns:a16="http://schemas.microsoft.com/office/drawing/2014/main" id="{5BCB1823-50A2-7606-CFB3-DD61BFA12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42"/>
                    </a14:imgEffect>
                    <a14:imgEffect>
                      <a14:saturation sat="0"/>
                    </a14:imgEffect>
                    <a14:imgEffect>
                      <a14:brightnessContrast bright="20000"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69" y="34747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smuth Facts, Symbol, Discovery, Properties, Uses">
            <a:extLst>
              <a:ext uri="{FF2B5EF4-FFF2-40B4-BE49-F238E27FC236}">
                <a16:creationId xmlns:a16="http://schemas.microsoft.com/office/drawing/2014/main" id="{528B7A88-BFA3-9CE2-C84A-8E61050A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44B5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2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20" y="34747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06 Antimony Metal Images, Stock Photos, 3D objects, &amp; Vectors |  Shutterstock">
            <a:extLst>
              <a:ext uri="{FF2B5EF4-FFF2-40B4-BE49-F238E27FC236}">
                <a16:creationId xmlns:a16="http://schemas.microsoft.com/office/drawing/2014/main" id="{C6D780C6-F838-C3AD-10A5-6BBEF23D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06" y="34747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odiscoveries Bismuth Crystal Lab Grown Small — Professor Plums">
            <a:extLst>
              <a:ext uri="{FF2B5EF4-FFF2-40B4-BE49-F238E27FC236}">
                <a16:creationId xmlns:a16="http://schemas.microsoft.com/office/drawing/2014/main" id="{6BDF6850-43CB-8F58-DF06-140E5F11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95" y="347472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168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342F88-C91A-467B-87C6-83784E4B4F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DC4BA-D385-41E1-885A-815162D8389C}">
  <ds:schemaRefs>
    <ds:schemaRef ds:uri="21c7ca72-f6d5-4b0e-8803-9d163f0b428e"/>
    <ds:schemaRef ds:uri="be269bf9-969f-4947-ab6e-df6fb505fba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0C6FBC-4875-4054-A4CB-9B0F8BF8B759}">
  <ds:schemaRefs>
    <ds:schemaRef ds:uri="21c7ca72-f6d5-4b0e-8803-9d163f0b428e"/>
    <ds:schemaRef ds:uri="be269bf9-969f-4947-ab6e-df6fb505fb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7380</TotalTime>
  <Words>1594</Words>
  <Application>Microsoft Office PowerPoint</Application>
  <PresentationFormat>Widescreen</PresentationFormat>
  <Paragraphs>306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Avenir Next</vt:lpstr>
      <vt:lpstr>Avenir Next Demi Bold</vt:lpstr>
      <vt:lpstr>Avenir Next Medium</vt:lpstr>
      <vt:lpstr>Calibri</vt:lpstr>
      <vt:lpstr>Calibri Light</vt:lpstr>
      <vt:lpstr>DIN Condensed Bold</vt:lpstr>
      <vt:lpstr>Wingdings</vt:lpstr>
      <vt:lpstr>Zapf Dingbats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Thomas A</dc:creator>
  <cp:lastModifiedBy>Administrateur</cp:lastModifiedBy>
  <cp:revision>93</cp:revision>
  <dcterms:created xsi:type="dcterms:W3CDTF">2024-04-30T17:23:04Z</dcterms:created>
  <dcterms:modified xsi:type="dcterms:W3CDTF">2025-03-08T17:13:20Z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  <property fmtid="{D5CDD505-2E9C-101B-9397-08002B2CF9AE}" pid="3" name="MediaServiceImageTags">
    <vt:lpwstr/>
  </property>
</Properties>
</file>