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0" r:id="rId8"/>
    <p:sldId id="278" r:id="rId9"/>
    <p:sldId id="263" r:id="rId10"/>
    <p:sldId id="271" r:id="rId11"/>
    <p:sldId id="266" r:id="rId12"/>
    <p:sldId id="268" r:id="rId13"/>
    <p:sldId id="269" r:id="rId14"/>
    <p:sldId id="272" r:id="rId15"/>
    <p:sldId id="270" r:id="rId16"/>
    <p:sldId id="281" r:id="rId17"/>
    <p:sldId id="264" r:id="rId18"/>
    <p:sldId id="273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2856"/>
    <a:srgbClr val="3F2A55"/>
    <a:srgbClr val="DF5150"/>
    <a:srgbClr val="E54B55"/>
    <a:srgbClr val="FC746D"/>
    <a:srgbClr val="D2545F"/>
    <a:srgbClr val="E0EAFE"/>
    <a:srgbClr val="00C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88394-68C3-406E-86D4-4CB98CAB888D}" v="14" dt="2024-05-08T13:59:33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D1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A-49B0-AAD8-BABEEB8B1C5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A-49B0-AAD8-BABEEB8B1C51}"/>
              </c:ext>
            </c:extLst>
          </c:dPt>
          <c:dPt>
            <c:idx val="2"/>
            <c:bubble3D val="0"/>
            <c:spPr>
              <a:solidFill>
                <a:srgbClr val="E9834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A-49B0-AAD8-BABEEB8B1C51}"/>
              </c:ext>
            </c:extLst>
          </c:dPt>
          <c:dPt>
            <c:idx val="3"/>
            <c:bubble3D val="0"/>
            <c:spPr>
              <a:solidFill>
                <a:srgbClr val="1EABE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2A-49B0-AAD8-BABEEB8B1C5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92A-49B0-AAD8-BABEEB8B1C5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92A-49B0-AAD8-BABEEB8B1C5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92A-49B0-AAD8-BABEEB8B1C51}"/>
                </c:ext>
              </c:extLst>
            </c:dLbl>
            <c:dLbl>
              <c:idx val="3"/>
              <c:layout>
                <c:manualLayout>
                  <c:x val="0.12737125779761438"/>
                  <c:y val="1.49958720237574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2A-49B0-AAD8-BABEEB8B1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UA</c:v>
                </c:pt>
                <c:pt idx="1">
                  <c:v>STEMI</c:v>
                </c:pt>
                <c:pt idx="2">
                  <c:v>NSTEMI</c:v>
                </c:pt>
                <c:pt idx="3">
                  <c:v>Stable CAD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0.13</c:v>
                </c:pt>
                <c:pt idx="1">
                  <c:v>0.09</c:v>
                </c:pt>
                <c:pt idx="2">
                  <c:v>0.34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2A-49B0-AAD8-BABEEB8B1C5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79218911962821"/>
          <c:y val="0.31944348892719182"/>
          <c:w val="0.32741794243995231"/>
          <c:h val="0.38462131745793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D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92-45F3-B9BE-CF8321E0EE88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92-45F3-B9BE-CF8321E0EE88}"/>
              </c:ext>
            </c:extLst>
          </c:dPt>
          <c:dPt>
            <c:idx val="2"/>
            <c:bubble3D val="0"/>
            <c:spPr>
              <a:solidFill>
                <a:srgbClr val="E9834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92-45F3-B9BE-CF8321E0EE88}"/>
              </c:ext>
            </c:extLst>
          </c:dPt>
          <c:dPt>
            <c:idx val="3"/>
            <c:bubble3D val="0"/>
            <c:spPr>
              <a:solidFill>
                <a:srgbClr val="1EABE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92-45F3-B9BE-CF8321E0EE8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C92-45F3-B9BE-CF8321E0EE8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C92-45F3-B9BE-CF8321E0EE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C92-45F3-B9BE-CF8321E0EE88}"/>
                </c:ext>
              </c:extLst>
            </c:dLbl>
            <c:dLbl>
              <c:idx val="3"/>
              <c:layout>
                <c:manualLayout>
                  <c:x val="0.12737125779761438"/>
                  <c:y val="1.49958720237574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92-45F3-B9BE-CF8321E0E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UA</c:v>
                </c:pt>
                <c:pt idx="1">
                  <c:v>STEMI</c:v>
                </c:pt>
                <c:pt idx="2">
                  <c:v>NSTEMI</c:v>
                </c:pt>
                <c:pt idx="3">
                  <c:v>Stable CAD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0.17</c:v>
                </c:pt>
                <c:pt idx="1">
                  <c:v>0.11</c:v>
                </c:pt>
                <c:pt idx="2">
                  <c:v>0.28000000000000003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92-45F3-B9BE-CF8321E0EE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79218911962821"/>
          <c:y val="0.31944348892719182"/>
          <c:w val="0.32741794243995231"/>
          <c:h val="0.38462131745793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C746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9C-4A2D-BA63-AE5DEDDC58F8}"/>
              </c:ext>
            </c:extLst>
          </c:dPt>
          <c:dPt>
            <c:idx val="1"/>
            <c:bubble3D val="0"/>
            <c:spPr>
              <a:solidFill>
                <a:srgbClr val="B2EC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9C-4A2D-BA63-AE5DEDDC58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C-4A2D-BA63-AE5DEDDC58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Planned before stenting</c:v>
                </c:pt>
                <c:pt idx="1">
                  <c:v>In-stent Restenosis</c:v>
                </c:pt>
                <c:pt idx="2">
                  <c:v>Bailout for stent underexpansion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0.8</c:v>
                </c:pt>
                <c:pt idx="1">
                  <c:v>0.11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9C-4A2D-BA63-AE5DEDDC58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890263197856407"/>
          <c:y val="0.29985316595857353"/>
          <c:w val="0.34266494565084277"/>
          <c:h val="0.40029366808285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C746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C-449D-AF1B-F81B4B42B690}"/>
              </c:ext>
            </c:extLst>
          </c:dPt>
          <c:dPt>
            <c:idx val="1"/>
            <c:bubble3D val="0"/>
            <c:spPr>
              <a:solidFill>
                <a:srgbClr val="B2EC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BC-449D-AF1B-F81B4B42B6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BC-449D-AF1B-F81B4B42B6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Rotational Atherectomy</c:v>
                </c:pt>
                <c:pt idx="1">
                  <c:v>Orbital Atherectomy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BC-449D-AF1B-F81B4B42B6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A7D8-2335-4B3C-92B2-FCE37FC2909E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73ED7-306F-4F91-B671-70546A60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7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65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2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6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67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8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6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33B4-C9F2-7002-BDE3-CB77EF1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50208-93D2-E6DD-C45A-10ECB755A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1FBD-07FA-43D3-5247-64BC436A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BC16E-1CF9-0EA1-518F-D01CAAA2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1B42-1380-7843-9BAF-7C1E8337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0A9A-82EB-8676-7BF6-62D69E37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D43A8-C710-9B71-3B08-D54D00804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134AE-B344-CBA6-9FED-A6AFFF39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2B09E-1FC9-DAF2-D033-6387A95D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1143-C5E4-0BE8-C277-70BFFF17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CDF72-4713-F2A7-32E0-4D428C454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6D773-A15D-E01A-9916-ED90DBCB1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B9D7-093D-3FBB-4F88-61F6CB8A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31A88-27BD-5E74-BF6C-B0D367F5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58EA-BFE0-BE86-FAF4-6F31CC98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5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FF33-3107-5713-DF30-99D2D1B2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607E2-4646-761A-C934-AD1B75F4B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5A13-6A2A-3747-E240-EDC3603B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C482-8F6D-FFD9-B928-4A0B8A28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E46B-EC0E-8353-1F14-D8B8E627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F205-F05A-84B2-E665-25DFADB8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69DD3-284B-DAF4-7C41-1CD9249D8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C240-F673-28C7-A322-053B52AD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129BF-C4AB-97C7-A2BE-1775D1B7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352A-4954-B927-4CE8-142F8832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98EE-681C-6F06-8E19-0967977C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C26A2-DA61-61A8-4E07-2318FFFBF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43311-7E60-E79C-9C28-2CCACC70E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A4E8A-93B0-EEDC-98DB-62B44433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CE655-75AF-3B24-098F-BBA71AD8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11E8F-895D-0D1E-EABC-B409C32C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B008-EA1B-3D5F-0405-81F59DFF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65E0C-968D-808B-4CF8-C455CEB76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0F96F-1AD4-619F-A4DC-83743075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2D292-4847-634A-66A0-0654403D3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110CA-5F38-C55E-05DE-497168E14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4BE1A-4975-BD5F-8F76-AD3138B8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00F8E-7FCC-0494-701D-146080A8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BEFEA-B179-0BA5-B235-7B3D017B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86B7-FA62-6CD3-9840-6E89F886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37C1F-AA16-323B-3734-DFDB6E4B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ECC82-2E58-71B0-0918-FD439717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8B32E-F962-2AC6-9F6E-584EEC5F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3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0B56B-E19E-DE88-5A47-90E9E64D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5DC82-04DA-7A92-BDF6-C44A4A68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EDD16-F68F-6FB5-B782-48556523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7957-712F-F134-7E4F-F0A8C510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6A0AB-24F8-7348-111C-DCAD9074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C663C-A3FC-0AE4-6DF2-9C20ED56B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12E55-714A-3CB9-DB21-25FD5081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2C56-3285-D134-174B-5A9625D4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2CAE8-2274-5FD0-A69F-FFB926FD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AC06-6C00-CE76-2D88-6E4E1F58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ED141-7CCD-1A6D-44E0-7391C91B0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F1746-C80F-5050-7AD0-15F85CA74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3B768-745F-6824-F079-97616F72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3992F-566A-1694-8FFC-F67EE8D1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04B05-01B3-CA4A-56F9-A3783BE4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6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11E60-105E-33C9-C30A-DA6F0DF8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5F66-0954-5CD0-4FCC-C9D78E68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EB195-BAE2-8C55-F047-FBDEDEF70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71BCA-E202-47D0-BEAD-1ACFCF8A782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03FE5-D00A-EEC5-31F2-FABA49FD4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183FD-2F4B-4295-5C3F-065BEA75E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4F51-D619-AF54-C6C8-ABCE0FE27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899" y="2252307"/>
            <a:ext cx="6033994" cy="2092129"/>
          </a:xfrm>
        </p:spPr>
        <p:txBody>
          <a:bodyPr anchor="t">
            <a:noAutofit/>
          </a:bodyPr>
          <a:lstStyle/>
          <a:p>
            <a:pPr algn="l">
              <a:buClr>
                <a:schemeClr val="lt2"/>
              </a:buClr>
              <a:buSzPct val="1100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Intravascular Lithotripsy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Mechanical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Debulking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Multicenter Registry For The Treatment Of Complex Calcified Coronary Arteries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Multicenter Prospective  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F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7F7AB-81CC-413A-990F-0FDD68F2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49" y="5099313"/>
            <a:ext cx="5843033" cy="216690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Clr>
                <a:schemeClr val="lt2"/>
              </a:buClr>
              <a:buSzPct val="110000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Enrico Cerrato, MD,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Ph.D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>
              <a:lnSpc>
                <a:spcPct val="110000"/>
              </a:lnSpc>
              <a:spcBef>
                <a:spcPct val="0"/>
              </a:spcBef>
              <a:buClr>
                <a:schemeClr val="lt2"/>
              </a:buClr>
              <a:buSzPct val="110000"/>
            </a:pP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Interventional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Cardiology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Unit</a:t>
            </a:r>
          </a:p>
          <a:p>
            <a:pPr lvl="0" algn="l">
              <a:lnSpc>
                <a:spcPct val="110000"/>
              </a:lnSpc>
              <a:spcBef>
                <a:spcPct val="0"/>
              </a:spcBef>
              <a:buClr>
                <a:schemeClr val="lt2"/>
              </a:buClr>
              <a:buSzPct val="110000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San Luigi Gonzaga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University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Hospital,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Turin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Italy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>
              <a:lnSpc>
                <a:spcPct val="110000"/>
              </a:lnSpc>
              <a:spcBef>
                <a:spcPct val="0"/>
              </a:spcBef>
              <a:buClr>
                <a:schemeClr val="lt2"/>
              </a:buClr>
              <a:buSzPct val="110000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Rivoli Infermi Hospital,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Turin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Italy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>
              <a:lnSpc>
                <a:spcPct val="110000"/>
              </a:lnSpc>
              <a:spcBef>
                <a:spcPct val="0"/>
              </a:spcBef>
              <a:buClr>
                <a:schemeClr val="lt2"/>
              </a:buClr>
              <a:buSzPct val="110000"/>
            </a:pPr>
            <a:endParaRPr lang="it-IT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buClr>
                <a:schemeClr val="lt2"/>
              </a:buClr>
              <a:buSzPct val="110000"/>
            </a:pPr>
            <a:r>
              <a:rPr lang="it-IT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it-IT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behalf</a:t>
            </a:r>
            <a:r>
              <a:rPr lang="it-IT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Rolling</a:t>
            </a:r>
            <a:r>
              <a:rPr lang="it-IT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Stone </a:t>
            </a:r>
            <a:r>
              <a:rPr lang="it-IT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investigators</a:t>
            </a:r>
            <a:endParaRPr lang="it-IT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lnSpc>
                <a:spcPct val="110000"/>
              </a:lnSpc>
              <a:spcBef>
                <a:spcPct val="0"/>
              </a:spcBef>
              <a:buClr>
                <a:schemeClr val="lt2"/>
              </a:buClr>
              <a:buSzPct val="110000"/>
            </a:pPr>
            <a:endParaRPr lang="it-IT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>
              <a:lnSpc>
                <a:spcPct val="110000"/>
              </a:lnSpc>
              <a:spcBef>
                <a:spcPct val="0"/>
              </a:spcBef>
              <a:buClr>
                <a:schemeClr val="lt2"/>
              </a:buClr>
              <a:buSzPct val="110000"/>
            </a:pPr>
            <a:endParaRPr lang="it-IT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>
              <a:lnSpc>
                <a:spcPct val="110000"/>
              </a:lnSpc>
              <a:spcBef>
                <a:spcPct val="0"/>
              </a:spcBef>
              <a:buClr>
                <a:schemeClr val="lt2"/>
              </a:buClr>
              <a:buSzPct val="110000"/>
            </a:pPr>
            <a:endParaRPr lang="it-IT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bg1"/>
              </a:solidFill>
            </a:endParaRPr>
          </a:p>
          <a:p>
            <a:pPr algn="l"/>
            <a:endParaRPr lang="en-US" sz="1800" dirty="0">
              <a:solidFill>
                <a:schemeClr val="bg1"/>
              </a:solidFill>
            </a:endParaRPr>
          </a:p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Google Shape;8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99" y="4219074"/>
            <a:ext cx="1342606" cy="689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42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3000" kern="0" dirty="0">
                <a:solidFill>
                  <a:srgbClr val="FFFFFF"/>
                </a:solidFill>
              </a:rPr>
              <a:t>Procedural </a:t>
            </a:r>
            <a:r>
              <a:rPr lang="it-IT" sz="3000" kern="0" dirty="0" err="1">
                <a:solidFill>
                  <a:srgbClr val="FFFFFF"/>
                </a:solidFill>
              </a:rPr>
              <a:t>Characteristics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58350"/>
              </p:ext>
            </p:extLst>
          </p:nvPr>
        </p:nvGraphicFramePr>
        <p:xfrm>
          <a:off x="1785128" y="890149"/>
          <a:ext cx="8730471" cy="4735044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013599">
                  <a:extLst>
                    <a:ext uri="{9D8B030D-6E8A-4147-A177-3AD203B41FA5}">
                      <a16:colId xmlns:a16="http://schemas.microsoft.com/office/drawing/2014/main" val="956974419"/>
                    </a:ext>
                  </a:extLst>
                </a:gridCol>
                <a:gridCol w="2013599">
                  <a:extLst>
                    <a:ext uri="{9D8B030D-6E8A-4147-A177-3AD203B41FA5}">
                      <a16:colId xmlns:a16="http://schemas.microsoft.com/office/drawing/2014/main" val="830068875"/>
                    </a:ext>
                  </a:extLst>
                </a:gridCol>
                <a:gridCol w="2013599">
                  <a:extLst>
                    <a:ext uri="{9D8B030D-6E8A-4147-A177-3AD203B41FA5}">
                      <a16:colId xmlns:a16="http://schemas.microsoft.com/office/drawing/2014/main" val="1794831063"/>
                    </a:ext>
                  </a:extLst>
                </a:gridCol>
                <a:gridCol w="2013599">
                  <a:extLst>
                    <a:ext uri="{9D8B030D-6E8A-4147-A177-3AD203B41FA5}">
                      <a16:colId xmlns:a16="http://schemas.microsoft.com/office/drawing/2014/main" val="1901647587"/>
                    </a:ext>
                  </a:extLst>
                </a:gridCol>
                <a:gridCol w="676075">
                  <a:extLst>
                    <a:ext uri="{9D8B030D-6E8A-4147-A177-3AD203B41FA5}">
                      <a16:colId xmlns:a16="http://schemas.microsoft.com/office/drawing/2014/main" val="4075929624"/>
                    </a:ext>
                  </a:extLst>
                </a:gridCol>
              </a:tblGrid>
              <a:tr h="459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Characteristic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Overall 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 924)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 380)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IVL 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 544)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p-value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838472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109" marR="2210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29552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Multivessel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 (78)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(84)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(74)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p&lt;0.01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998428983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total occlusion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(25)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(26)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(24)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1331628973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main disease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 (23)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(22)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(24)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3453231908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it-IT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Left</a:t>
                      </a:r>
                      <a:r>
                        <a:rPr lang="it-IT" sz="1050" baseline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50" baseline="0" dirty="0" err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lang="it-IT" sz="1050" baseline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50" baseline="0" dirty="0" err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debulking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it-IT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110 (12)</a:t>
                      </a: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it-IT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41 (11)</a:t>
                      </a: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it-IT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69</a:t>
                      </a:r>
                      <a:r>
                        <a:rPr lang="it-IT" sz="1050" baseline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(13)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it-IT" sz="105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3696334533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Stenting</a:t>
                      </a:r>
                      <a:endParaRPr lang="it-IT" sz="105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1383053658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stents used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 ± 0.92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 ± 0.91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 ± 0.83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3265931581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stent length*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(26 – 56)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(33 – 70) 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(23 – 47)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2356453941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stent diam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3.41 ± 0.83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3.21 ± 0.94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3.55 ± 0.67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4154296168"/>
                  </a:ext>
                </a:extLst>
              </a:tr>
              <a:tr h="18288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 </a:t>
                      </a:r>
                      <a:r>
                        <a:rPr lang="en-US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postdilation</a:t>
                      </a:r>
                      <a:endParaRPr lang="it-IT" sz="105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3738359725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Non-compliant balloon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 (77)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 (83)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(73)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2064732355"/>
                  </a:ext>
                </a:extLst>
              </a:tr>
              <a:tr h="158153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1086452739"/>
                  </a:ext>
                </a:extLst>
              </a:tr>
              <a:tr h="3202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Intravascular imaging use</a:t>
                      </a:r>
                      <a:endParaRPr lang="it-IT" sz="105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 (34)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(28)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(38)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22109" marR="22109" marT="0" marB="0"/>
                </a:tc>
                <a:extLst>
                  <a:ext uri="{0D108BD9-81ED-4DB2-BD59-A6C34878D82A}">
                    <a16:rowId xmlns:a16="http://schemas.microsoft.com/office/drawing/2014/main" val="3964467179"/>
                  </a:ext>
                </a:extLst>
              </a:tr>
              <a:tr h="3669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Radial access only</a:t>
                      </a:r>
                      <a:endParaRPr lang="it-IT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719 (81)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266 (74)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453 (85)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&lt;0.001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792043197"/>
                  </a:ext>
                </a:extLst>
              </a:tr>
            </a:tbl>
          </a:graphicData>
        </a:graphic>
      </p:graphicFrame>
      <p:sp>
        <p:nvSpPr>
          <p:cNvPr id="10" name="Rettangolo 6"/>
          <p:cNvSpPr/>
          <p:nvPr/>
        </p:nvSpPr>
        <p:spPr>
          <a:xfrm>
            <a:off x="1785129" y="1643605"/>
            <a:ext cx="8730471" cy="126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6"/>
          <p:cNvSpPr/>
          <p:nvPr/>
        </p:nvSpPr>
        <p:spPr>
          <a:xfrm>
            <a:off x="1785128" y="3145577"/>
            <a:ext cx="8730471" cy="751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6"/>
          <p:cNvSpPr/>
          <p:nvPr/>
        </p:nvSpPr>
        <p:spPr>
          <a:xfrm>
            <a:off x="1785127" y="4286250"/>
            <a:ext cx="8730471" cy="473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9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578" y="1399405"/>
            <a:ext cx="5957875" cy="4658713"/>
          </a:xfrm>
          <a:prstGeom prst="rect">
            <a:avLst/>
          </a:prstGeom>
        </p:spPr>
      </p:pic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it-IT" sz="3200" dirty="0" err="1">
                <a:solidFill>
                  <a:schemeClr val="lt1"/>
                </a:solidFill>
              </a:rPr>
              <a:t>Primary</a:t>
            </a:r>
            <a:r>
              <a:rPr lang="it-IT" sz="3200" dirty="0">
                <a:solidFill>
                  <a:schemeClr val="lt1"/>
                </a:solidFill>
              </a:rPr>
              <a:t> </a:t>
            </a:r>
            <a:r>
              <a:rPr lang="it-IT" sz="3200" dirty="0" err="1">
                <a:solidFill>
                  <a:schemeClr val="lt1"/>
                </a:solidFill>
              </a:rPr>
              <a:t>effectiveness</a:t>
            </a:r>
            <a:r>
              <a:rPr lang="it-IT" sz="3200" dirty="0">
                <a:solidFill>
                  <a:schemeClr val="lt1"/>
                </a:solidFill>
              </a:rPr>
              <a:t> </a:t>
            </a:r>
            <a:r>
              <a:rPr lang="it-IT" sz="3200" dirty="0" err="1">
                <a:solidFill>
                  <a:schemeClr val="lt1"/>
                </a:solidFill>
              </a:rPr>
              <a:t>endpoint</a:t>
            </a:r>
            <a:endParaRPr lang="it-IT" sz="3000" kern="0" dirty="0">
              <a:solidFill>
                <a:srgbClr val="FFFFFF"/>
              </a:solidFill>
            </a:endParaRPr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145453C8-249E-9F67-018D-AA72273D04DC}"/>
              </a:ext>
            </a:extLst>
          </p:cNvPr>
          <p:cNvSpPr/>
          <p:nvPr/>
        </p:nvSpPr>
        <p:spPr>
          <a:xfrm>
            <a:off x="264441" y="811636"/>
            <a:ext cx="5132617" cy="577581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ttangolo 142">
            <a:extLst>
              <a:ext uri="{FF2B5EF4-FFF2-40B4-BE49-F238E27FC236}">
                <a16:creationId xmlns:a16="http://schemas.microsoft.com/office/drawing/2014/main" id="{A1ECFC2E-9A3D-523A-5710-6686BFD1E5AB}"/>
              </a:ext>
            </a:extLst>
          </p:cNvPr>
          <p:cNvSpPr/>
          <p:nvPr/>
        </p:nvSpPr>
        <p:spPr>
          <a:xfrm>
            <a:off x="251564" y="801448"/>
            <a:ext cx="11137925" cy="5256670"/>
          </a:xfrm>
          <a:prstGeom prst="rect">
            <a:avLst/>
          </a:prstGeom>
          <a:noFill/>
          <a:ln w="28575" cap="flat" cmpd="sng" algn="ctr">
            <a:solidFill>
              <a:srgbClr val="FC746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0D380542-628A-4EA6-91F8-364E85A535D6}"/>
              </a:ext>
            </a:extLst>
          </p:cNvPr>
          <p:cNvSpPr txBox="1"/>
          <p:nvPr/>
        </p:nvSpPr>
        <p:spPr>
          <a:xfrm>
            <a:off x="943044" y="811636"/>
            <a:ext cx="34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Procedural success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91" y="1753328"/>
            <a:ext cx="3032315" cy="4060219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>
            <a:off x="8515692" y="2936477"/>
            <a:ext cx="221673" cy="286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9" name="Freccia in giù 208"/>
          <p:cNvSpPr/>
          <p:nvPr/>
        </p:nvSpPr>
        <p:spPr>
          <a:xfrm>
            <a:off x="10811280" y="2738582"/>
            <a:ext cx="221673" cy="286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0" name="Google Shape;8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145453C8-249E-9F67-018D-AA72273D04DC}"/>
              </a:ext>
            </a:extLst>
          </p:cNvPr>
          <p:cNvSpPr/>
          <p:nvPr/>
        </p:nvSpPr>
        <p:spPr>
          <a:xfrm>
            <a:off x="5409935" y="811636"/>
            <a:ext cx="5961518" cy="577581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380542-628A-4EA6-91F8-364E85A535D6}"/>
              </a:ext>
            </a:extLst>
          </p:cNvPr>
          <p:cNvSpPr txBox="1"/>
          <p:nvPr/>
        </p:nvSpPr>
        <p:spPr>
          <a:xfrm>
            <a:off x="5989668" y="811722"/>
            <a:ext cx="480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Intraprocedural</a:t>
            </a:r>
            <a:r>
              <a:rPr lang="it-IT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Complications</a:t>
            </a:r>
            <a:endParaRPr lang="it-IT" sz="24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pic>
        <p:nvPicPr>
          <p:cNvPr id="16" name="Google Shape;8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50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it-IT" sz="3200" dirty="0" err="1">
                <a:solidFill>
                  <a:schemeClr val="lt1"/>
                </a:solidFill>
              </a:rPr>
              <a:t>Primary</a:t>
            </a:r>
            <a:r>
              <a:rPr lang="it-IT" sz="3200" dirty="0">
                <a:solidFill>
                  <a:schemeClr val="lt1"/>
                </a:solidFill>
              </a:rPr>
              <a:t> </a:t>
            </a:r>
            <a:r>
              <a:rPr lang="it-IT" sz="3200" dirty="0" err="1">
                <a:solidFill>
                  <a:schemeClr val="lt1"/>
                </a:solidFill>
              </a:rPr>
              <a:t>Safety</a:t>
            </a:r>
            <a:r>
              <a:rPr lang="it-IT" sz="3200" dirty="0">
                <a:solidFill>
                  <a:schemeClr val="lt1"/>
                </a:solidFill>
              </a:rPr>
              <a:t> </a:t>
            </a:r>
            <a:r>
              <a:rPr lang="it-IT" sz="3200" dirty="0" err="1">
                <a:solidFill>
                  <a:schemeClr val="lt1"/>
                </a:solidFill>
              </a:rPr>
              <a:t>Endpoints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Immagin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7906" y="3962922"/>
            <a:ext cx="3837905" cy="1918953"/>
          </a:xfrm>
          <a:prstGeom prst="rect">
            <a:avLst/>
          </a:prstGeom>
        </p:spPr>
      </p:pic>
      <p:sp>
        <p:nvSpPr>
          <p:cNvPr id="17" name="Rettangolo 6"/>
          <p:cNvSpPr/>
          <p:nvPr/>
        </p:nvSpPr>
        <p:spPr>
          <a:xfrm>
            <a:off x="604981" y="842234"/>
            <a:ext cx="11364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</a:t>
            </a:r>
            <a:r>
              <a:rPr lang="en-GB" sz="24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30days</a:t>
            </a:r>
          </a:p>
          <a:p>
            <a:pPr algn="ctr"/>
            <a:r>
              <a:rPr lang="en-GB" sz="16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of </a:t>
            </a:r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death, myocardial infarction or target vessel revascularization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003" y="1734730"/>
            <a:ext cx="5474378" cy="3548017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4354350" y="5566455"/>
            <a:ext cx="3865945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en-US" dirty="0"/>
              <a:t>CV death resulted lower in IVL vs. AT </a:t>
            </a:r>
          </a:p>
          <a:p>
            <a:pPr algn="ctr"/>
            <a:r>
              <a:rPr lang="en-US" dirty="0"/>
              <a:t>(1.7% vs 3.9%, </a:t>
            </a:r>
            <a:r>
              <a:rPr lang="it-IT" dirty="0"/>
              <a:t>HR 0.40 95%CI 0.18 - 0.92, p=0.03)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759375" y="3547116"/>
            <a:ext cx="4305403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</a:rPr>
              <a:t>5.7% vs. 8.6% </a:t>
            </a:r>
            <a:r>
              <a:rPr kumimoji="0" lang="it-IT" sz="1400" b="1" i="0" u="none" strike="noStrike" kern="0" cap="none" spc="0" normalizeH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</a:rPr>
              <a:t>HR 0.60, 95%CI 0.36-0.99, p=0.045</a:t>
            </a:r>
          </a:p>
        </p:txBody>
      </p:sp>
    </p:spTree>
    <p:extLst>
      <p:ext uri="{BB962C8B-B14F-4D97-AF65-F5344CB8AC3E}">
        <p14:creationId xmlns:p14="http://schemas.microsoft.com/office/powerpoint/2010/main" val="356064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it-IT" sz="3200" dirty="0" err="1">
                <a:solidFill>
                  <a:schemeClr val="lt1"/>
                </a:solidFill>
              </a:rPr>
              <a:t>Secondary</a:t>
            </a:r>
            <a:r>
              <a:rPr lang="it-IT" sz="3200" dirty="0">
                <a:solidFill>
                  <a:schemeClr val="lt1"/>
                </a:solidFill>
              </a:rPr>
              <a:t> </a:t>
            </a:r>
            <a:r>
              <a:rPr lang="it-IT" sz="3200" dirty="0" err="1">
                <a:solidFill>
                  <a:schemeClr val="lt1"/>
                </a:solidFill>
              </a:rPr>
              <a:t>Safety</a:t>
            </a:r>
            <a:r>
              <a:rPr lang="it-IT" sz="3200" dirty="0">
                <a:solidFill>
                  <a:schemeClr val="lt1"/>
                </a:solidFill>
              </a:rPr>
              <a:t> </a:t>
            </a:r>
            <a:r>
              <a:rPr lang="it-IT" sz="3200" dirty="0" err="1">
                <a:solidFill>
                  <a:schemeClr val="lt1"/>
                </a:solidFill>
              </a:rPr>
              <a:t>Endpoints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6"/>
          <p:cNvSpPr/>
          <p:nvPr/>
        </p:nvSpPr>
        <p:spPr>
          <a:xfrm>
            <a:off x="604981" y="842234"/>
            <a:ext cx="11364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 at 1 year</a:t>
            </a:r>
          </a:p>
          <a:p>
            <a:pPr algn="ctr"/>
            <a:r>
              <a:rPr lang="en-GB" sz="16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of </a:t>
            </a:r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death, myocardial infarction or target vessel revascularization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399" y="1693889"/>
            <a:ext cx="4991200" cy="349156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932665" y="3451248"/>
            <a:ext cx="3854699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US" dirty="0"/>
              <a:t>11% vs 14% HR 0.71, 95%CI 0.49 -1.04, p=0.079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23818" y="5566455"/>
            <a:ext cx="4838217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en-US" dirty="0"/>
              <a:t>CV death resulted lower in IVL vs. AT </a:t>
            </a:r>
          </a:p>
          <a:p>
            <a:pPr algn="ctr"/>
            <a:r>
              <a:rPr lang="en-US" dirty="0"/>
              <a:t>(2.2% vs 4.6%, </a:t>
            </a:r>
            <a:r>
              <a:rPr lang="it-IT" dirty="0"/>
              <a:t>HR 0.45, 95%CI 0.21 -0.97, p=0.04)</a:t>
            </a:r>
          </a:p>
        </p:txBody>
      </p:sp>
    </p:spTree>
    <p:extLst>
      <p:ext uri="{BB962C8B-B14F-4D97-AF65-F5344CB8AC3E}">
        <p14:creationId xmlns:p14="http://schemas.microsoft.com/office/powerpoint/2010/main" val="272963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3000" kern="0" dirty="0">
                <a:solidFill>
                  <a:srgbClr val="FFFFFF"/>
                </a:solidFill>
              </a:rPr>
              <a:t>PSM and IPW </a:t>
            </a:r>
            <a:r>
              <a:rPr lang="it-IT" sz="3000" kern="0" dirty="0" err="1">
                <a:solidFill>
                  <a:srgbClr val="FFFFFF"/>
                </a:solidFill>
              </a:rPr>
              <a:t>analysis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31;p7"/>
          <p:cNvSpPr txBox="1">
            <a:spLocks/>
          </p:cNvSpPr>
          <p:nvPr/>
        </p:nvSpPr>
        <p:spPr>
          <a:xfrm>
            <a:off x="1935497" y="1543635"/>
            <a:ext cx="7769225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Elegibility criteria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88813" y="1069521"/>
            <a:ext cx="42736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Only</a:t>
            </a:r>
            <a:r>
              <a:rPr lang="it-IT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novo </a:t>
            </a:r>
            <a:r>
              <a:rPr lang="it-IT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stenosis</a:t>
            </a:r>
            <a:r>
              <a:rPr lang="it-IT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it-IT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included</a:t>
            </a:r>
            <a:r>
              <a:rPr lang="it-IT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228600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Adjustment for baseline differences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742950" lvl="1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Propensity Score (PS) Matching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1257300" lvl="2" indent="-3429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Nearest-neighbor method with a caliper of 0.1 </a:t>
            </a:r>
          </a:p>
          <a:p>
            <a:pPr marL="1257300" lvl="2" indent="-3429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Standardized Mean Difference (SMD) with a threshold of 0.1 deemed acceptable</a:t>
            </a:r>
          </a:p>
          <a:p>
            <a:pPr marL="1143000" lvl="2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Inverse Probability Weighting (IPW)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1257300" lvl="2" indent="-3429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Including all patients</a:t>
            </a:r>
            <a:endParaRPr lang="it-IT" sz="1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40496"/>
              </p:ext>
            </p:extLst>
          </p:nvPr>
        </p:nvGraphicFramePr>
        <p:xfrm>
          <a:off x="4613251" y="1063238"/>
          <a:ext cx="6938155" cy="4814191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033224">
                  <a:extLst>
                    <a:ext uri="{9D8B030D-6E8A-4147-A177-3AD203B41FA5}">
                      <a16:colId xmlns:a16="http://schemas.microsoft.com/office/drawing/2014/main" val="685885359"/>
                    </a:ext>
                  </a:extLst>
                </a:gridCol>
                <a:gridCol w="1308292">
                  <a:extLst>
                    <a:ext uri="{9D8B030D-6E8A-4147-A177-3AD203B41FA5}">
                      <a16:colId xmlns:a16="http://schemas.microsoft.com/office/drawing/2014/main" val="32426904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681893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113236051"/>
                    </a:ext>
                  </a:extLst>
                </a:gridCol>
                <a:gridCol w="966544">
                  <a:extLst>
                    <a:ext uri="{9D8B030D-6E8A-4147-A177-3AD203B41FA5}">
                      <a16:colId xmlns:a16="http://schemas.microsoft.com/office/drawing/2014/main" val="3670741148"/>
                    </a:ext>
                  </a:extLst>
                </a:gridCol>
                <a:gridCol w="354255">
                  <a:extLst>
                    <a:ext uri="{9D8B030D-6E8A-4147-A177-3AD203B41FA5}">
                      <a16:colId xmlns:a16="http://schemas.microsoft.com/office/drawing/2014/main" val="362080996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matching</a:t>
                      </a:r>
                      <a:endParaRPr lang="it-IT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07" marR="57507" marT="28753" marB="28753"/>
                </a:tc>
                <a:extLst>
                  <a:ext uri="{0D108BD9-81ED-4DB2-BD59-A6C34878D82A}">
                    <a16:rowId xmlns:a16="http://schemas.microsoft.com/office/drawing/2014/main" val="3077663000"/>
                  </a:ext>
                </a:extLst>
              </a:tr>
              <a:tr h="270154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N = 161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IVL N = 161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SMD: AT vs. IVL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334497"/>
                  </a:ext>
                </a:extLst>
              </a:tr>
              <a:tr h="13618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Female, n (%)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(26)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(25)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888"/>
                  </a:ext>
                </a:extLst>
              </a:tr>
              <a:tr h="25444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(years), Median (IQR)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(69 – 82)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(68 – 81)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29955"/>
                  </a:ext>
                </a:extLst>
              </a:tr>
              <a:tr h="25444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smoking, n (%)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81779"/>
                  </a:ext>
                </a:extLst>
              </a:tr>
              <a:tr h="27236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Current and former smoker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(51)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(50)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5341"/>
                  </a:ext>
                </a:extLst>
              </a:tr>
              <a:tr h="25444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No Smoker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(49)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(50)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38598"/>
                  </a:ext>
                </a:extLst>
              </a:tr>
              <a:tr h="25444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PCI, n (%)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it-IT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(34)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408422"/>
                  </a:ext>
                </a:extLst>
              </a:tr>
              <a:tr h="25444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Myocardial infaction, n (%)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(22)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(23)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50443"/>
                  </a:ext>
                </a:extLst>
              </a:tr>
              <a:tr h="27236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vessels disease, n (%)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719959"/>
                  </a:ext>
                </a:extLst>
              </a:tr>
              <a:tr h="13618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One-vessel disease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(19)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(15)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946275"/>
                  </a:ext>
                </a:extLst>
              </a:tr>
              <a:tr h="25444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Three-vessels disease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(54)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(54)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811403"/>
                  </a:ext>
                </a:extLst>
              </a:tr>
              <a:tr h="25444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Two-vessels disease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(27)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(31)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-0.08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07599"/>
                  </a:ext>
                </a:extLst>
              </a:tr>
              <a:tr h="27236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Intravascular imaging, n (%)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(32)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(32)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7189"/>
                  </a:ext>
                </a:extLst>
              </a:tr>
              <a:tr h="408541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vessels not subjected to debulking, n (%)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(30)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(30)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5147"/>
                  </a:ext>
                </a:extLst>
              </a:tr>
              <a:tr h="27236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 IVL at clinical presentation, n (%)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(70)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(69)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935582"/>
                  </a:ext>
                </a:extLst>
              </a:tr>
              <a:tr h="27236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radial access site, n (%)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(83)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(83)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96905"/>
                  </a:ext>
                </a:extLst>
              </a:tr>
              <a:tr h="27236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 </a:t>
                      </a: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lenght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(mm), Median (IQR)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(29 – 60)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(28 – 56)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1" marR="23961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57298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542428" y="4629638"/>
            <a:ext cx="3677920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After</a:t>
            </a:r>
            <a:r>
              <a:rPr lang="it-IT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PS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matching</a:t>
            </a:r>
            <a:r>
              <a:rPr lang="it-IT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a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cohort</a:t>
            </a:r>
            <a:r>
              <a:rPr lang="it-IT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of 322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patients</a:t>
            </a:r>
            <a:r>
              <a:rPr lang="it-IT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were</a:t>
            </a:r>
            <a:r>
              <a:rPr lang="it-IT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identified</a:t>
            </a:r>
            <a:r>
              <a:rPr lang="it-IT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2225649" y="3877845"/>
            <a:ext cx="307659" cy="367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84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Tx/>
              <a:buSzTx/>
              <a:defRPr/>
            </a:pPr>
            <a:r>
              <a:rPr lang="it-IT" sz="3200" spc="-25" dirty="0">
                <a:solidFill>
                  <a:schemeClr val="bg1"/>
                </a:solidFill>
                <a:latin typeface="Trebuchet MS"/>
                <a:cs typeface="Tahoma"/>
              </a:rPr>
              <a:t>SAFETY ENDPOINTS IN PSM COHORT</a:t>
            </a: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nettore 1 14">
            <a:extLst>
              <a:ext uri="{FF2B5EF4-FFF2-40B4-BE49-F238E27FC236}">
                <a16:creationId xmlns:a16="http://schemas.microsoft.com/office/drawing/2014/main" id="{64C652A2-C80F-CDBF-1874-90EFF25F2375}"/>
              </a:ext>
            </a:extLst>
          </p:cNvPr>
          <p:cNvCxnSpPr>
            <a:cxnSpLocks/>
          </p:cNvCxnSpPr>
          <p:nvPr/>
        </p:nvCxnSpPr>
        <p:spPr>
          <a:xfrm>
            <a:off x="6130846" y="1113128"/>
            <a:ext cx="0" cy="3748402"/>
          </a:xfrm>
          <a:prstGeom prst="line">
            <a:avLst/>
          </a:prstGeom>
          <a:ln w="19050">
            <a:solidFill>
              <a:srgbClr val="138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1C3DC6F-BB3D-4A94-ABE1-DFC45071AB75}"/>
              </a:ext>
            </a:extLst>
          </p:cNvPr>
          <p:cNvSpPr txBox="1"/>
          <p:nvPr/>
        </p:nvSpPr>
        <p:spPr>
          <a:xfrm>
            <a:off x="2158653" y="1068788"/>
            <a:ext cx="29854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 at 30 days after PSM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87121" y="5142803"/>
            <a:ext cx="10607040" cy="70788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kern="0" dirty="0">
                <a:solidFill>
                  <a:srgbClr val="002856"/>
                </a:solidFill>
                <a:latin typeface="Calibri" panose="020F0502020204030204"/>
              </a:rPr>
              <a:t>IPW analysis including 534 subject in the model, confirmed the same findings</a:t>
            </a:r>
          </a:p>
          <a:p>
            <a:pPr algn="ctr" defTabSz="457200"/>
            <a:r>
              <a:rPr lang="en-US" sz="2000" b="1" kern="0" dirty="0">
                <a:solidFill>
                  <a:srgbClr val="002856"/>
                </a:solidFill>
                <a:latin typeface="Calibri" panose="020F0502020204030204"/>
              </a:rPr>
              <a:t> MACE at 12 months HR 0.44, 95%CI 0.22 -0.90p= 0.025)</a:t>
            </a:r>
            <a:endParaRPr lang="it-IT" sz="2000" b="1" kern="0" dirty="0">
              <a:solidFill>
                <a:srgbClr val="002856"/>
              </a:solidFill>
              <a:latin typeface="Calibri" panose="020F0502020204030204"/>
            </a:endParaRPr>
          </a:p>
        </p:txBody>
      </p:sp>
      <p:pic>
        <p:nvPicPr>
          <p:cNvPr id="28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1C3DC6F-BB3D-4A94-ABE1-DFC45071AB75}"/>
              </a:ext>
            </a:extLst>
          </p:cNvPr>
          <p:cNvSpPr txBox="1"/>
          <p:nvPr/>
        </p:nvSpPr>
        <p:spPr>
          <a:xfrm>
            <a:off x="7352802" y="1068788"/>
            <a:ext cx="29854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 at 1 year after PSM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691" y="1547825"/>
            <a:ext cx="4633362" cy="32128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641" y="1547825"/>
            <a:ext cx="4633362" cy="3243353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8287473" y="3215141"/>
            <a:ext cx="2846346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US" dirty="0"/>
              <a:t>HR 0.44, 95%CI 0.21 -0.90, p=0.024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3287210" y="3177004"/>
            <a:ext cx="2797931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it-IT" dirty="0"/>
              <a:t>HR 0.44, 95%CI 0.15 -1.27, p=0.13</a:t>
            </a:r>
          </a:p>
        </p:txBody>
      </p:sp>
    </p:spTree>
    <p:extLst>
      <p:ext uri="{BB962C8B-B14F-4D97-AF65-F5344CB8AC3E}">
        <p14:creationId xmlns:p14="http://schemas.microsoft.com/office/powerpoint/2010/main" val="266817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Tx/>
              <a:buSzTx/>
              <a:defRPr/>
            </a:pPr>
            <a:r>
              <a:rPr lang="it-IT" sz="3200" spc="-25" dirty="0">
                <a:solidFill>
                  <a:schemeClr val="bg1"/>
                </a:solidFill>
                <a:latin typeface="Trebuchet MS"/>
                <a:cs typeface="Tahoma"/>
              </a:rPr>
              <a:t>LIMITATIONS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7071" y="914400"/>
            <a:ext cx="9937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</a:t>
            </a:r>
            <a:r>
              <a:rPr lang="en-US" sz="2000" dirty="0" err="1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debulking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devices included (i.e. laser, cutting/scoring balloons alone)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multiple </a:t>
            </a:r>
            <a:r>
              <a:rPr lang="en-US" sz="2000" dirty="0" err="1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debulking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devices was captured in the registry but excluded for the purpose of the present analysis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Patients/lesions differ among groups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PS model, this is not a randomized trial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00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Intracoronary imaging in only one-third of cases</a:t>
            </a:r>
          </a:p>
        </p:txBody>
      </p:sp>
      <p:pic>
        <p:nvPicPr>
          <p:cNvPr id="7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528" y="6141580"/>
            <a:ext cx="929072" cy="5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1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Tx/>
              <a:buSzTx/>
              <a:defRPr/>
            </a:pPr>
            <a:r>
              <a:rPr lang="it-IT" sz="3200" spc="-25" dirty="0">
                <a:solidFill>
                  <a:schemeClr val="bg1"/>
                </a:solidFill>
                <a:latin typeface="Trebuchet MS"/>
                <a:cs typeface="Tahoma"/>
              </a:rPr>
              <a:t>CONCLUSIONS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7243" y="1172400"/>
            <a:ext cx="9937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ROLLING-STONE 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stands as the largest prospective investigator initiated multicenter registry including &gt;1000 </a:t>
            </a:r>
            <a:r>
              <a:rPr lang="en-US" sz="2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all-comers patients treated with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debulking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devices.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confirms the </a:t>
            </a:r>
            <a:r>
              <a:rPr lang="en-US" sz="2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feasibility, high safety and efficacy of both IVL and AT  in an unselected population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demonstrating similar procedural success rate and a lower incidence of 30-days MACE and cardiovascular death in IVL group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propensity matching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IVL seems to have a better 12 months safety outcome compared to AT in our registry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real-world data are needed to determine the optimal treatment strategy for severe coronary calcifications across different patients subsets</a:t>
            </a:r>
          </a:p>
        </p:txBody>
      </p:sp>
      <p:pic>
        <p:nvPicPr>
          <p:cNvPr id="8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528" y="6161900"/>
            <a:ext cx="929072" cy="4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t="-3122" b="29589"/>
          <a:stretch/>
        </p:blipFill>
        <p:spPr>
          <a:xfrm>
            <a:off x="9857809" y="6142406"/>
            <a:ext cx="2334191" cy="7155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480" y="6212774"/>
            <a:ext cx="794621" cy="5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disuguaglianzedisalute.it/wp-content/uploads/2015/04/Logo-AS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5283" y="6216396"/>
            <a:ext cx="500197" cy="5782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3525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81693-3003-55A4-9D0D-D00218C945E5}"/>
              </a:ext>
            </a:extLst>
          </p:cNvPr>
          <p:cNvSpPr txBox="1">
            <a:spLocks/>
          </p:cNvSpPr>
          <p:nvPr/>
        </p:nvSpPr>
        <p:spPr>
          <a:xfrm>
            <a:off x="304800" y="781049"/>
            <a:ext cx="10825942" cy="481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000" b="1" dirty="0">
                <a:latin typeface="TradeGothic" pitchFamily="2" charset="0"/>
              </a:rPr>
              <a:t>  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Enrico CERRATO MD, PhD</a:t>
            </a:r>
          </a:p>
          <a:p>
            <a:pPr>
              <a:buFont typeface="Arial" pitchFamily="34" charset="0"/>
              <a:buNone/>
            </a:pPr>
            <a:r>
              <a:rPr lang="en-US" sz="1200" dirty="0">
                <a:latin typeface="TradeGothic" pitchFamily="2" charset="0"/>
              </a:rPr>
              <a:t> </a:t>
            </a:r>
          </a:p>
          <a:p>
            <a:pPr marL="400050" lvl="1" indent="0">
              <a:lnSpc>
                <a:spcPct val="140000"/>
              </a:lnSpc>
              <a:buNone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Lectures fee from </a:t>
            </a:r>
            <a:r>
              <a:rPr lang="en-US" sz="2000" dirty="0" err="1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Biotronik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Abbott Vascular, Medtronic, Boston Scientific</a:t>
            </a:r>
          </a:p>
          <a:p>
            <a:pPr marL="400050" lvl="1" indent="0">
              <a:lnSpc>
                <a:spcPct val="140000"/>
              </a:lnSpc>
              <a:buNone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institutions received research grants from Shockwave medical and Abbott vascular </a:t>
            </a:r>
          </a:p>
          <a:p>
            <a:pPr marL="400050" lvl="1" indent="0">
              <a:lnSpc>
                <a:spcPct val="140000"/>
              </a:lnSpc>
              <a:buNone/>
            </a:pPr>
            <a:endParaRPr lang="en-US" sz="240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sz="2000" dirty="0"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Background</a:t>
            </a:r>
          </a:p>
        </p:txBody>
      </p:sp>
      <p:sp>
        <p:nvSpPr>
          <p:cNvPr id="21" name="Google Shape;77;p3"/>
          <p:cNvSpPr txBox="1">
            <a:spLocks/>
          </p:cNvSpPr>
          <p:nvPr/>
        </p:nvSpPr>
        <p:spPr>
          <a:xfrm>
            <a:off x="222250" y="1046163"/>
            <a:ext cx="11840641" cy="180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5285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2"/>
              </a:buClr>
              <a:buSzPts val="231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ts val="2310"/>
              <a:buFont typeface="Arial"/>
              <a:buChar char="•"/>
              <a:tabLst/>
              <a:defRPr/>
            </a:pPr>
            <a:r>
              <a:rPr lang="en-US" kern="0" dirty="0">
                <a:solidFill>
                  <a:srgbClr val="002856"/>
                </a:solidFill>
              </a:rPr>
              <a:t>Intravascular Lithotripsy (IVL) demonstrated its safety and effectiveness for modification of severely calcified coronary lesions to achieve optimal stent expansion in select patients and lesion population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ts val="2310"/>
              <a:buFont typeface="Arial"/>
              <a:buChar char="•"/>
              <a:tabLst/>
              <a:defRPr/>
            </a:pPr>
            <a:endParaRPr lang="en-US" kern="0" dirty="0">
              <a:solidFill>
                <a:srgbClr val="002856"/>
              </a:solidFill>
            </a:endParaRPr>
          </a:p>
          <a:p>
            <a:pPr marL="214313" indent="-214313">
              <a:spcBef>
                <a:spcPts val="0"/>
              </a:spcBef>
              <a:buClr>
                <a:srgbClr val="6699FF"/>
              </a:buClr>
              <a:defRPr/>
            </a:pPr>
            <a:r>
              <a:rPr lang="en-US" kern="0" dirty="0">
                <a:solidFill>
                  <a:srgbClr val="002856"/>
                </a:solidFill>
              </a:rPr>
              <a:t>Different specific subsets of patients have not been evaluated in clinical trials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6699FF"/>
              </a:buClr>
              <a:buSzPts val="2310"/>
              <a:buFont typeface="Arial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6699FF"/>
              </a:buClr>
              <a:buSzPts val="2310"/>
              <a:buFont typeface="Arial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78;p3"/>
          <p:cNvSpPr txBox="1"/>
          <p:nvPr/>
        </p:nvSpPr>
        <p:spPr>
          <a:xfrm>
            <a:off x="2363346" y="2777924"/>
            <a:ext cx="303045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00B0F0"/>
              </a:buClr>
              <a:buSzPts val="1800"/>
              <a:buFont typeface="Noto Sans Symbols"/>
              <a:buChar char="✔"/>
            </a:pPr>
            <a:r>
              <a:rPr lang="it-IT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Unprotected</a:t>
            </a: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LM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B0F0"/>
              </a:buClr>
              <a:buSzPts val="1800"/>
              <a:buFont typeface="Noto Sans Symbols"/>
              <a:buChar char="✔"/>
            </a:pPr>
            <a:r>
              <a:rPr lang="it-IT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Ostial</a:t>
            </a: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Location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B0F0"/>
              </a:buClr>
              <a:buSzPts val="1800"/>
              <a:buFont typeface="Noto Sans Symbols"/>
              <a:buChar char="✔"/>
            </a:pP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</a:t>
            </a:r>
            <a:r>
              <a:rPr lang="it-IT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stent</a:t>
            </a: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restenosis</a:t>
            </a:r>
            <a:endParaRPr lang="it-IT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B0F0"/>
              </a:buClr>
              <a:buSzPts val="1800"/>
              <a:buFont typeface="Noto Sans Symbols"/>
              <a:buChar char="✔"/>
            </a:pPr>
            <a:r>
              <a:rPr lang="it-IT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Bailout</a:t>
            </a: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IVL </a:t>
            </a:r>
            <a:r>
              <a:rPr lang="it-IT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stenting</a:t>
            </a:r>
            <a:endParaRPr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71450">
              <a:buClr>
                <a:srgbClr val="00B0F0"/>
              </a:buClr>
              <a:buSzPts val="1800"/>
              <a:buFont typeface="Noto Sans Symbols"/>
              <a:buNone/>
            </a:pPr>
            <a:endParaRPr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79;p3"/>
          <p:cNvSpPr txBox="1"/>
          <p:nvPr/>
        </p:nvSpPr>
        <p:spPr>
          <a:xfrm>
            <a:off x="6624195" y="2847975"/>
            <a:ext cx="32734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00B0F0"/>
              </a:buClr>
              <a:buSzPts val="1800"/>
              <a:buFont typeface="Noto Sans Symbols"/>
              <a:buChar char="✔"/>
            </a:pP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 </a:t>
            </a:r>
            <a:r>
              <a:rPr lang="it-IT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Bifurcations</a:t>
            </a:r>
            <a:endParaRPr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B0F0"/>
              </a:buClr>
              <a:buSzPts val="1800"/>
              <a:buFont typeface="Noto Sans Symbols"/>
              <a:buChar char="✔"/>
            </a:pP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Acute MI</a:t>
            </a:r>
            <a:endParaRPr lang="it-I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B0F0"/>
              </a:buClr>
              <a:buSzPts val="1800"/>
              <a:buFont typeface="Noto Sans Symbols"/>
              <a:buChar char="✔"/>
            </a:pP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Severe CKD</a:t>
            </a:r>
            <a:endParaRPr lang="it-I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B0F0"/>
              </a:buClr>
              <a:buSzPts val="1800"/>
              <a:buFont typeface="Noto Sans Symbols"/>
              <a:buChar char="✔"/>
            </a:pPr>
            <a:r>
              <a:rPr lang="it-IT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Severe LV </a:t>
            </a:r>
            <a:r>
              <a:rPr lang="it-IT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impairment</a:t>
            </a:r>
            <a:endParaRPr lang="it-I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ttangolo 24"/>
          <p:cNvSpPr/>
          <p:nvPr/>
        </p:nvSpPr>
        <p:spPr>
          <a:xfrm>
            <a:off x="222250" y="4713606"/>
            <a:ext cx="92221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0" indent="-214313">
              <a:spcBef>
                <a:spcPts val="630"/>
              </a:spcBef>
              <a:buClr>
                <a:srgbClr val="6699FF"/>
              </a:buClr>
              <a:buSzPts val="2310"/>
              <a:buFont typeface="Arial"/>
              <a:buChar char="•"/>
              <a:defRPr/>
            </a:pPr>
            <a:r>
              <a:rPr lang="en-US" sz="2100" kern="0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Comparative data on different calcium </a:t>
            </a:r>
            <a:r>
              <a:rPr lang="en-US" sz="2100" kern="0" dirty="0" err="1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debulking</a:t>
            </a:r>
            <a:r>
              <a:rPr lang="en-US" sz="2100" kern="0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techniques are lacking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8477000" y="6348445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Cerrato E.</a:t>
            </a:r>
            <a:endParaRPr lang="it-IT" dirty="0"/>
          </a:p>
        </p:txBody>
      </p:sp>
      <p:pic>
        <p:nvPicPr>
          <p:cNvPr id="27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90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3000" kern="0" dirty="0" err="1">
                <a:solidFill>
                  <a:srgbClr val="FFFFFF"/>
                </a:solidFill>
              </a:rPr>
              <a:t>Primary</a:t>
            </a:r>
            <a:r>
              <a:rPr lang="it-IT" sz="3000" kern="0" dirty="0">
                <a:solidFill>
                  <a:srgbClr val="FFFFFF"/>
                </a:solidFill>
              </a:rPr>
              <a:t> </a:t>
            </a:r>
            <a:r>
              <a:rPr lang="it-IT" sz="3000" kern="0" dirty="0" err="1">
                <a:solidFill>
                  <a:srgbClr val="FFFFFF"/>
                </a:solidFill>
              </a:rPr>
              <a:t>Objective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77;p3"/>
          <p:cNvSpPr txBox="1">
            <a:spLocks/>
          </p:cNvSpPr>
          <p:nvPr/>
        </p:nvSpPr>
        <p:spPr>
          <a:xfrm>
            <a:off x="222250" y="1046163"/>
            <a:ext cx="11840641" cy="180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5285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accent2"/>
              </a:buClr>
              <a:buSzPts val="231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>
              <a:spcBef>
                <a:spcPts val="0"/>
              </a:spcBef>
              <a:buClr>
                <a:srgbClr val="6699FF"/>
              </a:buClr>
              <a:buNone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objective of the ROLLING-STONE trial was </a:t>
            </a:r>
            <a:r>
              <a:rPr lang="en-US" sz="2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compare the performance of IVL vs </a:t>
            </a:r>
            <a:r>
              <a:rPr lang="en-US" sz="2000" b="1" dirty="0" err="1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atherectomy</a:t>
            </a:r>
            <a:r>
              <a:rPr lang="en-US" sz="2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device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(AT, rotational and orbital </a:t>
            </a:r>
            <a:r>
              <a:rPr lang="en-US" sz="2000" dirty="0" err="1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atherectomy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during PCI in a real-life all-comers population. </a:t>
            </a:r>
          </a:p>
          <a:p>
            <a:pPr marL="2171700" lvl="4" indent="-342900" algn="just">
              <a:spcBef>
                <a:spcPts val="0"/>
              </a:spcBef>
              <a:buClr>
                <a:srgbClr val="6699FF"/>
              </a:buClr>
              <a:buFont typeface="Wingdings" panose="05000000000000000000" pitchFamily="2" charset="2"/>
              <a:buChar char="Ø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88;p4"/>
          <p:cNvSpPr txBox="1">
            <a:spLocks/>
          </p:cNvSpPr>
          <p:nvPr/>
        </p:nvSpPr>
        <p:spPr>
          <a:xfrm>
            <a:off x="2399904" y="3955832"/>
            <a:ext cx="77691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Investigator initiated</a:t>
            </a:r>
          </a:p>
          <a:p>
            <a:pPr marL="342900" marR="0" lvl="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Prospective (2022-2023),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multicentre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registry</a:t>
            </a:r>
          </a:p>
          <a:p>
            <a:pPr marL="342900" marR="0" lvl="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Wingdings" panose="05000000000000000000" pitchFamily="2" charset="2"/>
              <a:buChar char="ü"/>
              <a:tabLst/>
              <a:defRPr/>
            </a:pPr>
            <a:r>
              <a:rPr lang="en-US" sz="2000" kern="0" dirty="0" err="1">
                <a:solidFill>
                  <a:srgbClr val="002856"/>
                </a:solidFill>
              </a:rPr>
              <a:t>Debulking</a:t>
            </a:r>
            <a:r>
              <a:rPr lang="en-US" sz="2000" kern="0" dirty="0">
                <a:solidFill>
                  <a:srgbClr val="002856"/>
                </a:solidFill>
              </a:rPr>
              <a:t> technique used at operator’s discretion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Independent core lab and AE committee (Cagliari University)</a:t>
            </a:r>
          </a:p>
          <a:p>
            <a:pPr marL="342900" marR="0" lvl="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Wingdings" panose="05000000000000000000" pitchFamily="2" charset="2"/>
              <a:buChar char="ü"/>
              <a:tabLst/>
              <a:defRPr/>
            </a:pPr>
            <a:r>
              <a:rPr lang="en-US" sz="2000" kern="0" dirty="0" err="1">
                <a:solidFill>
                  <a:srgbClr val="002856"/>
                </a:solidFill>
              </a:rPr>
              <a:t>Indipendent</a:t>
            </a:r>
            <a:r>
              <a:rPr lang="en-US" sz="2000" kern="0" dirty="0">
                <a:solidFill>
                  <a:srgbClr val="002856"/>
                </a:solidFill>
              </a:rPr>
              <a:t> statistical analysis (Turin University)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314563" y="5759557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NCT05016726</a:t>
            </a:r>
          </a:p>
        </p:txBody>
      </p:sp>
      <p:sp>
        <p:nvSpPr>
          <p:cNvPr id="30" name="Google Shape;133;p7"/>
          <p:cNvSpPr txBox="1"/>
          <p:nvPr/>
        </p:nvSpPr>
        <p:spPr>
          <a:xfrm>
            <a:off x="2329344" y="2430296"/>
            <a:ext cx="102741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it-IT" sz="1600" kern="0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De novo </a:t>
            </a:r>
            <a:r>
              <a:rPr lang="it-IT" sz="1600" kern="0" dirty="0" err="1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lesions</a:t>
            </a:r>
            <a:r>
              <a:rPr lang="it-IT" sz="1600" kern="0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, in-</a:t>
            </a:r>
            <a:r>
              <a:rPr lang="it-IT" sz="1600" kern="0" dirty="0" err="1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stent</a:t>
            </a:r>
            <a:r>
              <a:rPr lang="it-IT" sz="1600" kern="0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kern="0" dirty="0" err="1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restenosis</a:t>
            </a:r>
            <a:r>
              <a:rPr lang="it-IT" sz="1600" kern="0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(ISR) or under-</a:t>
            </a:r>
            <a:r>
              <a:rPr lang="it-IT" sz="1600" kern="0" dirty="0" err="1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expanded</a:t>
            </a:r>
            <a:r>
              <a:rPr lang="it-IT" sz="1600" kern="0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kern="0" dirty="0" err="1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stent</a:t>
            </a:r>
            <a:r>
              <a:rPr lang="it-IT" sz="1600" kern="0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treatment</a:t>
            </a:r>
            <a:endParaRPr sz="1600" kern="0" dirty="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34;p7"/>
          <p:cNvSpPr txBox="1"/>
          <p:nvPr/>
        </p:nvSpPr>
        <p:spPr>
          <a:xfrm>
            <a:off x="2317750" y="2720194"/>
            <a:ext cx="996028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>
              <a:buClr>
                <a:srgbClr val="000000"/>
              </a:buClr>
              <a:buSzPts val="1600"/>
              <a:defRPr sz="1600" kern="0">
                <a:solidFill>
                  <a:srgbClr val="002856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it-IT" dirty="0">
                <a:sym typeface="Arial"/>
              </a:rPr>
              <a:t>Moderate-severe </a:t>
            </a:r>
            <a:r>
              <a:rPr lang="it-IT" dirty="0" err="1">
                <a:sym typeface="Arial"/>
              </a:rPr>
              <a:t>calcifications</a:t>
            </a:r>
            <a:r>
              <a:rPr lang="it-IT" dirty="0">
                <a:sym typeface="Arial"/>
              </a:rPr>
              <a:t> (</a:t>
            </a:r>
            <a:r>
              <a:rPr lang="it-IT" dirty="0" err="1">
                <a:sym typeface="Arial"/>
              </a:rPr>
              <a:t>Mintz</a:t>
            </a:r>
            <a:r>
              <a:rPr lang="it-IT" dirty="0">
                <a:sym typeface="Arial"/>
              </a:rPr>
              <a:t> </a:t>
            </a:r>
            <a:r>
              <a:rPr lang="it-IT" dirty="0" err="1">
                <a:sym typeface="Arial"/>
              </a:rPr>
              <a:t>classification</a:t>
            </a:r>
            <a:r>
              <a:rPr lang="it-IT" dirty="0">
                <a:sym typeface="Arial"/>
              </a:rPr>
              <a:t>) </a:t>
            </a:r>
            <a:r>
              <a:rPr lang="it-IT" dirty="0" err="1">
                <a:sym typeface="Arial"/>
              </a:rPr>
              <a:t>at</a:t>
            </a:r>
            <a:r>
              <a:rPr lang="it-IT" dirty="0">
                <a:sym typeface="Arial"/>
              </a:rPr>
              <a:t> the </a:t>
            </a:r>
            <a:r>
              <a:rPr lang="it-IT" dirty="0" err="1">
                <a:sym typeface="Arial"/>
              </a:rPr>
              <a:t>lesion</a:t>
            </a:r>
            <a:r>
              <a:rPr lang="it-IT" dirty="0">
                <a:sym typeface="Arial"/>
              </a:rPr>
              <a:t> site by </a:t>
            </a:r>
            <a:r>
              <a:rPr lang="it-IT" dirty="0" err="1">
                <a:sym typeface="Arial"/>
              </a:rPr>
              <a:t>angiography</a:t>
            </a:r>
            <a:r>
              <a:rPr lang="it-IT" dirty="0">
                <a:sym typeface="Arial"/>
              </a:rPr>
              <a:t> or </a:t>
            </a:r>
            <a:r>
              <a:rPr lang="it-IT" dirty="0" err="1">
                <a:sym typeface="Arial"/>
              </a:rPr>
              <a:t>imaging</a:t>
            </a:r>
            <a:r>
              <a:rPr lang="it-IT" dirty="0">
                <a:sym typeface="Arial"/>
              </a:rPr>
              <a:t> </a:t>
            </a:r>
            <a:endParaRPr dirty="0">
              <a:sym typeface="Arial"/>
            </a:endParaRPr>
          </a:p>
        </p:txBody>
      </p:sp>
      <p:sp>
        <p:nvSpPr>
          <p:cNvPr id="32" name="Google Shape;135;p7"/>
          <p:cNvSpPr txBox="1"/>
          <p:nvPr/>
        </p:nvSpPr>
        <p:spPr>
          <a:xfrm>
            <a:off x="506016" y="2434476"/>
            <a:ext cx="18938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600" kern="0" dirty="0" err="1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Inclusion</a:t>
            </a:r>
            <a:r>
              <a:rPr lang="it-IT" sz="1600" kern="0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kern="0" dirty="0" err="1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criteria</a:t>
            </a:r>
            <a:endParaRPr sz="1600" kern="0" dirty="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36;p7"/>
          <p:cNvSpPr txBox="1"/>
          <p:nvPr/>
        </p:nvSpPr>
        <p:spPr>
          <a:xfrm>
            <a:off x="405210" y="3086731"/>
            <a:ext cx="20955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Font typeface="Arial"/>
              <a:buNone/>
              <a:defRPr sz="1600" kern="0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buSzPts val="1600"/>
            </a:pPr>
            <a:r>
              <a:rPr lang="it-IT" dirty="0" err="1">
                <a:solidFill>
                  <a:srgbClr val="002856"/>
                </a:solidFill>
                <a:sym typeface="Arial"/>
              </a:rPr>
              <a:t>Exclusion</a:t>
            </a:r>
            <a:r>
              <a:rPr lang="it-IT" dirty="0">
                <a:solidFill>
                  <a:srgbClr val="002856"/>
                </a:solidFill>
                <a:sym typeface="Arial"/>
              </a:rPr>
              <a:t> </a:t>
            </a:r>
            <a:r>
              <a:rPr lang="it-IT" dirty="0" err="1">
                <a:solidFill>
                  <a:srgbClr val="002856"/>
                </a:solidFill>
                <a:sym typeface="Arial"/>
              </a:rPr>
              <a:t>criteria</a:t>
            </a:r>
            <a:endParaRPr dirty="0">
              <a:solidFill>
                <a:srgbClr val="002856"/>
              </a:solidFill>
              <a:sym typeface="Arial"/>
            </a:endParaRPr>
          </a:p>
        </p:txBody>
      </p:sp>
      <p:sp>
        <p:nvSpPr>
          <p:cNvPr id="34" name="Google Shape;137;p7"/>
          <p:cNvSpPr txBox="1"/>
          <p:nvPr/>
        </p:nvSpPr>
        <p:spPr>
          <a:xfrm>
            <a:off x="2317750" y="3373256"/>
            <a:ext cx="82226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>
              <a:buClr>
                <a:srgbClr val="000000"/>
              </a:buClr>
              <a:buSzPts val="1600"/>
              <a:defRPr sz="1600" kern="0">
                <a:solidFill>
                  <a:srgbClr val="002856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it-IT" dirty="0">
                <a:sym typeface="Arial"/>
              </a:rPr>
              <a:t>Life </a:t>
            </a:r>
            <a:r>
              <a:rPr lang="it-IT" dirty="0" err="1">
                <a:sym typeface="Arial"/>
              </a:rPr>
              <a:t>expectancy</a:t>
            </a:r>
            <a:r>
              <a:rPr lang="it-IT" dirty="0">
                <a:sym typeface="Arial"/>
              </a:rPr>
              <a:t> </a:t>
            </a:r>
            <a:r>
              <a:rPr lang="it-IT" dirty="0" err="1">
                <a:sym typeface="Arial"/>
              </a:rPr>
              <a:t>less</a:t>
            </a:r>
            <a:r>
              <a:rPr lang="it-IT" dirty="0">
                <a:sym typeface="Arial"/>
              </a:rPr>
              <a:t> </a:t>
            </a:r>
            <a:r>
              <a:rPr lang="it-IT" dirty="0" err="1">
                <a:sym typeface="Arial"/>
              </a:rPr>
              <a:t>than</a:t>
            </a:r>
            <a:r>
              <a:rPr lang="it-IT" dirty="0">
                <a:sym typeface="Arial"/>
              </a:rPr>
              <a:t> 1y</a:t>
            </a:r>
            <a:endParaRPr dirty="0">
              <a:sym typeface="Arial"/>
            </a:endParaRPr>
          </a:p>
        </p:txBody>
      </p:sp>
      <p:sp>
        <p:nvSpPr>
          <p:cNvPr id="35" name="Google Shape;138;p7"/>
          <p:cNvSpPr txBox="1"/>
          <p:nvPr/>
        </p:nvSpPr>
        <p:spPr>
          <a:xfrm>
            <a:off x="2317750" y="3086731"/>
            <a:ext cx="83537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>
              <a:buClr>
                <a:srgbClr val="000000"/>
              </a:buClr>
              <a:buSzPts val="1600"/>
              <a:defRPr sz="1600" kern="0">
                <a:solidFill>
                  <a:srgbClr val="002856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it-IT" dirty="0" err="1">
                <a:sym typeface="Arial"/>
              </a:rPr>
              <a:t>Inability</a:t>
            </a:r>
            <a:r>
              <a:rPr lang="it-IT" dirty="0">
                <a:sym typeface="Arial"/>
              </a:rPr>
              <a:t> to </a:t>
            </a:r>
            <a:r>
              <a:rPr lang="it-IT" dirty="0" err="1">
                <a:sym typeface="Arial"/>
              </a:rPr>
              <a:t>sign</a:t>
            </a:r>
            <a:r>
              <a:rPr lang="it-IT" dirty="0">
                <a:sym typeface="Arial"/>
              </a:rPr>
              <a:t> </a:t>
            </a:r>
            <a:r>
              <a:rPr lang="it-IT" dirty="0" err="1">
                <a:sym typeface="Arial"/>
              </a:rPr>
              <a:t>informed</a:t>
            </a:r>
            <a:r>
              <a:rPr lang="it-IT" dirty="0">
                <a:sym typeface="Arial"/>
              </a:rPr>
              <a:t> </a:t>
            </a:r>
            <a:r>
              <a:rPr lang="it-IT" dirty="0" err="1">
                <a:sym typeface="Arial"/>
              </a:rPr>
              <a:t>consent</a:t>
            </a:r>
            <a:endParaRPr dirty="0">
              <a:sym typeface="Arial"/>
            </a:endParaRPr>
          </a:p>
        </p:txBody>
      </p:sp>
      <p:pic>
        <p:nvPicPr>
          <p:cNvPr id="36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33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3000" kern="0" dirty="0">
                <a:solidFill>
                  <a:srgbClr val="FFFFFF"/>
                </a:solidFill>
              </a:rPr>
              <a:t>23 </a:t>
            </a:r>
            <a:r>
              <a:rPr lang="it-IT" sz="3000" kern="0" dirty="0" err="1">
                <a:solidFill>
                  <a:srgbClr val="FFFFFF"/>
                </a:solidFill>
              </a:rPr>
              <a:t>Enrolling</a:t>
            </a:r>
            <a:r>
              <a:rPr lang="it-IT" sz="3000" kern="0" dirty="0">
                <a:solidFill>
                  <a:srgbClr val="FFFFFF"/>
                </a:solidFill>
              </a:rPr>
              <a:t> </a:t>
            </a:r>
            <a:r>
              <a:rPr lang="it-IT" sz="3000" kern="0" dirty="0" err="1">
                <a:solidFill>
                  <a:srgbClr val="FFFFFF"/>
                </a:solidFill>
              </a:rPr>
              <a:t>sites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o 4"/>
          <p:cNvGrpSpPr/>
          <p:nvPr/>
        </p:nvGrpSpPr>
        <p:grpSpPr>
          <a:xfrm>
            <a:off x="233452" y="914400"/>
            <a:ext cx="9817334" cy="5245267"/>
            <a:chOff x="967640" y="2139583"/>
            <a:chExt cx="8026145" cy="4033899"/>
          </a:xfrm>
        </p:grpSpPr>
        <p:graphicFrame>
          <p:nvGraphicFramePr>
            <p:cNvPr id="14" name="Google Shape;109;p5"/>
            <p:cNvGraphicFramePr/>
            <p:nvPr>
              <p:extLst>
                <p:ext uri="{D42A27DB-BD31-4B8C-83A1-F6EECF244321}">
                  <p14:modId xmlns:p14="http://schemas.microsoft.com/office/powerpoint/2010/main" val="2775475418"/>
                </p:ext>
              </p:extLst>
            </p:nvPr>
          </p:nvGraphicFramePr>
          <p:xfrm>
            <a:off x="967640" y="2139583"/>
            <a:ext cx="8026145" cy="4033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r:id="rId5" imgW="8026145" imgH="4033899" progId="Excel.Chart.8">
                    <p:embed/>
                  </p:oleObj>
                </mc:Choice>
                <mc:Fallback>
                  <p:oleObj r:id="rId5" imgW="8026145" imgH="4033899" progId="Excel.Chart.8">
                    <p:embed/>
                    <p:pic>
                      <p:nvPicPr>
                        <p:cNvPr id="14" name="Google Shape;109;p5"/>
                        <p:cNvPicPr preferRelativeResize="0"/>
                        <p:nvPr/>
                      </p:nvPicPr>
                      <p:blipFill rotWithShape="1">
                        <a:blip r:embed="rId6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967640" y="2139583"/>
                          <a:ext cx="8026145" cy="40338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" name="Google Shape;110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195094" y="3043873"/>
              <a:ext cx="1535113" cy="178593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" name="Google Shape;112;p5"/>
            <p:cNvCxnSpPr/>
            <p:nvPr/>
          </p:nvCxnSpPr>
          <p:spPr>
            <a:xfrm flipV="1">
              <a:off x="6437982" y="2823311"/>
              <a:ext cx="1565273" cy="203097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113;p5"/>
            <p:cNvCxnSpPr/>
            <p:nvPr/>
          </p:nvCxnSpPr>
          <p:spPr>
            <a:xfrm>
              <a:off x="6437982" y="3661410"/>
              <a:ext cx="1595611" cy="171225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Google Shape;114;p5"/>
            <p:cNvSpPr/>
            <p:nvPr/>
          </p:nvSpPr>
          <p:spPr>
            <a:xfrm>
              <a:off x="6155407" y="3023235"/>
              <a:ext cx="461962" cy="635000"/>
            </a:xfrm>
            <a:prstGeom prst="ellipse">
              <a:avLst/>
            </a:prstGeom>
            <a:solidFill>
              <a:schemeClr val="accent1">
                <a:alpha val="50196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 u="none" strike="noStrike" cap="none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8656887" y="1829335"/>
            <a:ext cx="3381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500 – 1300 PCI/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per center</a:t>
            </a:r>
          </a:p>
          <a:p>
            <a:pPr algn="ctr"/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5 out 23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</a:p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Cardiac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Backup on site</a:t>
            </a:r>
          </a:p>
        </p:txBody>
      </p:sp>
      <p:pic>
        <p:nvPicPr>
          <p:cNvPr id="30" name="Google Shape;8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39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3000" kern="0" dirty="0" err="1">
                <a:solidFill>
                  <a:srgbClr val="FFFFFF"/>
                </a:solidFill>
              </a:rPr>
              <a:t>Study</a:t>
            </a:r>
            <a:r>
              <a:rPr lang="it-IT" sz="3000" kern="0" dirty="0">
                <a:solidFill>
                  <a:srgbClr val="FFFFFF"/>
                </a:solidFill>
              </a:rPr>
              <a:t> </a:t>
            </a:r>
            <a:r>
              <a:rPr lang="it-IT" sz="3000" kern="0" dirty="0" err="1">
                <a:solidFill>
                  <a:srgbClr val="FFFFFF"/>
                </a:solidFill>
              </a:rPr>
              <a:t>Endpoints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31;p7"/>
          <p:cNvSpPr txBox="1">
            <a:spLocks/>
          </p:cNvSpPr>
          <p:nvPr/>
        </p:nvSpPr>
        <p:spPr>
          <a:xfrm>
            <a:off x="1935497" y="1543635"/>
            <a:ext cx="7769225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Elegibility criteria</a:t>
            </a:r>
          </a:p>
        </p:txBody>
      </p:sp>
      <p:sp>
        <p:nvSpPr>
          <p:cNvPr id="13" name="Google Shape;122;p6"/>
          <p:cNvSpPr txBox="1">
            <a:spLocks/>
          </p:cNvSpPr>
          <p:nvPr/>
        </p:nvSpPr>
        <p:spPr>
          <a:xfrm>
            <a:off x="685800" y="914400"/>
            <a:ext cx="7772400" cy="418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75" marR="0" lvl="0" indent="-25717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Primary effectiveness endpoint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8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Procedural success: stent delivery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with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residual stenosis &lt;30%, and absence of in-hospital major adverse cardiovascular events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[MACE: cardiac death, myocardial infarction (MI), or target vessel revascularization]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Primary safety endpoint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8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Freedom from MACE at 30 days</a:t>
            </a:r>
          </a:p>
          <a:p>
            <a:pPr marL="257175" indent="-257175">
              <a:spcBef>
                <a:spcPts val="600"/>
              </a:spcBef>
              <a:buClr>
                <a:srgbClr val="595959"/>
              </a:buClr>
              <a:buSzPts val="2200"/>
              <a:buFont typeface="Arial"/>
              <a:buChar char="•"/>
              <a:defRPr/>
            </a:pPr>
            <a:r>
              <a:rPr lang="en-US" sz="2000" kern="0" dirty="0">
                <a:solidFill>
                  <a:srgbClr val="0070C0"/>
                </a:solidFill>
              </a:rPr>
              <a:t>Secondary safety endpoint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8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Freedom from MACE at 12 months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8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Arial"/>
              <a:buNone/>
              <a:tabLst/>
              <a:defRPr/>
            </a:pPr>
            <a:endParaRPr lang="en-US" sz="1600" kern="0" dirty="0">
              <a:solidFill>
                <a:srgbClr val="59595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8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8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2147207" y="4496909"/>
            <a:ext cx="869496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595959"/>
              </a:buClr>
              <a:buSzPts val="2200"/>
              <a:defRPr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Propensity score (PS) matching, and Inverse Probability Weighting (IPW) were performed </a:t>
            </a:r>
            <a:r>
              <a:rPr lang="en-US" sz="2000" u="sng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 compare 30 days and 12 months safety endpoints</a:t>
            </a:r>
          </a:p>
          <a:p>
            <a:pPr lvl="0" algn="ctr">
              <a:spcBef>
                <a:spcPts val="600"/>
              </a:spcBef>
              <a:buClr>
                <a:srgbClr val="595959"/>
              </a:buClr>
              <a:buSzPts val="2200"/>
              <a:defRPr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in IVL vs. AT 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8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3000" kern="0" noProof="0" dirty="0" err="1">
                <a:solidFill>
                  <a:srgbClr val="FFFFFF"/>
                </a:solidFill>
              </a:rPr>
              <a:t>Study</a:t>
            </a:r>
            <a:r>
              <a:rPr lang="it-IT" sz="3000" kern="0" noProof="0" dirty="0">
                <a:solidFill>
                  <a:srgbClr val="FFFFFF"/>
                </a:solidFill>
              </a:rPr>
              <a:t> Flow Chart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31;p7"/>
          <p:cNvSpPr txBox="1">
            <a:spLocks/>
          </p:cNvSpPr>
          <p:nvPr/>
        </p:nvSpPr>
        <p:spPr>
          <a:xfrm>
            <a:off x="1935497" y="1543635"/>
            <a:ext cx="7769225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Elegibility criteria</a:t>
            </a:r>
          </a:p>
        </p:txBody>
      </p:sp>
      <p:pic>
        <p:nvPicPr>
          <p:cNvPr id="8" name="Immagin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" y="1048826"/>
            <a:ext cx="11261556" cy="456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9704722" y="5184022"/>
            <a:ext cx="216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1y FUP available:97%</a:t>
            </a:r>
          </a:p>
        </p:txBody>
      </p:sp>
    </p:spTree>
    <p:extLst>
      <p:ext uri="{BB962C8B-B14F-4D97-AF65-F5344CB8AC3E}">
        <p14:creationId xmlns:p14="http://schemas.microsoft.com/office/powerpoint/2010/main" val="325353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3000" kern="0" dirty="0" err="1">
                <a:solidFill>
                  <a:srgbClr val="FFFFFF"/>
                </a:solidFill>
              </a:rPr>
              <a:t>Clinical</a:t>
            </a:r>
            <a:r>
              <a:rPr lang="it-IT" sz="3000" kern="0" dirty="0">
                <a:solidFill>
                  <a:srgbClr val="FFFFFF"/>
                </a:solidFill>
              </a:rPr>
              <a:t> </a:t>
            </a:r>
            <a:r>
              <a:rPr lang="it-IT" sz="3000" kern="0" dirty="0" err="1">
                <a:solidFill>
                  <a:srgbClr val="FFFFFF"/>
                </a:solidFill>
              </a:rPr>
              <a:t>Characteristics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35941"/>
              </p:ext>
            </p:extLst>
          </p:nvPr>
        </p:nvGraphicFramePr>
        <p:xfrm>
          <a:off x="92195" y="914400"/>
          <a:ext cx="8136650" cy="4435281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627330">
                  <a:extLst>
                    <a:ext uri="{9D8B030D-6E8A-4147-A177-3AD203B41FA5}">
                      <a16:colId xmlns:a16="http://schemas.microsoft.com/office/drawing/2014/main" val="2667972836"/>
                    </a:ext>
                  </a:extLst>
                </a:gridCol>
                <a:gridCol w="1627330">
                  <a:extLst>
                    <a:ext uri="{9D8B030D-6E8A-4147-A177-3AD203B41FA5}">
                      <a16:colId xmlns:a16="http://schemas.microsoft.com/office/drawing/2014/main" val="2185619514"/>
                    </a:ext>
                  </a:extLst>
                </a:gridCol>
                <a:gridCol w="1627330">
                  <a:extLst>
                    <a:ext uri="{9D8B030D-6E8A-4147-A177-3AD203B41FA5}">
                      <a16:colId xmlns:a16="http://schemas.microsoft.com/office/drawing/2014/main" val="3287176614"/>
                    </a:ext>
                  </a:extLst>
                </a:gridCol>
                <a:gridCol w="1627330">
                  <a:extLst>
                    <a:ext uri="{9D8B030D-6E8A-4147-A177-3AD203B41FA5}">
                      <a16:colId xmlns:a16="http://schemas.microsoft.com/office/drawing/2014/main" val="82375269"/>
                    </a:ext>
                  </a:extLst>
                </a:gridCol>
                <a:gridCol w="1627330">
                  <a:extLst>
                    <a:ext uri="{9D8B030D-6E8A-4147-A177-3AD203B41FA5}">
                      <a16:colId xmlns:a16="http://schemas.microsoft.com/office/drawing/2014/main" val="2849447754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Characteristic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Overall 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 924)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(N  380)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IVL 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 544)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p-value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32458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65112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 (years)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± 9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(70 - 82)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(68 – 81) 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0.031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2422771447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Female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 (21)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(25)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(18)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0.008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1030213305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Hypertension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781 (85)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319 (84)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462 (85)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2062592899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Dyslipidemia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703 (77)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 (74)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428 (79)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0.043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208629667"/>
                  </a:ext>
                </a:extLst>
              </a:tr>
              <a:tr h="129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  Current and former smokers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442 (48)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 (45)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274 (51)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3498993550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Diabetes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381 (42)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 (42)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224 (41)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0.89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1050598090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Previous MI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265 (29)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(21)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 (34)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&lt;0.001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1427256616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Previous PCI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348 (38)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 (25)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254 (47)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&lt;0.001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4100912916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Atrial Fibrillation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 (16)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(15)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(17)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1816357706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Peripheral arterial disease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241 (26)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 (26)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143 (26)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229839046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Previous stroke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(8.1)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(7.7)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(8.4)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2028440846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Previous bleeding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(3.8)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(3.2)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(4.3)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892827390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Chronic Renal Failure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(22)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 (25)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 (20)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0.10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2501576541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Dialysis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(3.8)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(4.0)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(3.7)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0.85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4085919421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LVEF &lt; 35%,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 (14)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 (14)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(14)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3081837051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Haemoglobin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12.62 ± 1.69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12.50 ± 1.69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12.71 ± 1.69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0.056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1017990247"/>
                  </a:ext>
                </a:extLst>
              </a:tr>
              <a:tr h="129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presentation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0.18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3104649043"/>
                  </a:ext>
                </a:extLst>
              </a:tr>
              <a:tr h="129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   Stable CAD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409 (44)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 (44)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241 (44)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2294976020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indent="-171450" algn="ctr" defTabSz="914400" rtl="0" eaLnBrk="1" latinLnBrk="0" hangingPunct="1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ACS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515 (56)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212 (56)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 (56)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2694501203"/>
                  </a:ext>
                </a:extLst>
              </a:tr>
              <a:tr h="106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Cardiac arrest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(0.7)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(0.3)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(0.9)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194606918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Cardiogenic shock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(1.6)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(2.1)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(1.3)</a:t>
                      </a:r>
                      <a:endParaRPr lang="it-IT" sz="105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  <a:endParaRPr lang="it-IT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0" marB="0"/>
                </a:tc>
                <a:extLst>
                  <a:ext uri="{0D108BD9-81ED-4DB2-BD59-A6C34878D82A}">
                    <a16:rowId xmlns:a16="http://schemas.microsoft.com/office/drawing/2014/main" val="316859679"/>
                  </a:ext>
                </a:extLst>
              </a:tr>
            </a:tbl>
          </a:graphicData>
        </a:graphic>
      </p:graphicFrame>
      <p:sp>
        <p:nvSpPr>
          <p:cNvPr id="15" name="Rettangolo 6"/>
          <p:cNvSpPr/>
          <p:nvPr/>
        </p:nvSpPr>
        <p:spPr>
          <a:xfrm>
            <a:off x="92195" y="1616528"/>
            <a:ext cx="8136650" cy="334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6"/>
          <p:cNvSpPr/>
          <p:nvPr/>
        </p:nvSpPr>
        <p:spPr>
          <a:xfrm>
            <a:off x="92195" y="3698423"/>
            <a:ext cx="8136650" cy="465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6"/>
          <p:cNvSpPr/>
          <p:nvPr/>
        </p:nvSpPr>
        <p:spPr>
          <a:xfrm>
            <a:off x="92195" y="4863941"/>
            <a:ext cx="8136650" cy="171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6F70418F-A28B-EE33-89D5-D155E6516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700571"/>
              </p:ext>
            </p:extLst>
          </p:nvPr>
        </p:nvGraphicFramePr>
        <p:xfrm>
          <a:off x="8822160" y="1616528"/>
          <a:ext cx="3065040" cy="211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E245329-B7AE-255E-D936-CCF6603C644C}"/>
              </a:ext>
            </a:extLst>
          </p:cNvPr>
          <p:cNvSpPr txBox="1"/>
          <p:nvPr/>
        </p:nvSpPr>
        <p:spPr>
          <a:xfrm>
            <a:off x="10080360" y="1628263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/>
                <a:sym typeface="Arial"/>
              </a:rPr>
              <a:t>AT</a:t>
            </a:r>
          </a:p>
        </p:txBody>
      </p:sp>
      <p:graphicFrame>
        <p:nvGraphicFramePr>
          <p:cNvPr id="37" name="Grafico 36">
            <a:extLst>
              <a:ext uri="{FF2B5EF4-FFF2-40B4-BE49-F238E27FC236}">
                <a16:creationId xmlns:a16="http://schemas.microsoft.com/office/drawing/2014/main" id="{F6C7F53F-2161-DB86-1DB1-566DCF103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633701"/>
              </p:ext>
            </p:extLst>
          </p:nvPr>
        </p:nvGraphicFramePr>
        <p:xfrm>
          <a:off x="8822160" y="3976962"/>
          <a:ext cx="3065040" cy="211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B319688-2EFC-E190-CA0E-A68A1F884B5F}"/>
              </a:ext>
            </a:extLst>
          </p:cNvPr>
          <p:cNvSpPr txBox="1"/>
          <p:nvPr/>
        </p:nvSpPr>
        <p:spPr>
          <a:xfrm>
            <a:off x="10080360" y="3963739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/>
                <a:sym typeface="Arial"/>
              </a:rPr>
              <a:t>IVL</a:t>
            </a:r>
          </a:p>
        </p:txBody>
      </p:sp>
    </p:spTree>
    <p:extLst>
      <p:ext uri="{BB962C8B-B14F-4D97-AF65-F5344CB8AC3E}">
        <p14:creationId xmlns:p14="http://schemas.microsoft.com/office/powerpoint/2010/main" val="39098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Graphic spid="33" grpId="0">
        <p:bldAsOne/>
      </p:bldGraphic>
      <p:bldP spid="34" grpId="0"/>
      <p:bldGraphic spid="37" grpId="0">
        <p:bldAsOne/>
      </p:bldGraphic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5;p3"/>
          <p:cNvSpPr/>
          <p:nvPr/>
        </p:nvSpPr>
        <p:spPr>
          <a:xfrm>
            <a:off x="-1" y="-16700"/>
            <a:ext cx="12192001" cy="797700"/>
          </a:xfrm>
          <a:prstGeom prst="rect">
            <a:avLst/>
          </a:prstGeom>
          <a:solidFill>
            <a:srgbClr val="3F2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6;p3"/>
          <p:cNvSpPr txBox="1">
            <a:spLocks/>
          </p:cNvSpPr>
          <p:nvPr/>
        </p:nvSpPr>
        <p:spPr>
          <a:xfrm>
            <a:off x="687450" y="116700"/>
            <a:ext cx="111997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3000" kern="0" dirty="0">
                <a:solidFill>
                  <a:srgbClr val="FFFFFF"/>
                </a:solidFill>
              </a:rPr>
              <a:t>Procedural </a:t>
            </a:r>
            <a:r>
              <a:rPr lang="it-IT" sz="3000" kern="0" dirty="0" err="1">
                <a:solidFill>
                  <a:srgbClr val="FFFFFF"/>
                </a:solidFill>
              </a:rPr>
              <a:t>Characteristics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819" y="6159667"/>
            <a:ext cx="929072" cy="47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Grafico 27">
            <a:extLst>
              <a:ext uri="{FF2B5EF4-FFF2-40B4-BE49-F238E27FC236}">
                <a16:creationId xmlns:a16="http://schemas.microsoft.com/office/drawing/2014/main" id="{77DE9A67-5411-34A7-1507-5B6015895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930422"/>
              </p:ext>
            </p:extLst>
          </p:nvPr>
        </p:nvGraphicFramePr>
        <p:xfrm>
          <a:off x="310109" y="659287"/>
          <a:ext cx="5785889" cy="442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Grafico 28">
            <a:extLst>
              <a:ext uri="{FF2B5EF4-FFF2-40B4-BE49-F238E27FC236}">
                <a16:creationId xmlns:a16="http://schemas.microsoft.com/office/drawing/2014/main" id="{D36D1146-EFB3-8782-A574-2180A0CCE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181077"/>
              </p:ext>
            </p:extLst>
          </p:nvPr>
        </p:nvGraphicFramePr>
        <p:xfrm>
          <a:off x="6581799" y="799710"/>
          <a:ext cx="5481092" cy="444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ttangolo 29">
            <a:extLst>
              <a:ext uri="{FF2B5EF4-FFF2-40B4-BE49-F238E27FC236}">
                <a16:creationId xmlns:a16="http://schemas.microsoft.com/office/drawing/2014/main" id="{FC5B9350-9C66-60CE-BF1B-7178A26A39F2}"/>
              </a:ext>
            </a:extLst>
          </p:cNvPr>
          <p:cNvSpPr/>
          <p:nvPr/>
        </p:nvSpPr>
        <p:spPr>
          <a:xfrm>
            <a:off x="1312806" y="4979193"/>
            <a:ext cx="2192336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Google Shape;163;p9"/>
          <p:cNvGraphicFramePr/>
          <p:nvPr>
            <p:extLst>
              <p:ext uri="{D42A27DB-BD31-4B8C-83A1-F6EECF244321}">
                <p14:modId xmlns:p14="http://schemas.microsoft.com/office/powerpoint/2010/main" val="305826099"/>
              </p:ext>
            </p:extLst>
          </p:nvPr>
        </p:nvGraphicFramePr>
        <p:xfrm>
          <a:off x="475452" y="4879224"/>
          <a:ext cx="3860800" cy="10446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30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1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IVL balloon </a:t>
                      </a:r>
                      <a:r>
                        <a:rPr lang="it-IT" sz="1200" b="1" dirty="0" err="1">
                          <a:solidFill>
                            <a:schemeClr val="dk2"/>
                          </a:solidFill>
                        </a:rPr>
                        <a:t>diameter</a:t>
                      </a: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 </a:t>
                      </a:r>
                      <a:endParaRPr sz="1200" b="1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AFE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3.39 ± 0.69 </a:t>
                      </a:r>
                      <a:endParaRPr dirty="0"/>
                    </a:p>
                  </a:txBody>
                  <a:tcPr marL="68600" marR="686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N* of </a:t>
                      </a:r>
                      <a:r>
                        <a:rPr lang="it-IT" sz="1200" b="1" dirty="0" err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pulses</a:t>
                      </a:r>
                      <a:endParaRPr dirty="0"/>
                    </a:p>
                  </a:txBody>
                  <a:tcPr marL="68600" marR="686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 ± 8.9</a:t>
                      </a:r>
                      <a:endParaRPr dirty="0"/>
                    </a:p>
                  </a:txBody>
                  <a:tcPr marL="68600" marR="686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IVL to more </a:t>
                      </a:r>
                      <a:r>
                        <a:rPr lang="it-IT" sz="1200" b="1" dirty="0" err="1">
                          <a:solidFill>
                            <a:schemeClr val="dk2"/>
                          </a:solidFill>
                        </a:rPr>
                        <a:t>than</a:t>
                      </a: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 1 </a:t>
                      </a:r>
                      <a:r>
                        <a:rPr lang="it-IT" sz="1200" b="1" dirty="0" err="1">
                          <a:solidFill>
                            <a:schemeClr val="dk2"/>
                          </a:solidFill>
                        </a:rPr>
                        <a:t>segment</a:t>
                      </a:r>
                      <a:endParaRPr sz="1200" b="1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AFE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161 (29.6)</a:t>
                      </a:r>
                      <a:endParaRPr dirty="0"/>
                    </a:p>
                  </a:txBody>
                  <a:tcPr marL="68600" marR="686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42926"/>
                  </a:ext>
                </a:extLst>
              </a:tr>
              <a:tr h="2611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 err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Need</a:t>
                      </a:r>
                      <a:r>
                        <a:rPr lang="it-IT" sz="1200" b="1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for </a:t>
                      </a:r>
                      <a:r>
                        <a:rPr lang="it-IT" sz="1200" b="1" dirty="0" err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</a:t>
                      </a:r>
                      <a:r>
                        <a:rPr lang="it-IT" sz="1200" b="1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balloon </a:t>
                      </a:r>
                      <a:endParaRPr dirty="0"/>
                    </a:p>
                  </a:txBody>
                  <a:tcPr marL="68600" marR="686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 (5.3)</a:t>
                      </a:r>
                      <a:endParaRPr dirty="0"/>
                    </a:p>
                  </a:txBody>
                  <a:tcPr marL="68600" marR="686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432474"/>
                  </a:ext>
                </a:extLst>
              </a:tr>
            </a:tbl>
          </a:graphicData>
        </a:graphic>
      </p:graphicFrame>
      <p:graphicFrame>
        <p:nvGraphicFramePr>
          <p:cNvPr id="32" name="Google Shape;159;p9"/>
          <p:cNvGraphicFramePr/>
          <p:nvPr>
            <p:extLst>
              <p:ext uri="{D42A27DB-BD31-4B8C-83A1-F6EECF244321}">
                <p14:modId xmlns:p14="http://schemas.microsoft.com/office/powerpoint/2010/main" val="402041986"/>
              </p:ext>
            </p:extLst>
          </p:nvPr>
        </p:nvGraphicFramePr>
        <p:xfrm>
          <a:off x="5750689" y="4879224"/>
          <a:ext cx="2851150" cy="5217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9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8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RA maximum </a:t>
                      </a:r>
                      <a:r>
                        <a:rPr lang="it-IT" sz="1200" b="1" dirty="0" err="1">
                          <a:solidFill>
                            <a:schemeClr val="dk2"/>
                          </a:solidFill>
                        </a:rPr>
                        <a:t>burr</a:t>
                      </a: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chemeClr val="dk2"/>
                          </a:solidFill>
                        </a:rPr>
                        <a:t>size</a:t>
                      </a:r>
                      <a:endParaRPr sz="1200" b="1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AFE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1.63 ± 0.27</a:t>
                      </a:r>
                      <a:endParaRPr sz="1200" b="1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8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 err="1">
                          <a:solidFill>
                            <a:schemeClr val="dk2"/>
                          </a:solidFill>
                        </a:rPr>
                        <a:t>Need</a:t>
                      </a: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 for </a:t>
                      </a:r>
                      <a:r>
                        <a:rPr lang="it-IT" sz="1200" b="1" dirty="0" err="1">
                          <a:solidFill>
                            <a:schemeClr val="dk2"/>
                          </a:solidFill>
                        </a:rPr>
                        <a:t>second</a:t>
                      </a: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chemeClr val="dk2"/>
                          </a:solidFill>
                        </a:rPr>
                        <a:t>burr</a:t>
                      </a:r>
                      <a:endParaRPr sz="1200" b="1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54 (18.6)</a:t>
                      </a:r>
                      <a:endParaRPr sz="1200" b="1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Google Shape;161;p9"/>
          <p:cNvGraphicFramePr/>
          <p:nvPr>
            <p:extLst>
              <p:ext uri="{D42A27DB-BD31-4B8C-83A1-F6EECF244321}">
                <p14:modId xmlns:p14="http://schemas.microsoft.com/office/powerpoint/2010/main" val="2119453476"/>
              </p:ext>
            </p:extLst>
          </p:nvPr>
        </p:nvGraphicFramePr>
        <p:xfrm>
          <a:off x="9623505" y="4879224"/>
          <a:ext cx="1974850" cy="87472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17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>
                          <a:solidFill>
                            <a:schemeClr val="dk2"/>
                          </a:solidFill>
                        </a:rPr>
                        <a:t>OA speed use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AFE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chemeClr val="dk2"/>
                          </a:solidFill>
                        </a:rPr>
                        <a:t>Low only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chemeClr val="dk2"/>
                          </a:solidFill>
                        </a:rPr>
                        <a:t>High only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chemeClr val="dk2"/>
                          </a:solidFill>
                        </a:rPr>
                        <a:t>Both</a:t>
                      </a:r>
                      <a:endParaRPr sz="12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37 (42.6)</a:t>
                      </a:r>
                      <a:endParaRPr sz="1200" b="1" dirty="0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5 (5.7)</a:t>
                      </a:r>
                      <a:endParaRPr sz="1200" b="1" dirty="0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dirty="0">
                          <a:solidFill>
                            <a:schemeClr val="dk2"/>
                          </a:solidFill>
                        </a:rPr>
                        <a:t>45 (51.7)</a:t>
                      </a:r>
                      <a:endParaRPr sz="1200" b="1" dirty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Google Shape;158;p9"/>
          <p:cNvSpPr txBox="1"/>
          <p:nvPr/>
        </p:nvSpPr>
        <p:spPr>
          <a:xfrm>
            <a:off x="1312806" y="863115"/>
            <a:ext cx="1892400" cy="369300"/>
          </a:xfrm>
          <a:prstGeom prst="rect">
            <a:avLst/>
          </a:prstGeom>
          <a:noFill/>
          <a:ln w="28575" cap="flat" cmpd="sng">
            <a:solidFill>
              <a:srgbClr val="3F2A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it-IT" b="1" kern="0" dirty="0">
                <a:solidFill>
                  <a:srgbClr val="1D384C"/>
                </a:solidFill>
                <a:latin typeface="Arial"/>
                <a:cs typeface="Arial"/>
                <a:sym typeface="Arial"/>
              </a:rPr>
              <a:t>IVL Plan n=544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158;p9"/>
          <p:cNvSpPr txBox="1"/>
          <p:nvPr/>
        </p:nvSpPr>
        <p:spPr>
          <a:xfrm>
            <a:off x="7588420" y="850758"/>
            <a:ext cx="1892400" cy="369300"/>
          </a:xfrm>
          <a:prstGeom prst="rect">
            <a:avLst/>
          </a:prstGeom>
          <a:noFill/>
          <a:ln w="28575" cap="flat" cmpd="sng">
            <a:solidFill>
              <a:srgbClr val="3F2A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it-IT" b="1" kern="0" dirty="0">
                <a:solidFill>
                  <a:srgbClr val="1D384C"/>
                </a:solidFill>
                <a:latin typeface="Arial"/>
                <a:cs typeface="Arial"/>
                <a:sym typeface="Arial"/>
              </a:rPr>
              <a:t>AT Plan n=380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7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2" y="143200"/>
            <a:ext cx="929072" cy="4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936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ADC4BA-D385-41E1-885A-815162D8389C}">
  <ds:schemaRefs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be269bf9-969f-4947-ab6e-df6fb505fba0"/>
    <ds:schemaRef ds:uri="21c7ca72-f6d5-4b0e-8803-9d163f0b428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0C6FBC-4875-4054-A4CB-9B0F8BF8B759}">
  <ds:schemaRefs>
    <ds:schemaRef ds:uri="21c7ca72-f6d5-4b0e-8803-9d163f0b428e"/>
    <ds:schemaRef ds:uri="be269bf9-969f-4947-ab6e-df6fb505fb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342F88-C91A-467B-87C6-83784E4B4F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1732</Words>
  <Application>Microsoft Office PowerPoint</Application>
  <PresentationFormat>Widescreen</PresentationFormat>
  <Paragraphs>427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Noto Sans Symbols</vt:lpstr>
      <vt:lpstr>TradeGothic</vt:lpstr>
      <vt:lpstr>Trebuchet MS</vt:lpstr>
      <vt:lpstr>Wingdings</vt:lpstr>
      <vt:lpstr>Office Theme</vt:lpstr>
      <vt:lpstr>Microsoft Excel Chart</vt:lpstr>
      <vt:lpstr>Intravascular Lithotripsy And/Or Mechanical Debulking Multicenter Registry For The Treatment Of Complex Calcified Coronary Arteries  The Multicenter Prospective                    Registry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Compton, Thomas A</dc:creator>
  <cp:lastModifiedBy>Administrateur</cp:lastModifiedBy>
  <cp:revision>54</cp:revision>
  <dcterms:created xsi:type="dcterms:W3CDTF">2024-04-30T17:23:04Z</dcterms:created>
  <dcterms:modified xsi:type="dcterms:W3CDTF">2025-03-08T17:27:28Z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  <property fmtid="{D5CDD505-2E9C-101B-9397-08002B2CF9AE}" pid="3" name="MediaServiceImageTags">
    <vt:lpwstr/>
  </property>
</Properties>
</file>