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02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601F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419600" y="4324350"/>
            <a:ext cx="1123950" cy="400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834433" y="4445230"/>
            <a:ext cx="347980" cy="147320"/>
          </a:xfrm>
          <a:custGeom>
            <a:avLst/>
            <a:gdLst/>
            <a:ahLst/>
            <a:cxnLst/>
            <a:rect l="l" t="t" r="r" b="b"/>
            <a:pathLst>
              <a:path w="347979" h="147320">
                <a:moveTo>
                  <a:pt x="123368" y="74301"/>
                </a:moveTo>
                <a:lnTo>
                  <a:pt x="95053" y="74301"/>
                </a:lnTo>
                <a:lnTo>
                  <a:pt x="95053" y="77793"/>
                </a:lnTo>
                <a:lnTo>
                  <a:pt x="125314" y="133329"/>
                </a:lnTo>
                <a:lnTo>
                  <a:pt x="181267" y="147231"/>
                </a:lnTo>
                <a:lnTo>
                  <a:pt x="191711" y="145021"/>
                </a:lnTo>
                <a:lnTo>
                  <a:pt x="201504" y="141489"/>
                </a:lnTo>
                <a:lnTo>
                  <a:pt x="210562" y="136749"/>
                </a:lnTo>
                <a:lnTo>
                  <a:pt x="218795" y="130914"/>
                </a:lnTo>
                <a:lnTo>
                  <a:pt x="249936" y="130914"/>
                </a:lnTo>
                <a:lnTo>
                  <a:pt x="249936" y="120603"/>
                </a:lnTo>
                <a:lnTo>
                  <a:pt x="177573" y="120603"/>
                </a:lnTo>
                <a:lnTo>
                  <a:pt x="158482" y="119585"/>
                </a:lnTo>
                <a:lnTo>
                  <a:pt x="141836" y="111803"/>
                </a:lnTo>
                <a:lnTo>
                  <a:pt x="129410" y="98513"/>
                </a:lnTo>
                <a:lnTo>
                  <a:pt x="123104" y="81317"/>
                </a:lnTo>
                <a:lnTo>
                  <a:pt x="123164" y="77793"/>
                </a:lnTo>
                <a:lnTo>
                  <a:pt x="123368" y="74301"/>
                </a:lnTo>
                <a:close/>
              </a:path>
              <a:path w="347979" h="147320">
                <a:moveTo>
                  <a:pt x="57410" y="2244"/>
                </a:moveTo>
                <a:lnTo>
                  <a:pt x="1444" y="2244"/>
                </a:lnTo>
                <a:lnTo>
                  <a:pt x="26" y="3637"/>
                </a:lnTo>
                <a:lnTo>
                  <a:pt x="0" y="143500"/>
                </a:lnTo>
                <a:lnTo>
                  <a:pt x="1428" y="144893"/>
                </a:lnTo>
                <a:lnTo>
                  <a:pt x="29726" y="144893"/>
                </a:lnTo>
                <a:lnTo>
                  <a:pt x="31140" y="143500"/>
                </a:lnTo>
                <a:lnTo>
                  <a:pt x="31156" y="87054"/>
                </a:lnTo>
                <a:lnTo>
                  <a:pt x="32585" y="85651"/>
                </a:lnTo>
                <a:lnTo>
                  <a:pt x="58304" y="85651"/>
                </a:lnTo>
                <a:lnTo>
                  <a:pt x="65932" y="85134"/>
                </a:lnTo>
                <a:lnTo>
                  <a:pt x="75342" y="83328"/>
                </a:lnTo>
                <a:lnTo>
                  <a:pt x="85420" y="79845"/>
                </a:lnTo>
                <a:lnTo>
                  <a:pt x="95053" y="74301"/>
                </a:lnTo>
                <a:lnTo>
                  <a:pt x="123368" y="74301"/>
                </a:lnTo>
                <a:lnTo>
                  <a:pt x="124067" y="62339"/>
                </a:lnTo>
                <a:lnTo>
                  <a:pt x="32585" y="62266"/>
                </a:lnTo>
                <a:lnTo>
                  <a:pt x="31156" y="60873"/>
                </a:lnTo>
                <a:lnTo>
                  <a:pt x="31262" y="26928"/>
                </a:lnTo>
                <a:lnTo>
                  <a:pt x="32585" y="25629"/>
                </a:lnTo>
                <a:lnTo>
                  <a:pt x="104397" y="25629"/>
                </a:lnTo>
                <a:lnTo>
                  <a:pt x="98933" y="16995"/>
                </a:lnTo>
                <a:lnTo>
                  <a:pt x="84247" y="7846"/>
                </a:lnTo>
                <a:lnTo>
                  <a:pt x="68942" y="3407"/>
                </a:lnTo>
                <a:lnTo>
                  <a:pt x="57410" y="2244"/>
                </a:lnTo>
                <a:close/>
              </a:path>
              <a:path w="347979" h="147320">
                <a:moveTo>
                  <a:pt x="249936" y="130914"/>
                </a:moveTo>
                <a:lnTo>
                  <a:pt x="218795" y="130914"/>
                </a:lnTo>
                <a:lnTo>
                  <a:pt x="218795" y="143500"/>
                </a:lnTo>
                <a:lnTo>
                  <a:pt x="220222" y="144893"/>
                </a:lnTo>
                <a:lnTo>
                  <a:pt x="248509" y="144893"/>
                </a:lnTo>
                <a:lnTo>
                  <a:pt x="249936" y="143500"/>
                </a:lnTo>
                <a:lnTo>
                  <a:pt x="249936" y="130914"/>
                </a:lnTo>
                <a:close/>
              </a:path>
              <a:path w="347979" h="147320">
                <a:moveTo>
                  <a:pt x="305370" y="86430"/>
                </a:moveTo>
                <a:lnTo>
                  <a:pt x="257122" y="86430"/>
                </a:lnTo>
                <a:lnTo>
                  <a:pt x="261393" y="87635"/>
                </a:lnTo>
                <a:lnTo>
                  <a:pt x="267661" y="91242"/>
                </a:lnTo>
                <a:lnTo>
                  <a:pt x="298886" y="126698"/>
                </a:lnTo>
                <a:lnTo>
                  <a:pt x="311866" y="144415"/>
                </a:lnTo>
                <a:lnTo>
                  <a:pt x="312834" y="144893"/>
                </a:lnTo>
                <a:lnTo>
                  <a:pt x="346796" y="144893"/>
                </a:lnTo>
                <a:lnTo>
                  <a:pt x="347882" y="142398"/>
                </a:lnTo>
                <a:lnTo>
                  <a:pt x="342783" y="137357"/>
                </a:lnTo>
                <a:lnTo>
                  <a:pt x="337534" y="131922"/>
                </a:lnTo>
                <a:lnTo>
                  <a:pt x="307320" y="89049"/>
                </a:lnTo>
                <a:lnTo>
                  <a:pt x="305370" y="86430"/>
                </a:lnTo>
                <a:close/>
              </a:path>
              <a:path w="347979" h="147320">
                <a:moveTo>
                  <a:pt x="275487" y="2244"/>
                </a:moveTo>
                <a:lnTo>
                  <a:pt x="220222" y="2244"/>
                </a:lnTo>
                <a:lnTo>
                  <a:pt x="218795" y="3637"/>
                </a:lnTo>
                <a:lnTo>
                  <a:pt x="218733" y="74301"/>
                </a:lnTo>
                <a:lnTo>
                  <a:pt x="215786" y="90495"/>
                </a:lnTo>
                <a:lnTo>
                  <a:pt x="207247" y="104655"/>
                </a:lnTo>
                <a:lnTo>
                  <a:pt x="194176" y="115127"/>
                </a:lnTo>
                <a:lnTo>
                  <a:pt x="177573" y="120603"/>
                </a:lnTo>
                <a:lnTo>
                  <a:pt x="249936" y="120603"/>
                </a:lnTo>
                <a:lnTo>
                  <a:pt x="249936" y="87833"/>
                </a:lnTo>
                <a:lnTo>
                  <a:pt x="251363" y="86430"/>
                </a:lnTo>
                <a:lnTo>
                  <a:pt x="305370" y="86430"/>
                </a:lnTo>
                <a:lnTo>
                  <a:pt x="303412" y="83801"/>
                </a:lnTo>
                <a:lnTo>
                  <a:pt x="301241" y="80953"/>
                </a:lnTo>
                <a:lnTo>
                  <a:pt x="311236" y="75798"/>
                </a:lnTo>
                <a:lnTo>
                  <a:pt x="319856" y="68129"/>
                </a:lnTo>
                <a:lnTo>
                  <a:pt x="323199" y="62266"/>
                </a:lnTo>
                <a:lnTo>
                  <a:pt x="251362" y="62266"/>
                </a:lnTo>
                <a:lnTo>
                  <a:pt x="249936" y="60873"/>
                </a:lnTo>
                <a:lnTo>
                  <a:pt x="249936" y="27812"/>
                </a:lnTo>
                <a:lnTo>
                  <a:pt x="251362" y="26409"/>
                </a:lnTo>
                <a:lnTo>
                  <a:pt x="322938" y="26409"/>
                </a:lnTo>
                <a:lnTo>
                  <a:pt x="321693" y="22344"/>
                </a:lnTo>
                <a:lnTo>
                  <a:pt x="306480" y="9782"/>
                </a:lnTo>
                <a:lnTo>
                  <a:pt x="288945" y="3780"/>
                </a:lnTo>
                <a:lnTo>
                  <a:pt x="275487" y="2244"/>
                </a:lnTo>
                <a:close/>
              </a:path>
              <a:path w="347979" h="147320">
                <a:moveTo>
                  <a:pt x="104397" y="25629"/>
                </a:moveTo>
                <a:lnTo>
                  <a:pt x="55661" y="25629"/>
                </a:lnTo>
                <a:lnTo>
                  <a:pt x="61487" y="26271"/>
                </a:lnTo>
                <a:lnTo>
                  <a:pt x="69001" y="28833"/>
                </a:lnTo>
                <a:lnTo>
                  <a:pt x="75497" y="34276"/>
                </a:lnTo>
                <a:lnTo>
                  <a:pt x="78264" y="43558"/>
                </a:lnTo>
                <a:lnTo>
                  <a:pt x="75707" y="52966"/>
                </a:lnTo>
                <a:lnTo>
                  <a:pt x="69603" y="58676"/>
                </a:lnTo>
                <a:lnTo>
                  <a:pt x="62298" y="61504"/>
                </a:lnTo>
                <a:lnTo>
                  <a:pt x="56140" y="62266"/>
                </a:lnTo>
                <a:lnTo>
                  <a:pt x="124104" y="62266"/>
                </a:lnTo>
                <a:lnTo>
                  <a:pt x="132130" y="46085"/>
                </a:lnTo>
                <a:lnTo>
                  <a:pt x="145832" y="33948"/>
                </a:lnTo>
                <a:lnTo>
                  <a:pt x="150611" y="32281"/>
                </a:lnTo>
                <a:lnTo>
                  <a:pt x="108606" y="32281"/>
                </a:lnTo>
                <a:lnTo>
                  <a:pt x="104397" y="25629"/>
                </a:lnTo>
                <a:close/>
              </a:path>
              <a:path w="347979" h="147320">
                <a:moveTo>
                  <a:pt x="322938" y="26409"/>
                </a:moveTo>
                <a:lnTo>
                  <a:pt x="273890" y="26409"/>
                </a:lnTo>
                <a:lnTo>
                  <a:pt x="279803" y="26928"/>
                </a:lnTo>
                <a:lnTo>
                  <a:pt x="287508" y="29223"/>
                </a:lnTo>
                <a:lnTo>
                  <a:pt x="294193" y="34398"/>
                </a:lnTo>
                <a:lnTo>
                  <a:pt x="297046" y="43558"/>
                </a:lnTo>
                <a:lnTo>
                  <a:pt x="294454" y="52966"/>
                </a:lnTo>
                <a:lnTo>
                  <a:pt x="288271" y="58676"/>
                </a:lnTo>
                <a:lnTo>
                  <a:pt x="280886" y="61504"/>
                </a:lnTo>
                <a:lnTo>
                  <a:pt x="274689" y="62266"/>
                </a:lnTo>
                <a:lnTo>
                  <a:pt x="323199" y="62266"/>
                </a:lnTo>
                <a:lnTo>
                  <a:pt x="325904" y="57523"/>
                </a:lnTo>
                <a:lnTo>
                  <a:pt x="328186" y="43558"/>
                </a:lnTo>
                <a:lnTo>
                  <a:pt x="322938" y="26409"/>
                </a:lnTo>
                <a:close/>
              </a:path>
              <a:path w="347979" h="147320">
                <a:moveTo>
                  <a:pt x="176497" y="0"/>
                </a:moveTo>
                <a:lnTo>
                  <a:pt x="130516" y="11797"/>
                </a:lnTo>
                <a:lnTo>
                  <a:pt x="108606" y="32281"/>
                </a:lnTo>
                <a:lnTo>
                  <a:pt x="150611" y="32281"/>
                </a:lnTo>
                <a:lnTo>
                  <a:pt x="163839" y="27666"/>
                </a:lnTo>
                <a:lnTo>
                  <a:pt x="168640" y="26991"/>
                </a:lnTo>
                <a:lnTo>
                  <a:pt x="178309" y="26991"/>
                </a:lnTo>
                <a:lnTo>
                  <a:pt x="184461" y="1465"/>
                </a:lnTo>
                <a:lnTo>
                  <a:pt x="176497" y="0"/>
                </a:lnTo>
                <a:close/>
              </a:path>
              <a:path w="347979" h="147320">
                <a:moveTo>
                  <a:pt x="178309" y="26991"/>
                </a:moveTo>
                <a:lnTo>
                  <a:pt x="168640" y="26991"/>
                </a:lnTo>
                <a:lnTo>
                  <a:pt x="173516" y="27292"/>
                </a:lnTo>
                <a:lnTo>
                  <a:pt x="178073" y="27968"/>
                </a:lnTo>
                <a:lnTo>
                  <a:pt x="178309" y="26991"/>
                </a:lnTo>
                <a:close/>
              </a:path>
            </a:pathLst>
          </a:custGeom>
          <a:solidFill>
            <a:srgbClr val="203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496175" y="4324351"/>
            <a:ext cx="876234" cy="2661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3435656-E7EC-6F11-2695-6E1806E296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176" y="590550"/>
            <a:ext cx="1329646" cy="63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761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66750"/>
            <a:ext cx="9144000" cy="95250"/>
          </a:xfrm>
          <a:custGeom>
            <a:avLst/>
            <a:gdLst/>
            <a:ahLst/>
            <a:cxnLst/>
            <a:rect l="l" t="t" r="r" b="b"/>
            <a:pathLst>
              <a:path w="9144000" h="95250">
                <a:moveTo>
                  <a:pt x="0" y="95250"/>
                </a:moveTo>
                <a:lnTo>
                  <a:pt x="9144000" y="95250"/>
                </a:lnTo>
                <a:lnTo>
                  <a:pt x="9144000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F6C8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41775" y="3371596"/>
            <a:ext cx="2060448" cy="449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3047" y="1031239"/>
            <a:ext cx="8637905" cy="3264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11" Type="http://schemas.openxmlformats.org/officeDocument/2006/relationships/image" Target="../media/image16.png"/><Relationship Id="rId5" Type="http://schemas.openxmlformats.org/officeDocument/2006/relationships/image" Target="../media/image10.jpg"/><Relationship Id="rId10" Type="http://schemas.openxmlformats.org/officeDocument/2006/relationships/image" Target="../media/image15.png"/><Relationship Id="rId4" Type="http://schemas.openxmlformats.org/officeDocument/2006/relationships/image" Target="../media/image9.jp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2956"/>
            <a:ext cx="168592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Tahoma"/>
                <a:cs typeface="Tahoma"/>
              </a:rPr>
              <a:t>Tuesday </a:t>
            </a:r>
            <a:r>
              <a:rPr sz="1200" b="1" spc="-10" dirty="0">
                <a:solidFill>
                  <a:srgbClr val="FFFFFF"/>
                </a:solidFill>
                <a:latin typeface="Tahoma"/>
                <a:cs typeface="Tahoma"/>
              </a:rPr>
              <a:t>20 </a:t>
            </a:r>
            <a:r>
              <a:rPr sz="1200" b="1" dirty="0">
                <a:solidFill>
                  <a:srgbClr val="FFFFFF"/>
                </a:solidFill>
                <a:latin typeface="Tahoma"/>
                <a:cs typeface="Tahoma"/>
              </a:rPr>
              <a:t>May</a:t>
            </a:r>
            <a:r>
              <a:rPr sz="1200" b="1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Tahoma"/>
                <a:cs typeface="Tahoma"/>
              </a:rPr>
              <a:t>2025</a:t>
            </a:r>
            <a:endParaRPr sz="1200" dirty="0">
              <a:latin typeface="Tahoma"/>
              <a:cs typeface="Tahoma"/>
            </a:endParaRPr>
          </a:p>
          <a:p>
            <a:pPr marL="12700">
              <a:lnSpc>
                <a:spcPts val="1430"/>
              </a:lnSpc>
            </a:pPr>
            <a:r>
              <a:rPr sz="1200" b="1" spc="-10" dirty="0">
                <a:solidFill>
                  <a:srgbClr val="FFFFFF"/>
                </a:solidFill>
                <a:latin typeface="Tahoma"/>
                <a:cs typeface="Tahoma"/>
              </a:rPr>
              <a:t>Room</a:t>
            </a:r>
            <a:r>
              <a:rPr sz="12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b="1" spc="15" dirty="0">
                <a:solidFill>
                  <a:srgbClr val="FFFFFF"/>
                </a:solidFill>
                <a:latin typeface="Tahoma"/>
                <a:cs typeface="Tahoma"/>
              </a:rPr>
              <a:t>241</a:t>
            </a:r>
            <a:endParaRPr sz="1200" dirty="0">
              <a:latin typeface="Tahoma"/>
              <a:cs typeface="Tahoma"/>
            </a:endParaRPr>
          </a:p>
          <a:p>
            <a:pPr marL="12700">
              <a:lnSpc>
                <a:spcPts val="1435"/>
              </a:lnSpc>
            </a:pPr>
            <a:r>
              <a:rPr sz="1200" b="1" spc="-5" dirty="0">
                <a:solidFill>
                  <a:srgbClr val="FFFFFF"/>
                </a:solidFill>
                <a:latin typeface="Tahoma"/>
                <a:cs typeface="Tahoma"/>
              </a:rPr>
              <a:t>18:10 </a:t>
            </a:r>
            <a:r>
              <a:rPr sz="1200" b="1" dirty="0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sz="1200" b="1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ahoma"/>
                <a:cs typeface="Tahoma"/>
              </a:rPr>
              <a:t>18:14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6614" y="1882775"/>
            <a:ext cx="7708900" cy="2052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One-year outcomes </a:t>
            </a:r>
            <a:r>
              <a:rPr sz="3000" b="1" spc="-20" dirty="0">
                <a:solidFill>
                  <a:srgbClr val="FFFFFF"/>
                </a:solidFill>
                <a:latin typeface="Calibri"/>
                <a:cs typeface="Calibri"/>
              </a:rPr>
              <a:t>of contemporary </a:t>
            </a:r>
            <a:r>
              <a:rPr sz="3000" b="1" spc="-90" dirty="0">
                <a:solidFill>
                  <a:srgbClr val="FFFFFF"/>
                </a:solidFill>
                <a:latin typeface="Calibri"/>
                <a:cs typeface="Calibri"/>
              </a:rPr>
              <a:t>TAVI</a:t>
            </a:r>
            <a:r>
              <a:rPr sz="30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valves</a:t>
            </a:r>
            <a:endParaRPr sz="3000" dirty="0">
              <a:latin typeface="Calibri"/>
              <a:cs typeface="Calibri"/>
            </a:endParaRPr>
          </a:p>
          <a:p>
            <a:pPr marL="48895">
              <a:lnSpc>
                <a:spcPct val="100000"/>
              </a:lnSpc>
              <a:spcBef>
                <a:spcPts val="5"/>
              </a:spcBef>
            </a:pP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– a </a:t>
            </a:r>
            <a:r>
              <a:rPr sz="3000" b="1" spc="-10" dirty="0">
                <a:solidFill>
                  <a:srgbClr val="FFFFFF"/>
                </a:solidFill>
                <a:latin typeface="Calibri"/>
                <a:cs typeface="Calibri"/>
              </a:rPr>
              <a:t>randomised, 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non-inferiority LANDMARK</a:t>
            </a:r>
            <a:r>
              <a:rPr sz="3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3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Patrick </a:t>
            </a:r>
            <a:r>
              <a:rPr sz="2400" b="1" spc="-114" dirty="0">
                <a:solidFill>
                  <a:srgbClr val="FFFFFF"/>
                </a:solidFill>
                <a:latin typeface="Calibri"/>
                <a:cs typeface="Calibri"/>
              </a:rPr>
              <a:t>W.</a:t>
            </a:r>
            <a:r>
              <a:rPr sz="24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Serruys</a:t>
            </a:r>
            <a:endParaRPr sz="2400" dirty="0">
              <a:latin typeface="Calibri"/>
              <a:cs typeface="Calibri"/>
            </a:endParaRPr>
          </a:p>
          <a:p>
            <a:pPr marL="1066165" marR="1056005" algn="ctr">
              <a:lnSpc>
                <a:spcPts val="2100"/>
              </a:lnSpc>
              <a:spcBef>
                <a:spcPts val="62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Department 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Cardiology,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School 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Medicine,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University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Galway, Galway,</a:t>
            </a:r>
            <a:r>
              <a:rPr sz="18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Ireland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47990" y="4834890"/>
            <a:ext cx="74803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-25" dirty="0">
                <a:solidFill>
                  <a:srgbClr val="601F79"/>
                </a:solidFill>
                <a:latin typeface="Calibri Light"/>
                <a:cs typeface="Calibri Light"/>
              </a:rPr>
              <a:t>e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u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</a:t>
            </a:r>
            <a:r>
              <a:rPr sz="1100" b="0" spc="-55" dirty="0">
                <a:solidFill>
                  <a:srgbClr val="601F79"/>
                </a:solidFill>
                <a:latin typeface="Calibri Light"/>
                <a:cs typeface="Calibri Light"/>
              </a:rPr>
              <a:t>p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5" dirty="0">
                <a:solidFill>
                  <a:srgbClr val="601F79"/>
                </a:solidFill>
                <a:latin typeface="Calibri Light"/>
                <a:cs typeface="Calibri Light"/>
              </a:rPr>
              <a:t>.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4912" y="4773811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5">
                <a:moveTo>
                  <a:pt x="40075" y="0"/>
                </a:moveTo>
                <a:lnTo>
                  <a:pt x="26178" y="0"/>
                </a:lnTo>
                <a:lnTo>
                  <a:pt x="20653" y="1423"/>
                </a:lnTo>
                <a:lnTo>
                  <a:pt x="0" y="38197"/>
                </a:lnTo>
                <a:lnTo>
                  <a:pt x="1115" y="42538"/>
                </a:lnTo>
                <a:lnTo>
                  <a:pt x="5578" y="49941"/>
                </a:lnTo>
                <a:lnTo>
                  <a:pt x="8745" y="52795"/>
                </a:lnTo>
                <a:lnTo>
                  <a:pt x="16962" y="56779"/>
                </a:lnTo>
                <a:lnTo>
                  <a:pt x="21820" y="57773"/>
                </a:lnTo>
                <a:lnTo>
                  <a:pt x="31896" y="57773"/>
                </a:lnTo>
                <a:lnTo>
                  <a:pt x="36142" y="57065"/>
                </a:lnTo>
                <a:lnTo>
                  <a:pt x="44208" y="54211"/>
                </a:lnTo>
                <a:lnTo>
                  <a:pt x="47626" y="52223"/>
                </a:lnTo>
                <a:lnTo>
                  <a:pt x="50441" y="49655"/>
                </a:lnTo>
                <a:lnTo>
                  <a:pt x="49929" y="48804"/>
                </a:lnTo>
                <a:lnTo>
                  <a:pt x="22254" y="48804"/>
                </a:lnTo>
                <a:lnTo>
                  <a:pt x="17710" y="47428"/>
                </a:lnTo>
                <a:lnTo>
                  <a:pt x="11671" y="41942"/>
                </a:lnTo>
                <a:lnTo>
                  <a:pt x="10255" y="38197"/>
                </a:lnTo>
                <a:lnTo>
                  <a:pt x="10159" y="32035"/>
                </a:lnTo>
                <a:lnTo>
                  <a:pt x="57141" y="32035"/>
                </a:lnTo>
                <a:lnTo>
                  <a:pt x="57638" y="29260"/>
                </a:lnTo>
                <a:lnTo>
                  <a:pt x="57882" y="26866"/>
                </a:lnTo>
                <a:lnTo>
                  <a:pt x="57895" y="24553"/>
                </a:lnTo>
                <a:lnTo>
                  <a:pt x="11236" y="24553"/>
                </a:lnTo>
                <a:lnTo>
                  <a:pt x="12531" y="19567"/>
                </a:lnTo>
                <a:lnTo>
                  <a:pt x="15016" y="15655"/>
                </a:lnTo>
                <a:lnTo>
                  <a:pt x="18691" y="12809"/>
                </a:lnTo>
                <a:lnTo>
                  <a:pt x="22358" y="9962"/>
                </a:lnTo>
                <a:lnTo>
                  <a:pt x="26677" y="8539"/>
                </a:lnTo>
                <a:lnTo>
                  <a:pt x="53023" y="8539"/>
                </a:lnTo>
                <a:lnTo>
                  <a:pt x="46283" y="2186"/>
                </a:lnTo>
                <a:lnTo>
                  <a:pt x="40075" y="0"/>
                </a:lnTo>
                <a:close/>
              </a:path>
              <a:path w="58420" h="57785">
                <a:moveTo>
                  <a:pt x="46009" y="42284"/>
                </a:moveTo>
                <a:lnTo>
                  <a:pt x="43927" y="44280"/>
                </a:lnTo>
                <a:lnTo>
                  <a:pt x="41329" y="45862"/>
                </a:lnTo>
                <a:lnTo>
                  <a:pt x="35137" y="48215"/>
                </a:lnTo>
                <a:lnTo>
                  <a:pt x="31824" y="48804"/>
                </a:lnTo>
                <a:lnTo>
                  <a:pt x="49929" y="48804"/>
                </a:lnTo>
                <a:lnTo>
                  <a:pt x="46009" y="42284"/>
                </a:lnTo>
                <a:close/>
              </a:path>
              <a:path w="58420" h="57785">
                <a:moveTo>
                  <a:pt x="53023" y="8539"/>
                </a:moveTo>
                <a:lnTo>
                  <a:pt x="37051" y="8539"/>
                </a:lnTo>
                <a:lnTo>
                  <a:pt x="41136" y="9938"/>
                </a:lnTo>
                <a:lnTo>
                  <a:pt x="47119" y="15568"/>
                </a:lnTo>
                <a:lnTo>
                  <a:pt x="48470" y="19496"/>
                </a:lnTo>
                <a:lnTo>
                  <a:pt x="48181" y="24553"/>
                </a:lnTo>
                <a:lnTo>
                  <a:pt x="57895" y="24553"/>
                </a:lnTo>
                <a:lnTo>
                  <a:pt x="57895" y="16904"/>
                </a:lnTo>
                <a:lnTo>
                  <a:pt x="55571" y="10940"/>
                </a:lnTo>
                <a:lnTo>
                  <a:pt x="53023" y="8539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0210" y="4774336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60" h="57785">
                <a:moveTo>
                  <a:pt x="17394" y="0"/>
                </a:moveTo>
                <a:lnTo>
                  <a:pt x="7020" y="0"/>
                </a:lnTo>
                <a:lnTo>
                  <a:pt x="630" y="31828"/>
                </a:lnTo>
                <a:lnTo>
                  <a:pt x="217" y="34070"/>
                </a:lnTo>
                <a:lnTo>
                  <a:pt x="89" y="35350"/>
                </a:lnTo>
                <a:lnTo>
                  <a:pt x="0" y="44208"/>
                </a:lnTo>
                <a:lnTo>
                  <a:pt x="1833" y="48875"/>
                </a:lnTo>
                <a:lnTo>
                  <a:pt x="9183" y="55570"/>
                </a:lnTo>
                <a:lnTo>
                  <a:pt x="14185" y="57240"/>
                </a:lnTo>
                <a:lnTo>
                  <a:pt x="24624" y="57240"/>
                </a:lnTo>
                <a:lnTo>
                  <a:pt x="28419" y="56588"/>
                </a:lnTo>
                <a:lnTo>
                  <a:pt x="35408" y="53948"/>
                </a:lnTo>
                <a:lnTo>
                  <a:pt x="38448" y="51976"/>
                </a:lnTo>
                <a:lnTo>
                  <a:pt x="41037" y="49336"/>
                </a:lnTo>
                <a:lnTo>
                  <a:pt x="51033" y="49336"/>
                </a:lnTo>
                <a:lnTo>
                  <a:pt x="51290" y="48056"/>
                </a:lnTo>
                <a:lnTo>
                  <a:pt x="19220" y="48056"/>
                </a:lnTo>
                <a:lnTo>
                  <a:pt x="15963" y="47086"/>
                </a:lnTo>
                <a:lnTo>
                  <a:pt x="11572" y="43158"/>
                </a:lnTo>
                <a:lnTo>
                  <a:pt x="10498" y="40407"/>
                </a:lnTo>
                <a:lnTo>
                  <a:pt x="10470" y="35350"/>
                </a:lnTo>
                <a:lnTo>
                  <a:pt x="10655" y="33744"/>
                </a:lnTo>
                <a:lnTo>
                  <a:pt x="11039" y="31717"/>
                </a:lnTo>
                <a:lnTo>
                  <a:pt x="17394" y="0"/>
                </a:lnTo>
                <a:close/>
              </a:path>
              <a:path w="60960" h="57785">
                <a:moveTo>
                  <a:pt x="51033" y="49336"/>
                </a:moveTo>
                <a:lnTo>
                  <a:pt x="41037" y="49336"/>
                </a:lnTo>
                <a:lnTo>
                  <a:pt x="39638" y="56604"/>
                </a:lnTo>
                <a:lnTo>
                  <a:pt x="49578" y="56604"/>
                </a:lnTo>
                <a:lnTo>
                  <a:pt x="51033" y="49336"/>
                </a:lnTo>
                <a:close/>
              </a:path>
              <a:path w="60960" h="57785">
                <a:moveTo>
                  <a:pt x="60917" y="0"/>
                </a:moveTo>
                <a:lnTo>
                  <a:pt x="50543" y="0"/>
                </a:lnTo>
                <a:lnTo>
                  <a:pt x="43273" y="35923"/>
                </a:lnTo>
                <a:lnTo>
                  <a:pt x="40844" y="40407"/>
                </a:lnTo>
                <a:lnTo>
                  <a:pt x="33566" y="46522"/>
                </a:lnTo>
                <a:lnTo>
                  <a:pt x="29015" y="48056"/>
                </a:lnTo>
                <a:lnTo>
                  <a:pt x="51290" y="48056"/>
                </a:lnTo>
                <a:lnTo>
                  <a:pt x="60917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4951" y="4773803"/>
            <a:ext cx="42545" cy="57150"/>
          </a:xfrm>
          <a:custGeom>
            <a:avLst/>
            <a:gdLst/>
            <a:ahLst/>
            <a:cxnLst/>
            <a:rect l="l" t="t" r="r" b="b"/>
            <a:pathLst>
              <a:path w="42545" h="57150">
                <a:moveTo>
                  <a:pt x="21278" y="540"/>
                </a:moveTo>
                <a:lnTo>
                  <a:pt x="11339" y="540"/>
                </a:lnTo>
                <a:lnTo>
                  <a:pt x="0" y="57145"/>
                </a:lnTo>
                <a:lnTo>
                  <a:pt x="10365" y="57145"/>
                </a:lnTo>
                <a:lnTo>
                  <a:pt x="16091" y="28838"/>
                </a:lnTo>
                <a:lnTo>
                  <a:pt x="18858" y="20521"/>
                </a:lnTo>
                <a:lnTo>
                  <a:pt x="23381" y="14580"/>
                </a:lnTo>
                <a:lnTo>
                  <a:pt x="29660" y="11015"/>
                </a:lnTo>
                <a:lnTo>
                  <a:pt x="37692" y="9827"/>
                </a:lnTo>
                <a:lnTo>
                  <a:pt x="40416" y="9827"/>
                </a:lnTo>
                <a:lnTo>
                  <a:pt x="40582" y="8976"/>
                </a:lnTo>
                <a:lnTo>
                  <a:pt x="19654" y="8976"/>
                </a:lnTo>
                <a:lnTo>
                  <a:pt x="21278" y="540"/>
                </a:lnTo>
                <a:close/>
              </a:path>
              <a:path w="42545" h="57150">
                <a:moveTo>
                  <a:pt x="40416" y="9827"/>
                </a:moveTo>
                <a:lnTo>
                  <a:pt x="38842" y="9827"/>
                </a:lnTo>
                <a:lnTo>
                  <a:pt x="39750" y="9867"/>
                </a:lnTo>
                <a:lnTo>
                  <a:pt x="40394" y="9938"/>
                </a:lnTo>
                <a:close/>
              </a:path>
              <a:path w="42545" h="57150">
                <a:moveTo>
                  <a:pt x="42340" y="0"/>
                </a:moveTo>
                <a:lnTo>
                  <a:pt x="37081" y="0"/>
                </a:lnTo>
                <a:lnTo>
                  <a:pt x="32617" y="707"/>
                </a:lnTo>
                <a:lnTo>
                  <a:pt x="25267" y="3570"/>
                </a:lnTo>
                <a:lnTo>
                  <a:pt x="22171" y="5844"/>
                </a:lnTo>
                <a:lnTo>
                  <a:pt x="19654" y="8976"/>
                </a:lnTo>
                <a:lnTo>
                  <a:pt x="40582" y="8976"/>
                </a:lnTo>
                <a:lnTo>
                  <a:pt x="42340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3227" y="4773803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59" h="57785">
                <a:moveTo>
                  <a:pt x="38986" y="0"/>
                </a:moveTo>
                <a:lnTo>
                  <a:pt x="27189" y="0"/>
                </a:lnTo>
                <a:lnTo>
                  <a:pt x="21423" y="1439"/>
                </a:lnTo>
                <a:lnTo>
                  <a:pt x="11194" y="7211"/>
                </a:lnTo>
                <a:lnTo>
                  <a:pt x="7197" y="11179"/>
                </a:lnTo>
                <a:lnTo>
                  <a:pt x="1447" y="21285"/>
                </a:lnTo>
                <a:lnTo>
                  <a:pt x="0" y="26978"/>
                </a:lnTo>
                <a:lnTo>
                  <a:pt x="0" y="38157"/>
                </a:lnTo>
                <a:lnTo>
                  <a:pt x="21495" y="57773"/>
                </a:lnTo>
                <a:lnTo>
                  <a:pt x="33301" y="57773"/>
                </a:lnTo>
                <a:lnTo>
                  <a:pt x="39043" y="56334"/>
                </a:lnTo>
                <a:lnTo>
                  <a:pt x="49200" y="50561"/>
                </a:lnTo>
                <a:lnTo>
                  <a:pt x="50952" y="48804"/>
                </a:lnTo>
                <a:lnTo>
                  <a:pt x="22147" y="48804"/>
                </a:lnTo>
                <a:lnTo>
                  <a:pt x="17949" y="47404"/>
                </a:lnTo>
                <a:lnTo>
                  <a:pt x="11982" y="41783"/>
                </a:lnTo>
                <a:lnTo>
                  <a:pt x="10593" y="38157"/>
                </a:lnTo>
                <a:lnTo>
                  <a:pt x="10486" y="28266"/>
                </a:lnTo>
                <a:lnTo>
                  <a:pt x="11459" y="24139"/>
                </a:lnTo>
                <a:lnTo>
                  <a:pt x="15343" y="16880"/>
                </a:lnTo>
                <a:lnTo>
                  <a:pt x="18013" y="14041"/>
                </a:lnTo>
                <a:lnTo>
                  <a:pt x="24776" y="9986"/>
                </a:lnTo>
                <a:lnTo>
                  <a:pt x="28588" y="8976"/>
                </a:lnTo>
                <a:lnTo>
                  <a:pt x="55581" y="8976"/>
                </a:lnTo>
                <a:lnTo>
                  <a:pt x="54885" y="7815"/>
                </a:lnTo>
                <a:lnTo>
                  <a:pt x="51773" y="4977"/>
                </a:lnTo>
                <a:lnTo>
                  <a:pt x="43707" y="993"/>
                </a:lnTo>
                <a:lnTo>
                  <a:pt x="38986" y="0"/>
                </a:lnTo>
                <a:close/>
              </a:path>
              <a:path w="60959" h="57785">
                <a:moveTo>
                  <a:pt x="55581" y="8976"/>
                </a:moveTo>
                <a:lnTo>
                  <a:pt x="38311" y="8976"/>
                </a:lnTo>
                <a:lnTo>
                  <a:pt x="42525" y="10360"/>
                </a:lnTo>
                <a:lnTo>
                  <a:pt x="48428" y="15918"/>
                </a:lnTo>
                <a:lnTo>
                  <a:pt x="49907" y="19830"/>
                </a:lnTo>
                <a:lnTo>
                  <a:pt x="49907" y="29514"/>
                </a:lnTo>
                <a:lnTo>
                  <a:pt x="48950" y="33641"/>
                </a:lnTo>
                <a:lnTo>
                  <a:pt x="45139" y="40900"/>
                </a:lnTo>
                <a:lnTo>
                  <a:pt x="42469" y="43739"/>
                </a:lnTo>
                <a:lnTo>
                  <a:pt x="35633" y="47794"/>
                </a:lnTo>
                <a:lnTo>
                  <a:pt x="31797" y="48804"/>
                </a:lnTo>
                <a:lnTo>
                  <a:pt x="50952" y="48804"/>
                </a:lnTo>
                <a:lnTo>
                  <a:pt x="53172" y="46577"/>
                </a:lnTo>
                <a:lnTo>
                  <a:pt x="58938" y="36400"/>
                </a:lnTo>
                <a:lnTo>
                  <a:pt x="60378" y="30691"/>
                </a:lnTo>
                <a:lnTo>
                  <a:pt x="60378" y="19432"/>
                </a:lnTo>
                <a:lnTo>
                  <a:pt x="59276" y="15146"/>
                </a:lnTo>
                <a:lnTo>
                  <a:pt x="55581" y="8976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491" y="4858832"/>
            <a:ext cx="504190" cy="215900"/>
          </a:xfrm>
          <a:custGeom>
            <a:avLst/>
            <a:gdLst/>
            <a:ahLst/>
            <a:cxnLst/>
            <a:rect l="l" t="t" r="r" b="b"/>
            <a:pathLst>
              <a:path w="504190" h="215900">
                <a:moveTo>
                  <a:pt x="178709" y="108494"/>
                </a:moveTo>
                <a:lnTo>
                  <a:pt x="137695" y="108494"/>
                </a:lnTo>
                <a:lnTo>
                  <a:pt x="137695" y="113615"/>
                </a:lnTo>
                <a:lnTo>
                  <a:pt x="153389" y="164404"/>
                </a:lnTo>
                <a:lnTo>
                  <a:pt x="181521" y="195082"/>
                </a:lnTo>
                <a:lnTo>
                  <a:pt x="219240" y="213085"/>
                </a:lnTo>
                <a:lnTo>
                  <a:pt x="262569" y="215478"/>
                </a:lnTo>
                <a:lnTo>
                  <a:pt x="277696" y="212232"/>
                </a:lnTo>
                <a:lnTo>
                  <a:pt x="291883" y="207046"/>
                </a:lnTo>
                <a:lnTo>
                  <a:pt x="305003" y="200088"/>
                </a:lnTo>
                <a:lnTo>
                  <a:pt x="316932" y="191529"/>
                </a:lnTo>
                <a:lnTo>
                  <a:pt x="362039" y="191529"/>
                </a:lnTo>
                <a:lnTo>
                  <a:pt x="362039" y="176418"/>
                </a:lnTo>
                <a:lnTo>
                  <a:pt x="257229" y="176418"/>
                </a:lnTo>
                <a:lnTo>
                  <a:pt x="229577" y="174919"/>
                </a:lnTo>
                <a:lnTo>
                  <a:pt x="205465" y="163502"/>
                </a:lnTo>
                <a:lnTo>
                  <a:pt x="187464" y="144006"/>
                </a:lnTo>
                <a:lnTo>
                  <a:pt x="178145" y="118274"/>
                </a:lnTo>
                <a:lnTo>
                  <a:pt x="178709" y="108494"/>
                </a:lnTo>
                <a:close/>
              </a:path>
              <a:path w="504190" h="215900">
                <a:moveTo>
                  <a:pt x="83163" y="2775"/>
                </a:moveTo>
                <a:lnTo>
                  <a:pt x="2092" y="2775"/>
                </a:lnTo>
                <a:lnTo>
                  <a:pt x="24" y="4819"/>
                </a:lnTo>
                <a:lnTo>
                  <a:pt x="0" y="209998"/>
                </a:lnTo>
                <a:lnTo>
                  <a:pt x="2068" y="212043"/>
                </a:lnTo>
                <a:lnTo>
                  <a:pt x="43066" y="212043"/>
                </a:lnTo>
                <a:lnTo>
                  <a:pt x="45109" y="209998"/>
                </a:lnTo>
                <a:lnTo>
                  <a:pt x="45133" y="127195"/>
                </a:lnTo>
                <a:lnTo>
                  <a:pt x="47200" y="125136"/>
                </a:lnTo>
                <a:lnTo>
                  <a:pt x="84458" y="125136"/>
                </a:lnTo>
                <a:lnTo>
                  <a:pt x="95508" y="124378"/>
                </a:lnTo>
                <a:lnTo>
                  <a:pt x="109140" y="121729"/>
                </a:lnTo>
                <a:lnTo>
                  <a:pt x="123740" y="116623"/>
                </a:lnTo>
                <a:lnTo>
                  <a:pt x="137695" y="108494"/>
                </a:lnTo>
                <a:lnTo>
                  <a:pt x="178709" y="108494"/>
                </a:lnTo>
                <a:lnTo>
                  <a:pt x="179722" y="90937"/>
                </a:lnTo>
                <a:lnTo>
                  <a:pt x="47200" y="90827"/>
                </a:lnTo>
                <a:lnTo>
                  <a:pt x="45133" y="88783"/>
                </a:lnTo>
                <a:lnTo>
                  <a:pt x="45165" y="39088"/>
                </a:lnTo>
                <a:lnTo>
                  <a:pt x="47200" y="37077"/>
                </a:lnTo>
                <a:lnTo>
                  <a:pt x="151225" y="37077"/>
                </a:lnTo>
                <a:lnTo>
                  <a:pt x="143311" y="24411"/>
                </a:lnTo>
                <a:lnTo>
                  <a:pt x="122038" y="10991"/>
                </a:lnTo>
                <a:lnTo>
                  <a:pt x="99868" y="4479"/>
                </a:lnTo>
                <a:lnTo>
                  <a:pt x="83163" y="2775"/>
                </a:lnTo>
                <a:close/>
              </a:path>
              <a:path w="504190" h="215900">
                <a:moveTo>
                  <a:pt x="362039" y="191529"/>
                </a:moveTo>
                <a:lnTo>
                  <a:pt x="316932" y="191529"/>
                </a:lnTo>
                <a:lnTo>
                  <a:pt x="316932" y="209998"/>
                </a:lnTo>
                <a:lnTo>
                  <a:pt x="318999" y="212043"/>
                </a:lnTo>
                <a:lnTo>
                  <a:pt x="359972" y="212043"/>
                </a:lnTo>
                <a:lnTo>
                  <a:pt x="362039" y="209998"/>
                </a:lnTo>
                <a:lnTo>
                  <a:pt x="362039" y="191529"/>
                </a:lnTo>
                <a:close/>
              </a:path>
              <a:path w="504190" h="215900">
                <a:moveTo>
                  <a:pt x="442246" y="126281"/>
                </a:moveTo>
                <a:lnTo>
                  <a:pt x="372453" y="126281"/>
                </a:lnTo>
                <a:lnTo>
                  <a:pt x="378638" y="128046"/>
                </a:lnTo>
                <a:lnTo>
                  <a:pt x="387716" y="133334"/>
                </a:lnTo>
                <a:lnTo>
                  <a:pt x="420750" y="168855"/>
                </a:lnTo>
                <a:lnTo>
                  <a:pt x="443817" y="200307"/>
                </a:lnTo>
                <a:lnTo>
                  <a:pt x="451754" y="211334"/>
                </a:lnTo>
                <a:lnTo>
                  <a:pt x="453153" y="212043"/>
                </a:lnTo>
                <a:lnTo>
                  <a:pt x="502361" y="212043"/>
                </a:lnTo>
                <a:lnTo>
                  <a:pt x="503913" y="208370"/>
                </a:lnTo>
                <a:lnTo>
                  <a:pt x="501750" y="206205"/>
                </a:lnTo>
                <a:lnTo>
                  <a:pt x="497447" y="201821"/>
                </a:lnTo>
                <a:lnTo>
                  <a:pt x="467150" y="162958"/>
                </a:lnTo>
                <a:lnTo>
                  <a:pt x="451497" y="139687"/>
                </a:lnTo>
                <a:lnTo>
                  <a:pt x="446896" y="132888"/>
                </a:lnTo>
                <a:lnTo>
                  <a:pt x="442246" y="126281"/>
                </a:lnTo>
                <a:close/>
              </a:path>
              <a:path w="504190" h="215900">
                <a:moveTo>
                  <a:pt x="399056" y="2775"/>
                </a:moveTo>
                <a:lnTo>
                  <a:pt x="319007" y="2775"/>
                </a:lnTo>
                <a:lnTo>
                  <a:pt x="316940" y="4819"/>
                </a:lnTo>
                <a:lnTo>
                  <a:pt x="316849" y="108494"/>
                </a:lnTo>
                <a:lnTo>
                  <a:pt x="312579" y="132249"/>
                </a:lnTo>
                <a:lnTo>
                  <a:pt x="300209" y="153023"/>
                </a:lnTo>
                <a:lnTo>
                  <a:pt x="281276" y="168386"/>
                </a:lnTo>
                <a:lnTo>
                  <a:pt x="257229" y="176418"/>
                </a:lnTo>
                <a:lnTo>
                  <a:pt x="362039" y="176418"/>
                </a:lnTo>
                <a:lnTo>
                  <a:pt x="362039" y="128324"/>
                </a:lnTo>
                <a:lnTo>
                  <a:pt x="364106" y="126281"/>
                </a:lnTo>
                <a:lnTo>
                  <a:pt x="442246" y="126281"/>
                </a:lnTo>
                <a:lnTo>
                  <a:pt x="439154" y="122009"/>
                </a:lnTo>
                <a:lnTo>
                  <a:pt x="436354" y="118242"/>
                </a:lnTo>
                <a:lnTo>
                  <a:pt x="450833" y="110680"/>
                </a:lnTo>
                <a:lnTo>
                  <a:pt x="463320" y="99431"/>
                </a:lnTo>
                <a:lnTo>
                  <a:pt x="468166" y="90827"/>
                </a:lnTo>
                <a:lnTo>
                  <a:pt x="364106" y="90827"/>
                </a:lnTo>
                <a:lnTo>
                  <a:pt x="362031" y="88783"/>
                </a:lnTo>
                <a:lnTo>
                  <a:pt x="362031" y="40265"/>
                </a:lnTo>
                <a:lnTo>
                  <a:pt x="364106" y="38222"/>
                </a:lnTo>
                <a:lnTo>
                  <a:pt x="467784" y="38222"/>
                </a:lnTo>
                <a:lnTo>
                  <a:pt x="465983" y="32264"/>
                </a:lnTo>
                <a:lnTo>
                  <a:pt x="443944" y="13837"/>
                </a:lnTo>
                <a:lnTo>
                  <a:pt x="418545" y="5029"/>
                </a:lnTo>
                <a:lnTo>
                  <a:pt x="399056" y="2775"/>
                </a:lnTo>
                <a:close/>
              </a:path>
              <a:path w="504190" h="215900">
                <a:moveTo>
                  <a:pt x="151225" y="37077"/>
                </a:moveTo>
                <a:lnTo>
                  <a:pt x="80630" y="37077"/>
                </a:lnTo>
                <a:lnTo>
                  <a:pt x="89066" y="38017"/>
                </a:lnTo>
                <a:lnTo>
                  <a:pt x="99951" y="41775"/>
                </a:lnTo>
                <a:lnTo>
                  <a:pt x="109360" y="49760"/>
                </a:lnTo>
                <a:lnTo>
                  <a:pt x="113368" y="63379"/>
                </a:lnTo>
                <a:lnTo>
                  <a:pt x="109665" y="77178"/>
                </a:lnTo>
                <a:lnTo>
                  <a:pt x="100823" y="85556"/>
                </a:lnTo>
                <a:lnTo>
                  <a:pt x="90244" y="89708"/>
                </a:lnTo>
                <a:lnTo>
                  <a:pt x="81329" y="90827"/>
                </a:lnTo>
                <a:lnTo>
                  <a:pt x="179776" y="90827"/>
                </a:lnTo>
                <a:lnTo>
                  <a:pt x="191400" y="67095"/>
                </a:lnTo>
                <a:lnTo>
                  <a:pt x="211249" y="49293"/>
                </a:lnTo>
                <a:lnTo>
                  <a:pt x="218188" y="46841"/>
                </a:lnTo>
                <a:lnTo>
                  <a:pt x="157325" y="46841"/>
                </a:lnTo>
                <a:lnTo>
                  <a:pt x="151225" y="37077"/>
                </a:lnTo>
                <a:close/>
              </a:path>
              <a:path w="504190" h="215900">
                <a:moveTo>
                  <a:pt x="467784" y="38222"/>
                </a:moveTo>
                <a:lnTo>
                  <a:pt x="396731" y="38222"/>
                </a:lnTo>
                <a:lnTo>
                  <a:pt x="405297" y="38983"/>
                </a:lnTo>
                <a:lnTo>
                  <a:pt x="416458" y="42347"/>
                </a:lnTo>
                <a:lnTo>
                  <a:pt x="426141" y="49939"/>
                </a:lnTo>
                <a:lnTo>
                  <a:pt x="430274" y="63379"/>
                </a:lnTo>
                <a:lnTo>
                  <a:pt x="426518" y="77178"/>
                </a:lnTo>
                <a:lnTo>
                  <a:pt x="417559" y="85556"/>
                </a:lnTo>
                <a:lnTo>
                  <a:pt x="406861" y="89708"/>
                </a:lnTo>
                <a:lnTo>
                  <a:pt x="397889" y="90827"/>
                </a:lnTo>
                <a:lnTo>
                  <a:pt x="468166" y="90827"/>
                </a:lnTo>
                <a:lnTo>
                  <a:pt x="472083" y="83872"/>
                </a:lnTo>
                <a:lnTo>
                  <a:pt x="475389" y="63379"/>
                </a:lnTo>
                <a:lnTo>
                  <a:pt x="467784" y="38222"/>
                </a:lnTo>
                <a:close/>
              </a:path>
              <a:path w="504190" h="215900">
                <a:moveTo>
                  <a:pt x="249712" y="0"/>
                </a:moveTo>
                <a:lnTo>
                  <a:pt x="209229" y="6938"/>
                </a:lnTo>
                <a:lnTo>
                  <a:pt x="171620" y="30282"/>
                </a:lnTo>
                <a:lnTo>
                  <a:pt x="157325" y="46841"/>
                </a:lnTo>
                <a:lnTo>
                  <a:pt x="218188" y="46841"/>
                </a:lnTo>
                <a:lnTo>
                  <a:pt x="237334" y="40074"/>
                </a:lnTo>
                <a:lnTo>
                  <a:pt x="244282" y="39088"/>
                </a:lnTo>
                <a:lnTo>
                  <a:pt x="258291" y="39088"/>
                </a:lnTo>
                <a:lnTo>
                  <a:pt x="267201" y="1630"/>
                </a:lnTo>
                <a:lnTo>
                  <a:pt x="258507" y="423"/>
                </a:lnTo>
                <a:lnTo>
                  <a:pt x="249712" y="0"/>
                </a:lnTo>
                <a:close/>
              </a:path>
              <a:path w="504190" h="215900">
                <a:moveTo>
                  <a:pt x="258291" y="39088"/>
                </a:moveTo>
                <a:lnTo>
                  <a:pt x="244282" y="39088"/>
                </a:lnTo>
                <a:lnTo>
                  <a:pt x="251351" y="39526"/>
                </a:lnTo>
                <a:lnTo>
                  <a:pt x="257953" y="40512"/>
                </a:lnTo>
                <a:lnTo>
                  <a:pt x="258291" y="39088"/>
                </a:lnTo>
                <a:close/>
              </a:path>
            </a:pathLst>
          </a:custGeom>
          <a:solidFill>
            <a:srgbClr val="5F2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78610" y="66039"/>
            <a:ext cx="5946775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b="1" dirty="0">
                <a:latin typeface="Tahoma"/>
                <a:cs typeface="Tahoma"/>
              </a:rPr>
              <a:t>Potential </a:t>
            </a:r>
            <a:r>
              <a:rPr sz="3200" b="1" spc="-5" dirty="0">
                <a:latin typeface="Tahoma"/>
                <a:cs typeface="Tahoma"/>
              </a:rPr>
              <a:t>conflicts </a:t>
            </a:r>
            <a:r>
              <a:rPr sz="3200" b="1" spc="-10" dirty="0">
                <a:latin typeface="Tahoma"/>
                <a:cs typeface="Tahoma"/>
              </a:rPr>
              <a:t>of</a:t>
            </a:r>
            <a:r>
              <a:rPr sz="3200" b="1" spc="-55" dirty="0">
                <a:latin typeface="Tahoma"/>
                <a:cs typeface="Tahoma"/>
              </a:rPr>
              <a:t> </a:t>
            </a:r>
            <a:r>
              <a:rPr sz="3200" b="1" dirty="0">
                <a:latin typeface="Tahoma"/>
                <a:cs typeface="Tahoma"/>
              </a:rPr>
              <a:t>interest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5644" y="1760724"/>
            <a:ext cx="198239" cy="1793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0187" y="946848"/>
            <a:ext cx="7949565" cy="1431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-5" dirty="0">
                <a:solidFill>
                  <a:srgbClr val="252525"/>
                </a:solidFill>
                <a:latin typeface="Tahoma"/>
                <a:cs typeface="Tahoma"/>
              </a:rPr>
              <a:t>Speaker's name: Patrick</a:t>
            </a:r>
            <a:r>
              <a:rPr sz="2000" b="1" spc="-30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252525"/>
                </a:solidFill>
                <a:latin typeface="Tahoma"/>
                <a:cs typeface="Tahoma"/>
              </a:rPr>
              <a:t>Serruys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300">
              <a:latin typeface="Tahoma"/>
              <a:cs typeface="Tahoma"/>
            </a:endParaRPr>
          </a:p>
          <a:p>
            <a:pPr marL="12700" marR="5080" indent="294005">
              <a:lnSpc>
                <a:spcPct val="122100"/>
              </a:lnSpc>
              <a:spcBef>
                <a:spcPts val="5"/>
              </a:spcBef>
            </a:pPr>
            <a:r>
              <a:rPr sz="2000" b="1" spc="10" dirty="0">
                <a:latin typeface="Tahoma"/>
                <a:cs typeface="Tahoma"/>
              </a:rPr>
              <a:t>I </a:t>
            </a:r>
            <a:r>
              <a:rPr sz="2000" b="1" spc="-5" dirty="0">
                <a:latin typeface="Tahoma"/>
                <a:cs typeface="Tahoma"/>
              </a:rPr>
              <a:t>have </a:t>
            </a:r>
            <a:r>
              <a:rPr sz="2000" b="1" dirty="0">
                <a:latin typeface="Tahoma"/>
                <a:cs typeface="Tahoma"/>
              </a:rPr>
              <a:t>the </a:t>
            </a:r>
            <a:r>
              <a:rPr sz="2000" b="1" spc="-5" dirty="0">
                <a:latin typeface="Tahoma"/>
                <a:cs typeface="Tahoma"/>
              </a:rPr>
              <a:t>following potential conflicts </a:t>
            </a:r>
            <a:r>
              <a:rPr sz="2000" b="1" spc="25" dirty="0">
                <a:latin typeface="Tahoma"/>
                <a:cs typeface="Tahoma"/>
              </a:rPr>
              <a:t>of </a:t>
            </a:r>
            <a:r>
              <a:rPr sz="2000" b="1" spc="-5" dirty="0">
                <a:latin typeface="Tahoma"/>
                <a:cs typeface="Tahoma"/>
              </a:rPr>
              <a:t>interest </a:t>
            </a:r>
            <a:r>
              <a:rPr sz="2000" b="1" spc="5" dirty="0">
                <a:latin typeface="Tahoma"/>
                <a:cs typeface="Tahoma"/>
              </a:rPr>
              <a:t>to</a:t>
            </a:r>
            <a:r>
              <a:rPr sz="2000" b="1" spc="-125" dirty="0">
                <a:latin typeface="Tahoma"/>
                <a:cs typeface="Tahoma"/>
              </a:rPr>
              <a:t> </a:t>
            </a:r>
            <a:r>
              <a:rPr sz="2000" b="1" spc="5" dirty="0">
                <a:latin typeface="Tahoma"/>
                <a:cs typeface="Tahoma"/>
              </a:rPr>
              <a:t>report:  </a:t>
            </a:r>
            <a:r>
              <a:rPr sz="2000" b="1" dirty="0">
                <a:latin typeface="Tahoma"/>
                <a:cs typeface="Tahoma"/>
              </a:rPr>
              <a:t>SMT, Novartis, </a:t>
            </a:r>
            <a:r>
              <a:rPr sz="2000" b="1" spc="-5" dirty="0">
                <a:latin typeface="Tahoma"/>
                <a:cs typeface="Tahoma"/>
              </a:rPr>
              <a:t>Meril </a:t>
            </a:r>
            <a:r>
              <a:rPr sz="2000" b="1" spc="15" dirty="0">
                <a:latin typeface="Tahoma"/>
                <a:cs typeface="Tahoma"/>
              </a:rPr>
              <a:t>Life</a:t>
            </a:r>
            <a:r>
              <a:rPr sz="2000" b="1" spc="-100" dirty="0">
                <a:latin typeface="Tahoma"/>
                <a:cs typeface="Tahoma"/>
              </a:rPr>
              <a:t> </a:t>
            </a:r>
            <a:r>
              <a:rPr sz="2000" b="1" spc="5" dirty="0">
                <a:latin typeface="Tahoma"/>
                <a:cs typeface="Tahoma"/>
              </a:rPr>
              <a:t>Sciences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47990" y="4834890"/>
            <a:ext cx="74803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-25" dirty="0">
                <a:solidFill>
                  <a:srgbClr val="601F79"/>
                </a:solidFill>
                <a:latin typeface="Calibri Light"/>
                <a:cs typeface="Calibri Light"/>
              </a:rPr>
              <a:t>e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u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</a:t>
            </a:r>
            <a:r>
              <a:rPr sz="1100" b="0" spc="-55" dirty="0">
                <a:solidFill>
                  <a:srgbClr val="601F79"/>
                </a:solidFill>
                <a:latin typeface="Calibri Light"/>
                <a:cs typeface="Calibri Light"/>
              </a:rPr>
              <a:t>p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5" dirty="0">
                <a:solidFill>
                  <a:srgbClr val="601F79"/>
                </a:solidFill>
                <a:latin typeface="Calibri Light"/>
                <a:cs typeface="Calibri Light"/>
              </a:rPr>
              <a:t>.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4912" y="4773811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5">
                <a:moveTo>
                  <a:pt x="40075" y="0"/>
                </a:moveTo>
                <a:lnTo>
                  <a:pt x="26178" y="0"/>
                </a:lnTo>
                <a:lnTo>
                  <a:pt x="20653" y="1423"/>
                </a:lnTo>
                <a:lnTo>
                  <a:pt x="0" y="38197"/>
                </a:lnTo>
                <a:lnTo>
                  <a:pt x="1115" y="42538"/>
                </a:lnTo>
                <a:lnTo>
                  <a:pt x="5578" y="49941"/>
                </a:lnTo>
                <a:lnTo>
                  <a:pt x="8745" y="52795"/>
                </a:lnTo>
                <a:lnTo>
                  <a:pt x="16962" y="56779"/>
                </a:lnTo>
                <a:lnTo>
                  <a:pt x="21820" y="57773"/>
                </a:lnTo>
                <a:lnTo>
                  <a:pt x="31896" y="57773"/>
                </a:lnTo>
                <a:lnTo>
                  <a:pt x="36142" y="57065"/>
                </a:lnTo>
                <a:lnTo>
                  <a:pt x="44208" y="54211"/>
                </a:lnTo>
                <a:lnTo>
                  <a:pt x="47626" y="52223"/>
                </a:lnTo>
                <a:lnTo>
                  <a:pt x="50441" y="49655"/>
                </a:lnTo>
                <a:lnTo>
                  <a:pt x="49929" y="48804"/>
                </a:lnTo>
                <a:lnTo>
                  <a:pt x="22254" y="48804"/>
                </a:lnTo>
                <a:lnTo>
                  <a:pt x="17710" y="47428"/>
                </a:lnTo>
                <a:lnTo>
                  <a:pt x="11671" y="41942"/>
                </a:lnTo>
                <a:lnTo>
                  <a:pt x="10255" y="38197"/>
                </a:lnTo>
                <a:lnTo>
                  <a:pt x="10159" y="32035"/>
                </a:lnTo>
                <a:lnTo>
                  <a:pt x="57141" y="32035"/>
                </a:lnTo>
                <a:lnTo>
                  <a:pt x="57638" y="29260"/>
                </a:lnTo>
                <a:lnTo>
                  <a:pt x="57882" y="26866"/>
                </a:lnTo>
                <a:lnTo>
                  <a:pt x="57895" y="24553"/>
                </a:lnTo>
                <a:lnTo>
                  <a:pt x="11236" y="24553"/>
                </a:lnTo>
                <a:lnTo>
                  <a:pt x="12531" y="19567"/>
                </a:lnTo>
                <a:lnTo>
                  <a:pt x="15016" y="15655"/>
                </a:lnTo>
                <a:lnTo>
                  <a:pt x="18691" y="12809"/>
                </a:lnTo>
                <a:lnTo>
                  <a:pt x="22358" y="9962"/>
                </a:lnTo>
                <a:lnTo>
                  <a:pt x="26677" y="8539"/>
                </a:lnTo>
                <a:lnTo>
                  <a:pt x="53023" y="8539"/>
                </a:lnTo>
                <a:lnTo>
                  <a:pt x="46283" y="2186"/>
                </a:lnTo>
                <a:lnTo>
                  <a:pt x="40075" y="0"/>
                </a:lnTo>
                <a:close/>
              </a:path>
              <a:path w="58420" h="57785">
                <a:moveTo>
                  <a:pt x="46009" y="42284"/>
                </a:moveTo>
                <a:lnTo>
                  <a:pt x="43927" y="44280"/>
                </a:lnTo>
                <a:lnTo>
                  <a:pt x="41329" y="45862"/>
                </a:lnTo>
                <a:lnTo>
                  <a:pt x="35137" y="48215"/>
                </a:lnTo>
                <a:lnTo>
                  <a:pt x="31824" y="48804"/>
                </a:lnTo>
                <a:lnTo>
                  <a:pt x="49929" y="48804"/>
                </a:lnTo>
                <a:lnTo>
                  <a:pt x="46009" y="42284"/>
                </a:lnTo>
                <a:close/>
              </a:path>
              <a:path w="58420" h="57785">
                <a:moveTo>
                  <a:pt x="53023" y="8539"/>
                </a:moveTo>
                <a:lnTo>
                  <a:pt x="37051" y="8539"/>
                </a:lnTo>
                <a:lnTo>
                  <a:pt x="41136" y="9938"/>
                </a:lnTo>
                <a:lnTo>
                  <a:pt x="47119" y="15568"/>
                </a:lnTo>
                <a:lnTo>
                  <a:pt x="48470" y="19496"/>
                </a:lnTo>
                <a:lnTo>
                  <a:pt x="48181" y="24553"/>
                </a:lnTo>
                <a:lnTo>
                  <a:pt x="57895" y="24553"/>
                </a:lnTo>
                <a:lnTo>
                  <a:pt x="57895" y="16904"/>
                </a:lnTo>
                <a:lnTo>
                  <a:pt x="55571" y="10940"/>
                </a:lnTo>
                <a:lnTo>
                  <a:pt x="53023" y="8539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0210" y="4774336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60" h="57785">
                <a:moveTo>
                  <a:pt x="17394" y="0"/>
                </a:moveTo>
                <a:lnTo>
                  <a:pt x="7020" y="0"/>
                </a:lnTo>
                <a:lnTo>
                  <a:pt x="630" y="31828"/>
                </a:lnTo>
                <a:lnTo>
                  <a:pt x="217" y="34070"/>
                </a:lnTo>
                <a:lnTo>
                  <a:pt x="89" y="35350"/>
                </a:lnTo>
                <a:lnTo>
                  <a:pt x="0" y="44208"/>
                </a:lnTo>
                <a:lnTo>
                  <a:pt x="1833" y="48875"/>
                </a:lnTo>
                <a:lnTo>
                  <a:pt x="9183" y="55570"/>
                </a:lnTo>
                <a:lnTo>
                  <a:pt x="14185" y="57240"/>
                </a:lnTo>
                <a:lnTo>
                  <a:pt x="24624" y="57240"/>
                </a:lnTo>
                <a:lnTo>
                  <a:pt x="28419" y="56588"/>
                </a:lnTo>
                <a:lnTo>
                  <a:pt x="35408" y="53948"/>
                </a:lnTo>
                <a:lnTo>
                  <a:pt x="38448" y="51976"/>
                </a:lnTo>
                <a:lnTo>
                  <a:pt x="41037" y="49336"/>
                </a:lnTo>
                <a:lnTo>
                  <a:pt x="51033" y="49336"/>
                </a:lnTo>
                <a:lnTo>
                  <a:pt x="51290" y="48056"/>
                </a:lnTo>
                <a:lnTo>
                  <a:pt x="19220" y="48056"/>
                </a:lnTo>
                <a:lnTo>
                  <a:pt x="15963" y="47086"/>
                </a:lnTo>
                <a:lnTo>
                  <a:pt x="11572" y="43158"/>
                </a:lnTo>
                <a:lnTo>
                  <a:pt x="10498" y="40407"/>
                </a:lnTo>
                <a:lnTo>
                  <a:pt x="10470" y="35350"/>
                </a:lnTo>
                <a:lnTo>
                  <a:pt x="10655" y="33744"/>
                </a:lnTo>
                <a:lnTo>
                  <a:pt x="11039" y="31717"/>
                </a:lnTo>
                <a:lnTo>
                  <a:pt x="17394" y="0"/>
                </a:lnTo>
                <a:close/>
              </a:path>
              <a:path w="60960" h="57785">
                <a:moveTo>
                  <a:pt x="51033" y="49336"/>
                </a:moveTo>
                <a:lnTo>
                  <a:pt x="41037" y="49336"/>
                </a:lnTo>
                <a:lnTo>
                  <a:pt x="39638" y="56604"/>
                </a:lnTo>
                <a:lnTo>
                  <a:pt x="49578" y="56604"/>
                </a:lnTo>
                <a:lnTo>
                  <a:pt x="51033" y="49336"/>
                </a:lnTo>
                <a:close/>
              </a:path>
              <a:path w="60960" h="57785">
                <a:moveTo>
                  <a:pt x="60917" y="0"/>
                </a:moveTo>
                <a:lnTo>
                  <a:pt x="50543" y="0"/>
                </a:lnTo>
                <a:lnTo>
                  <a:pt x="43273" y="35923"/>
                </a:lnTo>
                <a:lnTo>
                  <a:pt x="40844" y="40407"/>
                </a:lnTo>
                <a:lnTo>
                  <a:pt x="33566" y="46522"/>
                </a:lnTo>
                <a:lnTo>
                  <a:pt x="29015" y="48056"/>
                </a:lnTo>
                <a:lnTo>
                  <a:pt x="51290" y="48056"/>
                </a:lnTo>
                <a:lnTo>
                  <a:pt x="60917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4951" y="4773803"/>
            <a:ext cx="42545" cy="57150"/>
          </a:xfrm>
          <a:custGeom>
            <a:avLst/>
            <a:gdLst/>
            <a:ahLst/>
            <a:cxnLst/>
            <a:rect l="l" t="t" r="r" b="b"/>
            <a:pathLst>
              <a:path w="42545" h="57150">
                <a:moveTo>
                  <a:pt x="21278" y="540"/>
                </a:moveTo>
                <a:lnTo>
                  <a:pt x="11339" y="540"/>
                </a:lnTo>
                <a:lnTo>
                  <a:pt x="0" y="57145"/>
                </a:lnTo>
                <a:lnTo>
                  <a:pt x="10365" y="57145"/>
                </a:lnTo>
                <a:lnTo>
                  <a:pt x="16091" y="28838"/>
                </a:lnTo>
                <a:lnTo>
                  <a:pt x="18858" y="20521"/>
                </a:lnTo>
                <a:lnTo>
                  <a:pt x="23381" y="14580"/>
                </a:lnTo>
                <a:lnTo>
                  <a:pt x="29660" y="11015"/>
                </a:lnTo>
                <a:lnTo>
                  <a:pt x="37692" y="9827"/>
                </a:lnTo>
                <a:lnTo>
                  <a:pt x="40416" y="9827"/>
                </a:lnTo>
                <a:lnTo>
                  <a:pt x="40582" y="8976"/>
                </a:lnTo>
                <a:lnTo>
                  <a:pt x="19654" y="8976"/>
                </a:lnTo>
                <a:lnTo>
                  <a:pt x="21278" y="540"/>
                </a:lnTo>
                <a:close/>
              </a:path>
              <a:path w="42545" h="57150">
                <a:moveTo>
                  <a:pt x="40416" y="9827"/>
                </a:moveTo>
                <a:lnTo>
                  <a:pt x="38842" y="9827"/>
                </a:lnTo>
                <a:lnTo>
                  <a:pt x="39750" y="9867"/>
                </a:lnTo>
                <a:lnTo>
                  <a:pt x="40394" y="9938"/>
                </a:lnTo>
                <a:close/>
              </a:path>
              <a:path w="42545" h="57150">
                <a:moveTo>
                  <a:pt x="42340" y="0"/>
                </a:moveTo>
                <a:lnTo>
                  <a:pt x="37081" y="0"/>
                </a:lnTo>
                <a:lnTo>
                  <a:pt x="32617" y="707"/>
                </a:lnTo>
                <a:lnTo>
                  <a:pt x="25267" y="3570"/>
                </a:lnTo>
                <a:lnTo>
                  <a:pt x="22171" y="5844"/>
                </a:lnTo>
                <a:lnTo>
                  <a:pt x="19654" y="8976"/>
                </a:lnTo>
                <a:lnTo>
                  <a:pt x="40582" y="8976"/>
                </a:lnTo>
                <a:lnTo>
                  <a:pt x="42340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3227" y="4773803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59" h="57785">
                <a:moveTo>
                  <a:pt x="38986" y="0"/>
                </a:moveTo>
                <a:lnTo>
                  <a:pt x="27189" y="0"/>
                </a:lnTo>
                <a:lnTo>
                  <a:pt x="21423" y="1439"/>
                </a:lnTo>
                <a:lnTo>
                  <a:pt x="11194" y="7211"/>
                </a:lnTo>
                <a:lnTo>
                  <a:pt x="7197" y="11179"/>
                </a:lnTo>
                <a:lnTo>
                  <a:pt x="1447" y="21285"/>
                </a:lnTo>
                <a:lnTo>
                  <a:pt x="0" y="26978"/>
                </a:lnTo>
                <a:lnTo>
                  <a:pt x="0" y="38157"/>
                </a:lnTo>
                <a:lnTo>
                  <a:pt x="21495" y="57773"/>
                </a:lnTo>
                <a:lnTo>
                  <a:pt x="33301" y="57773"/>
                </a:lnTo>
                <a:lnTo>
                  <a:pt x="39043" y="56334"/>
                </a:lnTo>
                <a:lnTo>
                  <a:pt x="49200" y="50561"/>
                </a:lnTo>
                <a:lnTo>
                  <a:pt x="50952" y="48804"/>
                </a:lnTo>
                <a:lnTo>
                  <a:pt x="22147" y="48804"/>
                </a:lnTo>
                <a:lnTo>
                  <a:pt x="17949" y="47404"/>
                </a:lnTo>
                <a:lnTo>
                  <a:pt x="11982" y="41783"/>
                </a:lnTo>
                <a:lnTo>
                  <a:pt x="10593" y="38157"/>
                </a:lnTo>
                <a:lnTo>
                  <a:pt x="10486" y="28266"/>
                </a:lnTo>
                <a:lnTo>
                  <a:pt x="11459" y="24139"/>
                </a:lnTo>
                <a:lnTo>
                  <a:pt x="15343" y="16880"/>
                </a:lnTo>
                <a:lnTo>
                  <a:pt x="18013" y="14041"/>
                </a:lnTo>
                <a:lnTo>
                  <a:pt x="24776" y="9986"/>
                </a:lnTo>
                <a:lnTo>
                  <a:pt x="28588" y="8976"/>
                </a:lnTo>
                <a:lnTo>
                  <a:pt x="55581" y="8976"/>
                </a:lnTo>
                <a:lnTo>
                  <a:pt x="54885" y="7815"/>
                </a:lnTo>
                <a:lnTo>
                  <a:pt x="51773" y="4977"/>
                </a:lnTo>
                <a:lnTo>
                  <a:pt x="43707" y="993"/>
                </a:lnTo>
                <a:lnTo>
                  <a:pt x="38986" y="0"/>
                </a:lnTo>
                <a:close/>
              </a:path>
              <a:path w="60959" h="57785">
                <a:moveTo>
                  <a:pt x="55581" y="8976"/>
                </a:moveTo>
                <a:lnTo>
                  <a:pt x="38311" y="8976"/>
                </a:lnTo>
                <a:lnTo>
                  <a:pt x="42525" y="10360"/>
                </a:lnTo>
                <a:lnTo>
                  <a:pt x="48428" y="15918"/>
                </a:lnTo>
                <a:lnTo>
                  <a:pt x="49907" y="19830"/>
                </a:lnTo>
                <a:lnTo>
                  <a:pt x="49907" y="29514"/>
                </a:lnTo>
                <a:lnTo>
                  <a:pt x="48950" y="33641"/>
                </a:lnTo>
                <a:lnTo>
                  <a:pt x="45139" y="40900"/>
                </a:lnTo>
                <a:lnTo>
                  <a:pt x="42469" y="43739"/>
                </a:lnTo>
                <a:lnTo>
                  <a:pt x="35633" y="47794"/>
                </a:lnTo>
                <a:lnTo>
                  <a:pt x="31797" y="48804"/>
                </a:lnTo>
                <a:lnTo>
                  <a:pt x="50952" y="48804"/>
                </a:lnTo>
                <a:lnTo>
                  <a:pt x="53172" y="46577"/>
                </a:lnTo>
                <a:lnTo>
                  <a:pt x="58938" y="36400"/>
                </a:lnTo>
                <a:lnTo>
                  <a:pt x="60378" y="30691"/>
                </a:lnTo>
                <a:lnTo>
                  <a:pt x="60378" y="19432"/>
                </a:lnTo>
                <a:lnTo>
                  <a:pt x="59276" y="15146"/>
                </a:lnTo>
                <a:lnTo>
                  <a:pt x="55581" y="8976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491" y="4858832"/>
            <a:ext cx="504190" cy="215900"/>
          </a:xfrm>
          <a:custGeom>
            <a:avLst/>
            <a:gdLst/>
            <a:ahLst/>
            <a:cxnLst/>
            <a:rect l="l" t="t" r="r" b="b"/>
            <a:pathLst>
              <a:path w="504190" h="215900">
                <a:moveTo>
                  <a:pt x="178709" y="108494"/>
                </a:moveTo>
                <a:lnTo>
                  <a:pt x="137695" y="108494"/>
                </a:lnTo>
                <a:lnTo>
                  <a:pt x="137695" y="113615"/>
                </a:lnTo>
                <a:lnTo>
                  <a:pt x="153389" y="164404"/>
                </a:lnTo>
                <a:lnTo>
                  <a:pt x="181521" y="195082"/>
                </a:lnTo>
                <a:lnTo>
                  <a:pt x="219240" y="213085"/>
                </a:lnTo>
                <a:lnTo>
                  <a:pt x="262569" y="215478"/>
                </a:lnTo>
                <a:lnTo>
                  <a:pt x="277696" y="212232"/>
                </a:lnTo>
                <a:lnTo>
                  <a:pt x="291883" y="207046"/>
                </a:lnTo>
                <a:lnTo>
                  <a:pt x="305003" y="200088"/>
                </a:lnTo>
                <a:lnTo>
                  <a:pt x="316932" y="191529"/>
                </a:lnTo>
                <a:lnTo>
                  <a:pt x="362039" y="191529"/>
                </a:lnTo>
                <a:lnTo>
                  <a:pt x="362039" y="176418"/>
                </a:lnTo>
                <a:lnTo>
                  <a:pt x="257229" y="176418"/>
                </a:lnTo>
                <a:lnTo>
                  <a:pt x="229577" y="174919"/>
                </a:lnTo>
                <a:lnTo>
                  <a:pt x="205465" y="163502"/>
                </a:lnTo>
                <a:lnTo>
                  <a:pt x="187464" y="144006"/>
                </a:lnTo>
                <a:lnTo>
                  <a:pt x="178145" y="118274"/>
                </a:lnTo>
                <a:lnTo>
                  <a:pt x="178709" y="108494"/>
                </a:lnTo>
                <a:close/>
              </a:path>
              <a:path w="504190" h="215900">
                <a:moveTo>
                  <a:pt x="83163" y="2775"/>
                </a:moveTo>
                <a:lnTo>
                  <a:pt x="2092" y="2775"/>
                </a:lnTo>
                <a:lnTo>
                  <a:pt x="24" y="4819"/>
                </a:lnTo>
                <a:lnTo>
                  <a:pt x="0" y="209998"/>
                </a:lnTo>
                <a:lnTo>
                  <a:pt x="2068" y="212043"/>
                </a:lnTo>
                <a:lnTo>
                  <a:pt x="43066" y="212043"/>
                </a:lnTo>
                <a:lnTo>
                  <a:pt x="45109" y="209998"/>
                </a:lnTo>
                <a:lnTo>
                  <a:pt x="45133" y="127195"/>
                </a:lnTo>
                <a:lnTo>
                  <a:pt x="47200" y="125136"/>
                </a:lnTo>
                <a:lnTo>
                  <a:pt x="84458" y="125136"/>
                </a:lnTo>
                <a:lnTo>
                  <a:pt x="95508" y="124378"/>
                </a:lnTo>
                <a:lnTo>
                  <a:pt x="109140" y="121729"/>
                </a:lnTo>
                <a:lnTo>
                  <a:pt x="123740" y="116623"/>
                </a:lnTo>
                <a:lnTo>
                  <a:pt x="137695" y="108494"/>
                </a:lnTo>
                <a:lnTo>
                  <a:pt x="178709" y="108494"/>
                </a:lnTo>
                <a:lnTo>
                  <a:pt x="179722" y="90937"/>
                </a:lnTo>
                <a:lnTo>
                  <a:pt x="47200" y="90827"/>
                </a:lnTo>
                <a:lnTo>
                  <a:pt x="45133" y="88783"/>
                </a:lnTo>
                <a:lnTo>
                  <a:pt x="45165" y="39088"/>
                </a:lnTo>
                <a:lnTo>
                  <a:pt x="47200" y="37077"/>
                </a:lnTo>
                <a:lnTo>
                  <a:pt x="151225" y="37077"/>
                </a:lnTo>
                <a:lnTo>
                  <a:pt x="143311" y="24411"/>
                </a:lnTo>
                <a:lnTo>
                  <a:pt x="122038" y="10991"/>
                </a:lnTo>
                <a:lnTo>
                  <a:pt x="99868" y="4479"/>
                </a:lnTo>
                <a:lnTo>
                  <a:pt x="83163" y="2775"/>
                </a:lnTo>
                <a:close/>
              </a:path>
              <a:path w="504190" h="215900">
                <a:moveTo>
                  <a:pt x="362039" y="191529"/>
                </a:moveTo>
                <a:lnTo>
                  <a:pt x="316932" y="191529"/>
                </a:lnTo>
                <a:lnTo>
                  <a:pt x="316932" y="209998"/>
                </a:lnTo>
                <a:lnTo>
                  <a:pt x="318999" y="212043"/>
                </a:lnTo>
                <a:lnTo>
                  <a:pt x="359972" y="212043"/>
                </a:lnTo>
                <a:lnTo>
                  <a:pt x="362039" y="209998"/>
                </a:lnTo>
                <a:lnTo>
                  <a:pt x="362039" y="191529"/>
                </a:lnTo>
                <a:close/>
              </a:path>
              <a:path w="504190" h="215900">
                <a:moveTo>
                  <a:pt x="442246" y="126281"/>
                </a:moveTo>
                <a:lnTo>
                  <a:pt x="372453" y="126281"/>
                </a:lnTo>
                <a:lnTo>
                  <a:pt x="378638" y="128046"/>
                </a:lnTo>
                <a:lnTo>
                  <a:pt x="387716" y="133334"/>
                </a:lnTo>
                <a:lnTo>
                  <a:pt x="420750" y="168855"/>
                </a:lnTo>
                <a:lnTo>
                  <a:pt x="443817" y="200307"/>
                </a:lnTo>
                <a:lnTo>
                  <a:pt x="451754" y="211334"/>
                </a:lnTo>
                <a:lnTo>
                  <a:pt x="453153" y="212043"/>
                </a:lnTo>
                <a:lnTo>
                  <a:pt x="502361" y="212043"/>
                </a:lnTo>
                <a:lnTo>
                  <a:pt x="503913" y="208370"/>
                </a:lnTo>
                <a:lnTo>
                  <a:pt x="501750" y="206205"/>
                </a:lnTo>
                <a:lnTo>
                  <a:pt x="497447" y="201821"/>
                </a:lnTo>
                <a:lnTo>
                  <a:pt x="467150" y="162958"/>
                </a:lnTo>
                <a:lnTo>
                  <a:pt x="451497" y="139687"/>
                </a:lnTo>
                <a:lnTo>
                  <a:pt x="446896" y="132888"/>
                </a:lnTo>
                <a:lnTo>
                  <a:pt x="442246" y="126281"/>
                </a:lnTo>
                <a:close/>
              </a:path>
              <a:path w="504190" h="215900">
                <a:moveTo>
                  <a:pt x="399056" y="2775"/>
                </a:moveTo>
                <a:lnTo>
                  <a:pt x="319007" y="2775"/>
                </a:lnTo>
                <a:lnTo>
                  <a:pt x="316940" y="4819"/>
                </a:lnTo>
                <a:lnTo>
                  <a:pt x="316849" y="108494"/>
                </a:lnTo>
                <a:lnTo>
                  <a:pt x="312579" y="132249"/>
                </a:lnTo>
                <a:lnTo>
                  <a:pt x="300209" y="153023"/>
                </a:lnTo>
                <a:lnTo>
                  <a:pt x="281276" y="168386"/>
                </a:lnTo>
                <a:lnTo>
                  <a:pt x="257229" y="176418"/>
                </a:lnTo>
                <a:lnTo>
                  <a:pt x="362039" y="176418"/>
                </a:lnTo>
                <a:lnTo>
                  <a:pt x="362039" y="128324"/>
                </a:lnTo>
                <a:lnTo>
                  <a:pt x="364106" y="126281"/>
                </a:lnTo>
                <a:lnTo>
                  <a:pt x="442246" y="126281"/>
                </a:lnTo>
                <a:lnTo>
                  <a:pt x="439154" y="122009"/>
                </a:lnTo>
                <a:lnTo>
                  <a:pt x="436354" y="118242"/>
                </a:lnTo>
                <a:lnTo>
                  <a:pt x="450833" y="110680"/>
                </a:lnTo>
                <a:lnTo>
                  <a:pt x="463320" y="99431"/>
                </a:lnTo>
                <a:lnTo>
                  <a:pt x="468166" y="90827"/>
                </a:lnTo>
                <a:lnTo>
                  <a:pt x="364106" y="90827"/>
                </a:lnTo>
                <a:lnTo>
                  <a:pt x="362031" y="88783"/>
                </a:lnTo>
                <a:lnTo>
                  <a:pt x="362031" y="40265"/>
                </a:lnTo>
                <a:lnTo>
                  <a:pt x="364106" y="38222"/>
                </a:lnTo>
                <a:lnTo>
                  <a:pt x="467784" y="38222"/>
                </a:lnTo>
                <a:lnTo>
                  <a:pt x="465983" y="32264"/>
                </a:lnTo>
                <a:lnTo>
                  <a:pt x="443944" y="13837"/>
                </a:lnTo>
                <a:lnTo>
                  <a:pt x="418545" y="5029"/>
                </a:lnTo>
                <a:lnTo>
                  <a:pt x="399056" y="2775"/>
                </a:lnTo>
                <a:close/>
              </a:path>
              <a:path w="504190" h="215900">
                <a:moveTo>
                  <a:pt x="151225" y="37077"/>
                </a:moveTo>
                <a:lnTo>
                  <a:pt x="80630" y="37077"/>
                </a:lnTo>
                <a:lnTo>
                  <a:pt x="89066" y="38017"/>
                </a:lnTo>
                <a:lnTo>
                  <a:pt x="99951" y="41775"/>
                </a:lnTo>
                <a:lnTo>
                  <a:pt x="109360" y="49760"/>
                </a:lnTo>
                <a:lnTo>
                  <a:pt x="113368" y="63379"/>
                </a:lnTo>
                <a:lnTo>
                  <a:pt x="109665" y="77178"/>
                </a:lnTo>
                <a:lnTo>
                  <a:pt x="100823" y="85556"/>
                </a:lnTo>
                <a:lnTo>
                  <a:pt x="90244" y="89708"/>
                </a:lnTo>
                <a:lnTo>
                  <a:pt x="81329" y="90827"/>
                </a:lnTo>
                <a:lnTo>
                  <a:pt x="179776" y="90827"/>
                </a:lnTo>
                <a:lnTo>
                  <a:pt x="191400" y="67095"/>
                </a:lnTo>
                <a:lnTo>
                  <a:pt x="211249" y="49293"/>
                </a:lnTo>
                <a:lnTo>
                  <a:pt x="218188" y="46841"/>
                </a:lnTo>
                <a:lnTo>
                  <a:pt x="157325" y="46841"/>
                </a:lnTo>
                <a:lnTo>
                  <a:pt x="151225" y="37077"/>
                </a:lnTo>
                <a:close/>
              </a:path>
              <a:path w="504190" h="215900">
                <a:moveTo>
                  <a:pt x="467784" y="38222"/>
                </a:moveTo>
                <a:lnTo>
                  <a:pt x="396731" y="38222"/>
                </a:lnTo>
                <a:lnTo>
                  <a:pt x="405297" y="38983"/>
                </a:lnTo>
                <a:lnTo>
                  <a:pt x="416458" y="42347"/>
                </a:lnTo>
                <a:lnTo>
                  <a:pt x="426141" y="49939"/>
                </a:lnTo>
                <a:lnTo>
                  <a:pt x="430274" y="63379"/>
                </a:lnTo>
                <a:lnTo>
                  <a:pt x="426518" y="77178"/>
                </a:lnTo>
                <a:lnTo>
                  <a:pt x="417559" y="85556"/>
                </a:lnTo>
                <a:lnTo>
                  <a:pt x="406861" y="89708"/>
                </a:lnTo>
                <a:lnTo>
                  <a:pt x="397889" y="90827"/>
                </a:lnTo>
                <a:lnTo>
                  <a:pt x="468166" y="90827"/>
                </a:lnTo>
                <a:lnTo>
                  <a:pt x="472083" y="83872"/>
                </a:lnTo>
                <a:lnTo>
                  <a:pt x="475389" y="63379"/>
                </a:lnTo>
                <a:lnTo>
                  <a:pt x="467784" y="38222"/>
                </a:lnTo>
                <a:close/>
              </a:path>
              <a:path w="504190" h="215900">
                <a:moveTo>
                  <a:pt x="249712" y="0"/>
                </a:moveTo>
                <a:lnTo>
                  <a:pt x="209229" y="6938"/>
                </a:lnTo>
                <a:lnTo>
                  <a:pt x="171620" y="30282"/>
                </a:lnTo>
                <a:lnTo>
                  <a:pt x="157325" y="46841"/>
                </a:lnTo>
                <a:lnTo>
                  <a:pt x="218188" y="46841"/>
                </a:lnTo>
                <a:lnTo>
                  <a:pt x="237334" y="40074"/>
                </a:lnTo>
                <a:lnTo>
                  <a:pt x="244282" y="39088"/>
                </a:lnTo>
                <a:lnTo>
                  <a:pt x="258291" y="39088"/>
                </a:lnTo>
                <a:lnTo>
                  <a:pt x="267201" y="1630"/>
                </a:lnTo>
                <a:lnTo>
                  <a:pt x="258507" y="423"/>
                </a:lnTo>
                <a:lnTo>
                  <a:pt x="249712" y="0"/>
                </a:lnTo>
                <a:close/>
              </a:path>
              <a:path w="504190" h="215900">
                <a:moveTo>
                  <a:pt x="258291" y="39088"/>
                </a:moveTo>
                <a:lnTo>
                  <a:pt x="244282" y="39088"/>
                </a:lnTo>
                <a:lnTo>
                  <a:pt x="251351" y="39526"/>
                </a:lnTo>
                <a:lnTo>
                  <a:pt x="257953" y="40512"/>
                </a:lnTo>
                <a:lnTo>
                  <a:pt x="258291" y="39088"/>
                </a:lnTo>
                <a:close/>
              </a:path>
            </a:pathLst>
          </a:custGeom>
          <a:solidFill>
            <a:srgbClr val="5F2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955670" y="106044"/>
            <a:ext cx="319151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20" dirty="0">
                <a:latin typeface="Tahoma"/>
                <a:cs typeface="Tahoma"/>
              </a:rPr>
              <a:t>Title &amp;</a:t>
            </a:r>
            <a:r>
              <a:rPr b="1" spc="-65" dirty="0">
                <a:latin typeface="Tahoma"/>
                <a:cs typeface="Tahoma"/>
              </a:rPr>
              <a:t> </a:t>
            </a:r>
            <a:r>
              <a:rPr b="1" spc="30" dirty="0">
                <a:latin typeface="Tahoma"/>
                <a:cs typeface="Tahoma"/>
              </a:rPr>
              <a:t>Objectives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2247" y="830961"/>
            <a:ext cx="8617585" cy="3552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7034" marR="180340" indent="-343535">
              <a:lnSpc>
                <a:spcPct val="99900"/>
              </a:lnSpc>
              <a:spcBef>
                <a:spcPts val="105"/>
              </a:spcBef>
              <a:buFont typeface="Arial"/>
              <a:buChar char="•"/>
              <a:tabLst>
                <a:tab pos="406400" algn="l"/>
                <a:tab pos="407034" algn="l"/>
              </a:tabLst>
            </a:pPr>
            <a:r>
              <a:rPr sz="2100" b="1" dirty="0">
                <a:latin typeface="Tahoma"/>
                <a:cs typeface="Tahoma"/>
              </a:rPr>
              <a:t>Transcatheter </a:t>
            </a:r>
            <a:r>
              <a:rPr sz="2100" b="1" spc="5" dirty="0">
                <a:latin typeface="Tahoma"/>
                <a:cs typeface="Tahoma"/>
              </a:rPr>
              <a:t>aortic </a:t>
            </a:r>
            <a:r>
              <a:rPr sz="2100" b="1" spc="-15" dirty="0">
                <a:latin typeface="Tahoma"/>
                <a:cs typeface="Tahoma"/>
              </a:rPr>
              <a:t>valve </a:t>
            </a:r>
            <a:r>
              <a:rPr sz="2100" b="1" spc="-5" dirty="0">
                <a:latin typeface="Tahoma"/>
                <a:cs typeface="Tahoma"/>
              </a:rPr>
              <a:t>implantation </a:t>
            </a:r>
            <a:r>
              <a:rPr sz="2100" b="1" spc="-10" dirty="0">
                <a:latin typeface="Tahoma"/>
                <a:cs typeface="Tahoma"/>
              </a:rPr>
              <a:t>(TAVI) </a:t>
            </a:r>
            <a:r>
              <a:rPr sz="2100" b="1" spc="-20" dirty="0">
                <a:latin typeface="Tahoma"/>
                <a:cs typeface="Tahoma"/>
              </a:rPr>
              <a:t>is </a:t>
            </a:r>
            <a:r>
              <a:rPr sz="2100" b="1" spc="5" dirty="0">
                <a:latin typeface="Tahoma"/>
                <a:cs typeface="Tahoma"/>
              </a:rPr>
              <a:t>an  </a:t>
            </a:r>
            <a:r>
              <a:rPr sz="2100" b="1" spc="-5" dirty="0">
                <a:latin typeface="Tahoma"/>
                <a:cs typeface="Tahoma"/>
              </a:rPr>
              <a:t>established treatment </a:t>
            </a:r>
            <a:r>
              <a:rPr sz="2100" b="1" spc="5" dirty="0">
                <a:latin typeface="Tahoma"/>
                <a:cs typeface="Tahoma"/>
              </a:rPr>
              <a:t>option </a:t>
            </a:r>
            <a:r>
              <a:rPr sz="2100" b="1" spc="-5" dirty="0">
                <a:latin typeface="Tahoma"/>
                <a:cs typeface="Tahoma"/>
              </a:rPr>
              <a:t>for </a:t>
            </a:r>
            <a:r>
              <a:rPr sz="2100" b="1" dirty="0">
                <a:latin typeface="Tahoma"/>
                <a:cs typeface="Tahoma"/>
              </a:rPr>
              <a:t>patients </a:t>
            </a:r>
            <a:r>
              <a:rPr sz="2100" b="1" spc="-5" dirty="0">
                <a:latin typeface="Tahoma"/>
                <a:cs typeface="Tahoma"/>
              </a:rPr>
              <a:t>with severe </a:t>
            </a:r>
            <a:r>
              <a:rPr sz="2100" b="1" spc="-10" dirty="0">
                <a:latin typeface="Tahoma"/>
                <a:cs typeface="Tahoma"/>
              </a:rPr>
              <a:t>aortic  </a:t>
            </a:r>
            <a:r>
              <a:rPr sz="2100" b="1" spc="-5" dirty="0">
                <a:latin typeface="Tahoma"/>
                <a:cs typeface="Tahoma"/>
              </a:rPr>
              <a:t>stenosis.</a:t>
            </a:r>
            <a:endParaRPr sz="2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050">
              <a:latin typeface="Tahoma"/>
              <a:cs typeface="Tahoma"/>
            </a:endParaRPr>
          </a:p>
          <a:p>
            <a:pPr marL="407034" marR="55880" indent="-343535">
              <a:lnSpc>
                <a:spcPct val="100400"/>
              </a:lnSpc>
              <a:buFont typeface="Arial"/>
              <a:buChar char="•"/>
              <a:tabLst>
                <a:tab pos="406400" algn="l"/>
                <a:tab pos="407034" algn="l"/>
              </a:tabLst>
            </a:pPr>
            <a:r>
              <a:rPr sz="2100" b="1" spc="-5" dirty="0">
                <a:latin typeface="Tahoma"/>
                <a:cs typeface="Tahoma"/>
              </a:rPr>
              <a:t>Myval transcatheter </a:t>
            </a:r>
            <a:r>
              <a:rPr sz="2100" b="1" spc="-10" dirty="0">
                <a:latin typeface="Tahoma"/>
                <a:cs typeface="Tahoma"/>
              </a:rPr>
              <a:t>heart </a:t>
            </a:r>
            <a:r>
              <a:rPr sz="2100" b="1" dirty="0">
                <a:latin typeface="Tahoma"/>
                <a:cs typeface="Tahoma"/>
              </a:rPr>
              <a:t>valve </a:t>
            </a:r>
            <a:r>
              <a:rPr sz="2100" b="1" spc="-5" dirty="0">
                <a:latin typeface="Tahoma"/>
                <a:cs typeface="Tahoma"/>
              </a:rPr>
              <a:t>(THV) </a:t>
            </a:r>
            <a:r>
              <a:rPr sz="2100" b="1" spc="5" dirty="0">
                <a:latin typeface="Tahoma"/>
                <a:cs typeface="Tahoma"/>
              </a:rPr>
              <a:t>series </a:t>
            </a:r>
            <a:r>
              <a:rPr sz="2100" b="1" spc="-5" dirty="0">
                <a:latin typeface="Tahoma"/>
                <a:cs typeface="Tahoma"/>
              </a:rPr>
              <a:t>demonstrated  </a:t>
            </a:r>
            <a:r>
              <a:rPr sz="2100" b="1" spc="5" dirty="0">
                <a:latin typeface="Tahoma"/>
                <a:cs typeface="Tahoma"/>
              </a:rPr>
              <a:t>the </a:t>
            </a:r>
            <a:r>
              <a:rPr sz="2100" b="1" spc="-5" dirty="0">
                <a:latin typeface="Tahoma"/>
                <a:cs typeface="Tahoma"/>
              </a:rPr>
              <a:t>non-inferiority </a:t>
            </a:r>
            <a:r>
              <a:rPr sz="2100" b="1" dirty="0">
                <a:latin typeface="Tahoma"/>
                <a:cs typeface="Tahoma"/>
              </a:rPr>
              <a:t>compared </a:t>
            </a:r>
            <a:r>
              <a:rPr sz="2100" b="1" spc="-25" dirty="0">
                <a:latin typeface="Tahoma"/>
                <a:cs typeface="Tahoma"/>
              </a:rPr>
              <a:t>to </a:t>
            </a:r>
            <a:r>
              <a:rPr sz="2100" b="1" spc="-20" dirty="0">
                <a:latin typeface="Tahoma"/>
                <a:cs typeface="Tahoma"/>
              </a:rPr>
              <a:t>the </a:t>
            </a:r>
            <a:r>
              <a:rPr sz="2100" b="1" spc="5" dirty="0">
                <a:latin typeface="Tahoma"/>
                <a:cs typeface="Tahoma"/>
              </a:rPr>
              <a:t>contemporary </a:t>
            </a:r>
            <a:r>
              <a:rPr sz="2100" b="1" spc="-5" dirty="0">
                <a:latin typeface="Tahoma"/>
                <a:cs typeface="Tahoma"/>
              </a:rPr>
              <a:t>standard  </a:t>
            </a:r>
            <a:r>
              <a:rPr sz="2100" b="1" spc="-15" dirty="0">
                <a:latin typeface="Tahoma"/>
                <a:cs typeface="Tahoma"/>
              </a:rPr>
              <a:t>THVs </a:t>
            </a:r>
            <a:r>
              <a:rPr sz="2100" b="1" spc="-5" dirty="0">
                <a:latin typeface="Tahoma"/>
                <a:cs typeface="Tahoma"/>
              </a:rPr>
              <a:t>(Sapien </a:t>
            </a:r>
            <a:r>
              <a:rPr sz="2100" b="1" dirty="0">
                <a:latin typeface="Tahoma"/>
                <a:cs typeface="Tahoma"/>
              </a:rPr>
              <a:t>and </a:t>
            </a:r>
            <a:r>
              <a:rPr sz="2100" b="1" spc="-5" dirty="0">
                <a:latin typeface="Tahoma"/>
                <a:cs typeface="Tahoma"/>
              </a:rPr>
              <a:t>Evolut </a:t>
            </a:r>
            <a:r>
              <a:rPr sz="2100" b="1" spc="-10" dirty="0">
                <a:latin typeface="Tahoma"/>
                <a:cs typeface="Tahoma"/>
              </a:rPr>
              <a:t>series) </a:t>
            </a:r>
            <a:r>
              <a:rPr sz="2100" b="1" spc="-5" dirty="0">
                <a:latin typeface="Tahoma"/>
                <a:cs typeface="Tahoma"/>
              </a:rPr>
              <a:t>with </a:t>
            </a:r>
            <a:r>
              <a:rPr sz="2100" b="1" spc="5" dirty="0">
                <a:latin typeface="Tahoma"/>
                <a:cs typeface="Tahoma"/>
              </a:rPr>
              <a:t>respect </a:t>
            </a:r>
            <a:r>
              <a:rPr sz="2100" b="1" spc="-25" dirty="0">
                <a:latin typeface="Tahoma"/>
                <a:cs typeface="Tahoma"/>
              </a:rPr>
              <a:t>to </a:t>
            </a:r>
            <a:r>
              <a:rPr sz="2100" b="1" spc="15" dirty="0">
                <a:latin typeface="Tahoma"/>
                <a:cs typeface="Tahoma"/>
              </a:rPr>
              <a:t>30-day </a:t>
            </a:r>
            <a:r>
              <a:rPr sz="2100" b="1" spc="-5" dirty="0">
                <a:latin typeface="Tahoma"/>
                <a:cs typeface="Tahoma"/>
              </a:rPr>
              <a:t>early  safety </a:t>
            </a:r>
            <a:r>
              <a:rPr sz="2100" b="1" spc="-10" dirty="0">
                <a:latin typeface="Tahoma"/>
                <a:cs typeface="Tahoma"/>
              </a:rPr>
              <a:t>endpoint </a:t>
            </a:r>
            <a:r>
              <a:rPr sz="2100" b="1" spc="15" dirty="0">
                <a:latin typeface="Tahoma"/>
                <a:cs typeface="Tahoma"/>
              </a:rPr>
              <a:t>in </a:t>
            </a:r>
            <a:r>
              <a:rPr sz="2100" b="1" spc="5" dirty="0">
                <a:latin typeface="Tahoma"/>
                <a:cs typeface="Tahoma"/>
              </a:rPr>
              <a:t>the </a:t>
            </a:r>
            <a:r>
              <a:rPr sz="2100" b="1" dirty="0">
                <a:latin typeface="Tahoma"/>
                <a:cs typeface="Tahoma"/>
              </a:rPr>
              <a:t>LANDMARK</a:t>
            </a:r>
            <a:r>
              <a:rPr sz="2100" b="1" spc="-100" dirty="0">
                <a:latin typeface="Tahoma"/>
                <a:cs typeface="Tahoma"/>
              </a:rPr>
              <a:t> </a:t>
            </a:r>
            <a:r>
              <a:rPr sz="2100" b="1" spc="15" dirty="0">
                <a:latin typeface="Tahoma"/>
                <a:cs typeface="Tahoma"/>
              </a:rPr>
              <a:t>trial.</a:t>
            </a:r>
            <a:r>
              <a:rPr sz="2100" b="1" spc="22" baseline="23809" dirty="0">
                <a:latin typeface="Tahoma"/>
                <a:cs typeface="Tahoma"/>
              </a:rPr>
              <a:t>1</a:t>
            </a:r>
            <a:endParaRPr sz="2100" baseline="23809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050">
              <a:latin typeface="Tahoma"/>
              <a:cs typeface="Tahoma"/>
            </a:endParaRPr>
          </a:p>
          <a:p>
            <a:pPr marL="407034" marR="777875" indent="-343535">
              <a:lnSpc>
                <a:spcPct val="101400"/>
              </a:lnSpc>
              <a:buFont typeface="Arial"/>
              <a:buChar char="•"/>
              <a:tabLst>
                <a:tab pos="406400" algn="l"/>
                <a:tab pos="407034" algn="l"/>
              </a:tabLst>
            </a:pPr>
            <a:r>
              <a:rPr sz="2100" b="1" spc="-5" dirty="0">
                <a:latin typeface="Tahoma"/>
                <a:cs typeface="Tahoma"/>
              </a:rPr>
              <a:t>The </a:t>
            </a:r>
            <a:r>
              <a:rPr sz="2100" b="1" dirty="0">
                <a:latin typeface="Tahoma"/>
                <a:cs typeface="Tahoma"/>
              </a:rPr>
              <a:t>current </a:t>
            </a:r>
            <a:r>
              <a:rPr sz="2100" b="1" spc="-15" dirty="0">
                <a:latin typeface="Tahoma"/>
                <a:cs typeface="Tahoma"/>
              </a:rPr>
              <a:t>study </a:t>
            </a:r>
            <a:r>
              <a:rPr sz="2100" b="1" spc="-5" dirty="0">
                <a:latin typeface="Tahoma"/>
                <a:cs typeface="Tahoma"/>
              </a:rPr>
              <a:t>aims </a:t>
            </a:r>
            <a:r>
              <a:rPr sz="2100" b="1" spc="10" dirty="0">
                <a:latin typeface="Tahoma"/>
                <a:cs typeface="Tahoma"/>
              </a:rPr>
              <a:t>to </a:t>
            </a:r>
            <a:r>
              <a:rPr sz="2100" b="1" dirty="0">
                <a:latin typeface="Tahoma"/>
                <a:cs typeface="Tahoma"/>
              </a:rPr>
              <a:t>report </a:t>
            </a:r>
            <a:r>
              <a:rPr sz="2100" b="1" spc="5" dirty="0">
                <a:latin typeface="Tahoma"/>
                <a:cs typeface="Tahoma"/>
              </a:rPr>
              <a:t>the 1-year </a:t>
            </a:r>
            <a:r>
              <a:rPr sz="2100" b="1" dirty="0">
                <a:latin typeface="Tahoma"/>
                <a:cs typeface="Tahoma"/>
              </a:rPr>
              <a:t>clinical and  hemodynamic </a:t>
            </a:r>
            <a:r>
              <a:rPr sz="2100" b="1" spc="-5" dirty="0">
                <a:latin typeface="Tahoma"/>
                <a:cs typeface="Tahoma"/>
              </a:rPr>
              <a:t>outcomes from </a:t>
            </a:r>
            <a:r>
              <a:rPr sz="2100" b="1" spc="-20" dirty="0">
                <a:latin typeface="Tahoma"/>
                <a:cs typeface="Tahoma"/>
              </a:rPr>
              <a:t>the</a:t>
            </a:r>
            <a:r>
              <a:rPr sz="2100" b="1" spc="30" dirty="0">
                <a:latin typeface="Tahoma"/>
                <a:cs typeface="Tahoma"/>
              </a:rPr>
              <a:t> </a:t>
            </a:r>
            <a:r>
              <a:rPr sz="2100" b="1" dirty="0">
                <a:latin typeface="Tahoma"/>
                <a:cs typeface="Tahoma"/>
              </a:rPr>
              <a:t>trial.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52929" y="4787900"/>
            <a:ext cx="53225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ahoma"/>
                <a:cs typeface="Tahoma"/>
              </a:rPr>
              <a:t>1 A </a:t>
            </a:r>
            <a:r>
              <a:rPr sz="1200" spc="-5" dirty="0">
                <a:latin typeface="Tahoma"/>
                <a:cs typeface="Tahoma"/>
              </a:rPr>
              <a:t>Baumbach, </a:t>
            </a:r>
            <a:r>
              <a:rPr sz="1200" dirty="0">
                <a:latin typeface="Tahoma"/>
                <a:cs typeface="Tahoma"/>
              </a:rPr>
              <a:t>PW </a:t>
            </a:r>
            <a:r>
              <a:rPr sz="1200" spc="-5" dirty="0">
                <a:latin typeface="Tahoma"/>
                <a:cs typeface="Tahoma"/>
              </a:rPr>
              <a:t>Serruys </a:t>
            </a:r>
            <a:r>
              <a:rPr sz="1200" spc="-20" dirty="0">
                <a:latin typeface="Tahoma"/>
                <a:cs typeface="Tahoma"/>
              </a:rPr>
              <a:t>et </a:t>
            </a:r>
            <a:r>
              <a:rPr sz="1200" spc="-5" dirty="0">
                <a:latin typeface="Tahoma"/>
                <a:cs typeface="Tahoma"/>
              </a:rPr>
              <a:t>al. </a:t>
            </a:r>
            <a:r>
              <a:rPr sz="1200" dirty="0">
                <a:latin typeface="Tahoma"/>
                <a:cs typeface="Tahoma"/>
              </a:rPr>
              <a:t>Lancet. </a:t>
            </a:r>
            <a:r>
              <a:rPr sz="1200" spc="-10" dirty="0">
                <a:latin typeface="Tahoma"/>
                <a:cs typeface="Tahoma"/>
              </a:rPr>
              <a:t>2024 </a:t>
            </a:r>
            <a:r>
              <a:rPr sz="1200" spc="5" dirty="0">
                <a:latin typeface="Tahoma"/>
                <a:cs typeface="Tahoma"/>
              </a:rPr>
              <a:t>Jun</a:t>
            </a:r>
            <a:r>
              <a:rPr sz="1200" spc="9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22;403(10445):2695-2708.</a:t>
            </a:r>
            <a:endParaRPr sz="1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47990" y="4834890"/>
            <a:ext cx="74803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-25" dirty="0">
                <a:solidFill>
                  <a:srgbClr val="601F79"/>
                </a:solidFill>
                <a:latin typeface="Calibri Light"/>
                <a:cs typeface="Calibri Light"/>
              </a:rPr>
              <a:t>e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u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</a:t>
            </a:r>
            <a:r>
              <a:rPr sz="1100" b="0" spc="-55" dirty="0">
                <a:solidFill>
                  <a:srgbClr val="601F79"/>
                </a:solidFill>
                <a:latin typeface="Calibri Light"/>
                <a:cs typeface="Calibri Light"/>
              </a:rPr>
              <a:t>p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5" dirty="0">
                <a:solidFill>
                  <a:srgbClr val="601F79"/>
                </a:solidFill>
                <a:latin typeface="Calibri Light"/>
                <a:cs typeface="Calibri Light"/>
              </a:rPr>
              <a:t>.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4912" y="4773811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5">
                <a:moveTo>
                  <a:pt x="40075" y="0"/>
                </a:moveTo>
                <a:lnTo>
                  <a:pt x="26178" y="0"/>
                </a:lnTo>
                <a:lnTo>
                  <a:pt x="20653" y="1423"/>
                </a:lnTo>
                <a:lnTo>
                  <a:pt x="0" y="38197"/>
                </a:lnTo>
                <a:lnTo>
                  <a:pt x="1115" y="42538"/>
                </a:lnTo>
                <a:lnTo>
                  <a:pt x="5578" y="49941"/>
                </a:lnTo>
                <a:lnTo>
                  <a:pt x="8745" y="52795"/>
                </a:lnTo>
                <a:lnTo>
                  <a:pt x="16962" y="56779"/>
                </a:lnTo>
                <a:lnTo>
                  <a:pt x="21820" y="57773"/>
                </a:lnTo>
                <a:lnTo>
                  <a:pt x="31896" y="57773"/>
                </a:lnTo>
                <a:lnTo>
                  <a:pt x="36142" y="57065"/>
                </a:lnTo>
                <a:lnTo>
                  <a:pt x="44208" y="54211"/>
                </a:lnTo>
                <a:lnTo>
                  <a:pt x="47626" y="52223"/>
                </a:lnTo>
                <a:lnTo>
                  <a:pt x="50441" y="49655"/>
                </a:lnTo>
                <a:lnTo>
                  <a:pt x="49929" y="48804"/>
                </a:lnTo>
                <a:lnTo>
                  <a:pt x="22254" y="48804"/>
                </a:lnTo>
                <a:lnTo>
                  <a:pt x="17710" y="47428"/>
                </a:lnTo>
                <a:lnTo>
                  <a:pt x="11671" y="41942"/>
                </a:lnTo>
                <a:lnTo>
                  <a:pt x="10255" y="38197"/>
                </a:lnTo>
                <a:lnTo>
                  <a:pt x="10159" y="32035"/>
                </a:lnTo>
                <a:lnTo>
                  <a:pt x="57141" y="32035"/>
                </a:lnTo>
                <a:lnTo>
                  <a:pt x="57638" y="29260"/>
                </a:lnTo>
                <a:lnTo>
                  <a:pt x="57882" y="26866"/>
                </a:lnTo>
                <a:lnTo>
                  <a:pt x="57895" y="24553"/>
                </a:lnTo>
                <a:lnTo>
                  <a:pt x="11236" y="24553"/>
                </a:lnTo>
                <a:lnTo>
                  <a:pt x="12531" y="19567"/>
                </a:lnTo>
                <a:lnTo>
                  <a:pt x="15016" y="15655"/>
                </a:lnTo>
                <a:lnTo>
                  <a:pt x="18691" y="12809"/>
                </a:lnTo>
                <a:lnTo>
                  <a:pt x="22358" y="9962"/>
                </a:lnTo>
                <a:lnTo>
                  <a:pt x="26677" y="8539"/>
                </a:lnTo>
                <a:lnTo>
                  <a:pt x="53023" y="8539"/>
                </a:lnTo>
                <a:lnTo>
                  <a:pt x="46283" y="2186"/>
                </a:lnTo>
                <a:lnTo>
                  <a:pt x="40075" y="0"/>
                </a:lnTo>
                <a:close/>
              </a:path>
              <a:path w="58420" h="57785">
                <a:moveTo>
                  <a:pt x="46009" y="42284"/>
                </a:moveTo>
                <a:lnTo>
                  <a:pt x="43927" y="44280"/>
                </a:lnTo>
                <a:lnTo>
                  <a:pt x="41329" y="45862"/>
                </a:lnTo>
                <a:lnTo>
                  <a:pt x="35137" y="48215"/>
                </a:lnTo>
                <a:lnTo>
                  <a:pt x="31824" y="48804"/>
                </a:lnTo>
                <a:lnTo>
                  <a:pt x="49929" y="48804"/>
                </a:lnTo>
                <a:lnTo>
                  <a:pt x="46009" y="42284"/>
                </a:lnTo>
                <a:close/>
              </a:path>
              <a:path w="58420" h="57785">
                <a:moveTo>
                  <a:pt x="53023" y="8539"/>
                </a:moveTo>
                <a:lnTo>
                  <a:pt x="37051" y="8539"/>
                </a:lnTo>
                <a:lnTo>
                  <a:pt x="41136" y="9938"/>
                </a:lnTo>
                <a:lnTo>
                  <a:pt x="47119" y="15568"/>
                </a:lnTo>
                <a:lnTo>
                  <a:pt x="48470" y="19496"/>
                </a:lnTo>
                <a:lnTo>
                  <a:pt x="48181" y="24553"/>
                </a:lnTo>
                <a:lnTo>
                  <a:pt x="57895" y="24553"/>
                </a:lnTo>
                <a:lnTo>
                  <a:pt x="57895" y="16904"/>
                </a:lnTo>
                <a:lnTo>
                  <a:pt x="55571" y="10940"/>
                </a:lnTo>
                <a:lnTo>
                  <a:pt x="53023" y="8539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0210" y="4774336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60" h="57785">
                <a:moveTo>
                  <a:pt x="17394" y="0"/>
                </a:moveTo>
                <a:lnTo>
                  <a:pt x="7020" y="0"/>
                </a:lnTo>
                <a:lnTo>
                  <a:pt x="630" y="31828"/>
                </a:lnTo>
                <a:lnTo>
                  <a:pt x="217" y="34070"/>
                </a:lnTo>
                <a:lnTo>
                  <a:pt x="89" y="35350"/>
                </a:lnTo>
                <a:lnTo>
                  <a:pt x="0" y="44208"/>
                </a:lnTo>
                <a:lnTo>
                  <a:pt x="1833" y="48875"/>
                </a:lnTo>
                <a:lnTo>
                  <a:pt x="9183" y="55570"/>
                </a:lnTo>
                <a:lnTo>
                  <a:pt x="14185" y="57240"/>
                </a:lnTo>
                <a:lnTo>
                  <a:pt x="24624" y="57240"/>
                </a:lnTo>
                <a:lnTo>
                  <a:pt x="28419" y="56588"/>
                </a:lnTo>
                <a:lnTo>
                  <a:pt x="35408" y="53948"/>
                </a:lnTo>
                <a:lnTo>
                  <a:pt x="38448" y="51976"/>
                </a:lnTo>
                <a:lnTo>
                  <a:pt x="41037" y="49336"/>
                </a:lnTo>
                <a:lnTo>
                  <a:pt x="51033" y="49336"/>
                </a:lnTo>
                <a:lnTo>
                  <a:pt x="51290" y="48056"/>
                </a:lnTo>
                <a:lnTo>
                  <a:pt x="19220" y="48056"/>
                </a:lnTo>
                <a:lnTo>
                  <a:pt x="15963" y="47086"/>
                </a:lnTo>
                <a:lnTo>
                  <a:pt x="11572" y="43158"/>
                </a:lnTo>
                <a:lnTo>
                  <a:pt x="10498" y="40407"/>
                </a:lnTo>
                <a:lnTo>
                  <a:pt x="10470" y="35350"/>
                </a:lnTo>
                <a:lnTo>
                  <a:pt x="10655" y="33744"/>
                </a:lnTo>
                <a:lnTo>
                  <a:pt x="11039" y="31717"/>
                </a:lnTo>
                <a:lnTo>
                  <a:pt x="17394" y="0"/>
                </a:lnTo>
                <a:close/>
              </a:path>
              <a:path w="60960" h="57785">
                <a:moveTo>
                  <a:pt x="51033" y="49336"/>
                </a:moveTo>
                <a:lnTo>
                  <a:pt x="41037" y="49336"/>
                </a:lnTo>
                <a:lnTo>
                  <a:pt x="39638" y="56604"/>
                </a:lnTo>
                <a:lnTo>
                  <a:pt x="49578" y="56604"/>
                </a:lnTo>
                <a:lnTo>
                  <a:pt x="51033" y="49336"/>
                </a:lnTo>
                <a:close/>
              </a:path>
              <a:path w="60960" h="57785">
                <a:moveTo>
                  <a:pt x="60917" y="0"/>
                </a:moveTo>
                <a:lnTo>
                  <a:pt x="50543" y="0"/>
                </a:lnTo>
                <a:lnTo>
                  <a:pt x="43273" y="35923"/>
                </a:lnTo>
                <a:lnTo>
                  <a:pt x="40844" y="40407"/>
                </a:lnTo>
                <a:lnTo>
                  <a:pt x="33566" y="46522"/>
                </a:lnTo>
                <a:lnTo>
                  <a:pt x="29015" y="48056"/>
                </a:lnTo>
                <a:lnTo>
                  <a:pt x="51290" y="48056"/>
                </a:lnTo>
                <a:lnTo>
                  <a:pt x="60917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4951" y="4773803"/>
            <a:ext cx="42545" cy="57150"/>
          </a:xfrm>
          <a:custGeom>
            <a:avLst/>
            <a:gdLst/>
            <a:ahLst/>
            <a:cxnLst/>
            <a:rect l="l" t="t" r="r" b="b"/>
            <a:pathLst>
              <a:path w="42545" h="57150">
                <a:moveTo>
                  <a:pt x="21278" y="540"/>
                </a:moveTo>
                <a:lnTo>
                  <a:pt x="11339" y="540"/>
                </a:lnTo>
                <a:lnTo>
                  <a:pt x="0" y="57145"/>
                </a:lnTo>
                <a:lnTo>
                  <a:pt x="10365" y="57145"/>
                </a:lnTo>
                <a:lnTo>
                  <a:pt x="16091" y="28838"/>
                </a:lnTo>
                <a:lnTo>
                  <a:pt x="18858" y="20521"/>
                </a:lnTo>
                <a:lnTo>
                  <a:pt x="23381" y="14580"/>
                </a:lnTo>
                <a:lnTo>
                  <a:pt x="29660" y="11015"/>
                </a:lnTo>
                <a:lnTo>
                  <a:pt x="37692" y="9827"/>
                </a:lnTo>
                <a:lnTo>
                  <a:pt x="40416" y="9827"/>
                </a:lnTo>
                <a:lnTo>
                  <a:pt x="40582" y="8976"/>
                </a:lnTo>
                <a:lnTo>
                  <a:pt x="19654" y="8976"/>
                </a:lnTo>
                <a:lnTo>
                  <a:pt x="21278" y="540"/>
                </a:lnTo>
                <a:close/>
              </a:path>
              <a:path w="42545" h="57150">
                <a:moveTo>
                  <a:pt x="40416" y="9827"/>
                </a:moveTo>
                <a:lnTo>
                  <a:pt x="38842" y="9827"/>
                </a:lnTo>
                <a:lnTo>
                  <a:pt x="39750" y="9867"/>
                </a:lnTo>
                <a:lnTo>
                  <a:pt x="40394" y="9938"/>
                </a:lnTo>
                <a:close/>
              </a:path>
              <a:path w="42545" h="57150">
                <a:moveTo>
                  <a:pt x="42340" y="0"/>
                </a:moveTo>
                <a:lnTo>
                  <a:pt x="37081" y="0"/>
                </a:lnTo>
                <a:lnTo>
                  <a:pt x="32617" y="707"/>
                </a:lnTo>
                <a:lnTo>
                  <a:pt x="25267" y="3570"/>
                </a:lnTo>
                <a:lnTo>
                  <a:pt x="22171" y="5844"/>
                </a:lnTo>
                <a:lnTo>
                  <a:pt x="19654" y="8976"/>
                </a:lnTo>
                <a:lnTo>
                  <a:pt x="40582" y="8976"/>
                </a:lnTo>
                <a:lnTo>
                  <a:pt x="42340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3227" y="4773803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59" h="57785">
                <a:moveTo>
                  <a:pt x="38986" y="0"/>
                </a:moveTo>
                <a:lnTo>
                  <a:pt x="27189" y="0"/>
                </a:lnTo>
                <a:lnTo>
                  <a:pt x="21423" y="1439"/>
                </a:lnTo>
                <a:lnTo>
                  <a:pt x="11194" y="7211"/>
                </a:lnTo>
                <a:lnTo>
                  <a:pt x="7197" y="11179"/>
                </a:lnTo>
                <a:lnTo>
                  <a:pt x="1447" y="21285"/>
                </a:lnTo>
                <a:lnTo>
                  <a:pt x="0" y="26978"/>
                </a:lnTo>
                <a:lnTo>
                  <a:pt x="0" y="38157"/>
                </a:lnTo>
                <a:lnTo>
                  <a:pt x="21495" y="57773"/>
                </a:lnTo>
                <a:lnTo>
                  <a:pt x="33301" y="57773"/>
                </a:lnTo>
                <a:lnTo>
                  <a:pt x="39043" y="56334"/>
                </a:lnTo>
                <a:lnTo>
                  <a:pt x="49200" y="50561"/>
                </a:lnTo>
                <a:lnTo>
                  <a:pt x="50952" y="48804"/>
                </a:lnTo>
                <a:lnTo>
                  <a:pt x="22147" y="48804"/>
                </a:lnTo>
                <a:lnTo>
                  <a:pt x="17949" y="47404"/>
                </a:lnTo>
                <a:lnTo>
                  <a:pt x="11982" y="41783"/>
                </a:lnTo>
                <a:lnTo>
                  <a:pt x="10593" y="38157"/>
                </a:lnTo>
                <a:lnTo>
                  <a:pt x="10486" y="28266"/>
                </a:lnTo>
                <a:lnTo>
                  <a:pt x="11459" y="24139"/>
                </a:lnTo>
                <a:lnTo>
                  <a:pt x="15343" y="16880"/>
                </a:lnTo>
                <a:lnTo>
                  <a:pt x="18013" y="14041"/>
                </a:lnTo>
                <a:lnTo>
                  <a:pt x="24776" y="9986"/>
                </a:lnTo>
                <a:lnTo>
                  <a:pt x="28588" y="8976"/>
                </a:lnTo>
                <a:lnTo>
                  <a:pt x="55581" y="8976"/>
                </a:lnTo>
                <a:lnTo>
                  <a:pt x="54885" y="7815"/>
                </a:lnTo>
                <a:lnTo>
                  <a:pt x="51773" y="4977"/>
                </a:lnTo>
                <a:lnTo>
                  <a:pt x="43707" y="993"/>
                </a:lnTo>
                <a:lnTo>
                  <a:pt x="38986" y="0"/>
                </a:lnTo>
                <a:close/>
              </a:path>
              <a:path w="60959" h="57785">
                <a:moveTo>
                  <a:pt x="55581" y="8976"/>
                </a:moveTo>
                <a:lnTo>
                  <a:pt x="38311" y="8976"/>
                </a:lnTo>
                <a:lnTo>
                  <a:pt x="42525" y="10360"/>
                </a:lnTo>
                <a:lnTo>
                  <a:pt x="48428" y="15918"/>
                </a:lnTo>
                <a:lnTo>
                  <a:pt x="49907" y="19830"/>
                </a:lnTo>
                <a:lnTo>
                  <a:pt x="49907" y="29514"/>
                </a:lnTo>
                <a:lnTo>
                  <a:pt x="48950" y="33641"/>
                </a:lnTo>
                <a:lnTo>
                  <a:pt x="45139" y="40900"/>
                </a:lnTo>
                <a:lnTo>
                  <a:pt x="42469" y="43739"/>
                </a:lnTo>
                <a:lnTo>
                  <a:pt x="35633" y="47794"/>
                </a:lnTo>
                <a:lnTo>
                  <a:pt x="31797" y="48804"/>
                </a:lnTo>
                <a:lnTo>
                  <a:pt x="50952" y="48804"/>
                </a:lnTo>
                <a:lnTo>
                  <a:pt x="53172" y="46577"/>
                </a:lnTo>
                <a:lnTo>
                  <a:pt x="58938" y="36400"/>
                </a:lnTo>
                <a:lnTo>
                  <a:pt x="60378" y="30691"/>
                </a:lnTo>
                <a:lnTo>
                  <a:pt x="60378" y="19432"/>
                </a:lnTo>
                <a:lnTo>
                  <a:pt x="59276" y="15146"/>
                </a:lnTo>
                <a:lnTo>
                  <a:pt x="55581" y="8976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491" y="4858832"/>
            <a:ext cx="504190" cy="215900"/>
          </a:xfrm>
          <a:custGeom>
            <a:avLst/>
            <a:gdLst/>
            <a:ahLst/>
            <a:cxnLst/>
            <a:rect l="l" t="t" r="r" b="b"/>
            <a:pathLst>
              <a:path w="504190" h="215900">
                <a:moveTo>
                  <a:pt x="178709" y="108494"/>
                </a:moveTo>
                <a:lnTo>
                  <a:pt x="137695" y="108494"/>
                </a:lnTo>
                <a:lnTo>
                  <a:pt x="137695" y="113615"/>
                </a:lnTo>
                <a:lnTo>
                  <a:pt x="153389" y="164404"/>
                </a:lnTo>
                <a:lnTo>
                  <a:pt x="181521" y="195082"/>
                </a:lnTo>
                <a:lnTo>
                  <a:pt x="219240" y="213085"/>
                </a:lnTo>
                <a:lnTo>
                  <a:pt x="262569" y="215478"/>
                </a:lnTo>
                <a:lnTo>
                  <a:pt x="277696" y="212232"/>
                </a:lnTo>
                <a:lnTo>
                  <a:pt x="291883" y="207046"/>
                </a:lnTo>
                <a:lnTo>
                  <a:pt x="305003" y="200088"/>
                </a:lnTo>
                <a:lnTo>
                  <a:pt x="316932" y="191529"/>
                </a:lnTo>
                <a:lnTo>
                  <a:pt x="362039" y="191529"/>
                </a:lnTo>
                <a:lnTo>
                  <a:pt x="362039" y="176418"/>
                </a:lnTo>
                <a:lnTo>
                  <a:pt x="257229" y="176418"/>
                </a:lnTo>
                <a:lnTo>
                  <a:pt x="229577" y="174919"/>
                </a:lnTo>
                <a:lnTo>
                  <a:pt x="205465" y="163502"/>
                </a:lnTo>
                <a:lnTo>
                  <a:pt x="187464" y="144006"/>
                </a:lnTo>
                <a:lnTo>
                  <a:pt x="178145" y="118274"/>
                </a:lnTo>
                <a:lnTo>
                  <a:pt x="178709" y="108494"/>
                </a:lnTo>
                <a:close/>
              </a:path>
              <a:path w="504190" h="215900">
                <a:moveTo>
                  <a:pt x="83163" y="2775"/>
                </a:moveTo>
                <a:lnTo>
                  <a:pt x="2092" y="2775"/>
                </a:lnTo>
                <a:lnTo>
                  <a:pt x="24" y="4819"/>
                </a:lnTo>
                <a:lnTo>
                  <a:pt x="0" y="209998"/>
                </a:lnTo>
                <a:lnTo>
                  <a:pt x="2068" y="212043"/>
                </a:lnTo>
                <a:lnTo>
                  <a:pt x="43066" y="212043"/>
                </a:lnTo>
                <a:lnTo>
                  <a:pt x="45109" y="209998"/>
                </a:lnTo>
                <a:lnTo>
                  <a:pt x="45133" y="127195"/>
                </a:lnTo>
                <a:lnTo>
                  <a:pt x="47200" y="125136"/>
                </a:lnTo>
                <a:lnTo>
                  <a:pt x="84458" y="125136"/>
                </a:lnTo>
                <a:lnTo>
                  <a:pt x="95508" y="124378"/>
                </a:lnTo>
                <a:lnTo>
                  <a:pt x="109140" y="121729"/>
                </a:lnTo>
                <a:lnTo>
                  <a:pt x="123740" y="116623"/>
                </a:lnTo>
                <a:lnTo>
                  <a:pt x="137695" y="108494"/>
                </a:lnTo>
                <a:lnTo>
                  <a:pt x="178709" y="108494"/>
                </a:lnTo>
                <a:lnTo>
                  <a:pt x="179722" y="90937"/>
                </a:lnTo>
                <a:lnTo>
                  <a:pt x="47200" y="90827"/>
                </a:lnTo>
                <a:lnTo>
                  <a:pt x="45133" y="88783"/>
                </a:lnTo>
                <a:lnTo>
                  <a:pt x="45165" y="39088"/>
                </a:lnTo>
                <a:lnTo>
                  <a:pt x="47200" y="37077"/>
                </a:lnTo>
                <a:lnTo>
                  <a:pt x="151225" y="37077"/>
                </a:lnTo>
                <a:lnTo>
                  <a:pt x="143311" y="24411"/>
                </a:lnTo>
                <a:lnTo>
                  <a:pt x="122038" y="10991"/>
                </a:lnTo>
                <a:lnTo>
                  <a:pt x="99868" y="4479"/>
                </a:lnTo>
                <a:lnTo>
                  <a:pt x="83163" y="2775"/>
                </a:lnTo>
                <a:close/>
              </a:path>
              <a:path w="504190" h="215900">
                <a:moveTo>
                  <a:pt x="362039" y="191529"/>
                </a:moveTo>
                <a:lnTo>
                  <a:pt x="316932" y="191529"/>
                </a:lnTo>
                <a:lnTo>
                  <a:pt x="316932" y="209998"/>
                </a:lnTo>
                <a:lnTo>
                  <a:pt x="318999" y="212043"/>
                </a:lnTo>
                <a:lnTo>
                  <a:pt x="359972" y="212043"/>
                </a:lnTo>
                <a:lnTo>
                  <a:pt x="362039" y="209998"/>
                </a:lnTo>
                <a:lnTo>
                  <a:pt x="362039" y="191529"/>
                </a:lnTo>
                <a:close/>
              </a:path>
              <a:path w="504190" h="215900">
                <a:moveTo>
                  <a:pt x="442246" y="126281"/>
                </a:moveTo>
                <a:lnTo>
                  <a:pt x="372453" y="126281"/>
                </a:lnTo>
                <a:lnTo>
                  <a:pt x="378638" y="128046"/>
                </a:lnTo>
                <a:lnTo>
                  <a:pt x="387716" y="133334"/>
                </a:lnTo>
                <a:lnTo>
                  <a:pt x="420750" y="168855"/>
                </a:lnTo>
                <a:lnTo>
                  <a:pt x="443817" y="200307"/>
                </a:lnTo>
                <a:lnTo>
                  <a:pt x="451754" y="211334"/>
                </a:lnTo>
                <a:lnTo>
                  <a:pt x="453153" y="212043"/>
                </a:lnTo>
                <a:lnTo>
                  <a:pt x="502361" y="212043"/>
                </a:lnTo>
                <a:lnTo>
                  <a:pt x="503913" y="208370"/>
                </a:lnTo>
                <a:lnTo>
                  <a:pt x="501750" y="206205"/>
                </a:lnTo>
                <a:lnTo>
                  <a:pt x="497447" y="201821"/>
                </a:lnTo>
                <a:lnTo>
                  <a:pt x="467150" y="162958"/>
                </a:lnTo>
                <a:lnTo>
                  <a:pt x="451497" y="139687"/>
                </a:lnTo>
                <a:lnTo>
                  <a:pt x="446896" y="132888"/>
                </a:lnTo>
                <a:lnTo>
                  <a:pt x="442246" y="126281"/>
                </a:lnTo>
                <a:close/>
              </a:path>
              <a:path w="504190" h="215900">
                <a:moveTo>
                  <a:pt x="399056" y="2775"/>
                </a:moveTo>
                <a:lnTo>
                  <a:pt x="319007" y="2775"/>
                </a:lnTo>
                <a:lnTo>
                  <a:pt x="316940" y="4819"/>
                </a:lnTo>
                <a:lnTo>
                  <a:pt x="316849" y="108494"/>
                </a:lnTo>
                <a:lnTo>
                  <a:pt x="312579" y="132249"/>
                </a:lnTo>
                <a:lnTo>
                  <a:pt x="300209" y="153023"/>
                </a:lnTo>
                <a:lnTo>
                  <a:pt x="281276" y="168386"/>
                </a:lnTo>
                <a:lnTo>
                  <a:pt x="257229" y="176418"/>
                </a:lnTo>
                <a:lnTo>
                  <a:pt x="362039" y="176418"/>
                </a:lnTo>
                <a:lnTo>
                  <a:pt x="362039" y="128324"/>
                </a:lnTo>
                <a:lnTo>
                  <a:pt x="364106" y="126281"/>
                </a:lnTo>
                <a:lnTo>
                  <a:pt x="442246" y="126281"/>
                </a:lnTo>
                <a:lnTo>
                  <a:pt x="439154" y="122009"/>
                </a:lnTo>
                <a:lnTo>
                  <a:pt x="436354" y="118242"/>
                </a:lnTo>
                <a:lnTo>
                  <a:pt x="450833" y="110680"/>
                </a:lnTo>
                <a:lnTo>
                  <a:pt x="463320" y="99431"/>
                </a:lnTo>
                <a:lnTo>
                  <a:pt x="468166" y="90827"/>
                </a:lnTo>
                <a:lnTo>
                  <a:pt x="364106" y="90827"/>
                </a:lnTo>
                <a:lnTo>
                  <a:pt x="362031" y="88783"/>
                </a:lnTo>
                <a:lnTo>
                  <a:pt x="362031" y="40265"/>
                </a:lnTo>
                <a:lnTo>
                  <a:pt x="364106" y="38222"/>
                </a:lnTo>
                <a:lnTo>
                  <a:pt x="467784" y="38222"/>
                </a:lnTo>
                <a:lnTo>
                  <a:pt x="465983" y="32264"/>
                </a:lnTo>
                <a:lnTo>
                  <a:pt x="443944" y="13837"/>
                </a:lnTo>
                <a:lnTo>
                  <a:pt x="418545" y="5029"/>
                </a:lnTo>
                <a:lnTo>
                  <a:pt x="399056" y="2775"/>
                </a:lnTo>
                <a:close/>
              </a:path>
              <a:path w="504190" h="215900">
                <a:moveTo>
                  <a:pt x="151225" y="37077"/>
                </a:moveTo>
                <a:lnTo>
                  <a:pt x="80630" y="37077"/>
                </a:lnTo>
                <a:lnTo>
                  <a:pt x="89066" y="38017"/>
                </a:lnTo>
                <a:lnTo>
                  <a:pt x="99951" y="41775"/>
                </a:lnTo>
                <a:lnTo>
                  <a:pt x="109360" y="49760"/>
                </a:lnTo>
                <a:lnTo>
                  <a:pt x="113368" y="63379"/>
                </a:lnTo>
                <a:lnTo>
                  <a:pt x="109665" y="77178"/>
                </a:lnTo>
                <a:lnTo>
                  <a:pt x="100823" y="85556"/>
                </a:lnTo>
                <a:lnTo>
                  <a:pt x="90244" y="89708"/>
                </a:lnTo>
                <a:lnTo>
                  <a:pt x="81329" y="90827"/>
                </a:lnTo>
                <a:lnTo>
                  <a:pt x="179776" y="90827"/>
                </a:lnTo>
                <a:lnTo>
                  <a:pt x="191400" y="67095"/>
                </a:lnTo>
                <a:lnTo>
                  <a:pt x="211249" y="49293"/>
                </a:lnTo>
                <a:lnTo>
                  <a:pt x="218188" y="46841"/>
                </a:lnTo>
                <a:lnTo>
                  <a:pt x="157325" y="46841"/>
                </a:lnTo>
                <a:lnTo>
                  <a:pt x="151225" y="37077"/>
                </a:lnTo>
                <a:close/>
              </a:path>
              <a:path w="504190" h="215900">
                <a:moveTo>
                  <a:pt x="467784" y="38222"/>
                </a:moveTo>
                <a:lnTo>
                  <a:pt x="396731" y="38222"/>
                </a:lnTo>
                <a:lnTo>
                  <a:pt x="405297" y="38983"/>
                </a:lnTo>
                <a:lnTo>
                  <a:pt x="416458" y="42347"/>
                </a:lnTo>
                <a:lnTo>
                  <a:pt x="426141" y="49939"/>
                </a:lnTo>
                <a:lnTo>
                  <a:pt x="430274" y="63379"/>
                </a:lnTo>
                <a:lnTo>
                  <a:pt x="426518" y="77178"/>
                </a:lnTo>
                <a:lnTo>
                  <a:pt x="417559" y="85556"/>
                </a:lnTo>
                <a:lnTo>
                  <a:pt x="406861" y="89708"/>
                </a:lnTo>
                <a:lnTo>
                  <a:pt x="397889" y="90827"/>
                </a:lnTo>
                <a:lnTo>
                  <a:pt x="468166" y="90827"/>
                </a:lnTo>
                <a:lnTo>
                  <a:pt x="472083" y="83872"/>
                </a:lnTo>
                <a:lnTo>
                  <a:pt x="475389" y="63379"/>
                </a:lnTo>
                <a:lnTo>
                  <a:pt x="467784" y="38222"/>
                </a:lnTo>
                <a:close/>
              </a:path>
              <a:path w="504190" h="215900">
                <a:moveTo>
                  <a:pt x="249712" y="0"/>
                </a:moveTo>
                <a:lnTo>
                  <a:pt x="209229" y="6938"/>
                </a:lnTo>
                <a:lnTo>
                  <a:pt x="171620" y="30282"/>
                </a:lnTo>
                <a:lnTo>
                  <a:pt x="157325" y="46841"/>
                </a:lnTo>
                <a:lnTo>
                  <a:pt x="218188" y="46841"/>
                </a:lnTo>
                <a:lnTo>
                  <a:pt x="237334" y="40074"/>
                </a:lnTo>
                <a:lnTo>
                  <a:pt x="244282" y="39088"/>
                </a:lnTo>
                <a:lnTo>
                  <a:pt x="258291" y="39088"/>
                </a:lnTo>
                <a:lnTo>
                  <a:pt x="267201" y="1630"/>
                </a:lnTo>
                <a:lnTo>
                  <a:pt x="258507" y="423"/>
                </a:lnTo>
                <a:lnTo>
                  <a:pt x="249712" y="0"/>
                </a:lnTo>
                <a:close/>
              </a:path>
              <a:path w="504190" h="215900">
                <a:moveTo>
                  <a:pt x="258291" y="39088"/>
                </a:moveTo>
                <a:lnTo>
                  <a:pt x="244282" y="39088"/>
                </a:lnTo>
                <a:lnTo>
                  <a:pt x="251351" y="39526"/>
                </a:lnTo>
                <a:lnTo>
                  <a:pt x="257953" y="40512"/>
                </a:lnTo>
                <a:lnTo>
                  <a:pt x="258291" y="39088"/>
                </a:lnTo>
                <a:close/>
              </a:path>
            </a:pathLst>
          </a:custGeom>
          <a:solidFill>
            <a:srgbClr val="5F2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916935" y="106044"/>
            <a:ext cx="326009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20" dirty="0">
                <a:latin typeface="Tahoma"/>
                <a:cs typeface="Tahoma"/>
              </a:rPr>
              <a:t>Methods &amp;</a:t>
            </a:r>
            <a:r>
              <a:rPr b="1" spc="15" dirty="0">
                <a:latin typeface="Tahoma"/>
                <a:cs typeface="Tahoma"/>
              </a:rPr>
              <a:t> Design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00125" y="1200150"/>
            <a:ext cx="7172325" cy="41910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2461260" marR="142875" indent="-2298700">
              <a:lnSpc>
                <a:spcPct val="101299"/>
              </a:lnSpc>
              <a:spcBef>
                <a:spcPts val="395"/>
              </a:spcBef>
            </a:pPr>
            <a:r>
              <a:rPr sz="1050" b="1" dirty="0">
                <a:latin typeface="Tahoma"/>
                <a:cs typeface="Tahoma"/>
              </a:rPr>
              <a:t>Patients </a:t>
            </a:r>
            <a:r>
              <a:rPr sz="1050" b="1" spc="5" dirty="0">
                <a:latin typeface="Tahoma"/>
                <a:cs typeface="Tahoma"/>
              </a:rPr>
              <a:t>with </a:t>
            </a:r>
            <a:r>
              <a:rPr sz="1050" b="1" spc="-10" dirty="0">
                <a:latin typeface="Tahoma"/>
                <a:cs typeface="Tahoma"/>
              </a:rPr>
              <a:t>symptomatic </a:t>
            </a:r>
            <a:r>
              <a:rPr sz="1050" b="1" dirty="0">
                <a:latin typeface="Tahoma"/>
                <a:cs typeface="Tahoma"/>
              </a:rPr>
              <a:t>severe </a:t>
            </a:r>
            <a:r>
              <a:rPr sz="1050" b="1" spc="5" dirty="0">
                <a:latin typeface="Tahoma"/>
                <a:cs typeface="Tahoma"/>
              </a:rPr>
              <a:t>native </a:t>
            </a:r>
            <a:r>
              <a:rPr sz="1050" b="1" spc="-5" dirty="0">
                <a:latin typeface="Tahoma"/>
                <a:cs typeface="Tahoma"/>
              </a:rPr>
              <a:t>aortic stenosis </a:t>
            </a:r>
            <a:r>
              <a:rPr sz="1050" b="1" dirty="0">
                <a:latin typeface="Tahoma"/>
                <a:cs typeface="Tahoma"/>
              </a:rPr>
              <a:t>were </a:t>
            </a:r>
            <a:r>
              <a:rPr sz="1050" b="1" spc="-10" dirty="0">
                <a:latin typeface="Tahoma"/>
                <a:cs typeface="Tahoma"/>
              </a:rPr>
              <a:t>enrolled </a:t>
            </a:r>
            <a:r>
              <a:rPr sz="1050" b="1" spc="-5" dirty="0">
                <a:latin typeface="Tahoma"/>
                <a:cs typeface="Tahoma"/>
              </a:rPr>
              <a:t>from </a:t>
            </a:r>
            <a:r>
              <a:rPr sz="1050" b="1" dirty="0">
                <a:latin typeface="Tahoma"/>
                <a:cs typeface="Tahoma"/>
              </a:rPr>
              <a:t>31 centres </a:t>
            </a:r>
            <a:r>
              <a:rPr sz="1050" b="1" spc="-10" dirty="0">
                <a:latin typeface="Tahoma"/>
                <a:cs typeface="Tahoma"/>
              </a:rPr>
              <a:t>in </a:t>
            </a:r>
            <a:r>
              <a:rPr sz="1050" b="1" dirty="0">
                <a:latin typeface="Tahoma"/>
                <a:cs typeface="Tahoma"/>
              </a:rPr>
              <a:t>16 </a:t>
            </a:r>
            <a:r>
              <a:rPr sz="1050" b="1" spc="-5" dirty="0">
                <a:latin typeface="Tahoma"/>
                <a:cs typeface="Tahoma"/>
              </a:rPr>
              <a:t>countries  </a:t>
            </a:r>
            <a:r>
              <a:rPr sz="1050" b="1" dirty="0">
                <a:latin typeface="Tahoma"/>
                <a:cs typeface="Tahoma"/>
              </a:rPr>
              <a:t>(Europe, </a:t>
            </a:r>
            <a:r>
              <a:rPr sz="1050" b="1" spc="20" dirty="0">
                <a:latin typeface="Tahoma"/>
                <a:cs typeface="Tahoma"/>
              </a:rPr>
              <a:t>New </a:t>
            </a:r>
            <a:r>
              <a:rPr sz="1050" b="1" dirty="0">
                <a:latin typeface="Tahoma"/>
                <a:cs typeface="Tahoma"/>
              </a:rPr>
              <a:t>Zealand </a:t>
            </a:r>
            <a:r>
              <a:rPr sz="1050" b="1" spc="-10" dirty="0">
                <a:latin typeface="Tahoma"/>
                <a:cs typeface="Tahoma"/>
              </a:rPr>
              <a:t>and</a:t>
            </a:r>
            <a:r>
              <a:rPr sz="1050" b="1" spc="-90" dirty="0">
                <a:latin typeface="Tahoma"/>
                <a:cs typeface="Tahoma"/>
              </a:rPr>
              <a:t> </a:t>
            </a:r>
            <a:r>
              <a:rPr sz="1050" b="1" dirty="0">
                <a:latin typeface="Tahoma"/>
                <a:cs typeface="Tahoma"/>
              </a:rPr>
              <a:t>Brazil)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0925" y="1781175"/>
            <a:ext cx="1819275" cy="41910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46355" rIns="0" bIns="0" rtlCol="0">
            <a:spAutoFit/>
          </a:bodyPr>
          <a:lstStyle/>
          <a:p>
            <a:pPr marL="622935" marR="262890" indent="-340360">
              <a:lnSpc>
                <a:spcPct val="101400"/>
              </a:lnSpc>
              <a:spcBef>
                <a:spcPts val="365"/>
              </a:spcBef>
            </a:pPr>
            <a:r>
              <a:rPr sz="1050" b="1" spc="-5" dirty="0">
                <a:latin typeface="Tahoma"/>
                <a:cs typeface="Tahoma"/>
              </a:rPr>
              <a:t>1:1</a:t>
            </a:r>
            <a:r>
              <a:rPr sz="1050" b="1" spc="-60" dirty="0">
                <a:latin typeface="Tahoma"/>
                <a:cs typeface="Tahoma"/>
              </a:rPr>
              <a:t> </a:t>
            </a:r>
            <a:r>
              <a:rPr sz="1050" b="1" spc="-5" dirty="0">
                <a:latin typeface="Tahoma"/>
                <a:cs typeface="Tahoma"/>
              </a:rPr>
              <a:t>Randomization  </a:t>
            </a:r>
            <a:r>
              <a:rPr sz="1050" b="1" spc="-10" dirty="0">
                <a:latin typeface="Tahoma"/>
                <a:cs typeface="Tahoma"/>
              </a:rPr>
              <a:t>(N=768)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24226" y="2195448"/>
            <a:ext cx="3533775" cy="267335"/>
          </a:xfrm>
          <a:custGeom>
            <a:avLst/>
            <a:gdLst/>
            <a:ahLst/>
            <a:cxnLst/>
            <a:rect l="l" t="t" r="r" b="b"/>
            <a:pathLst>
              <a:path w="3533775" h="267335">
                <a:moveTo>
                  <a:pt x="0" y="266826"/>
                </a:moveTo>
                <a:lnTo>
                  <a:pt x="1740" y="214895"/>
                </a:lnTo>
                <a:lnTo>
                  <a:pt x="6492" y="172466"/>
                </a:lnTo>
                <a:lnTo>
                  <a:pt x="13555" y="143847"/>
                </a:lnTo>
                <a:lnTo>
                  <a:pt x="22225" y="133350"/>
                </a:lnTo>
                <a:lnTo>
                  <a:pt x="1744599" y="133350"/>
                </a:lnTo>
                <a:lnTo>
                  <a:pt x="1753268" y="122872"/>
                </a:lnTo>
                <a:lnTo>
                  <a:pt x="1760331" y="94297"/>
                </a:lnTo>
                <a:lnTo>
                  <a:pt x="1765083" y="51911"/>
                </a:lnTo>
                <a:lnTo>
                  <a:pt x="1766824" y="0"/>
                </a:lnTo>
                <a:lnTo>
                  <a:pt x="1768564" y="51911"/>
                </a:lnTo>
                <a:lnTo>
                  <a:pt x="1773316" y="94297"/>
                </a:lnTo>
                <a:lnTo>
                  <a:pt x="1780379" y="122872"/>
                </a:lnTo>
                <a:lnTo>
                  <a:pt x="1789049" y="133350"/>
                </a:lnTo>
                <a:lnTo>
                  <a:pt x="3511423" y="133350"/>
                </a:lnTo>
                <a:lnTo>
                  <a:pt x="3520092" y="143847"/>
                </a:lnTo>
                <a:lnTo>
                  <a:pt x="3527155" y="172465"/>
                </a:lnTo>
                <a:lnTo>
                  <a:pt x="3531907" y="214895"/>
                </a:lnTo>
                <a:lnTo>
                  <a:pt x="3533648" y="266826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14701" y="2843276"/>
            <a:ext cx="3533775" cy="276225"/>
          </a:xfrm>
          <a:custGeom>
            <a:avLst/>
            <a:gdLst/>
            <a:ahLst/>
            <a:cxnLst/>
            <a:rect l="l" t="t" r="r" b="b"/>
            <a:pathLst>
              <a:path w="3533775" h="276225">
                <a:moveTo>
                  <a:pt x="3533775" y="0"/>
                </a:moveTo>
                <a:lnTo>
                  <a:pt x="3531949" y="53717"/>
                </a:lnTo>
                <a:lnTo>
                  <a:pt x="3526980" y="97599"/>
                </a:lnTo>
                <a:lnTo>
                  <a:pt x="3519630" y="127194"/>
                </a:lnTo>
                <a:lnTo>
                  <a:pt x="3510661" y="138049"/>
                </a:lnTo>
                <a:lnTo>
                  <a:pt x="1789811" y="138049"/>
                </a:lnTo>
                <a:lnTo>
                  <a:pt x="1780861" y="148905"/>
                </a:lnTo>
                <a:lnTo>
                  <a:pt x="1773555" y="178514"/>
                </a:lnTo>
                <a:lnTo>
                  <a:pt x="1768629" y="222434"/>
                </a:lnTo>
                <a:lnTo>
                  <a:pt x="1766824" y="276225"/>
                </a:lnTo>
                <a:lnTo>
                  <a:pt x="1765018" y="222434"/>
                </a:lnTo>
                <a:lnTo>
                  <a:pt x="1760093" y="178514"/>
                </a:lnTo>
                <a:lnTo>
                  <a:pt x="1752786" y="148905"/>
                </a:lnTo>
                <a:lnTo>
                  <a:pt x="1743837" y="138049"/>
                </a:lnTo>
                <a:lnTo>
                  <a:pt x="22987" y="138049"/>
                </a:lnTo>
                <a:lnTo>
                  <a:pt x="14037" y="127194"/>
                </a:lnTo>
                <a:lnTo>
                  <a:pt x="6731" y="97599"/>
                </a:lnTo>
                <a:lnTo>
                  <a:pt x="1805" y="53717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676525" y="3533775"/>
            <a:ext cx="3743325" cy="3905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44450" rIns="0" bIns="0" rtlCol="0">
            <a:spAutoFit/>
          </a:bodyPr>
          <a:lstStyle/>
          <a:p>
            <a:pPr marL="345440" marR="120014" indent="-208279">
              <a:lnSpc>
                <a:spcPct val="105400"/>
              </a:lnSpc>
              <a:spcBef>
                <a:spcPts val="350"/>
              </a:spcBef>
            </a:pPr>
            <a:r>
              <a:rPr sz="950" b="1" spc="10" dirty="0">
                <a:latin typeface="Tahoma"/>
                <a:cs typeface="Tahoma"/>
              </a:rPr>
              <a:t>Primary </a:t>
            </a:r>
            <a:r>
              <a:rPr sz="950" b="1" spc="20" dirty="0">
                <a:latin typeface="Tahoma"/>
                <a:cs typeface="Tahoma"/>
              </a:rPr>
              <a:t>Combined </a:t>
            </a:r>
            <a:r>
              <a:rPr sz="950" b="1" spc="10" dirty="0">
                <a:latin typeface="Tahoma"/>
                <a:cs typeface="Tahoma"/>
              </a:rPr>
              <a:t>Safety and Effectiveness Endpoint</a:t>
            </a:r>
            <a:r>
              <a:rPr sz="950" b="1" spc="-150" dirty="0">
                <a:latin typeface="Tahoma"/>
                <a:cs typeface="Tahoma"/>
              </a:rPr>
              <a:t> </a:t>
            </a:r>
            <a:r>
              <a:rPr sz="950" b="1" spc="20" dirty="0">
                <a:latin typeface="Tahoma"/>
                <a:cs typeface="Tahoma"/>
              </a:rPr>
              <a:t>as  </a:t>
            </a:r>
            <a:r>
              <a:rPr sz="950" b="1" spc="15" dirty="0">
                <a:latin typeface="Tahoma"/>
                <a:cs typeface="Tahoma"/>
              </a:rPr>
              <a:t>per </a:t>
            </a:r>
            <a:r>
              <a:rPr sz="950" b="1" spc="20" dirty="0">
                <a:latin typeface="Tahoma"/>
                <a:cs typeface="Tahoma"/>
              </a:rPr>
              <a:t>VARC-3 </a:t>
            </a:r>
            <a:r>
              <a:rPr sz="950" b="1" spc="15" dirty="0">
                <a:latin typeface="Tahoma"/>
                <a:cs typeface="Tahoma"/>
              </a:rPr>
              <a:t>at </a:t>
            </a:r>
            <a:r>
              <a:rPr sz="950" b="1" spc="40" dirty="0">
                <a:latin typeface="Tahoma"/>
                <a:cs typeface="Tahoma"/>
              </a:rPr>
              <a:t>30 </a:t>
            </a:r>
            <a:r>
              <a:rPr sz="950" b="1" dirty="0">
                <a:latin typeface="Tahoma"/>
                <a:cs typeface="Tahoma"/>
              </a:rPr>
              <a:t>days </a:t>
            </a:r>
            <a:r>
              <a:rPr sz="950" b="1" spc="10" dirty="0">
                <a:solidFill>
                  <a:srgbClr val="009242"/>
                </a:solidFill>
                <a:latin typeface="Tahoma"/>
                <a:cs typeface="Tahoma"/>
              </a:rPr>
              <a:t>(Non-inferiority</a:t>
            </a:r>
            <a:r>
              <a:rPr sz="950" b="1" spc="-155" dirty="0">
                <a:solidFill>
                  <a:srgbClr val="009242"/>
                </a:solidFill>
                <a:latin typeface="Tahoma"/>
                <a:cs typeface="Tahoma"/>
              </a:rPr>
              <a:t> </a:t>
            </a:r>
            <a:r>
              <a:rPr sz="950" b="1" spc="10" dirty="0">
                <a:solidFill>
                  <a:srgbClr val="009242"/>
                </a:solidFill>
                <a:latin typeface="Tahoma"/>
                <a:cs typeface="Tahoma"/>
              </a:rPr>
              <a:t>achieved)</a:t>
            </a:r>
            <a:endParaRPr sz="95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59351" y="1620900"/>
            <a:ext cx="234950" cy="187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724150" y="876300"/>
            <a:ext cx="3695700" cy="28575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52069" rIns="0" bIns="0" rtlCol="0">
            <a:spAutoFit/>
          </a:bodyPr>
          <a:lstStyle/>
          <a:p>
            <a:pPr marL="161290">
              <a:lnSpc>
                <a:spcPct val="100000"/>
              </a:lnSpc>
              <a:spcBef>
                <a:spcPts val="409"/>
              </a:spcBef>
            </a:pPr>
            <a:r>
              <a:rPr sz="1200" b="1" spc="-5" dirty="0">
                <a:latin typeface="Tahoma"/>
                <a:cs typeface="Tahoma"/>
              </a:rPr>
              <a:t>Open-label, multicentre, </a:t>
            </a:r>
            <a:r>
              <a:rPr sz="1200" b="1" dirty="0">
                <a:latin typeface="Tahoma"/>
                <a:cs typeface="Tahoma"/>
              </a:rPr>
              <a:t>non-inferiority</a:t>
            </a:r>
            <a:r>
              <a:rPr sz="1200" b="1" spc="-35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trial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68876" y="3344926"/>
            <a:ext cx="234950" cy="187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6227" y="2318342"/>
            <a:ext cx="695739" cy="642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72375" y="2000250"/>
            <a:ext cx="542925" cy="504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239125" y="1962150"/>
            <a:ext cx="564424" cy="571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38148" y="2705100"/>
            <a:ext cx="471714" cy="72928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13612" y="2721908"/>
            <a:ext cx="471383" cy="6933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91400" y="2724150"/>
            <a:ext cx="438150" cy="7143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847850" y="2438400"/>
            <a:ext cx="1800225" cy="414655"/>
          </a:xfrm>
          <a:prstGeom prst="rect">
            <a:avLst/>
          </a:prstGeom>
          <a:solidFill>
            <a:srgbClr val="008F00"/>
          </a:solidFill>
        </p:spPr>
        <p:txBody>
          <a:bodyPr vert="horz" wrap="square" lIns="0" tIns="30480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240"/>
              </a:spcBef>
            </a:pPr>
            <a:r>
              <a:rPr sz="1050" b="1" spc="-5" dirty="0">
                <a:solidFill>
                  <a:srgbClr val="FFFFFF"/>
                </a:solidFill>
                <a:latin typeface="Tahoma"/>
                <a:cs typeface="Tahoma"/>
              </a:rPr>
              <a:t>Myval </a:t>
            </a:r>
            <a:r>
              <a:rPr sz="1050" b="1" spc="15" dirty="0">
                <a:solidFill>
                  <a:srgbClr val="FFFFFF"/>
                </a:solidFill>
                <a:latin typeface="Tahoma"/>
                <a:cs typeface="Tahoma"/>
              </a:rPr>
              <a:t>THV</a:t>
            </a:r>
            <a:r>
              <a:rPr sz="105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ahoma"/>
                <a:cs typeface="Tahoma"/>
              </a:rPr>
              <a:t>Series</a:t>
            </a:r>
            <a:endParaRPr sz="1050">
              <a:latin typeface="Tahoma"/>
              <a:cs typeface="Tahoma"/>
            </a:endParaRPr>
          </a:p>
          <a:p>
            <a:pPr marL="1905" algn="ctr">
              <a:lnSpc>
                <a:spcPct val="100000"/>
              </a:lnSpc>
              <a:spcBef>
                <a:spcPts val="20"/>
              </a:spcBef>
            </a:pPr>
            <a:r>
              <a:rPr sz="1050" b="1" spc="-10" dirty="0">
                <a:solidFill>
                  <a:srgbClr val="FFFFFF"/>
                </a:solidFill>
                <a:latin typeface="Tahoma"/>
                <a:cs typeface="Tahoma"/>
              </a:rPr>
              <a:t>(n=384)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72025" y="2438400"/>
            <a:ext cx="2590800" cy="414655"/>
          </a:xfrm>
          <a:prstGeom prst="rect">
            <a:avLst/>
          </a:prstGeom>
          <a:solidFill>
            <a:srgbClr val="C0504D"/>
          </a:solidFill>
        </p:spPr>
        <p:txBody>
          <a:bodyPr vert="horz" wrap="square" lIns="0" tIns="64135" rIns="0" bIns="0" rtlCol="0">
            <a:spAutoFit/>
          </a:bodyPr>
          <a:lstStyle/>
          <a:p>
            <a:pPr marL="99060" marR="73660" indent="38735">
              <a:lnSpc>
                <a:spcPct val="101299"/>
              </a:lnSpc>
              <a:spcBef>
                <a:spcPts val="505"/>
              </a:spcBef>
            </a:pPr>
            <a:r>
              <a:rPr sz="1050" b="1" spc="-10" dirty="0">
                <a:solidFill>
                  <a:srgbClr val="FFFFFF"/>
                </a:solidFill>
                <a:latin typeface="Tahoma"/>
                <a:cs typeface="Tahoma"/>
              </a:rPr>
              <a:t>Contemporary THV </a:t>
            </a:r>
            <a:r>
              <a:rPr sz="1050" b="1" dirty="0">
                <a:solidFill>
                  <a:srgbClr val="FFFFFF"/>
                </a:solidFill>
                <a:latin typeface="Tahoma"/>
                <a:cs typeface="Tahoma"/>
              </a:rPr>
              <a:t>Series (n=384)  </a:t>
            </a:r>
            <a:r>
              <a:rPr sz="1050" b="1" spc="-5" dirty="0">
                <a:solidFill>
                  <a:srgbClr val="FFFFFF"/>
                </a:solidFill>
                <a:latin typeface="Tahoma"/>
                <a:cs typeface="Tahoma"/>
              </a:rPr>
              <a:t>[Sapien </a:t>
            </a:r>
            <a:r>
              <a:rPr sz="1050" b="1" spc="-10" dirty="0">
                <a:solidFill>
                  <a:srgbClr val="FFFFFF"/>
                </a:solidFill>
                <a:latin typeface="Tahoma"/>
                <a:cs typeface="Tahoma"/>
              </a:rPr>
              <a:t>(n=192) </a:t>
            </a:r>
            <a:r>
              <a:rPr sz="1050" b="1" dirty="0">
                <a:solidFill>
                  <a:srgbClr val="FFFFFF"/>
                </a:solidFill>
                <a:latin typeface="Tahoma"/>
                <a:cs typeface="Tahoma"/>
              </a:rPr>
              <a:t>+ </a:t>
            </a:r>
            <a:r>
              <a:rPr sz="1050" b="1" spc="-10" dirty="0">
                <a:solidFill>
                  <a:srgbClr val="FFFFFF"/>
                </a:solidFill>
                <a:latin typeface="Tahoma"/>
                <a:cs typeface="Tahoma"/>
              </a:rPr>
              <a:t>Evolut</a:t>
            </a:r>
            <a:r>
              <a:rPr sz="1050" b="1" spc="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FFFFFF"/>
                </a:solidFill>
                <a:latin typeface="Tahoma"/>
                <a:cs typeface="Tahoma"/>
              </a:rPr>
              <a:t>(n=192)]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6675" y="1809750"/>
            <a:ext cx="1757426" cy="17193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2875" y="1866900"/>
            <a:ext cx="1609725" cy="1571625"/>
          </a:xfrm>
          <a:custGeom>
            <a:avLst/>
            <a:gdLst/>
            <a:ahLst/>
            <a:cxnLst/>
            <a:rect l="l" t="t" r="r" b="b"/>
            <a:pathLst>
              <a:path w="1609725" h="1571625">
                <a:moveTo>
                  <a:pt x="0" y="785749"/>
                </a:moveTo>
                <a:lnTo>
                  <a:pt x="1468" y="737883"/>
                </a:lnTo>
                <a:lnTo>
                  <a:pt x="5819" y="690775"/>
                </a:lnTo>
                <a:lnTo>
                  <a:pt x="12967" y="644509"/>
                </a:lnTo>
                <a:lnTo>
                  <a:pt x="22828" y="599165"/>
                </a:lnTo>
                <a:lnTo>
                  <a:pt x="35319" y="554826"/>
                </a:lnTo>
                <a:lnTo>
                  <a:pt x="50354" y="511574"/>
                </a:lnTo>
                <a:lnTo>
                  <a:pt x="67850" y="469492"/>
                </a:lnTo>
                <a:lnTo>
                  <a:pt x="87722" y="428662"/>
                </a:lnTo>
                <a:lnTo>
                  <a:pt x="109887" y="389165"/>
                </a:lnTo>
                <a:lnTo>
                  <a:pt x="134260" y="351084"/>
                </a:lnTo>
                <a:lnTo>
                  <a:pt x="160757" y="314502"/>
                </a:lnTo>
                <a:lnTo>
                  <a:pt x="189293" y="279500"/>
                </a:lnTo>
                <a:lnTo>
                  <a:pt x="219785" y="246160"/>
                </a:lnTo>
                <a:lnTo>
                  <a:pt x="252149" y="214565"/>
                </a:lnTo>
                <a:lnTo>
                  <a:pt x="286300" y="184797"/>
                </a:lnTo>
                <a:lnTo>
                  <a:pt x="322153" y="156938"/>
                </a:lnTo>
                <a:lnTo>
                  <a:pt x="359626" y="131071"/>
                </a:lnTo>
                <a:lnTo>
                  <a:pt x="398633" y="107277"/>
                </a:lnTo>
                <a:lnTo>
                  <a:pt x="439090" y="85639"/>
                </a:lnTo>
                <a:lnTo>
                  <a:pt x="480914" y="66238"/>
                </a:lnTo>
                <a:lnTo>
                  <a:pt x="524020" y="49158"/>
                </a:lnTo>
                <a:lnTo>
                  <a:pt x="568323" y="34480"/>
                </a:lnTo>
                <a:lnTo>
                  <a:pt x="613740" y="22286"/>
                </a:lnTo>
                <a:lnTo>
                  <a:pt x="660187" y="12659"/>
                </a:lnTo>
                <a:lnTo>
                  <a:pt x="707579" y="5681"/>
                </a:lnTo>
                <a:lnTo>
                  <a:pt x="755832" y="1433"/>
                </a:lnTo>
                <a:lnTo>
                  <a:pt x="804862" y="0"/>
                </a:lnTo>
                <a:lnTo>
                  <a:pt x="853897" y="1433"/>
                </a:lnTo>
                <a:lnTo>
                  <a:pt x="902155" y="5681"/>
                </a:lnTo>
                <a:lnTo>
                  <a:pt x="949550" y="12659"/>
                </a:lnTo>
                <a:lnTo>
                  <a:pt x="996000" y="22286"/>
                </a:lnTo>
                <a:lnTo>
                  <a:pt x="1041420" y="34480"/>
                </a:lnTo>
                <a:lnTo>
                  <a:pt x="1085725" y="49158"/>
                </a:lnTo>
                <a:lnTo>
                  <a:pt x="1128832" y="66238"/>
                </a:lnTo>
                <a:lnTo>
                  <a:pt x="1170656" y="85639"/>
                </a:lnTo>
                <a:lnTo>
                  <a:pt x="1211114" y="107277"/>
                </a:lnTo>
                <a:lnTo>
                  <a:pt x="1250121" y="131071"/>
                </a:lnTo>
                <a:lnTo>
                  <a:pt x="1287593" y="156938"/>
                </a:lnTo>
                <a:lnTo>
                  <a:pt x="1323445" y="184797"/>
                </a:lnTo>
                <a:lnTo>
                  <a:pt x="1357595" y="214565"/>
                </a:lnTo>
                <a:lnTo>
                  <a:pt x="1389957" y="246160"/>
                </a:lnTo>
                <a:lnTo>
                  <a:pt x="1420447" y="279500"/>
                </a:lnTo>
                <a:lnTo>
                  <a:pt x="1448982" y="314502"/>
                </a:lnTo>
                <a:lnTo>
                  <a:pt x="1475477" y="351084"/>
                </a:lnTo>
                <a:lnTo>
                  <a:pt x="1499848" y="389165"/>
                </a:lnTo>
                <a:lnTo>
                  <a:pt x="1522011" y="428662"/>
                </a:lnTo>
                <a:lnTo>
                  <a:pt x="1541882" y="469492"/>
                </a:lnTo>
                <a:lnTo>
                  <a:pt x="1559376" y="511574"/>
                </a:lnTo>
                <a:lnTo>
                  <a:pt x="1574410" y="554826"/>
                </a:lnTo>
                <a:lnTo>
                  <a:pt x="1586899" y="599165"/>
                </a:lnTo>
                <a:lnTo>
                  <a:pt x="1596759" y="644509"/>
                </a:lnTo>
                <a:lnTo>
                  <a:pt x="1603906" y="690775"/>
                </a:lnTo>
                <a:lnTo>
                  <a:pt x="1608256" y="737883"/>
                </a:lnTo>
                <a:lnTo>
                  <a:pt x="1609725" y="785749"/>
                </a:lnTo>
                <a:lnTo>
                  <a:pt x="1608256" y="833628"/>
                </a:lnTo>
                <a:lnTo>
                  <a:pt x="1603906" y="880748"/>
                </a:lnTo>
                <a:lnTo>
                  <a:pt x="1596759" y="927026"/>
                </a:lnTo>
                <a:lnTo>
                  <a:pt x="1586899" y="972381"/>
                </a:lnTo>
                <a:lnTo>
                  <a:pt x="1574410" y="1016729"/>
                </a:lnTo>
                <a:lnTo>
                  <a:pt x="1559376" y="1059990"/>
                </a:lnTo>
                <a:lnTo>
                  <a:pt x="1541882" y="1102080"/>
                </a:lnTo>
                <a:lnTo>
                  <a:pt x="1522011" y="1142918"/>
                </a:lnTo>
                <a:lnTo>
                  <a:pt x="1499848" y="1182421"/>
                </a:lnTo>
                <a:lnTo>
                  <a:pt x="1475477" y="1220508"/>
                </a:lnTo>
                <a:lnTo>
                  <a:pt x="1448982" y="1257096"/>
                </a:lnTo>
                <a:lnTo>
                  <a:pt x="1420447" y="1292103"/>
                </a:lnTo>
                <a:lnTo>
                  <a:pt x="1389957" y="1325446"/>
                </a:lnTo>
                <a:lnTo>
                  <a:pt x="1357595" y="1357045"/>
                </a:lnTo>
                <a:lnTo>
                  <a:pt x="1323445" y="1386816"/>
                </a:lnTo>
                <a:lnTo>
                  <a:pt x="1287593" y="1414677"/>
                </a:lnTo>
                <a:lnTo>
                  <a:pt x="1250121" y="1440547"/>
                </a:lnTo>
                <a:lnTo>
                  <a:pt x="1211114" y="1464342"/>
                </a:lnTo>
                <a:lnTo>
                  <a:pt x="1170656" y="1485982"/>
                </a:lnTo>
                <a:lnTo>
                  <a:pt x="1128832" y="1505384"/>
                </a:lnTo>
                <a:lnTo>
                  <a:pt x="1085725" y="1522465"/>
                </a:lnTo>
                <a:lnTo>
                  <a:pt x="1041420" y="1537144"/>
                </a:lnTo>
                <a:lnTo>
                  <a:pt x="996000" y="1549338"/>
                </a:lnTo>
                <a:lnTo>
                  <a:pt x="949550" y="1558965"/>
                </a:lnTo>
                <a:lnTo>
                  <a:pt x="902155" y="1565943"/>
                </a:lnTo>
                <a:lnTo>
                  <a:pt x="853897" y="1570190"/>
                </a:lnTo>
                <a:lnTo>
                  <a:pt x="804862" y="1571625"/>
                </a:lnTo>
                <a:lnTo>
                  <a:pt x="755832" y="1570190"/>
                </a:lnTo>
                <a:lnTo>
                  <a:pt x="707579" y="1565943"/>
                </a:lnTo>
                <a:lnTo>
                  <a:pt x="660187" y="1558965"/>
                </a:lnTo>
                <a:lnTo>
                  <a:pt x="613740" y="1549338"/>
                </a:lnTo>
                <a:lnTo>
                  <a:pt x="568323" y="1537144"/>
                </a:lnTo>
                <a:lnTo>
                  <a:pt x="524020" y="1522465"/>
                </a:lnTo>
                <a:lnTo>
                  <a:pt x="480914" y="1505384"/>
                </a:lnTo>
                <a:lnTo>
                  <a:pt x="439090" y="1485982"/>
                </a:lnTo>
                <a:lnTo>
                  <a:pt x="398633" y="1464342"/>
                </a:lnTo>
                <a:lnTo>
                  <a:pt x="359626" y="1440547"/>
                </a:lnTo>
                <a:lnTo>
                  <a:pt x="322153" y="1414677"/>
                </a:lnTo>
                <a:lnTo>
                  <a:pt x="286300" y="1386816"/>
                </a:lnTo>
                <a:lnTo>
                  <a:pt x="252149" y="1357045"/>
                </a:lnTo>
                <a:lnTo>
                  <a:pt x="219785" y="1325446"/>
                </a:lnTo>
                <a:lnTo>
                  <a:pt x="189293" y="1292103"/>
                </a:lnTo>
                <a:lnTo>
                  <a:pt x="160757" y="1257096"/>
                </a:lnTo>
                <a:lnTo>
                  <a:pt x="134260" y="1220508"/>
                </a:lnTo>
                <a:lnTo>
                  <a:pt x="109887" y="1182421"/>
                </a:lnTo>
                <a:lnTo>
                  <a:pt x="87722" y="1142918"/>
                </a:lnTo>
                <a:lnTo>
                  <a:pt x="67850" y="1102080"/>
                </a:lnTo>
                <a:lnTo>
                  <a:pt x="50354" y="1059990"/>
                </a:lnTo>
                <a:lnTo>
                  <a:pt x="35319" y="1016729"/>
                </a:lnTo>
                <a:lnTo>
                  <a:pt x="22828" y="972381"/>
                </a:lnTo>
                <a:lnTo>
                  <a:pt x="12967" y="927026"/>
                </a:lnTo>
                <a:lnTo>
                  <a:pt x="5819" y="880748"/>
                </a:lnTo>
                <a:lnTo>
                  <a:pt x="1468" y="833628"/>
                </a:lnTo>
                <a:lnTo>
                  <a:pt x="0" y="785749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52475" y="4152900"/>
            <a:ext cx="7667625" cy="5810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41275" rIns="0" bIns="0" rtlCol="0">
            <a:spAutoFit/>
          </a:bodyPr>
          <a:lstStyle/>
          <a:p>
            <a:pPr marL="1790700" marR="352425" indent="-1421130">
              <a:lnSpc>
                <a:spcPct val="105000"/>
              </a:lnSpc>
              <a:spcBef>
                <a:spcPts val="325"/>
              </a:spcBef>
            </a:pPr>
            <a:r>
              <a:rPr sz="1550" b="1" spc="25" dirty="0">
                <a:latin typeface="Tahoma"/>
                <a:cs typeface="Tahoma"/>
              </a:rPr>
              <a:t>Clinical Efficacy Endpoint </a:t>
            </a:r>
            <a:r>
              <a:rPr sz="1550" b="1" spc="20" dirty="0">
                <a:latin typeface="Tahoma"/>
                <a:cs typeface="Tahoma"/>
              </a:rPr>
              <a:t>(death, stroke </a:t>
            </a:r>
            <a:r>
              <a:rPr sz="1550" b="1" spc="10" dirty="0">
                <a:latin typeface="Tahoma"/>
                <a:cs typeface="Tahoma"/>
              </a:rPr>
              <a:t>or </a:t>
            </a:r>
            <a:r>
              <a:rPr sz="1550" b="1" spc="25" dirty="0">
                <a:latin typeface="Tahoma"/>
                <a:cs typeface="Tahoma"/>
              </a:rPr>
              <a:t>procedure/valve-related  </a:t>
            </a:r>
            <a:r>
              <a:rPr sz="1550" b="1" spc="20" dirty="0">
                <a:latin typeface="Tahoma"/>
                <a:cs typeface="Tahoma"/>
              </a:rPr>
              <a:t>hospitalization) </a:t>
            </a:r>
            <a:r>
              <a:rPr sz="1550" b="1" spc="25" dirty="0">
                <a:latin typeface="Tahoma"/>
                <a:cs typeface="Tahoma"/>
              </a:rPr>
              <a:t>as </a:t>
            </a:r>
            <a:r>
              <a:rPr sz="1550" b="1" spc="20" dirty="0">
                <a:latin typeface="Tahoma"/>
                <a:cs typeface="Tahoma"/>
              </a:rPr>
              <a:t>per </a:t>
            </a:r>
            <a:r>
              <a:rPr sz="1550" b="1" spc="25" dirty="0">
                <a:latin typeface="Tahoma"/>
                <a:cs typeface="Tahoma"/>
              </a:rPr>
              <a:t>VARC-3 at </a:t>
            </a:r>
            <a:r>
              <a:rPr sz="1550" b="1" spc="15" dirty="0">
                <a:latin typeface="Tahoma"/>
                <a:cs typeface="Tahoma"/>
              </a:rPr>
              <a:t>1</a:t>
            </a:r>
            <a:r>
              <a:rPr sz="1550" b="1" spc="65" dirty="0">
                <a:latin typeface="Tahoma"/>
                <a:cs typeface="Tahoma"/>
              </a:rPr>
              <a:t> </a:t>
            </a:r>
            <a:r>
              <a:rPr sz="1550" b="1" spc="25" dirty="0">
                <a:latin typeface="Tahoma"/>
                <a:cs typeface="Tahoma"/>
              </a:rPr>
              <a:t>year</a:t>
            </a:r>
            <a:endParaRPr sz="155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486150" y="3067050"/>
            <a:ext cx="2200275" cy="257175"/>
          </a:xfrm>
          <a:custGeom>
            <a:avLst/>
            <a:gdLst/>
            <a:ahLst/>
            <a:cxnLst/>
            <a:rect l="l" t="t" r="r" b="b"/>
            <a:pathLst>
              <a:path w="2200275" h="257175">
                <a:moveTo>
                  <a:pt x="0" y="257175"/>
                </a:moveTo>
                <a:lnTo>
                  <a:pt x="2200275" y="257175"/>
                </a:lnTo>
                <a:lnTo>
                  <a:pt x="2200275" y="0"/>
                </a:lnTo>
                <a:lnTo>
                  <a:pt x="0" y="0"/>
                </a:lnTo>
                <a:lnTo>
                  <a:pt x="0" y="25717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486150" y="3106102"/>
            <a:ext cx="2200275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latin typeface="Tahoma"/>
                <a:cs typeface="Tahoma"/>
              </a:rPr>
              <a:t>Index </a:t>
            </a:r>
            <a:r>
              <a:rPr sz="1050" b="1" spc="-15" dirty="0">
                <a:latin typeface="Tahoma"/>
                <a:cs typeface="Tahoma"/>
              </a:rPr>
              <a:t>TAVI</a:t>
            </a:r>
            <a:r>
              <a:rPr sz="1050" b="1" spc="15" dirty="0">
                <a:latin typeface="Tahoma"/>
                <a:cs typeface="Tahoma"/>
              </a:rPr>
              <a:t> </a:t>
            </a:r>
            <a:r>
              <a:rPr sz="1050" b="1" dirty="0">
                <a:latin typeface="Tahoma"/>
                <a:cs typeface="Tahoma"/>
              </a:rPr>
              <a:t>Procedure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00025" y="2266950"/>
            <a:ext cx="733425" cy="7429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47357" y="2987611"/>
            <a:ext cx="36512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0" dirty="0">
                <a:latin typeface="Tahoma"/>
                <a:cs typeface="Tahoma"/>
              </a:rPr>
              <a:t>M</a:t>
            </a:r>
            <a:r>
              <a:rPr sz="900" b="1" dirty="0">
                <a:latin typeface="Tahoma"/>
                <a:cs typeface="Tahoma"/>
              </a:rPr>
              <a:t>yv</a:t>
            </a:r>
            <a:r>
              <a:rPr sz="900" b="1" spc="-15" dirty="0">
                <a:latin typeface="Tahoma"/>
                <a:cs typeface="Tahoma"/>
              </a:rPr>
              <a:t>a</a:t>
            </a:r>
            <a:r>
              <a:rPr sz="900" b="1" dirty="0">
                <a:latin typeface="Tahoma"/>
                <a:cs typeface="Tahoma"/>
              </a:rPr>
              <a:t>l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02030" y="2968561"/>
            <a:ext cx="465455" cy="297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405">
              <a:lnSpc>
                <a:spcPts val="1065"/>
              </a:lnSpc>
              <a:spcBef>
                <a:spcPts val="100"/>
              </a:spcBef>
            </a:pPr>
            <a:r>
              <a:rPr sz="900" b="1" dirty="0">
                <a:latin typeface="Tahoma"/>
                <a:cs typeface="Tahoma"/>
              </a:rPr>
              <a:t>Myval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ts val="1065"/>
              </a:lnSpc>
            </a:pPr>
            <a:r>
              <a:rPr sz="900" b="1" spc="-20" dirty="0">
                <a:latin typeface="Tahoma"/>
                <a:cs typeface="Tahoma"/>
              </a:rPr>
              <a:t>O</a:t>
            </a:r>
            <a:r>
              <a:rPr sz="900" b="1" spc="45" dirty="0">
                <a:latin typeface="Tahoma"/>
                <a:cs typeface="Tahoma"/>
              </a:rPr>
              <a:t>c</a:t>
            </a:r>
            <a:r>
              <a:rPr sz="900" b="1" dirty="0">
                <a:latin typeface="Tahoma"/>
                <a:cs typeface="Tahoma"/>
              </a:rPr>
              <a:t>t</a:t>
            </a:r>
            <a:r>
              <a:rPr sz="900" b="1" spc="-15" dirty="0">
                <a:latin typeface="Tahoma"/>
                <a:cs typeface="Tahoma"/>
              </a:rPr>
              <a:t>a</a:t>
            </a:r>
            <a:r>
              <a:rPr sz="900" b="1" spc="-25" dirty="0">
                <a:latin typeface="Tahoma"/>
                <a:cs typeface="Tahoma"/>
              </a:rPr>
              <a:t>c</a:t>
            </a:r>
            <a:r>
              <a:rPr sz="900" b="1" spc="-35" dirty="0">
                <a:latin typeface="Tahoma"/>
                <a:cs typeface="Tahoma"/>
              </a:rPr>
              <a:t>o</a:t>
            </a:r>
            <a:r>
              <a:rPr sz="900" b="1" dirty="0">
                <a:latin typeface="Tahoma"/>
                <a:cs typeface="Tahoma"/>
              </a:rPr>
              <a:t>r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17739" y="2537777"/>
            <a:ext cx="1784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25" dirty="0">
                <a:latin typeface="Tahoma"/>
                <a:cs typeface="Tahoma"/>
              </a:rPr>
              <a:t>S3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311895" y="2531998"/>
            <a:ext cx="4940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15" dirty="0">
                <a:latin typeface="Tahoma"/>
                <a:cs typeface="Tahoma"/>
              </a:rPr>
              <a:t>S3</a:t>
            </a:r>
            <a:r>
              <a:rPr sz="900" b="1" spc="-75" dirty="0">
                <a:latin typeface="Tahoma"/>
                <a:cs typeface="Tahoma"/>
              </a:rPr>
              <a:t> </a:t>
            </a:r>
            <a:r>
              <a:rPr sz="900" b="1" dirty="0">
                <a:latin typeface="Tahoma"/>
                <a:cs typeface="Tahoma"/>
              </a:rPr>
              <a:t>Ultra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13243" y="3433508"/>
            <a:ext cx="117729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Tahoma"/>
                <a:cs typeface="Tahoma"/>
              </a:rPr>
              <a:t>Evolut </a:t>
            </a:r>
            <a:r>
              <a:rPr sz="900" b="1" dirty="0">
                <a:latin typeface="Tahoma"/>
                <a:cs typeface="Tahoma"/>
              </a:rPr>
              <a:t>R</a:t>
            </a:r>
            <a:r>
              <a:rPr sz="900" b="1" spc="130" dirty="0">
                <a:latin typeface="Tahoma"/>
                <a:cs typeface="Tahoma"/>
              </a:rPr>
              <a:t> </a:t>
            </a:r>
            <a:r>
              <a:rPr sz="1350" b="1" spc="-7" baseline="3086" dirty="0">
                <a:latin typeface="Tahoma"/>
                <a:cs typeface="Tahoma"/>
              </a:rPr>
              <a:t>Pro/Pro+</a:t>
            </a:r>
            <a:endParaRPr sz="1350" baseline="3086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699754" y="3404616"/>
            <a:ext cx="1708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Tahoma"/>
                <a:cs typeface="Tahoma"/>
              </a:rPr>
              <a:t>FX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01750" y="4899659"/>
            <a:ext cx="6531609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dirty="0">
                <a:latin typeface="Tahoma"/>
                <a:cs typeface="Tahoma"/>
              </a:rPr>
              <a:t>Kawashima </a:t>
            </a:r>
            <a:r>
              <a:rPr sz="800" spc="-5" dirty="0">
                <a:latin typeface="Tahoma"/>
                <a:cs typeface="Tahoma"/>
              </a:rPr>
              <a:t>H. </a:t>
            </a:r>
            <a:r>
              <a:rPr sz="800" spc="-10" dirty="0">
                <a:latin typeface="Tahoma"/>
                <a:cs typeface="Tahoma"/>
              </a:rPr>
              <a:t>Am </a:t>
            </a:r>
            <a:r>
              <a:rPr sz="800" spc="10" dirty="0">
                <a:latin typeface="Tahoma"/>
                <a:cs typeface="Tahoma"/>
              </a:rPr>
              <a:t>Heart </a:t>
            </a:r>
            <a:r>
              <a:rPr sz="800" spc="-15" dirty="0">
                <a:latin typeface="Tahoma"/>
                <a:cs typeface="Tahoma"/>
              </a:rPr>
              <a:t>J. </a:t>
            </a:r>
            <a:r>
              <a:rPr sz="800" spc="-5" dirty="0">
                <a:latin typeface="Tahoma"/>
                <a:cs typeface="Tahoma"/>
              </a:rPr>
              <a:t>2021;232:23-38. </a:t>
            </a:r>
            <a:r>
              <a:rPr sz="800" spc="-15" dirty="0">
                <a:latin typeface="Tahoma"/>
                <a:cs typeface="Tahoma"/>
              </a:rPr>
              <a:t>Tobe </a:t>
            </a:r>
            <a:r>
              <a:rPr sz="800" spc="20" dirty="0">
                <a:latin typeface="Tahoma"/>
                <a:cs typeface="Tahoma"/>
              </a:rPr>
              <a:t>A. </a:t>
            </a:r>
            <a:r>
              <a:rPr sz="800" spc="30" dirty="0">
                <a:latin typeface="Tahoma"/>
                <a:cs typeface="Tahoma"/>
              </a:rPr>
              <a:t>Am </a:t>
            </a:r>
            <a:r>
              <a:rPr sz="800" spc="-5" dirty="0">
                <a:latin typeface="Tahoma"/>
                <a:cs typeface="Tahoma"/>
              </a:rPr>
              <a:t>Heart </a:t>
            </a:r>
            <a:r>
              <a:rPr sz="800" spc="20" dirty="0">
                <a:latin typeface="Tahoma"/>
                <a:cs typeface="Tahoma"/>
              </a:rPr>
              <a:t>J. </a:t>
            </a:r>
            <a:r>
              <a:rPr sz="800" dirty="0">
                <a:latin typeface="Tahoma"/>
                <a:cs typeface="Tahoma"/>
              </a:rPr>
              <a:t>2024;270:162-163. Tobe </a:t>
            </a:r>
            <a:r>
              <a:rPr sz="800" spc="20" dirty="0">
                <a:latin typeface="Tahoma"/>
                <a:cs typeface="Tahoma"/>
              </a:rPr>
              <a:t>A, </a:t>
            </a:r>
            <a:r>
              <a:rPr sz="800" spc="15" dirty="0">
                <a:latin typeface="Tahoma"/>
                <a:cs typeface="Tahoma"/>
              </a:rPr>
              <a:t>et </a:t>
            </a:r>
            <a:r>
              <a:rPr sz="800" dirty="0">
                <a:latin typeface="Tahoma"/>
                <a:cs typeface="Tahoma"/>
              </a:rPr>
              <a:t>al. </a:t>
            </a:r>
            <a:r>
              <a:rPr sz="800" spc="30" dirty="0">
                <a:latin typeface="Tahoma"/>
                <a:cs typeface="Tahoma"/>
              </a:rPr>
              <a:t>Am </a:t>
            </a:r>
            <a:r>
              <a:rPr sz="800" spc="-5" dirty="0">
                <a:latin typeface="Tahoma"/>
                <a:cs typeface="Tahoma"/>
              </a:rPr>
              <a:t>Heart </a:t>
            </a:r>
            <a:r>
              <a:rPr sz="800" spc="20" dirty="0">
                <a:latin typeface="Tahoma"/>
                <a:cs typeface="Tahoma"/>
              </a:rPr>
              <a:t>J.</a:t>
            </a:r>
            <a:r>
              <a:rPr sz="800" spc="-17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2025:S0002-8703(25)00124-3.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459351" y="3954462"/>
            <a:ext cx="234950" cy="1873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0690" y="4883387"/>
            <a:ext cx="72263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65"/>
              </a:lnSpc>
            </a:pPr>
            <a:r>
              <a:rPr sz="1100" b="0" spc="-25" dirty="0">
                <a:solidFill>
                  <a:srgbClr val="601F79"/>
                </a:solidFill>
                <a:latin typeface="Calibri Light"/>
                <a:cs typeface="Calibri Light"/>
              </a:rPr>
              <a:t>e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u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</a:t>
            </a:r>
            <a:r>
              <a:rPr sz="1100" b="0" spc="-55" dirty="0">
                <a:solidFill>
                  <a:srgbClr val="601F79"/>
                </a:solidFill>
                <a:latin typeface="Calibri Light"/>
                <a:cs typeface="Calibri Light"/>
              </a:rPr>
              <a:t>p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5" dirty="0">
                <a:solidFill>
                  <a:srgbClr val="601F79"/>
                </a:solidFill>
                <a:latin typeface="Calibri Light"/>
                <a:cs typeface="Calibri Light"/>
              </a:rPr>
              <a:t>.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4912" y="4773811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5">
                <a:moveTo>
                  <a:pt x="40075" y="0"/>
                </a:moveTo>
                <a:lnTo>
                  <a:pt x="26178" y="0"/>
                </a:lnTo>
                <a:lnTo>
                  <a:pt x="20653" y="1423"/>
                </a:lnTo>
                <a:lnTo>
                  <a:pt x="0" y="38197"/>
                </a:lnTo>
                <a:lnTo>
                  <a:pt x="1115" y="42538"/>
                </a:lnTo>
                <a:lnTo>
                  <a:pt x="5578" y="49941"/>
                </a:lnTo>
                <a:lnTo>
                  <a:pt x="8745" y="52795"/>
                </a:lnTo>
                <a:lnTo>
                  <a:pt x="16962" y="56779"/>
                </a:lnTo>
                <a:lnTo>
                  <a:pt x="21820" y="57773"/>
                </a:lnTo>
                <a:lnTo>
                  <a:pt x="31896" y="57773"/>
                </a:lnTo>
                <a:lnTo>
                  <a:pt x="36142" y="57065"/>
                </a:lnTo>
                <a:lnTo>
                  <a:pt x="44208" y="54211"/>
                </a:lnTo>
                <a:lnTo>
                  <a:pt x="47626" y="52223"/>
                </a:lnTo>
                <a:lnTo>
                  <a:pt x="50441" y="49655"/>
                </a:lnTo>
                <a:lnTo>
                  <a:pt x="49929" y="48804"/>
                </a:lnTo>
                <a:lnTo>
                  <a:pt x="22254" y="48804"/>
                </a:lnTo>
                <a:lnTo>
                  <a:pt x="17710" y="47428"/>
                </a:lnTo>
                <a:lnTo>
                  <a:pt x="11671" y="41942"/>
                </a:lnTo>
                <a:lnTo>
                  <a:pt x="10255" y="38197"/>
                </a:lnTo>
                <a:lnTo>
                  <a:pt x="10159" y="32035"/>
                </a:lnTo>
                <a:lnTo>
                  <a:pt x="57141" y="32035"/>
                </a:lnTo>
                <a:lnTo>
                  <a:pt x="57638" y="29260"/>
                </a:lnTo>
                <a:lnTo>
                  <a:pt x="57882" y="26866"/>
                </a:lnTo>
                <a:lnTo>
                  <a:pt x="57895" y="24553"/>
                </a:lnTo>
                <a:lnTo>
                  <a:pt x="11236" y="24553"/>
                </a:lnTo>
                <a:lnTo>
                  <a:pt x="12531" y="19567"/>
                </a:lnTo>
                <a:lnTo>
                  <a:pt x="15016" y="15655"/>
                </a:lnTo>
                <a:lnTo>
                  <a:pt x="18691" y="12809"/>
                </a:lnTo>
                <a:lnTo>
                  <a:pt x="22358" y="9962"/>
                </a:lnTo>
                <a:lnTo>
                  <a:pt x="26677" y="8539"/>
                </a:lnTo>
                <a:lnTo>
                  <a:pt x="53023" y="8539"/>
                </a:lnTo>
                <a:lnTo>
                  <a:pt x="46283" y="2186"/>
                </a:lnTo>
                <a:lnTo>
                  <a:pt x="40075" y="0"/>
                </a:lnTo>
                <a:close/>
              </a:path>
              <a:path w="58420" h="57785">
                <a:moveTo>
                  <a:pt x="46009" y="42284"/>
                </a:moveTo>
                <a:lnTo>
                  <a:pt x="43927" y="44280"/>
                </a:lnTo>
                <a:lnTo>
                  <a:pt x="41329" y="45862"/>
                </a:lnTo>
                <a:lnTo>
                  <a:pt x="35137" y="48215"/>
                </a:lnTo>
                <a:lnTo>
                  <a:pt x="31824" y="48804"/>
                </a:lnTo>
                <a:lnTo>
                  <a:pt x="49929" y="48804"/>
                </a:lnTo>
                <a:lnTo>
                  <a:pt x="46009" y="42284"/>
                </a:lnTo>
                <a:close/>
              </a:path>
              <a:path w="58420" h="57785">
                <a:moveTo>
                  <a:pt x="53023" y="8539"/>
                </a:moveTo>
                <a:lnTo>
                  <a:pt x="37051" y="8539"/>
                </a:lnTo>
                <a:lnTo>
                  <a:pt x="41136" y="9938"/>
                </a:lnTo>
                <a:lnTo>
                  <a:pt x="47119" y="15568"/>
                </a:lnTo>
                <a:lnTo>
                  <a:pt x="48470" y="19496"/>
                </a:lnTo>
                <a:lnTo>
                  <a:pt x="48181" y="24553"/>
                </a:lnTo>
                <a:lnTo>
                  <a:pt x="57895" y="24553"/>
                </a:lnTo>
                <a:lnTo>
                  <a:pt x="57895" y="16904"/>
                </a:lnTo>
                <a:lnTo>
                  <a:pt x="55571" y="10940"/>
                </a:lnTo>
                <a:lnTo>
                  <a:pt x="53023" y="8539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0210" y="4774336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60" h="57785">
                <a:moveTo>
                  <a:pt x="17394" y="0"/>
                </a:moveTo>
                <a:lnTo>
                  <a:pt x="7020" y="0"/>
                </a:lnTo>
                <a:lnTo>
                  <a:pt x="630" y="31828"/>
                </a:lnTo>
                <a:lnTo>
                  <a:pt x="217" y="34070"/>
                </a:lnTo>
                <a:lnTo>
                  <a:pt x="89" y="35350"/>
                </a:lnTo>
                <a:lnTo>
                  <a:pt x="0" y="44208"/>
                </a:lnTo>
                <a:lnTo>
                  <a:pt x="1833" y="48875"/>
                </a:lnTo>
                <a:lnTo>
                  <a:pt x="9183" y="55570"/>
                </a:lnTo>
                <a:lnTo>
                  <a:pt x="14185" y="57240"/>
                </a:lnTo>
                <a:lnTo>
                  <a:pt x="24624" y="57240"/>
                </a:lnTo>
                <a:lnTo>
                  <a:pt x="28419" y="56588"/>
                </a:lnTo>
                <a:lnTo>
                  <a:pt x="35408" y="53948"/>
                </a:lnTo>
                <a:lnTo>
                  <a:pt x="38448" y="51976"/>
                </a:lnTo>
                <a:lnTo>
                  <a:pt x="41037" y="49336"/>
                </a:lnTo>
                <a:lnTo>
                  <a:pt x="51033" y="49336"/>
                </a:lnTo>
                <a:lnTo>
                  <a:pt x="51290" y="48056"/>
                </a:lnTo>
                <a:lnTo>
                  <a:pt x="19220" y="48056"/>
                </a:lnTo>
                <a:lnTo>
                  <a:pt x="15963" y="47086"/>
                </a:lnTo>
                <a:lnTo>
                  <a:pt x="11572" y="43158"/>
                </a:lnTo>
                <a:lnTo>
                  <a:pt x="10498" y="40407"/>
                </a:lnTo>
                <a:lnTo>
                  <a:pt x="10470" y="35350"/>
                </a:lnTo>
                <a:lnTo>
                  <a:pt x="10655" y="33744"/>
                </a:lnTo>
                <a:lnTo>
                  <a:pt x="11039" y="31717"/>
                </a:lnTo>
                <a:lnTo>
                  <a:pt x="17394" y="0"/>
                </a:lnTo>
                <a:close/>
              </a:path>
              <a:path w="60960" h="57785">
                <a:moveTo>
                  <a:pt x="51033" y="49336"/>
                </a:moveTo>
                <a:lnTo>
                  <a:pt x="41037" y="49336"/>
                </a:lnTo>
                <a:lnTo>
                  <a:pt x="39638" y="56604"/>
                </a:lnTo>
                <a:lnTo>
                  <a:pt x="49578" y="56604"/>
                </a:lnTo>
                <a:lnTo>
                  <a:pt x="51033" y="49336"/>
                </a:lnTo>
                <a:close/>
              </a:path>
              <a:path w="60960" h="57785">
                <a:moveTo>
                  <a:pt x="60917" y="0"/>
                </a:moveTo>
                <a:lnTo>
                  <a:pt x="50543" y="0"/>
                </a:lnTo>
                <a:lnTo>
                  <a:pt x="43273" y="35923"/>
                </a:lnTo>
                <a:lnTo>
                  <a:pt x="40844" y="40407"/>
                </a:lnTo>
                <a:lnTo>
                  <a:pt x="33566" y="46522"/>
                </a:lnTo>
                <a:lnTo>
                  <a:pt x="29015" y="48056"/>
                </a:lnTo>
                <a:lnTo>
                  <a:pt x="51290" y="48056"/>
                </a:lnTo>
                <a:lnTo>
                  <a:pt x="60917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4951" y="4773803"/>
            <a:ext cx="42545" cy="57150"/>
          </a:xfrm>
          <a:custGeom>
            <a:avLst/>
            <a:gdLst/>
            <a:ahLst/>
            <a:cxnLst/>
            <a:rect l="l" t="t" r="r" b="b"/>
            <a:pathLst>
              <a:path w="42545" h="57150">
                <a:moveTo>
                  <a:pt x="21278" y="540"/>
                </a:moveTo>
                <a:lnTo>
                  <a:pt x="11339" y="540"/>
                </a:lnTo>
                <a:lnTo>
                  <a:pt x="0" y="57145"/>
                </a:lnTo>
                <a:lnTo>
                  <a:pt x="10365" y="57145"/>
                </a:lnTo>
                <a:lnTo>
                  <a:pt x="16091" y="28838"/>
                </a:lnTo>
                <a:lnTo>
                  <a:pt x="18858" y="20521"/>
                </a:lnTo>
                <a:lnTo>
                  <a:pt x="23381" y="14580"/>
                </a:lnTo>
                <a:lnTo>
                  <a:pt x="29660" y="11015"/>
                </a:lnTo>
                <a:lnTo>
                  <a:pt x="37692" y="9827"/>
                </a:lnTo>
                <a:lnTo>
                  <a:pt x="40416" y="9827"/>
                </a:lnTo>
                <a:lnTo>
                  <a:pt x="40582" y="8976"/>
                </a:lnTo>
                <a:lnTo>
                  <a:pt x="19654" y="8976"/>
                </a:lnTo>
                <a:lnTo>
                  <a:pt x="21278" y="540"/>
                </a:lnTo>
                <a:close/>
              </a:path>
              <a:path w="42545" h="57150">
                <a:moveTo>
                  <a:pt x="40416" y="9827"/>
                </a:moveTo>
                <a:lnTo>
                  <a:pt x="38842" y="9827"/>
                </a:lnTo>
                <a:lnTo>
                  <a:pt x="39750" y="9867"/>
                </a:lnTo>
                <a:lnTo>
                  <a:pt x="40394" y="9938"/>
                </a:lnTo>
                <a:close/>
              </a:path>
              <a:path w="42545" h="57150">
                <a:moveTo>
                  <a:pt x="42340" y="0"/>
                </a:moveTo>
                <a:lnTo>
                  <a:pt x="37081" y="0"/>
                </a:lnTo>
                <a:lnTo>
                  <a:pt x="32617" y="707"/>
                </a:lnTo>
                <a:lnTo>
                  <a:pt x="25267" y="3570"/>
                </a:lnTo>
                <a:lnTo>
                  <a:pt x="22171" y="5844"/>
                </a:lnTo>
                <a:lnTo>
                  <a:pt x="19654" y="8976"/>
                </a:lnTo>
                <a:lnTo>
                  <a:pt x="40582" y="8976"/>
                </a:lnTo>
                <a:lnTo>
                  <a:pt x="42340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3227" y="4773803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59" h="57785">
                <a:moveTo>
                  <a:pt x="38986" y="0"/>
                </a:moveTo>
                <a:lnTo>
                  <a:pt x="27189" y="0"/>
                </a:lnTo>
                <a:lnTo>
                  <a:pt x="21423" y="1439"/>
                </a:lnTo>
                <a:lnTo>
                  <a:pt x="11194" y="7211"/>
                </a:lnTo>
                <a:lnTo>
                  <a:pt x="7197" y="11179"/>
                </a:lnTo>
                <a:lnTo>
                  <a:pt x="1447" y="21285"/>
                </a:lnTo>
                <a:lnTo>
                  <a:pt x="0" y="26978"/>
                </a:lnTo>
                <a:lnTo>
                  <a:pt x="0" y="38157"/>
                </a:lnTo>
                <a:lnTo>
                  <a:pt x="21495" y="57773"/>
                </a:lnTo>
                <a:lnTo>
                  <a:pt x="33301" y="57773"/>
                </a:lnTo>
                <a:lnTo>
                  <a:pt x="39043" y="56334"/>
                </a:lnTo>
                <a:lnTo>
                  <a:pt x="49200" y="50561"/>
                </a:lnTo>
                <a:lnTo>
                  <a:pt x="50952" y="48804"/>
                </a:lnTo>
                <a:lnTo>
                  <a:pt x="22147" y="48804"/>
                </a:lnTo>
                <a:lnTo>
                  <a:pt x="17949" y="47404"/>
                </a:lnTo>
                <a:lnTo>
                  <a:pt x="11982" y="41783"/>
                </a:lnTo>
                <a:lnTo>
                  <a:pt x="10593" y="38157"/>
                </a:lnTo>
                <a:lnTo>
                  <a:pt x="10486" y="28266"/>
                </a:lnTo>
                <a:lnTo>
                  <a:pt x="11459" y="24139"/>
                </a:lnTo>
                <a:lnTo>
                  <a:pt x="15343" y="16880"/>
                </a:lnTo>
                <a:lnTo>
                  <a:pt x="18013" y="14041"/>
                </a:lnTo>
                <a:lnTo>
                  <a:pt x="24776" y="9986"/>
                </a:lnTo>
                <a:lnTo>
                  <a:pt x="28588" y="8976"/>
                </a:lnTo>
                <a:lnTo>
                  <a:pt x="55581" y="8976"/>
                </a:lnTo>
                <a:lnTo>
                  <a:pt x="54885" y="7815"/>
                </a:lnTo>
                <a:lnTo>
                  <a:pt x="51773" y="4977"/>
                </a:lnTo>
                <a:lnTo>
                  <a:pt x="43707" y="993"/>
                </a:lnTo>
                <a:lnTo>
                  <a:pt x="38986" y="0"/>
                </a:lnTo>
                <a:close/>
              </a:path>
              <a:path w="60959" h="57785">
                <a:moveTo>
                  <a:pt x="55581" y="8976"/>
                </a:moveTo>
                <a:lnTo>
                  <a:pt x="38311" y="8976"/>
                </a:lnTo>
                <a:lnTo>
                  <a:pt x="42525" y="10360"/>
                </a:lnTo>
                <a:lnTo>
                  <a:pt x="48428" y="15918"/>
                </a:lnTo>
                <a:lnTo>
                  <a:pt x="49907" y="19830"/>
                </a:lnTo>
                <a:lnTo>
                  <a:pt x="49907" y="29514"/>
                </a:lnTo>
                <a:lnTo>
                  <a:pt x="48950" y="33641"/>
                </a:lnTo>
                <a:lnTo>
                  <a:pt x="45139" y="40900"/>
                </a:lnTo>
                <a:lnTo>
                  <a:pt x="42469" y="43739"/>
                </a:lnTo>
                <a:lnTo>
                  <a:pt x="35633" y="47794"/>
                </a:lnTo>
                <a:lnTo>
                  <a:pt x="31797" y="48804"/>
                </a:lnTo>
                <a:lnTo>
                  <a:pt x="50952" y="48804"/>
                </a:lnTo>
                <a:lnTo>
                  <a:pt x="53172" y="46577"/>
                </a:lnTo>
                <a:lnTo>
                  <a:pt x="58938" y="36400"/>
                </a:lnTo>
                <a:lnTo>
                  <a:pt x="60378" y="30691"/>
                </a:lnTo>
                <a:lnTo>
                  <a:pt x="60378" y="19432"/>
                </a:lnTo>
                <a:lnTo>
                  <a:pt x="59276" y="15146"/>
                </a:lnTo>
                <a:lnTo>
                  <a:pt x="55581" y="8976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491" y="4858832"/>
            <a:ext cx="504190" cy="215900"/>
          </a:xfrm>
          <a:custGeom>
            <a:avLst/>
            <a:gdLst/>
            <a:ahLst/>
            <a:cxnLst/>
            <a:rect l="l" t="t" r="r" b="b"/>
            <a:pathLst>
              <a:path w="504190" h="215900">
                <a:moveTo>
                  <a:pt x="178709" y="108494"/>
                </a:moveTo>
                <a:lnTo>
                  <a:pt x="137695" y="108494"/>
                </a:lnTo>
                <a:lnTo>
                  <a:pt x="137695" y="113615"/>
                </a:lnTo>
                <a:lnTo>
                  <a:pt x="153389" y="164404"/>
                </a:lnTo>
                <a:lnTo>
                  <a:pt x="181521" y="195082"/>
                </a:lnTo>
                <a:lnTo>
                  <a:pt x="219240" y="213085"/>
                </a:lnTo>
                <a:lnTo>
                  <a:pt x="262569" y="215478"/>
                </a:lnTo>
                <a:lnTo>
                  <a:pt x="277696" y="212232"/>
                </a:lnTo>
                <a:lnTo>
                  <a:pt x="291883" y="207046"/>
                </a:lnTo>
                <a:lnTo>
                  <a:pt x="305003" y="200088"/>
                </a:lnTo>
                <a:lnTo>
                  <a:pt x="316932" y="191529"/>
                </a:lnTo>
                <a:lnTo>
                  <a:pt x="362039" y="191529"/>
                </a:lnTo>
                <a:lnTo>
                  <a:pt x="362039" y="176418"/>
                </a:lnTo>
                <a:lnTo>
                  <a:pt x="257229" y="176418"/>
                </a:lnTo>
                <a:lnTo>
                  <a:pt x="229577" y="174919"/>
                </a:lnTo>
                <a:lnTo>
                  <a:pt x="205465" y="163502"/>
                </a:lnTo>
                <a:lnTo>
                  <a:pt x="187464" y="144006"/>
                </a:lnTo>
                <a:lnTo>
                  <a:pt x="178145" y="118274"/>
                </a:lnTo>
                <a:lnTo>
                  <a:pt x="178709" y="108494"/>
                </a:lnTo>
                <a:close/>
              </a:path>
              <a:path w="504190" h="215900">
                <a:moveTo>
                  <a:pt x="83163" y="2775"/>
                </a:moveTo>
                <a:lnTo>
                  <a:pt x="2092" y="2775"/>
                </a:lnTo>
                <a:lnTo>
                  <a:pt x="24" y="4819"/>
                </a:lnTo>
                <a:lnTo>
                  <a:pt x="0" y="209998"/>
                </a:lnTo>
                <a:lnTo>
                  <a:pt x="2068" y="212043"/>
                </a:lnTo>
                <a:lnTo>
                  <a:pt x="43066" y="212043"/>
                </a:lnTo>
                <a:lnTo>
                  <a:pt x="45109" y="209998"/>
                </a:lnTo>
                <a:lnTo>
                  <a:pt x="45133" y="127195"/>
                </a:lnTo>
                <a:lnTo>
                  <a:pt x="47200" y="125136"/>
                </a:lnTo>
                <a:lnTo>
                  <a:pt x="84458" y="125136"/>
                </a:lnTo>
                <a:lnTo>
                  <a:pt x="95508" y="124378"/>
                </a:lnTo>
                <a:lnTo>
                  <a:pt x="109140" y="121729"/>
                </a:lnTo>
                <a:lnTo>
                  <a:pt x="123740" y="116623"/>
                </a:lnTo>
                <a:lnTo>
                  <a:pt x="137695" y="108494"/>
                </a:lnTo>
                <a:lnTo>
                  <a:pt x="178709" y="108494"/>
                </a:lnTo>
                <a:lnTo>
                  <a:pt x="179722" y="90937"/>
                </a:lnTo>
                <a:lnTo>
                  <a:pt x="47200" y="90827"/>
                </a:lnTo>
                <a:lnTo>
                  <a:pt x="45133" y="88783"/>
                </a:lnTo>
                <a:lnTo>
                  <a:pt x="45165" y="39088"/>
                </a:lnTo>
                <a:lnTo>
                  <a:pt x="47200" y="37077"/>
                </a:lnTo>
                <a:lnTo>
                  <a:pt x="151225" y="37077"/>
                </a:lnTo>
                <a:lnTo>
                  <a:pt x="143311" y="24411"/>
                </a:lnTo>
                <a:lnTo>
                  <a:pt x="122038" y="10991"/>
                </a:lnTo>
                <a:lnTo>
                  <a:pt x="99868" y="4479"/>
                </a:lnTo>
                <a:lnTo>
                  <a:pt x="83163" y="2775"/>
                </a:lnTo>
                <a:close/>
              </a:path>
              <a:path w="504190" h="215900">
                <a:moveTo>
                  <a:pt x="362039" y="191529"/>
                </a:moveTo>
                <a:lnTo>
                  <a:pt x="316932" y="191529"/>
                </a:lnTo>
                <a:lnTo>
                  <a:pt x="316932" y="209998"/>
                </a:lnTo>
                <a:lnTo>
                  <a:pt x="318999" y="212043"/>
                </a:lnTo>
                <a:lnTo>
                  <a:pt x="359972" y="212043"/>
                </a:lnTo>
                <a:lnTo>
                  <a:pt x="362039" y="209998"/>
                </a:lnTo>
                <a:lnTo>
                  <a:pt x="362039" y="191529"/>
                </a:lnTo>
                <a:close/>
              </a:path>
              <a:path w="504190" h="215900">
                <a:moveTo>
                  <a:pt x="442246" y="126281"/>
                </a:moveTo>
                <a:lnTo>
                  <a:pt x="372453" y="126281"/>
                </a:lnTo>
                <a:lnTo>
                  <a:pt x="378638" y="128046"/>
                </a:lnTo>
                <a:lnTo>
                  <a:pt x="387716" y="133334"/>
                </a:lnTo>
                <a:lnTo>
                  <a:pt x="420750" y="168855"/>
                </a:lnTo>
                <a:lnTo>
                  <a:pt x="443817" y="200307"/>
                </a:lnTo>
                <a:lnTo>
                  <a:pt x="451754" y="211334"/>
                </a:lnTo>
                <a:lnTo>
                  <a:pt x="453153" y="212043"/>
                </a:lnTo>
                <a:lnTo>
                  <a:pt x="502361" y="212043"/>
                </a:lnTo>
                <a:lnTo>
                  <a:pt x="503913" y="208370"/>
                </a:lnTo>
                <a:lnTo>
                  <a:pt x="501750" y="206205"/>
                </a:lnTo>
                <a:lnTo>
                  <a:pt x="497447" y="201821"/>
                </a:lnTo>
                <a:lnTo>
                  <a:pt x="467150" y="162958"/>
                </a:lnTo>
                <a:lnTo>
                  <a:pt x="451497" y="139687"/>
                </a:lnTo>
                <a:lnTo>
                  <a:pt x="446896" y="132888"/>
                </a:lnTo>
                <a:lnTo>
                  <a:pt x="442246" y="126281"/>
                </a:lnTo>
                <a:close/>
              </a:path>
              <a:path w="504190" h="215900">
                <a:moveTo>
                  <a:pt x="399056" y="2775"/>
                </a:moveTo>
                <a:lnTo>
                  <a:pt x="319007" y="2775"/>
                </a:lnTo>
                <a:lnTo>
                  <a:pt x="316940" y="4819"/>
                </a:lnTo>
                <a:lnTo>
                  <a:pt x="316849" y="108494"/>
                </a:lnTo>
                <a:lnTo>
                  <a:pt x="312579" y="132249"/>
                </a:lnTo>
                <a:lnTo>
                  <a:pt x="300209" y="153023"/>
                </a:lnTo>
                <a:lnTo>
                  <a:pt x="281276" y="168386"/>
                </a:lnTo>
                <a:lnTo>
                  <a:pt x="257229" y="176418"/>
                </a:lnTo>
                <a:lnTo>
                  <a:pt x="362039" y="176418"/>
                </a:lnTo>
                <a:lnTo>
                  <a:pt x="362039" y="128324"/>
                </a:lnTo>
                <a:lnTo>
                  <a:pt x="364106" y="126281"/>
                </a:lnTo>
                <a:lnTo>
                  <a:pt x="442246" y="126281"/>
                </a:lnTo>
                <a:lnTo>
                  <a:pt x="439154" y="122009"/>
                </a:lnTo>
                <a:lnTo>
                  <a:pt x="436354" y="118242"/>
                </a:lnTo>
                <a:lnTo>
                  <a:pt x="450833" y="110680"/>
                </a:lnTo>
                <a:lnTo>
                  <a:pt x="463320" y="99431"/>
                </a:lnTo>
                <a:lnTo>
                  <a:pt x="468166" y="90827"/>
                </a:lnTo>
                <a:lnTo>
                  <a:pt x="364106" y="90827"/>
                </a:lnTo>
                <a:lnTo>
                  <a:pt x="362031" y="88783"/>
                </a:lnTo>
                <a:lnTo>
                  <a:pt x="362031" y="40265"/>
                </a:lnTo>
                <a:lnTo>
                  <a:pt x="364106" y="38222"/>
                </a:lnTo>
                <a:lnTo>
                  <a:pt x="467784" y="38222"/>
                </a:lnTo>
                <a:lnTo>
                  <a:pt x="465983" y="32264"/>
                </a:lnTo>
                <a:lnTo>
                  <a:pt x="443944" y="13837"/>
                </a:lnTo>
                <a:lnTo>
                  <a:pt x="418545" y="5029"/>
                </a:lnTo>
                <a:lnTo>
                  <a:pt x="399056" y="2775"/>
                </a:lnTo>
                <a:close/>
              </a:path>
              <a:path w="504190" h="215900">
                <a:moveTo>
                  <a:pt x="151225" y="37077"/>
                </a:moveTo>
                <a:lnTo>
                  <a:pt x="80630" y="37077"/>
                </a:lnTo>
                <a:lnTo>
                  <a:pt x="89066" y="38017"/>
                </a:lnTo>
                <a:lnTo>
                  <a:pt x="99951" y="41775"/>
                </a:lnTo>
                <a:lnTo>
                  <a:pt x="109360" y="49760"/>
                </a:lnTo>
                <a:lnTo>
                  <a:pt x="113368" y="63379"/>
                </a:lnTo>
                <a:lnTo>
                  <a:pt x="109665" y="77178"/>
                </a:lnTo>
                <a:lnTo>
                  <a:pt x="100823" y="85556"/>
                </a:lnTo>
                <a:lnTo>
                  <a:pt x="90244" y="89708"/>
                </a:lnTo>
                <a:lnTo>
                  <a:pt x="81329" y="90827"/>
                </a:lnTo>
                <a:lnTo>
                  <a:pt x="179776" y="90827"/>
                </a:lnTo>
                <a:lnTo>
                  <a:pt x="191400" y="67095"/>
                </a:lnTo>
                <a:lnTo>
                  <a:pt x="211249" y="49293"/>
                </a:lnTo>
                <a:lnTo>
                  <a:pt x="218188" y="46841"/>
                </a:lnTo>
                <a:lnTo>
                  <a:pt x="157325" y="46841"/>
                </a:lnTo>
                <a:lnTo>
                  <a:pt x="151225" y="37077"/>
                </a:lnTo>
                <a:close/>
              </a:path>
              <a:path w="504190" h="215900">
                <a:moveTo>
                  <a:pt x="467784" y="38222"/>
                </a:moveTo>
                <a:lnTo>
                  <a:pt x="396731" y="38222"/>
                </a:lnTo>
                <a:lnTo>
                  <a:pt x="405297" y="38983"/>
                </a:lnTo>
                <a:lnTo>
                  <a:pt x="416458" y="42347"/>
                </a:lnTo>
                <a:lnTo>
                  <a:pt x="426141" y="49939"/>
                </a:lnTo>
                <a:lnTo>
                  <a:pt x="430274" y="63379"/>
                </a:lnTo>
                <a:lnTo>
                  <a:pt x="426518" y="77178"/>
                </a:lnTo>
                <a:lnTo>
                  <a:pt x="417559" y="85556"/>
                </a:lnTo>
                <a:lnTo>
                  <a:pt x="406861" y="89708"/>
                </a:lnTo>
                <a:lnTo>
                  <a:pt x="397889" y="90827"/>
                </a:lnTo>
                <a:lnTo>
                  <a:pt x="468166" y="90827"/>
                </a:lnTo>
                <a:lnTo>
                  <a:pt x="472083" y="83872"/>
                </a:lnTo>
                <a:lnTo>
                  <a:pt x="475389" y="63379"/>
                </a:lnTo>
                <a:lnTo>
                  <a:pt x="467784" y="38222"/>
                </a:lnTo>
                <a:close/>
              </a:path>
              <a:path w="504190" h="215900">
                <a:moveTo>
                  <a:pt x="249712" y="0"/>
                </a:moveTo>
                <a:lnTo>
                  <a:pt x="209229" y="6938"/>
                </a:lnTo>
                <a:lnTo>
                  <a:pt x="171620" y="30282"/>
                </a:lnTo>
                <a:lnTo>
                  <a:pt x="157325" y="46841"/>
                </a:lnTo>
                <a:lnTo>
                  <a:pt x="218188" y="46841"/>
                </a:lnTo>
                <a:lnTo>
                  <a:pt x="237334" y="40074"/>
                </a:lnTo>
                <a:lnTo>
                  <a:pt x="244282" y="39088"/>
                </a:lnTo>
                <a:lnTo>
                  <a:pt x="258291" y="39088"/>
                </a:lnTo>
                <a:lnTo>
                  <a:pt x="267201" y="1630"/>
                </a:lnTo>
                <a:lnTo>
                  <a:pt x="258507" y="423"/>
                </a:lnTo>
                <a:lnTo>
                  <a:pt x="249712" y="0"/>
                </a:lnTo>
                <a:close/>
              </a:path>
              <a:path w="504190" h="215900">
                <a:moveTo>
                  <a:pt x="258291" y="39088"/>
                </a:moveTo>
                <a:lnTo>
                  <a:pt x="244282" y="39088"/>
                </a:lnTo>
                <a:lnTo>
                  <a:pt x="251351" y="39526"/>
                </a:lnTo>
                <a:lnTo>
                  <a:pt x="257953" y="40512"/>
                </a:lnTo>
                <a:lnTo>
                  <a:pt x="258291" y="39088"/>
                </a:lnTo>
                <a:close/>
              </a:path>
            </a:pathLst>
          </a:custGeom>
          <a:solidFill>
            <a:srgbClr val="5F2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546221" y="106044"/>
            <a:ext cx="2005964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20" dirty="0">
                <a:latin typeface="Tahoma"/>
                <a:cs typeface="Tahoma"/>
              </a:rPr>
              <a:t>Key</a:t>
            </a:r>
            <a:r>
              <a:rPr b="1" spc="-5" dirty="0">
                <a:latin typeface="Tahoma"/>
                <a:cs typeface="Tahoma"/>
              </a:rPr>
              <a:t> </a:t>
            </a:r>
            <a:r>
              <a:rPr b="1" spc="15" dirty="0">
                <a:latin typeface="Tahoma"/>
                <a:cs typeface="Tahoma"/>
              </a:rPr>
              <a:t>results</a:t>
            </a:r>
          </a:p>
        </p:txBody>
      </p:sp>
      <p:sp>
        <p:nvSpPr>
          <p:cNvPr id="9" name="object 9"/>
          <p:cNvSpPr/>
          <p:nvPr/>
        </p:nvSpPr>
        <p:spPr>
          <a:xfrm>
            <a:off x="57150" y="1647825"/>
            <a:ext cx="3962400" cy="2600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387" y="1643062"/>
            <a:ext cx="3971925" cy="2609850"/>
          </a:xfrm>
          <a:custGeom>
            <a:avLst/>
            <a:gdLst/>
            <a:ahLst/>
            <a:cxnLst/>
            <a:rect l="l" t="t" r="r" b="b"/>
            <a:pathLst>
              <a:path w="3971925" h="2609850">
                <a:moveTo>
                  <a:pt x="0" y="2609850"/>
                </a:moveTo>
                <a:lnTo>
                  <a:pt x="3971925" y="2609850"/>
                </a:lnTo>
                <a:lnTo>
                  <a:pt x="3971925" y="0"/>
                </a:lnTo>
                <a:lnTo>
                  <a:pt x="0" y="0"/>
                </a:lnTo>
                <a:lnTo>
                  <a:pt x="0" y="2609850"/>
                </a:lnTo>
                <a:close/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71487" y="3290951"/>
            <a:ext cx="2809875" cy="447675"/>
          </a:xfrm>
          <a:prstGeom prst="rect">
            <a:avLst/>
          </a:prstGeom>
          <a:ln w="9525">
            <a:solidFill>
              <a:srgbClr val="1F487C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69850">
              <a:lnSpc>
                <a:spcPts val="1435"/>
              </a:lnSpc>
              <a:spcBef>
                <a:spcPts val="295"/>
              </a:spcBef>
            </a:pPr>
            <a:r>
              <a:rPr sz="1200" b="1" spc="-10" dirty="0">
                <a:solidFill>
                  <a:srgbClr val="00AF50"/>
                </a:solidFill>
                <a:latin typeface="Tahoma"/>
                <a:cs typeface="Tahoma"/>
              </a:rPr>
              <a:t>Myval </a:t>
            </a:r>
            <a:r>
              <a:rPr sz="1200" b="1" dirty="0">
                <a:solidFill>
                  <a:srgbClr val="00AF50"/>
                </a:solidFill>
                <a:latin typeface="Tahoma"/>
                <a:cs typeface="Tahoma"/>
              </a:rPr>
              <a:t>THV </a:t>
            </a:r>
            <a:r>
              <a:rPr sz="1200" b="1" spc="5" dirty="0">
                <a:solidFill>
                  <a:srgbClr val="00AF50"/>
                </a:solidFill>
                <a:latin typeface="Tahoma"/>
                <a:cs typeface="Tahoma"/>
              </a:rPr>
              <a:t>Series: </a:t>
            </a:r>
            <a:r>
              <a:rPr sz="1200" b="1" spc="-10" dirty="0">
                <a:latin typeface="Tahoma"/>
                <a:cs typeface="Tahoma"/>
              </a:rPr>
              <a:t>49</a:t>
            </a:r>
            <a:r>
              <a:rPr sz="1200" b="1" spc="-60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(13.0%)</a:t>
            </a:r>
            <a:endParaRPr sz="1200">
              <a:latin typeface="Tahoma"/>
              <a:cs typeface="Tahoma"/>
            </a:endParaRPr>
          </a:p>
          <a:p>
            <a:pPr marL="69850">
              <a:lnSpc>
                <a:spcPts val="1435"/>
              </a:lnSpc>
            </a:pPr>
            <a:r>
              <a:rPr sz="1200" b="1" dirty="0">
                <a:solidFill>
                  <a:srgbClr val="C0504D"/>
                </a:solidFill>
                <a:latin typeface="Tahoma"/>
                <a:cs typeface="Tahoma"/>
              </a:rPr>
              <a:t>Contemporary </a:t>
            </a:r>
            <a:r>
              <a:rPr sz="1200" b="1" spc="5" dirty="0">
                <a:solidFill>
                  <a:srgbClr val="C0504D"/>
                </a:solidFill>
                <a:latin typeface="Tahoma"/>
                <a:cs typeface="Tahoma"/>
              </a:rPr>
              <a:t>valve: </a:t>
            </a:r>
            <a:r>
              <a:rPr sz="1200" b="1" spc="-10" dirty="0">
                <a:latin typeface="Tahoma"/>
                <a:cs typeface="Tahoma"/>
              </a:rPr>
              <a:t>50</a:t>
            </a:r>
            <a:r>
              <a:rPr sz="1200" b="1" spc="-114" dirty="0">
                <a:latin typeface="Tahoma"/>
                <a:cs typeface="Tahoma"/>
              </a:rPr>
              <a:t> </a:t>
            </a:r>
            <a:r>
              <a:rPr sz="1200" b="1" dirty="0">
                <a:latin typeface="Tahoma"/>
                <a:cs typeface="Tahoma"/>
              </a:rPr>
              <a:t>(13.1%)</a:t>
            </a:r>
            <a:endParaRPr sz="1200">
              <a:latin typeface="Tahoma"/>
              <a:cs typeface="Tahoma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4133341" y="886205"/>
          <a:ext cx="4961890" cy="2712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0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3540" marR="39370" indent="-328295">
                        <a:lnSpc>
                          <a:spcPct val="104400"/>
                        </a:lnSpc>
                        <a:spcBef>
                          <a:spcPts val="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Clinical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event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rate, 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(KM%)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130810" marR="116839" algn="ctr">
                        <a:lnSpc>
                          <a:spcPct val="100800"/>
                        </a:lnSpc>
                        <a:spcBef>
                          <a:spcPts val="86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Myval</a:t>
                      </a:r>
                      <a:r>
                        <a:rPr sz="900" b="1" spc="-10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THV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Series 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(n=384)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41910" marR="20955" algn="ctr">
                        <a:lnSpc>
                          <a:spcPct val="100800"/>
                        </a:lnSpc>
                        <a:spcBef>
                          <a:spcPts val="86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900" b="1" spc="-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900" b="1" spc="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900" b="1" spc="-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spc="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9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rar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y  </a:t>
                      </a:r>
                      <a:r>
                        <a:rPr sz="9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THV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Series 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(n=384)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9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Risk</a:t>
                      </a:r>
                      <a:r>
                        <a:rPr sz="900" b="1" spc="-8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Difference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%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1905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(95%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CI)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9906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P-value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Clinical</a:t>
                      </a:r>
                      <a:r>
                        <a:rPr sz="9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efficacy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145415" indent="92075">
                        <a:lnSpc>
                          <a:spcPct val="111300"/>
                        </a:lnSpc>
                        <a:spcBef>
                          <a:spcPts val="865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n=49  </a:t>
                      </a:r>
                      <a:r>
                        <a:rPr sz="900" b="1" spc="35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900" b="1" spc="2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900" b="1" spc="40" dirty="0"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20979" marR="160655" indent="92075">
                        <a:lnSpc>
                          <a:spcPct val="111300"/>
                        </a:lnSpc>
                        <a:spcBef>
                          <a:spcPts val="865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n=50  </a:t>
                      </a:r>
                      <a:r>
                        <a:rPr sz="900" b="1" spc="35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900" b="1" spc="2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900" b="1" spc="40" dirty="0"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900" b="1" spc="5" dirty="0">
                          <a:latin typeface="Tahoma"/>
                          <a:cs typeface="Tahoma"/>
                        </a:rPr>
                        <a:t>-0.1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55244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( </a:t>
                      </a:r>
                      <a:r>
                        <a:rPr sz="900" b="1" spc="-10" dirty="0">
                          <a:latin typeface="Tahoma"/>
                          <a:cs typeface="Tahoma"/>
                        </a:rPr>
                        <a:t>NA,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3.9)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1200" b="1" baseline="3472" dirty="0">
                          <a:latin typeface="Tahoma"/>
                          <a:cs typeface="Tahoma"/>
                        </a:rPr>
                        <a:t>noninferiority</a:t>
                      </a:r>
                      <a:endParaRPr sz="1200" baseline="3472">
                        <a:latin typeface="Tahoma"/>
                        <a:cs typeface="Tahoma"/>
                      </a:endParaRPr>
                    </a:p>
                    <a:p>
                      <a:pPr marL="5397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&lt;0.0001*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All-cause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mortality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1615" marR="203200" indent="55244">
                        <a:lnSpc>
                          <a:spcPct val="111300"/>
                        </a:lnSpc>
                        <a:spcBef>
                          <a:spcPts val="875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n=27  </a:t>
                      </a:r>
                      <a:r>
                        <a:rPr sz="900" b="1" spc="40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900" b="1" spc="2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900" b="1" spc="-30" dirty="0"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19075" indent="55244">
                        <a:lnSpc>
                          <a:spcPct val="111300"/>
                        </a:lnSpc>
                        <a:spcBef>
                          <a:spcPts val="875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n=27  </a:t>
                      </a:r>
                      <a:r>
                        <a:rPr sz="900" b="1" spc="40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900" b="1" spc="25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900" b="1" spc="-30" dirty="0"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ahoma"/>
                          <a:cs typeface="Tahoma"/>
                        </a:rPr>
                        <a:t>0.1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(-3.5,</a:t>
                      </a:r>
                      <a:r>
                        <a:rPr sz="900" b="1" spc="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3.7)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1.00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5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All</a:t>
                      </a:r>
                      <a:r>
                        <a:rPr sz="9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stroke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21615" marR="203200" indent="55244">
                        <a:lnSpc>
                          <a:spcPct val="111400"/>
                        </a:lnSpc>
                        <a:spcBef>
                          <a:spcPts val="880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n=21  </a:t>
                      </a:r>
                      <a:r>
                        <a:rPr sz="900" b="1" spc="40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900" b="1" spc="25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900" b="1" spc="-30" dirty="0"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38760" marR="219075" indent="55244">
                        <a:lnSpc>
                          <a:spcPct val="111400"/>
                        </a:lnSpc>
                        <a:spcBef>
                          <a:spcPts val="880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n=13  </a:t>
                      </a:r>
                      <a:r>
                        <a:rPr sz="900" b="1" spc="40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900" b="1" spc="25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900" b="1" spc="-30" dirty="0"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900" b="1" spc="10" dirty="0">
                          <a:latin typeface="Tahoma"/>
                          <a:cs typeface="Tahoma"/>
                        </a:rPr>
                        <a:t>2.3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(-0.6,</a:t>
                      </a:r>
                      <a:r>
                        <a:rPr sz="900" b="1" spc="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5.2)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0.22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430"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Procedure-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148590" marR="179070">
                        <a:lnSpc>
                          <a:spcPct val="104400"/>
                        </a:lnSpc>
                        <a:spcBef>
                          <a:spcPts val="75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/valve-related  </a:t>
                      </a:r>
                      <a:r>
                        <a:rPr sz="900" b="1" spc="20" dirty="0">
                          <a:latin typeface="Tahoma"/>
                          <a:cs typeface="Tahoma"/>
                        </a:rPr>
                        <a:t>h</a:t>
                      </a:r>
                      <a:r>
                        <a:rPr sz="900" b="1" spc="-3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b="1" spc="-15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spc="3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900" b="1" spc="5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900" b="1" spc="2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spc="-25" dirty="0">
                          <a:latin typeface="Tahoma"/>
                          <a:cs typeface="Tahoma"/>
                        </a:rPr>
                        <a:t>z</a:t>
                      </a:r>
                      <a:r>
                        <a:rPr sz="900" b="1" spc="-1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900" b="1" spc="2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spc="-3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n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1615" marR="202565" indent="55244">
                        <a:lnSpc>
                          <a:spcPct val="111300"/>
                        </a:lnSpc>
                        <a:spcBef>
                          <a:spcPts val="890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n=16  </a:t>
                      </a:r>
                      <a:r>
                        <a:rPr sz="900" b="1" spc="35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900" b="1" spc="25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900" b="1" spc="-30" dirty="0"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18440" indent="55244">
                        <a:lnSpc>
                          <a:spcPct val="111300"/>
                        </a:lnSpc>
                        <a:spcBef>
                          <a:spcPts val="890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n=20  </a:t>
                      </a:r>
                      <a:r>
                        <a:rPr sz="900" b="1" spc="35" dirty="0">
                          <a:latin typeface="Tahoma"/>
                          <a:cs typeface="Tahoma"/>
                        </a:rPr>
                        <a:t>(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900" b="1" spc="1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900" b="1" spc="2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900" b="1" spc="-30" dirty="0"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900" b="1" spc="5" dirty="0">
                          <a:latin typeface="Tahoma"/>
                          <a:cs typeface="Tahoma"/>
                        </a:rPr>
                        <a:t>-1.1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(-4.1,</a:t>
                      </a:r>
                      <a:r>
                        <a:rPr sz="900" b="1" spc="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1.9)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5875"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ahoma"/>
                          <a:cs typeface="Tahoma"/>
                        </a:rPr>
                        <a:t>0.61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222750" y="3631628"/>
            <a:ext cx="4138295" cy="35941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280"/>
              </a:lnSpc>
              <a:spcBef>
                <a:spcPts val="200"/>
              </a:spcBef>
            </a:pPr>
            <a:r>
              <a:rPr sz="1125" b="1" baseline="22222" dirty="0">
                <a:latin typeface="Tahoma"/>
                <a:cs typeface="Tahoma"/>
              </a:rPr>
              <a:t>* </a:t>
            </a:r>
            <a:r>
              <a:rPr sz="1100" spc="-5" dirty="0">
                <a:latin typeface="Tahoma"/>
                <a:cs typeface="Tahoma"/>
              </a:rPr>
              <a:t>Assumed </a:t>
            </a:r>
            <a:r>
              <a:rPr sz="1100" dirty="0">
                <a:latin typeface="Tahoma"/>
                <a:cs typeface="Tahoma"/>
              </a:rPr>
              <a:t>event rate of </a:t>
            </a:r>
            <a:r>
              <a:rPr sz="1100" spc="-15" dirty="0">
                <a:latin typeface="Tahoma"/>
                <a:cs typeface="Tahoma"/>
              </a:rPr>
              <a:t>27.23%, </a:t>
            </a:r>
            <a:r>
              <a:rPr sz="1100" dirty="0">
                <a:latin typeface="Tahoma"/>
                <a:cs typeface="Tahoma"/>
              </a:rPr>
              <a:t>non-inferiority margin of </a:t>
            </a:r>
            <a:r>
              <a:rPr sz="1100" spc="-5" dirty="0">
                <a:latin typeface="Tahoma"/>
                <a:cs typeface="Tahoma"/>
              </a:rPr>
              <a:t>10.89%  </a:t>
            </a:r>
            <a:r>
              <a:rPr sz="1100" spc="5" dirty="0">
                <a:latin typeface="Tahoma"/>
                <a:cs typeface="Tahoma"/>
              </a:rPr>
              <a:t>and </a:t>
            </a:r>
            <a:r>
              <a:rPr sz="1100" spc="-5" dirty="0">
                <a:latin typeface="Tahoma"/>
                <a:cs typeface="Tahoma"/>
              </a:rPr>
              <a:t>one-sided alpha </a:t>
            </a:r>
            <a:r>
              <a:rPr sz="1100" dirty="0">
                <a:latin typeface="Tahoma"/>
                <a:cs typeface="Tahoma"/>
              </a:rPr>
              <a:t>of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5%.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1925" y="922591"/>
            <a:ext cx="3678554" cy="6635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1170" marR="466090" indent="670560">
              <a:lnSpc>
                <a:spcPts val="1650"/>
              </a:lnSpc>
              <a:spcBef>
                <a:spcPts val="204"/>
              </a:spcBef>
            </a:pPr>
            <a:r>
              <a:rPr sz="1400" b="1" spc="5" dirty="0">
                <a:latin typeface="Tahoma"/>
                <a:cs typeface="Tahoma"/>
              </a:rPr>
              <a:t>Clinical </a:t>
            </a:r>
            <a:r>
              <a:rPr sz="1400" b="1" spc="-5" dirty="0">
                <a:latin typeface="Tahoma"/>
                <a:cs typeface="Tahoma"/>
              </a:rPr>
              <a:t>Efficacy  </a:t>
            </a:r>
            <a:r>
              <a:rPr sz="1400" b="1" dirty="0">
                <a:latin typeface="Tahoma"/>
                <a:cs typeface="Tahoma"/>
              </a:rPr>
              <a:t>(Composite </a:t>
            </a:r>
            <a:r>
              <a:rPr sz="1400" b="1" spc="20" dirty="0">
                <a:latin typeface="Tahoma"/>
                <a:cs typeface="Tahoma"/>
              </a:rPr>
              <a:t>of </a:t>
            </a:r>
            <a:r>
              <a:rPr sz="1400" b="1" spc="-10" dirty="0">
                <a:latin typeface="Tahoma"/>
                <a:cs typeface="Tahoma"/>
              </a:rPr>
              <a:t>death, </a:t>
            </a:r>
            <a:r>
              <a:rPr sz="1400" b="1" spc="-5" dirty="0">
                <a:latin typeface="Tahoma"/>
                <a:cs typeface="Tahoma"/>
              </a:rPr>
              <a:t>stroke</a:t>
            </a:r>
            <a:r>
              <a:rPr sz="1400" b="1" spc="-40" dirty="0">
                <a:latin typeface="Tahoma"/>
                <a:cs typeface="Tahoma"/>
              </a:rPr>
              <a:t> </a:t>
            </a:r>
            <a:r>
              <a:rPr sz="1400" b="1" spc="-20" dirty="0">
                <a:latin typeface="Tahoma"/>
                <a:cs typeface="Tahoma"/>
              </a:rPr>
              <a:t>or</a:t>
            </a:r>
            <a:endParaRPr sz="1400">
              <a:latin typeface="Tahoma"/>
              <a:cs typeface="Tahoma"/>
            </a:endParaRPr>
          </a:p>
          <a:p>
            <a:pPr marL="12700">
              <a:lnSpc>
                <a:spcPts val="1610"/>
              </a:lnSpc>
            </a:pPr>
            <a:r>
              <a:rPr sz="1400" b="1" dirty="0">
                <a:latin typeface="Tahoma"/>
                <a:cs typeface="Tahoma"/>
              </a:rPr>
              <a:t>procedure/valve-related</a:t>
            </a:r>
            <a:r>
              <a:rPr sz="1400" b="1" spc="-95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hospitalization)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48201" y="4033837"/>
            <a:ext cx="4772025" cy="1076325"/>
          </a:xfrm>
          <a:custGeom>
            <a:avLst/>
            <a:gdLst/>
            <a:ahLst/>
            <a:cxnLst/>
            <a:rect l="l" t="t" r="r" b="b"/>
            <a:pathLst>
              <a:path w="4772025" h="1076325">
                <a:moveTo>
                  <a:pt x="0" y="1076325"/>
                </a:moveTo>
                <a:lnTo>
                  <a:pt x="4772025" y="1076325"/>
                </a:lnTo>
                <a:lnTo>
                  <a:pt x="4772025" y="0"/>
                </a:lnTo>
                <a:lnTo>
                  <a:pt x="0" y="0"/>
                </a:lnTo>
                <a:lnTo>
                  <a:pt x="0" y="1076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148201" y="4033837"/>
            <a:ext cx="4772025" cy="10763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86995" marR="98425">
              <a:lnSpc>
                <a:spcPct val="103699"/>
              </a:lnSpc>
              <a:spcBef>
                <a:spcPts val="365"/>
              </a:spcBef>
            </a:pPr>
            <a:r>
              <a:rPr sz="1550" b="1" spc="35" dirty="0">
                <a:latin typeface="Tahoma"/>
                <a:cs typeface="Tahoma"/>
              </a:rPr>
              <a:t>Myval </a:t>
            </a:r>
            <a:r>
              <a:rPr sz="1550" b="1" spc="45" dirty="0">
                <a:latin typeface="Tahoma"/>
                <a:cs typeface="Tahoma"/>
              </a:rPr>
              <a:t>THV </a:t>
            </a:r>
            <a:r>
              <a:rPr sz="1550" b="1" spc="30" dirty="0">
                <a:latin typeface="Tahoma"/>
                <a:cs typeface="Tahoma"/>
              </a:rPr>
              <a:t>series </a:t>
            </a:r>
            <a:r>
              <a:rPr sz="1550" b="1" spc="25" dirty="0">
                <a:latin typeface="Tahoma"/>
                <a:cs typeface="Tahoma"/>
              </a:rPr>
              <a:t>achieved </a:t>
            </a:r>
            <a:r>
              <a:rPr sz="1550" b="1" spc="5" dirty="0">
                <a:latin typeface="Tahoma"/>
                <a:cs typeface="Tahoma"/>
              </a:rPr>
              <a:t>the </a:t>
            </a:r>
            <a:r>
              <a:rPr sz="1550" b="1" spc="20" dirty="0">
                <a:latin typeface="Tahoma"/>
                <a:cs typeface="Tahoma"/>
              </a:rPr>
              <a:t>noninferiority  to </a:t>
            </a:r>
            <a:r>
              <a:rPr sz="1550" b="1" spc="30" dirty="0">
                <a:latin typeface="Tahoma"/>
                <a:cs typeface="Tahoma"/>
              </a:rPr>
              <a:t>the </a:t>
            </a:r>
            <a:r>
              <a:rPr sz="1550" b="1" spc="25" dirty="0">
                <a:latin typeface="Tahoma"/>
                <a:cs typeface="Tahoma"/>
              </a:rPr>
              <a:t>contemporary </a:t>
            </a:r>
            <a:r>
              <a:rPr sz="1550" b="1" spc="20" dirty="0">
                <a:latin typeface="Tahoma"/>
                <a:cs typeface="Tahoma"/>
              </a:rPr>
              <a:t>THV series </a:t>
            </a:r>
            <a:r>
              <a:rPr sz="1550" b="1" spc="35" dirty="0">
                <a:latin typeface="Tahoma"/>
                <a:cs typeface="Tahoma"/>
              </a:rPr>
              <a:t>with </a:t>
            </a:r>
            <a:r>
              <a:rPr sz="1550" b="1" spc="20" dirty="0">
                <a:latin typeface="Tahoma"/>
                <a:cs typeface="Tahoma"/>
              </a:rPr>
              <a:t>respect  to </a:t>
            </a:r>
            <a:r>
              <a:rPr sz="1550" b="1" spc="30" dirty="0">
                <a:latin typeface="Tahoma"/>
                <a:cs typeface="Tahoma"/>
              </a:rPr>
              <a:t>the </a:t>
            </a:r>
            <a:r>
              <a:rPr sz="1550" b="1" spc="25" dirty="0">
                <a:latin typeface="Tahoma"/>
                <a:cs typeface="Tahoma"/>
              </a:rPr>
              <a:t>1-year </a:t>
            </a:r>
            <a:r>
              <a:rPr sz="1550" b="1" spc="15" dirty="0">
                <a:latin typeface="Tahoma"/>
                <a:cs typeface="Tahoma"/>
              </a:rPr>
              <a:t>clinical </a:t>
            </a:r>
            <a:r>
              <a:rPr sz="1550" b="1" spc="20" dirty="0">
                <a:latin typeface="Tahoma"/>
                <a:cs typeface="Tahoma"/>
              </a:rPr>
              <a:t>efficacy </a:t>
            </a:r>
            <a:r>
              <a:rPr sz="1550" b="1" spc="25" dirty="0">
                <a:latin typeface="Tahoma"/>
                <a:cs typeface="Tahoma"/>
              </a:rPr>
              <a:t>composite  </a:t>
            </a:r>
            <a:r>
              <a:rPr sz="1550" b="1" spc="30" dirty="0">
                <a:latin typeface="Tahoma"/>
                <a:cs typeface="Tahoma"/>
              </a:rPr>
              <a:t>endpoint.</a:t>
            </a:r>
            <a:endParaRPr sz="15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47990" y="4834890"/>
            <a:ext cx="74803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-25" dirty="0">
                <a:solidFill>
                  <a:srgbClr val="601F79"/>
                </a:solidFill>
                <a:latin typeface="Calibri Light"/>
                <a:cs typeface="Calibri Light"/>
              </a:rPr>
              <a:t>e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u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</a:t>
            </a:r>
            <a:r>
              <a:rPr sz="1100" b="0" spc="-55" dirty="0">
                <a:solidFill>
                  <a:srgbClr val="601F79"/>
                </a:solidFill>
                <a:latin typeface="Calibri Light"/>
                <a:cs typeface="Calibri Light"/>
              </a:rPr>
              <a:t>p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-10" dirty="0">
                <a:solidFill>
                  <a:srgbClr val="601F79"/>
                </a:solidFill>
                <a:latin typeface="Calibri Light"/>
                <a:cs typeface="Calibri Light"/>
              </a:rPr>
              <a:t>r</a:t>
            </a:r>
            <a:r>
              <a:rPr sz="1100" b="0" spc="25" dirty="0">
                <a:solidFill>
                  <a:srgbClr val="601F79"/>
                </a:solidFill>
                <a:latin typeface="Calibri Light"/>
                <a:cs typeface="Calibri Light"/>
              </a:rPr>
              <a:t>.</a:t>
            </a:r>
            <a:r>
              <a:rPr sz="1100" b="0" spc="-20" dirty="0">
                <a:solidFill>
                  <a:srgbClr val="601F79"/>
                </a:solidFill>
                <a:latin typeface="Calibri Light"/>
                <a:cs typeface="Calibri Light"/>
              </a:rPr>
              <a:t>c</a:t>
            </a:r>
            <a:r>
              <a:rPr sz="1100" b="0" spc="20" dirty="0">
                <a:solidFill>
                  <a:srgbClr val="601F79"/>
                </a:solidFill>
                <a:latin typeface="Calibri Light"/>
                <a:cs typeface="Calibri Light"/>
              </a:rPr>
              <a:t>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4912" y="4773811"/>
            <a:ext cx="58419" cy="57785"/>
          </a:xfrm>
          <a:custGeom>
            <a:avLst/>
            <a:gdLst/>
            <a:ahLst/>
            <a:cxnLst/>
            <a:rect l="l" t="t" r="r" b="b"/>
            <a:pathLst>
              <a:path w="58420" h="57785">
                <a:moveTo>
                  <a:pt x="40075" y="0"/>
                </a:moveTo>
                <a:lnTo>
                  <a:pt x="26178" y="0"/>
                </a:lnTo>
                <a:lnTo>
                  <a:pt x="20653" y="1423"/>
                </a:lnTo>
                <a:lnTo>
                  <a:pt x="0" y="38197"/>
                </a:lnTo>
                <a:lnTo>
                  <a:pt x="1115" y="42538"/>
                </a:lnTo>
                <a:lnTo>
                  <a:pt x="5578" y="49941"/>
                </a:lnTo>
                <a:lnTo>
                  <a:pt x="8745" y="52795"/>
                </a:lnTo>
                <a:lnTo>
                  <a:pt x="16962" y="56779"/>
                </a:lnTo>
                <a:lnTo>
                  <a:pt x="21820" y="57773"/>
                </a:lnTo>
                <a:lnTo>
                  <a:pt x="31896" y="57773"/>
                </a:lnTo>
                <a:lnTo>
                  <a:pt x="36142" y="57065"/>
                </a:lnTo>
                <a:lnTo>
                  <a:pt x="44208" y="54211"/>
                </a:lnTo>
                <a:lnTo>
                  <a:pt x="47626" y="52223"/>
                </a:lnTo>
                <a:lnTo>
                  <a:pt x="50441" y="49655"/>
                </a:lnTo>
                <a:lnTo>
                  <a:pt x="49929" y="48804"/>
                </a:lnTo>
                <a:lnTo>
                  <a:pt x="22254" y="48804"/>
                </a:lnTo>
                <a:lnTo>
                  <a:pt x="17710" y="47428"/>
                </a:lnTo>
                <a:lnTo>
                  <a:pt x="11671" y="41942"/>
                </a:lnTo>
                <a:lnTo>
                  <a:pt x="10255" y="38197"/>
                </a:lnTo>
                <a:lnTo>
                  <a:pt x="10159" y="32035"/>
                </a:lnTo>
                <a:lnTo>
                  <a:pt x="57141" y="32035"/>
                </a:lnTo>
                <a:lnTo>
                  <a:pt x="57638" y="29260"/>
                </a:lnTo>
                <a:lnTo>
                  <a:pt x="57882" y="26866"/>
                </a:lnTo>
                <a:lnTo>
                  <a:pt x="57895" y="24553"/>
                </a:lnTo>
                <a:lnTo>
                  <a:pt x="11236" y="24553"/>
                </a:lnTo>
                <a:lnTo>
                  <a:pt x="12531" y="19567"/>
                </a:lnTo>
                <a:lnTo>
                  <a:pt x="15016" y="15655"/>
                </a:lnTo>
                <a:lnTo>
                  <a:pt x="18691" y="12809"/>
                </a:lnTo>
                <a:lnTo>
                  <a:pt x="22358" y="9962"/>
                </a:lnTo>
                <a:lnTo>
                  <a:pt x="26677" y="8539"/>
                </a:lnTo>
                <a:lnTo>
                  <a:pt x="53023" y="8539"/>
                </a:lnTo>
                <a:lnTo>
                  <a:pt x="46283" y="2186"/>
                </a:lnTo>
                <a:lnTo>
                  <a:pt x="40075" y="0"/>
                </a:lnTo>
                <a:close/>
              </a:path>
              <a:path w="58420" h="57785">
                <a:moveTo>
                  <a:pt x="46009" y="42284"/>
                </a:moveTo>
                <a:lnTo>
                  <a:pt x="43927" y="44280"/>
                </a:lnTo>
                <a:lnTo>
                  <a:pt x="41329" y="45862"/>
                </a:lnTo>
                <a:lnTo>
                  <a:pt x="35137" y="48215"/>
                </a:lnTo>
                <a:lnTo>
                  <a:pt x="31824" y="48804"/>
                </a:lnTo>
                <a:lnTo>
                  <a:pt x="49929" y="48804"/>
                </a:lnTo>
                <a:lnTo>
                  <a:pt x="46009" y="42284"/>
                </a:lnTo>
                <a:close/>
              </a:path>
              <a:path w="58420" h="57785">
                <a:moveTo>
                  <a:pt x="53023" y="8539"/>
                </a:moveTo>
                <a:lnTo>
                  <a:pt x="37051" y="8539"/>
                </a:lnTo>
                <a:lnTo>
                  <a:pt x="41136" y="9938"/>
                </a:lnTo>
                <a:lnTo>
                  <a:pt x="47119" y="15568"/>
                </a:lnTo>
                <a:lnTo>
                  <a:pt x="48470" y="19496"/>
                </a:lnTo>
                <a:lnTo>
                  <a:pt x="48181" y="24553"/>
                </a:lnTo>
                <a:lnTo>
                  <a:pt x="57895" y="24553"/>
                </a:lnTo>
                <a:lnTo>
                  <a:pt x="57895" y="16904"/>
                </a:lnTo>
                <a:lnTo>
                  <a:pt x="55571" y="10940"/>
                </a:lnTo>
                <a:lnTo>
                  <a:pt x="53023" y="8539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0210" y="4774336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60" h="57785">
                <a:moveTo>
                  <a:pt x="17394" y="0"/>
                </a:moveTo>
                <a:lnTo>
                  <a:pt x="7020" y="0"/>
                </a:lnTo>
                <a:lnTo>
                  <a:pt x="630" y="31828"/>
                </a:lnTo>
                <a:lnTo>
                  <a:pt x="217" y="34070"/>
                </a:lnTo>
                <a:lnTo>
                  <a:pt x="89" y="35350"/>
                </a:lnTo>
                <a:lnTo>
                  <a:pt x="0" y="44208"/>
                </a:lnTo>
                <a:lnTo>
                  <a:pt x="1833" y="48875"/>
                </a:lnTo>
                <a:lnTo>
                  <a:pt x="9183" y="55570"/>
                </a:lnTo>
                <a:lnTo>
                  <a:pt x="14185" y="57240"/>
                </a:lnTo>
                <a:lnTo>
                  <a:pt x="24624" y="57240"/>
                </a:lnTo>
                <a:lnTo>
                  <a:pt x="28419" y="56588"/>
                </a:lnTo>
                <a:lnTo>
                  <a:pt x="35408" y="53948"/>
                </a:lnTo>
                <a:lnTo>
                  <a:pt x="38448" y="51976"/>
                </a:lnTo>
                <a:lnTo>
                  <a:pt x="41037" y="49336"/>
                </a:lnTo>
                <a:lnTo>
                  <a:pt x="51033" y="49336"/>
                </a:lnTo>
                <a:lnTo>
                  <a:pt x="51290" y="48056"/>
                </a:lnTo>
                <a:lnTo>
                  <a:pt x="19220" y="48056"/>
                </a:lnTo>
                <a:lnTo>
                  <a:pt x="15963" y="47086"/>
                </a:lnTo>
                <a:lnTo>
                  <a:pt x="11572" y="43158"/>
                </a:lnTo>
                <a:lnTo>
                  <a:pt x="10498" y="40407"/>
                </a:lnTo>
                <a:lnTo>
                  <a:pt x="10470" y="35350"/>
                </a:lnTo>
                <a:lnTo>
                  <a:pt x="10655" y="33744"/>
                </a:lnTo>
                <a:lnTo>
                  <a:pt x="11039" y="31717"/>
                </a:lnTo>
                <a:lnTo>
                  <a:pt x="17394" y="0"/>
                </a:lnTo>
                <a:close/>
              </a:path>
              <a:path w="60960" h="57785">
                <a:moveTo>
                  <a:pt x="51033" y="49336"/>
                </a:moveTo>
                <a:lnTo>
                  <a:pt x="41037" y="49336"/>
                </a:lnTo>
                <a:lnTo>
                  <a:pt x="39638" y="56604"/>
                </a:lnTo>
                <a:lnTo>
                  <a:pt x="49578" y="56604"/>
                </a:lnTo>
                <a:lnTo>
                  <a:pt x="51033" y="49336"/>
                </a:lnTo>
                <a:close/>
              </a:path>
              <a:path w="60960" h="57785">
                <a:moveTo>
                  <a:pt x="60917" y="0"/>
                </a:moveTo>
                <a:lnTo>
                  <a:pt x="50543" y="0"/>
                </a:lnTo>
                <a:lnTo>
                  <a:pt x="43273" y="35923"/>
                </a:lnTo>
                <a:lnTo>
                  <a:pt x="40844" y="40407"/>
                </a:lnTo>
                <a:lnTo>
                  <a:pt x="33566" y="46522"/>
                </a:lnTo>
                <a:lnTo>
                  <a:pt x="29015" y="48056"/>
                </a:lnTo>
                <a:lnTo>
                  <a:pt x="51290" y="48056"/>
                </a:lnTo>
                <a:lnTo>
                  <a:pt x="60917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4951" y="4773803"/>
            <a:ext cx="42545" cy="57150"/>
          </a:xfrm>
          <a:custGeom>
            <a:avLst/>
            <a:gdLst/>
            <a:ahLst/>
            <a:cxnLst/>
            <a:rect l="l" t="t" r="r" b="b"/>
            <a:pathLst>
              <a:path w="42545" h="57150">
                <a:moveTo>
                  <a:pt x="21278" y="540"/>
                </a:moveTo>
                <a:lnTo>
                  <a:pt x="11339" y="540"/>
                </a:lnTo>
                <a:lnTo>
                  <a:pt x="0" y="57145"/>
                </a:lnTo>
                <a:lnTo>
                  <a:pt x="10365" y="57145"/>
                </a:lnTo>
                <a:lnTo>
                  <a:pt x="16091" y="28838"/>
                </a:lnTo>
                <a:lnTo>
                  <a:pt x="18858" y="20521"/>
                </a:lnTo>
                <a:lnTo>
                  <a:pt x="23381" y="14580"/>
                </a:lnTo>
                <a:lnTo>
                  <a:pt x="29660" y="11015"/>
                </a:lnTo>
                <a:lnTo>
                  <a:pt x="37692" y="9827"/>
                </a:lnTo>
                <a:lnTo>
                  <a:pt x="40416" y="9827"/>
                </a:lnTo>
                <a:lnTo>
                  <a:pt x="40582" y="8976"/>
                </a:lnTo>
                <a:lnTo>
                  <a:pt x="19654" y="8976"/>
                </a:lnTo>
                <a:lnTo>
                  <a:pt x="21278" y="540"/>
                </a:lnTo>
                <a:close/>
              </a:path>
              <a:path w="42545" h="57150">
                <a:moveTo>
                  <a:pt x="40416" y="9827"/>
                </a:moveTo>
                <a:lnTo>
                  <a:pt x="38842" y="9827"/>
                </a:lnTo>
                <a:lnTo>
                  <a:pt x="39750" y="9867"/>
                </a:lnTo>
                <a:lnTo>
                  <a:pt x="40394" y="9938"/>
                </a:lnTo>
                <a:close/>
              </a:path>
              <a:path w="42545" h="57150">
                <a:moveTo>
                  <a:pt x="42340" y="0"/>
                </a:moveTo>
                <a:lnTo>
                  <a:pt x="37081" y="0"/>
                </a:lnTo>
                <a:lnTo>
                  <a:pt x="32617" y="707"/>
                </a:lnTo>
                <a:lnTo>
                  <a:pt x="25267" y="3570"/>
                </a:lnTo>
                <a:lnTo>
                  <a:pt x="22171" y="5844"/>
                </a:lnTo>
                <a:lnTo>
                  <a:pt x="19654" y="8976"/>
                </a:lnTo>
                <a:lnTo>
                  <a:pt x="40582" y="8976"/>
                </a:lnTo>
                <a:lnTo>
                  <a:pt x="42340" y="0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3227" y="4773803"/>
            <a:ext cx="60960" cy="57785"/>
          </a:xfrm>
          <a:custGeom>
            <a:avLst/>
            <a:gdLst/>
            <a:ahLst/>
            <a:cxnLst/>
            <a:rect l="l" t="t" r="r" b="b"/>
            <a:pathLst>
              <a:path w="60959" h="57785">
                <a:moveTo>
                  <a:pt x="38986" y="0"/>
                </a:moveTo>
                <a:lnTo>
                  <a:pt x="27189" y="0"/>
                </a:lnTo>
                <a:lnTo>
                  <a:pt x="21423" y="1439"/>
                </a:lnTo>
                <a:lnTo>
                  <a:pt x="11194" y="7211"/>
                </a:lnTo>
                <a:lnTo>
                  <a:pt x="7197" y="11179"/>
                </a:lnTo>
                <a:lnTo>
                  <a:pt x="1447" y="21285"/>
                </a:lnTo>
                <a:lnTo>
                  <a:pt x="0" y="26978"/>
                </a:lnTo>
                <a:lnTo>
                  <a:pt x="0" y="38157"/>
                </a:lnTo>
                <a:lnTo>
                  <a:pt x="21495" y="57773"/>
                </a:lnTo>
                <a:lnTo>
                  <a:pt x="33301" y="57773"/>
                </a:lnTo>
                <a:lnTo>
                  <a:pt x="39043" y="56334"/>
                </a:lnTo>
                <a:lnTo>
                  <a:pt x="49200" y="50561"/>
                </a:lnTo>
                <a:lnTo>
                  <a:pt x="50952" y="48804"/>
                </a:lnTo>
                <a:lnTo>
                  <a:pt x="22147" y="48804"/>
                </a:lnTo>
                <a:lnTo>
                  <a:pt x="17949" y="47404"/>
                </a:lnTo>
                <a:lnTo>
                  <a:pt x="11982" y="41783"/>
                </a:lnTo>
                <a:lnTo>
                  <a:pt x="10593" y="38157"/>
                </a:lnTo>
                <a:lnTo>
                  <a:pt x="10486" y="28266"/>
                </a:lnTo>
                <a:lnTo>
                  <a:pt x="11459" y="24139"/>
                </a:lnTo>
                <a:lnTo>
                  <a:pt x="15343" y="16880"/>
                </a:lnTo>
                <a:lnTo>
                  <a:pt x="18013" y="14041"/>
                </a:lnTo>
                <a:lnTo>
                  <a:pt x="24776" y="9986"/>
                </a:lnTo>
                <a:lnTo>
                  <a:pt x="28588" y="8976"/>
                </a:lnTo>
                <a:lnTo>
                  <a:pt x="55581" y="8976"/>
                </a:lnTo>
                <a:lnTo>
                  <a:pt x="54885" y="7815"/>
                </a:lnTo>
                <a:lnTo>
                  <a:pt x="51773" y="4977"/>
                </a:lnTo>
                <a:lnTo>
                  <a:pt x="43707" y="993"/>
                </a:lnTo>
                <a:lnTo>
                  <a:pt x="38986" y="0"/>
                </a:lnTo>
                <a:close/>
              </a:path>
              <a:path w="60959" h="57785">
                <a:moveTo>
                  <a:pt x="55581" y="8976"/>
                </a:moveTo>
                <a:lnTo>
                  <a:pt x="38311" y="8976"/>
                </a:lnTo>
                <a:lnTo>
                  <a:pt x="42525" y="10360"/>
                </a:lnTo>
                <a:lnTo>
                  <a:pt x="48428" y="15918"/>
                </a:lnTo>
                <a:lnTo>
                  <a:pt x="49907" y="19830"/>
                </a:lnTo>
                <a:lnTo>
                  <a:pt x="49907" y="29514"/>
                </a:lnTo>
                <a:lnTo>
                  <a:pt x="48950" y="33641"/>
                </a:lnTo>
                <a:lnTo>
                  <a:pt x="45139" y="40900"/>
                </a:lnTo>
                <a:lnTo>
                  <a:pt x="42469" y="43739"/>
                </a:lnTo>
                <a:lnTo>
                  <a:pt x="35633" y="47794"/>
                </a:lnTo>
                <a:lnTo>
                  <a:pt x="31797" y="48804"/>
                </a:lnTo>
                <a:lnTo>
                  <a:pt x="50952" y="48804"/>
                </a:lnTo>
                <a:lnTo>
                  <a:pt x="53172" y="46577"/>
                </a:lnTo>
                <a:lnTo>
                  <a:pt x="58938" y="36400"/>
                </a:lnTo>
                <a:lnTo>
                  <a:pt x="60378" y="30691"/>
                </a:lnTo>
                <a:lnTo>
                  <a:pt x="60378" y="19432"/>
                </a:lnTo>
                <a:lnTo>
                  <a:pt x="59276" y="15146"/>
                </a:lnTo>
                <a:lnTo>
                  <a:pt x="55581" y="8976"/>
                </a:lnTo>
                <a:close/>
              </a:path>
            </a:pathLst>
          </a:custGeom>
          <a:solidFill>
            <a:srgbClr val="5F25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491" y="4858832"/>
            <a:ext cx="504190" cy="215900"/>
          </a:xfrm>
          <a:custGeom>
            <a:avLst/>
            <a:gdLst/>
            <a:ahLst/>
            <a:cxnLst/>
            <a:rect l="l" t="t" r="r" b="b"/>
            <a:pathLst>
              <a:path w="504190" h="215900">
                <a:moveTo>
                  <a:pt x="178709" y="108494"/>
                </a:moveTo>
                <a:lnTo>
                  <a:pt x="137695" y="108494"/>
                </a:lnTo>
                <a:lnTo>
                  <a:pt x="137695" y="113615"/>
                </a:lnTo>
                <a:lnTo>
                  <a:pt x="153389" y="164404"/>
                </a:lnTo>
                <a:lnTo>
                  <a:pt x="181521" y="195082"/>
                </a:lnTo>
                <a:lnTo>
                  <a:pt x="219240" y="213085"/>
                </a:lnTo>
                <a:lnTo>
                  <a:pt x="262569" y="215478"/>
                </a:lnTo>
                <a:lnTo>
                  <a:pt x="277696" y="212232"/>
                </a:lnTo>
                <a:lnTo>
                  <a:pt x="291883" y="207046"/>
                </a:lnTo>
                <a:lnTo>
                  <a:pt x="305003" y="200088"/>
                </a:lnTo>
                <a:lnTo>
                  <a:pt x="316932" y="191529"/>
                </a:lnTo>
                <a:lnTo>
                  <a:pt x="362039" y="191529"/>
                </a:lnTo>
                <a:lnTo>
                  <a:pt x="362039" y="176418"/>
                </a:lnTo>
                <a:lnTo>
                  <a:pt x="257229" y="176418"/>
                </a:lnTo>
                <a:lnTo>
                  <a:pt x="229577" y="174919"/>
                </a:lnTo>
                <a:lnTo>
                  <a:pt x="205465" y="163502"/>
                </a:lnTo>
                <a:lnTo>
                  <a:pt x="187464" y="144006"/>
                </a:lnTo>
                <a:lnTo>
                  <a:pt x="178145" y="118274"/>
                </a:lnTo>
                <a:lnTo>
                  <a:pt x="178709" y="108494"/>
                </a:lnTo>
                <a:close/>
              </a:path>
              <a:path w="504190" h="215900">
                <a:moveTo>
                  <a:pt x="83163" y="2775"/>
                </a:moveTo>
                <a:lnTo>
                  <a:pt x="2092" y="2775"/>
                </a:lnTo>
                <a:lnTo>
                  <a:pt x="24" y="4819"/>
                </a:lnTo>
                <a:lnTo>
                  <a:pt x="0" y="209998"/>
                </a:lnTo>
                <a:lnTo>
                  <a:pt x="2068" y="212043"/>
                </a:lnTo>
                <a:lnTo>
                  <a:pt x="43066" y="212043"/>
                </a:lnTo>
                <a:lnTo>
                  <a:pt x="45109" y="209998"/>
                </a:lnTo>
                <a:lnTo>
                  <a:pt x="45133" y="127195"/>
                </a:lnTo>
                <a:lnTo>
                  <a:pt x="47200" y="125136"/>
                </a:lnTo>
                <a:lnTo>
                  <a:pt x="84458" y="125136"/>
                </a:lnTo>
                <a:lnTo>
                  <a:pt x="95508" y="124378"/>
                </a:lnTo>
                <a:lnTo>
                  <a:pt x="109140" y="121729"/>
                </a:lnTo>
                <a:lnTo>
                  <a:pt x="123740" y="116623"/>
                </a:lnTo>
                <a:lnTo>
                  <a:pt x="137695" y="108494"/>
                </a:lnTo>
                <a:lnTo>
                  <a:pt x="178709" y="108494"/>
                </a:lnTo>
                <a:lnTo>
                  <a:pt x="179722" y="90937"/>
                </a:lnTo>
                <a:lnTo>
                  <a:pt x="47200" y="90827"/>
                </a:lnTo>
                <a:lnTo>
                  <a:pt x="45133" y="88783"/>
                </a:lnTo>
                <a:lnTo>
                  <a:pt x="45165" y="39088"/>
                </a:lnTo>
                <a:lnTo>
                  <a:pt x="47200" y="37077"/>
                </a:lnTo>
                <a:lnTo>
                  <a:pt x="151225" y="37077"/>
                </a:lnTo>
                <a:lnTo>
                  <a:pt x="143311" y="24411"/>
                </a:lnTo>
                <a:lnTo>
                  <a:pt x="122038" y="10991"/>
                </a:lnTo>
                <a:lnTo>
                  <a:pt x="99868" y="4479"/>
                </a:lnTo>
                <a:lnTo>
                  <a:pt x="83163" y="2775"/>
                </a:lnTo>
                <a:close/>
              </a:path>
              <a:path w="504190" h="215900">
                <a:moveTo>
                  <a:pt x="362039" y="191529"/>
                </a:moveTo>
                <a:lnTo>
                  <a:pt x="316932" y="191529"/>
                </a:lnTo>
                <a:lnTo>
                  <a:pt x="316932" y="209998"/>
                </a:lnTo>
                <a:lnTo>
                  <a:pt x="318999" y="212043"/>
                </a:lnTo>
                <a:lnTo>
                  <a:pt x="359972" y="212043"/>
                </a:lnTo>
                <a:lnTo>
                  <a:pt x="362039" y="209998"/>
                </a:lnTo>
                <a:lnTo>
                  <a:pt x="362039" y="191529"/>
                </a:lnTo>
                <a:close/>
              </a:path>
              <a:path w="504190" h="215900">
                <a:moveTo>
                  <a:pt x="442246" y="126281"/>
                </a:moveTo>
                <a:lnTo>
                  <a:pt x="372453" y="126281"/>
                </a:lnTo>
                <a:lnTo>
                  <a:pt x="378638" y="128046"/>
                </a:lnTo>
                <a:lnTo>
                  <a:pt x="387716" y="133334"/>
                </a:lnTo>
                <a:lnTo>
                  <a:pt x="420750" y="168855"/>
                </a:lnTo>
                <a:lnTo>
                  <a:pt x="443817" y="200307"/>
                </a:lnTo>
                <a:lnTo>
                  <a:pt x="451754" y="211334"/>
                </a:lnTo>
                <a:lnTo>
                  <a:pt x="453153" y="212043"/>
                </a:lnTo>
                <a:lnTo>
                  <a:pt x="502361" y="212043"/>
                </a:lnTo>
                <a:lnTo>
                  <a:pt x="503913" y="208370"/>
                </a:lnTo>
                <a:lnTo>
                  <a:pt x="501750" y="206205"/>
                </a:lnTo>
                <a:lnTo>
                  <a:pt x="497447" y="201821"/>
                </a:lnTo>
                <a:lnTo>
                  <a:pt x="467150" y="162958"/>
                </a:lnTo>
                <a:lnTo>
                  <a:pt x="451497" y="139687"/>
                </a:lnTo>
                <a:lnTo>
                  <a:pt x="446896" y="132888"/>
                </a:lnTo>
                <a:lnTo>
                  <a:pt x="442246" y="126281"/>
                </a:lnTo>
                <a:close/>
              </a:path>
              <a:path w="504190" h="215900">
                <a:moveTo>
                  <a:pt x="399056" y="2775"/>
                </a:moveTo>
                <a:lnTo>
                  <a:pt x="319007" y="2775"/>
                </a:lnTo>
                <a:lnTo>
                  <a:pt x="316940" y="4819"/>
                </a:lnTo>
                <a:lnTo>
                  <a:pt x="316849" y="108494"/>
                </a:lnTo>
                <a:lnTo>
                  <a:pt x="312579" y="132249"/>
                </a:lnTo>
                <a:lnTo>
                  <a:pt x="300209" y="153023"/>
                </a:lnTo>
                <a:lnTo>
                  <a:pt x="281276" y="168386"/>
                </a:lnTo>
                <a:lnTo>
                  <a:pt x="257229" y="176418"/>
                </a:lnTo>
                <a:lnTo>
                  <a:pt x="362039" y="176418"/>
                </a:lnTo>
                <a:lnTo>
                  <a:pt x="362039" y="128324"/>
                </a:lnTo>
                <a:lnTo>
                  <a:pt x="364106" y="126281"/>
                </a:lnTo>
                <a:lnTo>
                  <a:pt x="442246" y="126281"/>
                </a:lnTo>
                <a:lnTo>
                  <a:pt x="439154" y="122009"/>
                </a:lnTo>
                <a:lnTo>
                  <a:pt x="436354" y="118242"/>
                </a:lnTo>
                <a:lnTo>
                  <a:pt x="450833" y="110680"/>
                </a:lnTo>
                <a:lnTo>
                  <a:pt x="463320" y="99431"/>
                </a:lnTo>
                <a:lnTo>
                  <a:pt x="468166" y="90827"/>
                </a:lnTo>
                <a:lnTo>
                  <a:pt x="364106" y="90827"/>
                </a:lnTo>
                <a:lnTo>
                  <a:pt x="362031" y="88783"/>
                </a:lnTo>
                <a:lnTo>
                  <a:pt x="362031" y="40265"/>
                </a:lnTo>
                <a:lnTo>
                  <a:pt x="364106" y="38222"/>
                </a:lnTo>
                <a:lnTo>
                  <a:pt x="467784" y="38222"/>
                </a:lnTo>
                <a:lnTo>
                  <a:pt x="465983" y="32264"/>
                </a:lnTo>
                <a:lnTo>
                  <a:pt x="443944" y="13837"/>
                </a:lnTo>
                <a:lnTo>
                  <a:pt x="418545" y="5029"/>
                </a:lnTo>
                <a:lnTo>
                  <a:pt x="399056" y="2775"/>
                </a:lnTo>
                <a:close/>
              </a:path>
              <a:path w="504190" h="215900">
                <a:moveTo>
                  <a:pt x="151225" y="37077"/>
                </a:moveTo>
                <a:lnTo>
                  <a:pt x="80630" y="37077"/>
                </a:lnTo>
                <a:lnTo>
                  <a:pt x="89066" y="38017"/>
                </a:lnTo>
                <a:lnTo>
                  <a:pt x="99951" y="41775"/>
                </a:lnTo>
                <a:lnTo>
                  <a:pt x="109360" y="49760"/>
                </a:lnTo>
                <a:lnTo>
                  <a:pt x="113368" y="63379"/>
                </a:lnTo>
                <a:lnTo>
                  <a:pt x="109665" y="77178"/>
                </a:lnTo>
                <a:lnTo>
                  <a:pt x="100823" y="85556"/>
                </a:lnTo>
                <a:lnTo>
                  <a:pt x="90244" y="89708"/>
                </a:lnTo>
                <a:lnTo>
                  <a:pt x="81329" y="90827"/>
                </a:lnTo>
                <a:lnTo>
                  <a:pt x="179776" y="90827"/>
                </a:lnTo>
                <a:lnTo>
                  <a:pt x="191400" y="67095"/>
                </a:lnTo>
                <a:lnTo>
                  <a:pt x="211249" y="49293"/>
                </a:lnTo>
                <a:lnTo>
                  <a:pt x="218188" y="46841"/>
                </a:lnTo>
                <a:lnTo>
                  <a:pt x="157325" y="46841"/>
                </a:lnTo>
                <a:lnTo>
                  <a:pt x="151225" y="37077"/>
                </a:lnTo>
                <a:close/>
              </a:path>
              <a:path w="504190" h="215900">
                <a:moveTo>
                  <a:pt x="467784" y="38222"/>
                </a:moveTo>
                <a:lnTo>
                  <a:pt x="396731" y="38222"/>
                </a:lnTo>
                <a:lnTo>
                  <a:pt x="405297" y="38983"/>
                </a:lnTo>
                <a:lnTo>
                  <a:pt x="416458" y="42347"/>
                </a:lnTo>
                <a:lnTo>
                  <a:pt x="426141" y="49939"/>
                </a:lnTo>
                <a:lnTo>
                  <a:pt x="430274" y="63379"/>
                </a:lnTo>
                <a:lnTo>
                  <a:pt x="426518" y="77178"/>
                </a:lnTo>
                <a:lnTo>
                  <a:pt x="417559" y="85556"/>
                </a:lnTo>
                <a:lnTo>
                  <a:pt x="406861" y="89708"/>
                </a:lnTo>
                <a:lnTo>
                  <a:pt x="397889" y="90827"/>
                </a:lnTo>
                <a:lnTo>
                  <a:pt x="468166" y="90827"/>
                </a:lnTo>
                <a:lnTo>
                  <a:pt x="472083" y="83872"/>
                </a:lnTo>
                <a:lnTo>
                  <a:pt x="475389" y="63379"/>
                </a:lnTo>
                <a:lnTo>
                  <a:pt x="467784" y="38222"/>
                </a:lnTo>
                <a:close/>
              </a:path>
              <a:path w="504190" h="215900">
                <a:moveTo>
                  <a:pt x="249712" y="0"/>
                </a:moveTo>
                <a:lnTo>
                  <a:pt x="209229" y="6938"/>
                </a:lnTo>
                <a:lnTo>
                  <a:pt x="171620" y="30282"/>
                </a:lnTo>
                <a:lnTo>
                  <a:pt x="157325" y="46841"/>
                </a:lnTo>
                <a:lnTo>
                  <a:pt x="218188" y="46841"/>
                </a:lnTo>
                <a:lnTo>
                  <a:pt x="237334" y="40074"/>
                </a:lnTo>
                <a:lnTo>
                  <a:pt x="244282" y="39088"/>
                </a:lnTo>
                <a:lnTo>
                  <a:pt x="258291" y="39088"/>
                </a:lnTo>
                <a:lnTo>
                  <a:pt x="267201" y="1630"/>
                </a:lnTo>
                <a:lnTo>
                  <a:pt x="258507" y="423"/>
                </a:lnTo>
                <a:lnTo>
                  <a:pt x="249712" y="0"/>
                </a:lnTo>
                <a:close/>
              </a:path>
              <a:path w="504190" h="215900">
                <a:moveTo>
                  <a:pt x="258291" y="39088"/>
                </a:moveTo>
                <a:lnTo>
                  <a:pt x="244282" y="39088"/>
                </a:lnTo>
                <a:lnTo>
                  <a:pt x="251351" y="39526"/>
                </a:lnTo>
                <a:lnTo>
                  <a:pt x="257953" y="40512"/>
                </a:lnTo>
                <a:lnTo>
                  <a:pt x="258291" y="39088"/>
                </a:lnTo>
                <a:close/>
              </a:path>
            </a:pathLst>
          </a:custGeom>
          <a:solidFill>
            <a:srgbClr val="5F25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475486" y="106044"/>
            <a:ext cx="614172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25" dirty="0">
                <a:latin typeface="Tahoma"/>
                <a:cs typeface="Tahoma"/>
              </a:rPr>
              <a:t>Importance/Relevance </a:t>
            </a:r>
            <a:r>
              <a:rPr b="1" spc="15" dirty="0">
                <a:latin typeface="Tahoma"/>
                <a:cs typeface="Tahoma"/>
              </a:rPr>
              <a:t>of </a:t>
            </a:r>
            <a:r>
              <a:rPr b="1" spc="30" dirty="0">
                <a:latin typeface="Tahoma"/>
                <a:cs typeface="Tahoma"/>
              </a:rPr>
              <a:t>the</a:t>
            </a:r>
            <a:r>
              <a:rPr b="1" spc="-25" dirty="0">
                <a:latin typeface="Tahoma"/>
                <a:cs typeface="Tahoma"/>
              </a:rPr>
              <a:t> </a:t>
            </a:r>
            <a:r>
              <a:rPr b="1" spc="10" dirty="0">
                <a:latin typeface="Tahoma"/>
                <a:cs typeface="Tahoma"/>
              </a:rPr>
              <a:t>trial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3047" y="1031239"/>
            <a:ext cx="8499475" cy="3264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56235" marR="279400" indent="-34353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Tahoma"/>
                <a:cs typeface="Tahoma"/>
              </a:rPr>
              <a:t>For the treatment </a:t>
            </a:r>
            <a:r>
              <a:rPr sz="2000" b="1" spc="-10" dirty="0">
                <a:latin typeface="Tahoma"/>
                <a:cs typeface="Tahoma"/>
              </a:rPr>
              <a:t>of </a:t>
            </a:r>
            <a:r>
              <a:rPr sz="2000" b="1" dirty="0">
                <a:latin typeface="Tahoma"/>
                <a:cs typeface="Tahoma"/>
              </a:rPr>
              <a:t>patients </a:t>
            </a:r>
            <a:r>
              <a:rPr sz="2000" b="1" spc="5" dirty="0">
                <a:latin typeface="Tahoma"/>
                <a:cs typeface="Tahoma"/>
              </a:rPr>
              <a:t>with </a:t>
            </a:r>
            <a:r>
              <a:rPr sz="2000" b="1" spc="-5" dirty="0">
                <a:latin typeface="Tahoma"/>
                <a:cs typeface="Tahoma"/>
              </a:rPr>
              <a:t>symptomatic severe</a:t>
            </a:r>
            <a:r>
              <a:rPr sz="2000" b="1" spc="-180" dirty="0">
                <a:latin typeface="Tahoma"/>
                <a:cs typeface="Tahoma"/>
              </a:rPr>
              <a:t> </a:t>
            </a:r>
            <a:r>
              <a:rPr sz="2000" b="1" spc="-10" dirty="0">
                <a:latin typeface="Tahoma"/>
                <a:cs typeface="Tahoma"/>
              </a:rPr>
              <a:t>native  </a:t>
            </a:r>
            <a:r>
              <a:rPr sz="2000" b="1" spc="-5" dirty="0">
                <a:latin typeface="Tahoma"/>
                <a:cs typeface="Tahoma"/>
              </a:rPr>
              <a:t>aortic </a:t>
            </a:r>
            <a:r>
              <a:rPr sz="2000" b="1" spc="-10" dirty="0">
                <a:latin typeface="Tahoma"/>
                <a:cs typeface="Tahoma"/>
              </a:rPr>
              <a:t>stenosis, </a:t>
            </a:r>
            <a:r>
              <a:rPr sz="2000" b="1" dirty="0">
                <a:latin typeface="Tahoma"/>
                <a:cs typeface="Tahoma"/>
              </a:rPr>
              <a:t>the </a:t>
            </a:r>
            <a:r>
              <a:rPr sz="2000" b="1" spc="5" dirty="0">
                <a:solidFill>
                  <a:srgbClr val="00AF50"/>
                </a:solidFill>
                <a:latin typeface="Tahoma"/>
                <a:cs typeface="Tahoma"/>
              </a:rPr>
              <a:t>Myval </a:t>
            </a:r>
            <a:r>
              <a:rPr sz="2000" b="1" spc="-15" dirty="0">
                <a:solidFill>
                  <a:srgbClr val="00AF50"/>
                </a:solidFill>
                <a:latin typeface="Tahoma"/>
                <a:cs typeface="Tahoma"/>
              </a:rPr>
              <a:t>THV </a:t>
            </a:r>
            <a:r>
              <a:rPr sz="2000" b="1" dirty="0">
                <a:solidFill>
                  <a:srgbClr val="00AF50"/>
                </a:solidFill>
                <a:latin typeface="Tahoma"/>
                <a:cs typeface="Tahoma"/>
              </a:rPr>
              <a:t>series </a:t>
            </a:r>
            <a:r>
              <a:rPr sz="2000" b="1" spc="5" dirty="0">
                <a:latin typeface="Tahoma"/>
                <a:cs typeface="Tahoma"/>
              </a:rPr>
              <a:t>at </a:t>
            </a:r>
            <a:r>
              <a:rPr sz="2000" b="1" spc="-5" dirty="0">
                <a:latin typeface="Tahoma"/>
                <a:cs typeface="Tahoma"/>
              </a:rPr>
              <a:t>one </a:t>
            </a:r>
            <a:r>
              <a:rPr sz="2000" b="1" dirty="0">
                <a:latin typeface="Tahoma"/>
                <a:cs typeface="Tahoma"/>
              </a:rPr>
              <a:t>year </a:t>
            </a:r>
            <a:r>
              <a:rPr sz="2000" b="1" spc="-10" dirty="0">
                <a:latin typeface="Tahoma"/>
                <a:cs typeface="Tahoma"/>
              </a:rPr>
              <a:t>was non-  </a:t>
            </a:r>
            <a:r>
              <a:rPr sz="2000" b="1" spc="-5" dirty="0">
                <a:latin typeface="Tahoma"/>
                <a:cs typeface="Tahoma"/>
              </a:rPr>
              <a:t>inferior </a:t>
            </a:r>
            <a:r>
              <a:rPr sz="2000" b="1" dirty="0">
                <a:latin typeface="Tahoma"/>
                <a:cs typeface="Tahoma"/>
              </a:rPr>
              <a:t>to the contemporary </a:t>
            </a:r>
            <a:r>
              <a:rPr sz="2000" b="1" spc="-10" dirty="0">
                <a:latin typeface="Tahoma"/>
                <a:cs typeface="Tahoma"/>
              </a:rPr>
              <a:t>THVs </a:t>
            </a:r>
            <a:r>
              <a:rPr sz="2000" b="1" spc="10" dirty="0">
                <a:latin typeface="Tahoma"/>
                <a:cs typeface="Tahoma"/>
              </a:rPr>
              <a:t>(</a:t>
            </a:r>
            <a:r>
              <a:rPr sz="2000" b="1" spc="10" dirty="0">
                <a:solidFill>
                  <a:srgbClr val="C0504D"/>
                </a:solidFill>
                <a:latin typeface="Tahoma"/>
                <a:cs typeface="Tahoma"/>
              </a:rPr>
              <a:t>Sapien </a:t>
            </a:r>
            <a:r>
              <a:rPr sz="2000" b="1" dirty="0">
                <a:solidFill>
                  <a:srgbClr val="C0504D"/>
                </a:solidFill>
                <a:latin typeface="Tahoma"/>
                <a:cs typeface="Tahoma"/>
              </a:rPr>
              <a:t>and </a:t>
            </a:r>
            <a:r>
              <a:rPr sz="2000" b="1" spc="-5" dirty="0">
                <a:solidFill>
                  <a:srgbClr val="C0504D"/>
                </a:solidFill>
                <a:latin typeface="Tahoma"/>
                <a:cs typeface="Tahoma"/>
              </a:rPr>
              <a:t>Evolut </a:t>
            </a:r>
            <a:r>
              <a:rPr sz="2000" b="1" spc="10" dirty="0">
                <a:solidFill>
                  <a:srgbClr val="C0504D"/>
                </a:solidFill>
                <a:latin typeface="Tahoma"/>
                <a:cs typeface="Tahoma"/>
              </a:rPr>
              <a:t>THV  </a:t>
            </a:r>
            <a:r>
              <a:rPr sz="2000" b="1" spc="-5" dirty="0">
                <a:solidFill>
                  <a:srgbClr val="C0504D"/>
                </a:solidFill>
                <a:latin typeface="Tahoma"/>
                <a:cs typeface="Tahoma"/>
              </a:rPr>
              <a:t>series</a:t>
            </a:r>
            <a:r>
              <a:rPr sz="2000" b="1" spc="-5" dirty="0">
                <a:latin typeface="Tahoma"/>
                <a:cs typeface="Tahoma"/>
              </a:rPr>
              <a:t>) </a:t>
            </a:r>
            <a:r>
              <a:rPr sz="2000" b="1" spc="5" dirty="0">
                <a:latin typeface="Tahoma"/>
                <a:cs typeface="Tahoma"/>
              </a:rPr>
              <a:t>with </a:t>
            </a:r>
            <a:r>
              <a:rPr sz="2000" b="1" spc="-10" dirty="0">
                <a:latin typeface="Tahoma"/>
                <a:cs typeface="Tahoma"/>
              </a:rPr>
              <a:t>respect </a:t>
            </a:r>
            <a:r>
              <a:rPr sz="2000" b="1" spc="5" dirty="0">
                <a:latin typeface="Tahoma"/>
                <a:cs typeface="Tahoma"/>
              </a:rPr>
              <a:t>to </a:t>
            </a:r>
            <a:r>
              <a:rPr sz="2000" b="1" dirty="0">
                <a:latin typeface="Tahoma"/>
                <a:cs typeface="Tahoma"/>
              </a:rPr>
              <a:t>the </a:t>
            </a:r>
            <a:r>
              <a:rPr sz="2000" b="1" spc="-5" dirty="0">
                <a:latin typeface="Tahoma"/>
                <a:cs typeface="Tahoma"/>
              </a:rPr>
              <a:t>clinical efficacy</a:t>
            </a:r>
            <a:r>
              <a:rPr sz="2000" b="1" spc="-9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endpoint.</a:t>
            </a:r>
            <a:endParaRPr sz="2000">
              <a:latin typeface="Tahoma"/>
              <a:cs typeface="Tahoma"/>
            </a:endParaRPr>
          </a:p>
          <a:p>
            <a:pPr marL="356235" marR="5080" indent="-343535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Tahoma"/>
                <a:cs typeface="Tahoma"/>
              </a:rPr>
              <a:t>Echocardiographic outcomes </a:t>
            </a:r>
            <a:r>
              <a:rPr sz="2000" b="1" spc="5" dirty="0">
                <a:latin typeface="Tahoma"/>
                <a:cs typeface="Tahoma"/>
              </a:rPr>
              <a:t>as </a:t>
            </a:r>
            <a:r>
              <a:rPr sz="2000" b="1" spc="10" dirty="0">
                <a:latin typeface="Tahoma"/>
                <a:cs typeface="Tahoma"/>
              </a:rPr>
              <a:t>well </a:t>
            </a:r>
            <a:r>
              <a:rPr sz="2000" b="1" spc="5" dirty="0">
                <a:latin typeface="Tahoma"/>
                <a:cs typeface="Tahoma"/>
              </a:rPr>
              <a:t>as </a:t>
            </a:r>
            <a:r>
              <a:rPr sz="2000" b="1" spc="-5" dirty="0">
                <a:latin typeface="Tahoma"/>
                <a:cs typeface="Tahoma"/>
              </a:rPr>
              <a:t>quality-of-life outcomes  </a:t>
            </a:r>
            <a:r>
              <a:rPr sz="2000" b="1" dirty="0">
                <a:latin typeface="Tahoma"/>
                <a:cs typeface="Tahoma"/>
              </a:rPr>
              <a:t>were </a:t>
            </a:r>
            <a:r>
              <a:rPr sz="2000" b="1" spc="-5" dirty="0">
                <a:latin typeface="Tahoma"/>
                <a:cs typeface="Tahoma"/>
              </a:rPr>
              <a:t>comparable </a:t>
            </a:r>
            <a:r>
              <a:rPr sz="2000" b="1" dirty="0">
                <a:latin typeface="Tahoma"/>
                <a:cs typeface="Tahoma"/>
              </a:rPr>
              <a:t>between the </a:t>
            </a:r>
            <a:r>
              <a:rPr sz="2000" b="1" spc="10" dirty="0">
                <a:latin typeface="Tahoma"/>
                <a:cs typeface="Tahoma"/>
              </a:rPr>
              <a:t>two</a:t>
            </a:r>
            <a:r>
              <a:rPr sz="2000" b="1" spc="-125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arms.</a:t>
            </a:r>
            <a:endParaRPr sz="2000">
              <a:latin typeface="Tahoma"/>
              <a:cs typeface="Tahoma"/>
            </a:endParaRPr>
          </a:p>
          <a:p>
            <a:pPr marL="356235" marR="587375" indent="-343535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10" dirty="0">
                <a:latin typeface="Tahoma"/>
                <a:cs typeface="Tahoma"/>
              </a:rPr>
              <a:t>The </a:t>
            </a:r>
            <a:r>
              <a:rPr sz="2000" b="1" dirty="0">
                <a:latin typeface="Tahoma"/>
                <a:cs typeface="Tahoma"/>
              </a:rPr>
              <a:t>LANDMARK </a:t>
            </a:r>
            <a:r>
              <a:rPr sz="2000" b="1" spc="5" dirty="0">
                <a:latin typeface="Tahoma"/>
                <a:cs typeface="Tahoma"/>
              </a:rPr>
              <a:t>trial </a:t>
            </a:r>
            <a:r>
              <a:rPr sz="2000" b="1" spc="-5" dirty="0">
                <a:latin typeface="Tahoma"/>
                <a:cs typeface="Tahoma"/>
              </a:rPr>
              <a:t>implemented </a:t>
            </a:r>
            <a:r>
              <a:rPr sz="2000" b="1" dirty="0">
                <a:latin typeface="Tahoma"/>
                <a:cs typeface="Tahoma"/>
              </a:rPr>
              <a:t>the </a:t>
            </a:r>
            <a:r>
              <a:rPr sz="2000" b="1" spc="-5" dirty="0">
                <a:latin typeface="Tahoma"/>
                <a:cs typeface="Tahoma"/>
              </a:rPr>
              <a:t>recommendations </a:t>
            </a:r>
            <a:r>
              <a:rPr sz="2000" b="1" spc="-15" dirty="0">
                <a:latin typeface="Tahoma"/>
                <a:cs typeface="Tahoma"/>
              </a:rPr>
              <a:t>of  </a:t>
            </a:r>
            <a:r>
              <a:rPr sz="2000" b="1" spc="-5" dirty="0">
                <a:latin typeface="Tahoma"/>
                <a:cs typeface="Tahoma"/>
              </a:rPr>
              <a:t>VARC-3.</a:t>
            </a:r>
            <a:endParaRPr sz="2000">
              <a:latin typeface="Tahoma"/>
              <a:cs typeface="Tahoma"/>
            </a:endParaRPr>
          </a:p>
          <a:p>
            <a:pPr marL="356235" indent="-343535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Tahoma"/>
                <a:cs typeface="Tahoma"/>
              </a:rPr>
              <a:t>Follow-up </a:t>
            </a:r>
            <a:r>
              <a:rPr sz="2000" b="1" spc="-10" dirty="0">
                <a:latin typeface="Tahoma"/>
                <a:cs typeface="Tahoma"/>
              </a:rPr>
              <a:t>of </a:t>
            </a:r>
            <a:r>
              <a:rPr sz="2000" b="1" dirty="0">
                <a:latin typeface="Tahoma"/>
                <a:cs typeface="Tahoma"/>
              </a:rPr>
              <a:t>patients is planned </a:t>
            </a:r>
            <a:r>
              <a:rPr sz="2000" b="1" spc="10" dirty="0">
                <a:latin typeface="Tahoma"/>
                <a:cs typeface="Tahoma"/>
              </a:rPr>
              <a:t>for </a:t>
            </a:r>
            <a:r>
              <a:rPr sz="2000" b="1" spc="5" dirty="0">
                <a:latin typeface="Tahoma"/>
                <a:cs typeface="Tahoma"/>
              </a:rPr>
              <a:t>up to </a:t>
            </a:r>
            <a:r>
              <a:rPr sz="2000" b="1" spc="10" dirty="0">
                <a:latin typeface="Tahoma"/>
                <a:cs typeface="Tahoma"/>
              </a:rPr>
              <a:t>10 </a:t>
            </a:r>
            <a:r>
              <a:rPr sz="2000" b="1" spc="5" dirty="0">
                <a:latin typeface="Tahoma"/>
                <a:cs typeface="Tahoma"/>
              </a:rPr>
              <a:t>years to</a:t>
            </a:r>
            <a:r>
              <a:rPr sz="2000" b="1" spc="-254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evaluate</a:t>
            </a:r>
            <a:endParaRPr sz="2000">
              <a:latin typeface="Tahoma"/>
              <a:cs typeface="Tahoma"/>
            </a:endParaRPr>
          </a:p>
          <a:p>
            <a:pPr marL="356235">
              <a:lnSpc>
                <a:spcPct val="100000"/>
              </a:lnSpc>
            </a:pPr>
            <a:r>
              <a:rPr sz="2000" b="1" dirty="0">
                <a:latin typeface="Tahoma"/>
                <a:cs typeface="Tahoma"/>
              </a:rPr>
              <a:t>the </a:t>
            </a:r>
            <a:r>
              <a:rPr sz="2000" b="1" spc="-5" dirty="0">
                <a:latin typeface="Tahoma"/>
                <a:cs typeface="Tahoma"/>
              </a:rPr>
              <a:t>long-term </a:t>
            </a:r>
            <a:r>
              <a:rPr sz="2000" b="1" dirty="0">
                <a:latin typeface="Tahoma"/>
                <a:cs typeface="Tahoma"/>
              </a:rPr>
              <a:t>performance </a:t>
            </a:r>
            <a:r>
              <a:rPr sz="2000" b="1" spc="5" dirty="0">
                <a:latin typeface="Tahoma"/>
                <a:cs typeface="Tahoma"/>
              </a:rPr>
              <a:t>and </a:t>
            </a:r>
            <a:r>
              <a:rPr sz="2000" b="1" spc="-5" dirty="0">
                <a:latin typeface="Tahoma"/>
                <a:cs typeface="Tahoma"/>
              </a:rPr>
              <a:t>durability </a:t>
            </a:r>
            <a:r>
              <a:rPr sz="2000" b="1" spc="25" dirty="0">
                <a:latin typeface="Tahoma"/>
                <a:cs typeface="Tahoma"/>
              </a:rPr>
              <a:t>of </a:t>
            </a:r>
            <a:r>
              <a:rPr sz="2000" b="1" dirty="0">
                <a:latin typeface="Tahoma"/>
                <a:cs typeface="Tahoma"/>
              </a:rPr>
              <a:t>the</a:t>
            </a:r>
            <a:r>
              <a:rPr sz="2000" b="1" spc="-160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device.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30"/>
              </a:spcBef>
            </a:pPr>
            <a:r>
              <a:rPr spc="5" dirty="0"/>
              <a:t>pcronline.com</a:t>
            </a:r>
          </a:p>
        </p:txBody>
      </p:sp>
      <p:sp>
        <p:nvSpPr>
          <p:cNvPr id="3" name="object 3"/>
          <p:cNvSpPr/>
          <p:nvPr/>
        </p:nvSpPr>
        <p:spPr>
          <a:xfrm>
            <a:off x="4039725" y="2039441"/>
            <a:ext cx="1064895" cy="1064895"/>
          </a:xfrm>
          <a:custGeom>
            <a:avLst/>
            <a:gdLst/>
            <a:ahLst/>
            <a:cxnLst/>
            <a:rect l="l" t="t" r="r" b="b"/>
            <a:pathLst>
              <a:path w="1064895" h="1064895">
                <a:moveTo>
                  <a:pt x="0" y="1064719"/>
                </a:moveTo>
                <a:lnTo>
                  <a:pt x="1064663" y="1064719"/>
                </a:lnTo>
                <a:lnTo>
                  <a:pt x="1064663" y="0"/>
                </a:lnTo>
                <a:lnTo>
                  <a:pt x="0" y="0"/>
                </a:lnTo>
                <a:lnTo>
                  <a:pt x="0" y="10647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29158" y="2369500"/>
            <a:ext cx="927735" cy="402590"/>
          </a:xfrm>
          <a:custGeom>
            <a:avLst/>
            <a:gdLst/>
            <a:ahLst/>
            <a:cxnLst/>
            <a:rect l="l" t="t" r="r" b="b"/>
            <a:pathLst>
              <a:path w="927735" h="402589">
                <a:moveTo>
                  <a:pt x="328993" y="202012"/>
                </a:moveTo>
                <a:lnTo>
                  <a:pt x="253483" y="202012"/>
                </a:lnTo>
                <a:lnTo>
                  <a:pt x="253611" y="209183"/>
                </a:lnTo>
                <a:lnTo>
                  <a:pt x="253998" y="216386"/>
                </a:lnTo>
                <a:lnTo>
                  <a:pt x="267402" y="275790"/>
                </a:lnTo>
                <a:lnTo>
                  <a:pt x="288425" y="315538"/>
                </a:lnTo>
                <a:lnTo>
                  <a:pt x="317261" y="349112"/>
                </a:lnTo>
                <a:lnTo>
                  <a:pt x="352542" y="375490"/>
                </a:lnTo>
                <a:lnTo>
                  <a:pt x="392902" y="393651"/>
                </a:lnTo>
                <a:lnTo>
                  <a:pt x="436974" y="402575"/>
                </a:lnTo>
                <a:lnTo>
                  <a:pt x="483394" y="401242"/>
                </a:lnTo>
                <a:lnTo>
                  <a:pt x="511244" y="395204"/>
                </a:lnTo>
                <a:lnTo>
                  <a:pt x="537361" y="385556"/>
                </a:lnTo>
                <a:lnTo>
                  <a:pt x="561515" y="372607"/>
                </a:lnTo>
                <a:lnTo>
                  <a:pt x="583472" y="356666"/>
                </a:lnTo>
                <a:lnTo>
                  <a:pt x="666516" y="356666"/>
                </a:lnTo>
                <a:lnTo>
                  <a:pt x="666516" y="328501"/>
                </a:lnTo>
                <a:lnTo>
                  <a:pt x="473542" y="328501"/>
                </a:lnTo>
                <a:lnTo>
                  <a:pt x="422631" y="325719"/>
                </a:lnTo>
                <a:lnTo>
                  <a:pt x="378240" y="304459"/>
                </a:lnTo>
                <a:lnTo>
                  <a:pt x="345104" y="268155"/>
                </a:lnTo>
                <a:lnTo>
                  <a:pt x="327953" y="220240"/>
                </a:lnTo>
                <a:lnTo>
                  <a:pt x="328993" y="202012"/>
                </a:lnTo>
                <a:close/>
              </a:path>
              <a:path w="927735" h="402589">
                <a:moveTo>
                  <a:pt x="153098" y="5167"/>
                </a:moveTo>
                <a:lnTo>
                  <a:pt x="3852" y="5167"/>
                </a:lnTo>
                <a:lnTo>
                  <a:pt x="70" y="8971"/>
                </a:lnTo>
                <a:lnTo>
                  <a:pt x="0" y="391049"/>
                </a:lnTo>
                <a:lnTo>
                  <a:pt x="3810" y="394854"/>
                </a:lnTo>
                <a:lnTo>
                  <a:pt x="79273" y="394854"/>
                </a:lnTo>
                <a:lnTo>
                  <a:pt x="83043" y="391049"/>
                </a:lnTo>
                <a:lnTo>
                  <a:pt x="83086" y="236850"/>
                </a:lnTo>
                <a:lnTo>
                  <a:pt x="86896" y="233017"/>
                </a:lnTo>
                <a:lnTo>
                  <a:pt x="155483" y="233017"/>
                </a:lnTo>
                <a:lnTo>
                  <a:pt x="200918" y="226671"/>
                </a:lnTo>
                <a:lnTo>
                  <a:pt x="253483" y="202012"/>
                </a:lnTo>
                <a:lnTo>
                  <a:pt x="328993" y="202012"/>
                </a:lnTo>
                <a:lnTo>
                  <a:pt x="330857" y="169334"/>
                </a:lnTo>
                <a:lnTo>
                  <a:pt x="330954" y="169134"/>
                </a:lnTo>
                <a:lnTo>
                  <a:pt x="86896" y="169134"/>
                </a:lnTo>
                <a:lnTo>
                  <a:pt x="83086" y="165329"/>
                </a:lnTo>
                <a:lnTo>
                  <a:pt x="83086" y="72883"/>
                </a:lnTo>
                <a:lnTo>
                  <a:pt x="86896" y="69050"/>
                </a:lnTo>
                <a:lnTo>
                  <a:pt x="278401" y="69050"/>
                </a:lnTo>
                <a:lnTo>
                  <a:pt x="263831" y="45461"/>
                </a:lnTo>
                <a:lnTo>
                  <a:pt x="224667" y="20470"/>
                </a:lnTo>
                <a:lnTo>
                  <a:pt x="183851" y="8342"/>
                </a:lnTo>
                <a:lnTo>
                  <a:pt x="153098" y="5167"/>
                </a:lnTo>
                <a:close/>
              </a:path>
              <a:path w="927735" h="402589">
                <a:moveTo>
                  <a:pt x="666516" y="356666"/>
                </a:moveTo>
                <a:lnTo>
                  <a:pt x="583472" y="356666"/>
                </a:lnTo>
                <a:lnTo>
                  <a:pt x="583472" y="391050"/>
                </a:lnTo>
                <a:lnTo>
                  <a:pt x="587276" y="394854"/>
                </a:lnTo>
                <a:lnTo>
                  <a:pt x="662711" y="394854"/>
                </a:lnTo>
                <a:lnTo>
                  <a:pt x="666516" y="391050"/>
                </a:lnTo>
                <a:lnTo>
                  <a:pt x="666516" y="356666"/>
                </a:lnTo>
                <a:close/>
              </a:path>
              <a:path w="927735" h="402589">
                <a:moveTo>
                  <a:pt x="814181" y="235146"/>
                </a:moveTo>
                <a:lnTo>
                  <a:pt x="685680" y="235146"/>
                </a:lnTo>
                <a:lnTo>
                  <a:pt x="697068" y="238437"/>
                </a:lnTo>
                <a:lnTo>
                  <a:pt x="713783" y="248292"/>
                </a:lnTo>
                <a:lnTo>
                  <a:pt x="754301" y="287587"/>
                </a:lnTo>
                <a:lnTo>
                  <a:pt x="797054" y="345150"/>
                </a:lnTo>
                <a:lnTo>
                  <a:pt x="830076" y="391277"/>
                </a:lnTo>
                <a:lnTo>
                  <a:pt x="831666" y="393548"/>
                </a:lnTo>
                <a:lnTo>
                  <a:pt x="834250" y="394854"/>
                </a:lnTo>
                <a:lnTo>
                  <a:pt x="924817" y="394854"/>
                </a:lnTo>
                <a:lnTo>
                  <a:pt x="927713" y="388040"/>
                </a:lnTo>
                <a:lnTo>
                  <a:pt x="923710" y="383980"/>
                </a:lnTo>
                <a:lnTo>
                  <a:pt x="915805" y="375818"/>
                </a:lnTo>
                <a:lnTo>
                  <a:pt x="889243" y="344855"/>
                </a:lnTo>
                <a:lnTo>
                  <a:pt x="860025" y="303448"/>
                </a:lnTo>
                <a:lnTo>
                  <a:pt x="831212" y="260103"/>
                </a:lnTo>
                <a:lnTo>
                  <a:pt x="822747" y="247450"/>
                </a:lnTo>
                <a:lnTo>
                  <a:pt x="815068" y="236385"/>
                </a:lnTo>
                <a:lnTo>
                  <a:pt x="814181" y="235146"/>
                </a:lnTo>
                <a:close/>
              </a:path>
              <a:path w="927735" h="402589">
                <a:moveTo>
                  <a:pt x="734654" y="5167"/>
                </a:moveTo>
                <a:lnTo>
                  <a:pt x="587276" y="5167"/>
                </a:lnTo>
                <a:lnTo>
                  <a:pt x="583472" y="8972"/>
                </a:lnTo>
                <a:lnTo>
                  <a:pt x="583472" y="201075"/>
                </a:lnTo>
                <a:lnTo>
                  <a:pt x="575446" y="246251"/>
                </a:lnTo>
                <a:lnTo>
                  <a:pt x="552675" y="284933"/>
                </a:lnTo>
                <a:lnTo>
                  <a:pt x="517819" y="313542"/>
                </a:lnTo>
                <a:lnTo>
                  <a:pt x="473542" y="328501"/>
                </a:lnTo>
                <a:lnTo>
                  <a:pt x="666516" y="328501"/>
                </a:lnTo>
                <a:lnTo>
                  <a:pt x="666516" y="238979"/>
                </a:lnTo>
                <a:lnTo>
                  <a:pt x="670320" y="235146"/>
                </a:lnTo>
                <a:lnTo>
                  <a:pt x="814181" y="235146"/>
                </a:lnTo>
                <a:lnTo>
                  <a:pt x="808491" y="227200"/>
                </a:lnTo>
                <a:lnTo>
                  <a:pt x="803332" y="220183"/>
                </a:lnTo>
                <a:lnTo>
                  <a:pt x="829987" y="206102"/>
                </a:lnTo>
                <a:lnTo>
                  <a:pt x="852974" y="185151"/>
                </a:lnTo>
                <a:lnTo>
                  <a:pt x="861891" y="169134"/>
                </a:lnTo>
                <a:lnTo>
                  <a:pt x="670320" y="169134"/>
                </a:lnTo>
                <a:lnTo>
                  <a:pt x="666516" y="165329"/>
                </a:lnTo>
                <a:lnTo>
                  <a:pt x="666516" y="75013"/>
                </a:lnTo>
                <a:lnTo>
                  <a:pt x="670320" y="71180"/>
                </a:lnTo>
                <a:lnTo>
                  <a:pt x="864119" y="71180"/>
                </a:lnTo>
                <a:lnTo>
                  <a:pt x="863744" y="69591"/>
                </a:lnTo>
                <a:lnTo>
                  <a:pt x="835231" y="37015"/>
                </a:lnTo>
                <a:lnTo>
                  <a:pt x="798387" y="17370"/>
                </a:lnTo>
                <a:lnTo>
                  <a:pt x="761949" y="7730"/>
                </a:lnTo>
                <a:lnTo>
                  <a:pt x="734654" y="5167"/>
                </a:lnTo>
                <a:close/>
              </a:path>
              <a:path w="927735" h="402589">
                <a:moveTo>
                  <a:pt x="278401" y="69050"/>
                </a:moveTo>
                <a:lnTo>
                  <a:pt x="148433" y="69050"/>
                </a:lnTo>
                <a:lnTo>
                  <a:pt x="163970" y="70801"/>
                </a:lnTo>
                <a:lnTo>
                  <a:pt x="184010" y="77802"/>
                </a:lnTo>
                <a:lnTo>
                  <a:pt x="201331" y="92671"/>
                </a:lnTo>
                <a:lnTo>
                  <a:pt x="208710" y="118027"/>
                </a:lnTo>
                <a:lnTo>
                  <a:pt x="201893" y="143728"/>
                </a:lnTo>
                <a:lnTo>
                  <a:pt x="185615" y="159328"/>
                </a:lnTo>
                <a:lnTo>
                  <a:pt x="166134" y="167053"/>
                </a:lnTo>
                <a:lnTo>
                  <a:pt x="149711" y="169134"/>
                </a:lnTo>
                <a:lnTo>
                  <a:pt x="330954" y="169134"/>
                </a:lnTo>
                <a:lnTo>
                  <a:pt x="352358" y="124930"/>
                </a:lnTo>
                <a:lnTo>
                  <a:pt x="388898" y="91775"/>
                </a:lnTo>
                <a:lnTo>
                  <a:pt x="401641" y="87221"/>
                </a:lnTo>
                <a:lnTo>
                  <a:pt x="289625" y="87221"/>
                </a:lnTo>
                <a:lnTo>
                  <a:pt x="278401" y="69050"/>
                </a:lnTo>
                <a:close/>
              </a:path>
              <a:path w="927735" h="402589">
                <a:moveTo>
                  <a:pt x="864119" y="71180"/>
                </a:moveTo>
                <a:lnTo>
                  <a:pt x="730395" y="71180"/>
                </a:lnTo>
                <a:lnTo>
                  <a:pt x="746164" y="72598"/>
                </a:lnTo>
                <a:lnTo>
                  <a:pt x="766711" y="78867"/>
                </a:lnTo>
                <a:lnTo>
                  <a:pt x="784538" y="93004"/>
                </a:lnTo>
                <a:lnTo>
                  <a:pt x="792146" y="118027"/>
                </a:lnTo>
                <a:lnTo>
                  <a:pt x="785234" y="143728"/>
                </a:lnTo>
                <a:lnTo>
                  <a:pt x="768745" y="159328"/>
                </a:lnTo>
                <a:lnTo>
                  <a:pt x="749051" y="167054"/>
                </a:lnTo>
                <a:lnTo>
                  <a:pt x="732525" y="169134"/>
                </a:lnTo>
                <a:lnTo>
                  <a:pt x="861891" y="169134"/>
                </a:lnTo>
                <a:lnTo>
                  <a:pt x="869104" y="156177"/>
                </a:lnTo>
                <a:lnTo>
                  <a:pt x="875190" y="118027"/>
                </a:lnTo>
                <a:lnTo>
                  <a:pt x="864119" y="71180"/>
                </a:lnTo>
                <a:close/>
              </a:path>
              <a:path w="927735" h="402589">
                <a:moveTo>
                  <a:pt x="459715" y="0"/>
                </a:moveTo>
                <a:lnTo>
                  <a:pt x="385173" y="12913"/>
                </a:lnTo>
                <a:lnTo>
                  <a:pt x="348053" y="31263"/>
                </a:lnTo>
                <a:lnTo>
                  <a:pt x="315938" y="56390"/>
                </a:lnTo>
                <a:lnTo>
                  <a:pt x="289625" y="87221"/>
                </a:lnTo>
                <a:lnTo>
                  <a:pt x="401641" y="87221"/>
                </a:lnTo>
                <a:lnTo>
                  <a:pt x="436917" y="74615"/>
                </a:lnTo>
                <a:lnTo>
                  <a:pt x="446542" y="73706"/>
                </a:lnTo>
                <a:lnTo>
                  <a:pt x="475299" y="73643"/>
                </a:lnTo>
                <a:lnTo>
                  <a:pt x="491911" y="3038"/>
                </a:lnTo>
                <a:lnTo>
                  <a:pt x="475909" y="792"/>
                </a:lnTo>
                <a:lnTo>
                  <a:pt x="459715" y="0"/>
                </a:lnTo>
                <a:close/>
              </a:path>
              <a:path w="927735" h="402589">
                <a:moveTo>
                  <a:pt x="475299" y="73643"/>
                </a:moveTo>
                <a:lnTo>
                  <a:pt x="456142" y="73643"/>
                </a:lnTo>
                <a:lnTo>
                  <a:pt x="465619" y="74272"/>
                </a:lnTo>
                <a:lnTo>
                  <a:pt x="474876" y="75438"/>
                </a:lnTo>
                <a:lnTo>
                  <a:pt x="475299" y="73643"/>
                </a:lnTo>
                <a:close/>
              </a:path>
            </a:pathLst>
          </a:custGeom>
          <a:solidFill>
            <a:srgbClr val="203A5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613</Words>
  <Application>Microsoft Office PowerPoint</Application>
  <PresentationFormat>On-screen Show (16:9)</PresentationFormat>
  <Paragraphs>100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Potential conflicts of interest</vt:lpstr>
      <vt:lpstr>Title &amp; Objectives</vt:lpstr>
      <vt:lpstr>Methods &amp; Design</vt:lpstr>
      <vt:lpstr>Key results</vt:lpstr>
      <vt:lpstr>Importance/Relevance of the trial</vt:lpstr>
      <vt:lpstr>pcronline.com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Sheikh, Rahab P</cp:lastModifiedBy>
  <cp:revision>1</cp:revision>
  <dcterms:created xsi:type="dcterms:W3CDTF">2025-05-21T12:56:13Z</dcterms:created>
  <dcterms:modified xsi:type="dcterms:W3CDTF">2025-05-21T13:08:48Z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2025-05-13T00:00:00Z</vt:filetime>
  </property>
  <property fmtid="{D5CDD505-2E9C-101B-9397-08002B2CF9AE}" pid="3" name="LastSaved">
    <vt:filetime>2025-05-21T00:00:00Z</vt:filetime>
  </property>
</Properties>
</file>