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</p:sldIdLst>
  <p:sldSz cx="12192000" cy="6858000"/>
  <p:notesSz cx="12192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7E7E7E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7E7E7E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7E7E7E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5994398"/>
            <a:ext cx="12191999" cy="8635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5994398"/>
            <a:ext cx="12191999" cy="8635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10201275" y="104775"/>
            <a:ext cx="1814154" cy="3429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17575" y="441261"/>
            <a:ext cx="2148205" cy="3003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rgbClr val="7E7E7E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45134" y="2150681"/>
            <a:ext cx="10301731" cy="21945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2.png"/><Relationship Id="rId6" Type="http://schemas.openxmlformats.org/officeDocument/2006/relationships/image" Target="../media/image13.png"/><Relationship Id="rId7" Type="http://schemas.openxmlformats.org/officeDocument/2006/relationships/image" Target="../media/image14.png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99056" y="0"/>
            <a:ext cx="11792943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19734" y="1848485"/>
            <a:ext cx="5333365" cy="986790"/>
          </a:xfrm>
          <a:prstGeom prst="rect"/>
        </p:spPr>
        <p:txBody>
          <a:bodyPr wrap="square" lIns="0" tIns="172085" rIns="0" bIns="0" rtlCol="0" vert="horz">
            <a:spAutoFit/>
          </a:bodyPr>
          <a:lstStyle/>
          <a:p>
            <a:pPr marL="12700" marR="5080">
              <a:lnSpc>
                <a:spcPct val="72000"/>
              </a:lnSpc>
              <a:spcBef>
                <a:spcPts val="1355"/>
              </a:spcBef>
            </a:pPr>
            <a:r>
              <a:rPr dirty="0" sz="3650" spc="-5" b="1">
                <a:solidFill>
                  <a:srgbClr val="002855"/>
                </a:solidFill>
                <a:latin typeface="Arial"/>
                <a:cs typeface="Arial"/>
              </a:rPr>
              <a:t>Two-year </a:t>
            </a:r>
            <a:r>
              <a:rPr dirty="0" sz="3650" spc="30" b="1">
                <a:solidFill>
                  <a:srgbClr val="002855"/>
                </a:solidFill>
                <a:latin typeface="Arial"/>
                <a:cs typeface="Arial"/>
              </a:rPr>
              <a:t>Outcomes </a:t>
            </a:r>
            <a:r>
              <a:rPr dirty="0" sz="3650" spc="15" b="1">
                <a:solidFill>
                  <a:srgbClr val="002855"/>
                </a:solidFill>
                <a:latin typeface="Arial"/>
                <a:cs typeface="Arial"/>
              </a:rPr>
              <a:t>Of  </a:t>
            </a:r>
            <a:r>
              <a:rPr dirty="0" sz="3650" spc="10" b="1">
                <a:solidFill>
                  <a:srgbClr val="002855"/>
                </a:solidFill>
                <a:latin typeface="Arial"/>
                <a:cs typeface="Arial"/>
              </a:rPr>
              <a:t>Transcatheter</a:t>
            </a:r>
            <a:r>
              <a:rPr dirty="0" sz="3650" spc="-10" b="1">
                <a:solidFill>
                  <a:srgbClr val="002855"/>
                </a:solidFill>
                <a:latin typeface="Arial"/>
                <a:cs typeface="Arial"/>
              </a:rPr>
              <a:t> </a:t>
            </a:r>
            <a:r>
              <a:rPr dirty="0" sz="3650" spc="-5" b="1">
                <a:solidFill>
                  <a:srgbClr val="002855"/>
                </a:solidFill>
                <a:latin typeface="Arial"/>
                <a:cs typeface="Arial"/>
              </a:rPr>
              <a:t>Tricuspid</a:t>
            </a:r>
            <a:endParaRPr sz="36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19734" y="2639949"/>
            <a:ext cx="4599305" cy="203263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ts val="3729"/>
              </a:lnSpc>
              <a:spcBef>
                <a:spcPts val="130"/>
              </a:spcBef>
            </a:pPr>
            <a:r>
              <a:rPr dirty="0" sz="3650" spc="-15" b="1">
                <a:solidFill>
                  <a:srgbClr val="002855"/>
                </a:solidFill>
                <a:latin typeface="Arial"/>
                <a:cs typeface="Arial"/>
              </a:rPr>
              <a:t>Valve</a:t>
            </a:r>
            <a:r>
              <a:rPr dirty="0" sz="3650" spc="-10" b="1">
                <a:solidFill>
                  <a:srgbClr val="002855"/>
                </a:solidFill>
                <a:latin typeface="Arial"/>
                <a:cs typeface="Arial"/>
              </a:rPr>
              <a:t> </a:t>
            </a:r>
            <a:r>
              <a:rPr dirty="0" sz="3650" spc="25" b="1">
                <a:solidFill>
                  <a:srgbClr val="002855"/>
                </a:solidFill>
                <a:latin typeface="Arial"/>
                <a:cs typeface="Arial"/>
              </a:rPr>
              <a:t>Edge-to-edge</a:t>
            </a:r>
            <a:endParaRPr sz="3650">
              <a:latin typeface="Arial"/>
              <a:cs typeface="Arial"/>
            </a:endParaRPr>
          </a:p>
          <a:p>
            <a:pPr marL="12700" marR="5080">
              <a:lnSpc>
                <a:spcPct val="72000"/>
              </a:lnSpc>
              <a:spcBef>
                <a:spcPts val="575"/>
              </a:spcBef>
            </a:pPr>
            <a:r>
              <a:rPr dirty="0" sz="3650" spc="30" b="1">
                <a:solidFill>
                  <a:srgbClr val="002855"/>
                </a:solidFill>
                <a:latin typeface="Arial"/>
                <a:cs typeface="Arial"/>
              </a:rPr>
              <a:t>Repair </a:t>
            </a:r>
            <a:r>
              <a:rPr dirty="0" sz="3650" spc="35" b="1">
                <a:solidFill>
                  <a:srgbClr val="002855"/>
                </a:solidFill>
                <a:latin typeface="Arial"/>
                <a:cs typeface="Arial"/>
              </a:rPr>
              <a:t>For</a:t>
            </a:r>
            <a:r>
              <a:rPr dirty="0" sz="3650" spc="-80" b="1">
                <a:solidFill>
                  <a:srgbClr val="002855"/>
                </a:solidFill>
                <a:latin typeface="Arial"/>
                <a:cs typeface="Arial"/>
              </a:rPr>
              <a:t> </a:t>
            </a:r>
            <a:r>
              <a:rPr dirty="0" sz="3650" spc="-5" b="1">
                <a:solidFill>
                  <a:srgbClr val="002855"/>
                </a:solidFill>
                <a:latin typeface="Arial"/>
                <a:cs typeface="Arial"/>
              </a:rPr>
              <a:t>Tricuspid  </a:t>
            </a:r>
            <a:r>
              <a:rPr dirty="0" sz="3650" spc="25" b="1">
                <a:solidFill>
                  <a:srgbClr val="002855"/>
                </a:solidFill>
                <a:latin typeface="Arial"/>
                <a:cs typeface="Arial"/>
              </a:rPr>
              <a:t>Regurgitation:</a:t>
            </a:r>
            <a:endParaRPr sz="36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280"/>
              </a:spcBef>
            </a:pPr>
            <a:r>
              <a:rPr dirty="0" sz="2400" spc="-5" b="1" i="1">
                <a:solidFill>
                  <a:srgbClr val="002855"/>
                </a:solidFill>
                <a:latin typeface="Arial"/>
                <a:cs typeface="Arial"/>
              </a:rPr>
              <a:t>The </a:t>
            </a:r>
            <a:r>
              <a:rPr dirty="0" sz="2400" spc="-20" b="1" i="1">
                <a:solidFill>
                  <a:srgbClr val="002855"/>
                </a:solidFill>
                <a:latin typeface="Arial"/>
                <a:cs typeface="Arial"/>
              </a:rPr>
              <a:t>TRILUMINATE </a:t>
            </a:r>
            <a:r>
              <a:rPr dirty="0" sz="2400" spc="-5" b="1" i="1">
                <a:solidFill>
                  <a:srgbClr val="002855"/>
                </a:solidFill>
                <a:latin typeface="Arial"/>
                <a:cs typeface="Arial"/>
              </a:rPr>
              <a:t>Pivotal</a:t>
            </a:r>
            <a:r>
              <a:rPr dirty="0" sz="2400" spc="15" b="1" i="1">
                <a:solidFill>
                  <a:srgbClr val="002855"/>
                </a:solidFill>
                <a:latin typeface="Arial"/>
                <a:cs typeface="Arial"/>
              </a:rPr>
              <a:t> </a:t>
            </a:r>
            <a:r>
              <a:rPr dirty="0" sz="2400" spc="-15" b="1" i="1">
                <a:solidFill>
                  <a:srgbClr val="002855"/>
                </a:solidFill>
                <a:latin typeface="Arial"/>
                <a:cs typeface="Arial"/>
              </a:rPr>
              <a:t>Trial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19734" y="4973701"/>
            <a:ext cx="4876800" cy="103505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ts val="3225"/>
              </a:lnSpc>
              <a:spcBef>
                <a:spcPts val="130"/>
              </a:spcBef>
            </a:pPr>
            <a:r>
              <a:rPr dirty="0" sz="2750" spc="25" b="1">
                <a:solidFill>
                  <a:srgbClr val="172B54"/>
                </a:solidFill>
                <a:latin typeface="Arial"/>
                <a:cs typeface="Arial"/>
              </a:rPr>
              <a:t>Saibal </a:t>
            </a:r>
            <a:r>
              <a:rPr dirty="0" sz="2750" spc="-5" b="1">
                <a:solidFill>
                  <a:srgbClr val="172B54"/>
                </a:solidFill>
                <a:latin typeface="Arial"/>
                <a:cs typeface="Arial"/>
              </a:rPr>
              <a:t>Kar, </a:t>
            </a:r>
            <a:r>
              <a:rPr dirty="0" sz="2750" spc="25" b="1">
                <a:solidFill>
                  <a:srgbClr val="172B54"/>
                </a:solidFill>
                <a:latin typeface="Arial"/>
                <a:cs typeface="Arial"/>
              </a:rPr>
              <a:t>MD,</a:t>
            </a:r>
            <a:r>
              <a:rPr dirty="0" sz="2750" spc="-65" b="1">
                <a:solidFill>
                  <a:srgbClr val="172B54"/>
                </a:solidFill>
                <a:latin typeface="Arial"/>
                <a:cs typeface="Arial"/>
              </a:rPr>
              <a:t> </a:t>
            </a:r>
            <a:r>
              <a:rPr dirty="0" sz="2750" spc="-5" b="1">
                <a:solidFill>
                  <a:srgbClr val="172B54"/>
                </a:solidFill>
                <a:latin typeface="Arial"/>
                <a:cs typeface="Arial"/>
              </a:rPr>
              <a:t>FACC</a:t>
            </a:r>
            <a:endParaRPr sz="2750">
              <a:latin typeface="Arial"/>
              <a:cs typeface="Arial"/>
            </a:endParaRPr>
          </a:p>
          <a:p>
            <a:pPr marL="12700">
              <a:lnSpc>
                <a:spcPts val="1515"/>
              </a:lnSpc>
            </a:pPr>
            <a:r>
              <a:rPr dirty="0" sz="1400">
                <a:solidFill>
                  <a:srgbClr val="172B54"/>
                </a:solidFill>
                <a:latin typeface="Arial"/>
                <a:cs typeface="Arial"/>
              </a:rPr>
              <a:t>Program </a:t>
            </a:r>
            <a:r>
              <a:rPr dirty="0" sz="1400" spc="-15">
                <a:solidFill>
                  <a:srgbClr val="172B54"/>
                </a:solidFill>
                <a:latin typeface="Arial"/>
                <a:cs typeface="Arial"/>
              </a:rPr>
              <a:t>Director, </a:t>
            </a:r>
            <a:r>
              <a:rPr dirty="0" sz="1400" spc="-5">
                <a:solidFill>
                  <a:srgbClr val="172B54"/>
                </a:solidFill>
                <a:latin typeface="Arial"/>
                <a:cs typeface="Arial"/>
              </a:rPr>
              <a:t>Cardiovascular </a:t>
            </a:r>
            <a:r>
              <a:rPr dirty="0" sz="1400">
                <a:solidFill>
                  <a:srgbClr val="172B54"/>
                </a:solidFill>
                <a:latin typeface="Arial"/>
                <a:cs typeface="Arial"/>
              </a:rPr>
              <a:t>Disease</a:t>
            </a:r>
            <a:r>
              <a:rPr dirty="0" sz="1400" spc="-45">
                <a:solidFill>
                  <a:srgbClr val="172B54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172B54"/>
                </a:solidFill>
                <a:latin typeface="Arial"/>
                <a:cs typeface="Arial"/>
              </a:rPr>
              <a:t>Fellowship</a:t>
            </a:r>
            <a:endParaRPr sz="1400">
              <a:latin typeface="Arial"/>
              <a:cs typeface="Arial"/>
            </a:endParaRPr>
          </a:p>
          <a:p>
            <a:pPr marL="12700" marR="5080">
              <a:lnSpc>
                <a:spcPts val="1580"/>
              </a:lnSpc>
              <a:spcBef>
                <a:spcPts val="45"/>
              </a:spcBef>
            </a:pPr>
            <a:r>
              <a:rPr dirty="0" sz="1400" spc="5">
                <a:solidFill>
                  <a:srgbClr val="172B54"/>
                </a:solidFill>
                <a:latin typeface="Arial"/>
                <a:cs typeface="Arial"/>
              </a:rPr>
              <a:t>Los </a:t>
            </a:r>
            <a:r>
              <a:rPr dirty="0" sz="1400">
                <a:solidFill>
                  <a:srgbClr val="172B54"/>
                </a:solidFill>
                <a:latin typeface="Arial"/>
                <a:cs typeface="Arial"/>
              </a:rPr>
              <a:t>Robles Regional </a:t>
            </a:r>
            <a:r>
              <a:rPr dirty="0" sz="1400" spc="-5">
                <a:solidFill>
                  <a:srgbClr val="172B54"/>
                </a:solidFill>
                <a:latin typeface="Arial"/>
                <a:cs typeface="Arial"/>
              </a:rPr>
              <a:t>Medical </a:t>
            </a:r>
            <a:r>
              <a:rPr dirty="0" sz="1400" spc="-15">
                <a:solidFill>
                  <a:srgbClr val="172B54"/>
                </a:solidFill>
                <a:latin typeface="Arial"/>
                <a:cs typeface="Arial"/>
              </a:rPr>
              <a:t>Center, </a:t>
            </a:r>
            <a:r>
              <a:rPr dirty="0" sz="1400" spc="-5">
                <a:solidFill>
                  <a:srgbClr val="172B54"/>
                </a:solidFill>
                <a:latin typeface="Arial"/>
                <a:cs typeface="Arial"/>
              </a:rPr>
              <a:t>Thousand </a:t>
            </a:r>
            <a:r>
              <a:rPr dirty="0" sz="1400" spc="-10">
                <a:solidFill>
                  <a:srgbClr val="172B54"/>
                </a:solidFill>
                <a:latin typeface="Arial"/>
                <a:cs typeface="Arial"/>
              </a:rPr>
              <a:t>Oaks, CA  </a:t>
            </a:r>
            <a:r>
              <a:rPr dirty="0" sz="1400">
                <a:solidFill>
                  <a:srgbClr val="172B54"/>
                </a:solidFill>
                <a:latin typeface="Arial"/>
                <a:cs typeface="Arial"/>
              </a:rPr>
              <a:t>Physician </a:t>
            </a:r>
            <a:r>
              <a:rPr dirty="0" sz="1400" spc="-15">
                <a:solidFill>
                  <a:srgbClr val="172B54"/>
                </a:solidFill>
                <a:latin typeface="Arial"/>
                <a:cs typeface="Arial"/>
              </a:rPr>
              <a:t>Director, </a:t>
            </a:r>
            <a:r>
              <a:rPr dirty="0" sz="1400" spc="-5">
                <a:solidFill>
                  <a:srgbClr val="172B54"/>
                </a:solidFill>
                <a:latin typeface="Arial"/>
                <a:cs typeface="Arial"/>
              </a:rPr>
              <a:t>Interventional </a:t>
            </a:r>
            <a:r>
              <a:rPr dirty="0" sz="1400" spc="-10">
                <a:solidFill>
                  <a:srgbClr val="172B54"/>
                </a:solidFill>
                <a:latin typeface="Arial"/>
                <a:cs typeface="Arial"/>
              </a:rPr>
              <a:t>Cardiology. </a:t>
            </a:r>
            <a:r>
              <a:rPr dirty="0" sz="1400" spc="5">
                <a:solidFill>
                  <a:srgbClr val="172B54"/>
                </a:solidFill>
                <a:latin typeface="Arial"/>
                <a:cs typeface="Arial"/>
              </a:rPr>
              <a:t>HCA</a:t>
            </a:r>
            <a:r>
              <a:rPr dirty="0" sz="1400" spc="-160">
                <a:solidFill>
                  <a:srgbClr val="172B5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72B54"/>
                </a:solidFill>
                <a:latin typeface="Arial"/>
                <a:cs typeface="Arial"/>
              </a:rPr>
              <a:t>Healthcare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62250" y="6381750"/>
            <a:ext cx="6667500" cy="219075"/>
          </a:xfrm>
          <a:prstGeom prst="rect">
            <a:avLst/>
          </a:prstGeom>
          <a:solidFill>
            <a:srgbClr val="FFFFFF"/>
          </a:solidFill>
          <a:ln w="19050">
            <a:solidFill>
              <a:srgbClr val="172B54"/>
            </a:solidFill>
          </a:ln>
        </p:spPr>
        <p:txBody>
          <a:bodyPr wrap="square" lIns="0" tIns="51435" rIns="0" bIns="0" rtlCol="0" vert="horz">
            <a:spAutoFit/>
          </a:bodyPr>
          <a:lstStyle/>
          <a:p>
            <a:pPr marL="498475">
              <a:lnSpc>
                <a:spcPct val="100000"/>
              </a:lnSpc>
              <a:spcBef>
                <a:spcPts val="405"/>
              </a:spcBef>
            </a:pPr>
            <a:r>
              <a:rPr dirty="0" sz="800" spc="30">
                <a:latin typeface="Calibri"/>
                <a:cs typeface="Calibri"/>
              </a:rPr>
              <a:t>Prespecified</a:t>
            </a:r>
            <a:r>
              <a:rPr dirty="0" sz="800" spc="-45">
                <a:latin typeface="Calibri"/>
                <a:cs typeface="Calibri"/>
              </a:rPr>
              <a:t> </a:t>
            </a:r>
            <a:r>
              <a:rPr dirty="0" sz="800" spc="25">
                <a:latin typeface="Calibri"/>
                <a:cs typeface="Calibri"/>
              </a:rPr>
              <a:t>secondary</a:t>
            </a:r>
            <a:r>
              <a:rPr dirty="0" sz="800" spc="-25">
                <a:latin typeface="Calibri"/>
                <a:cs typeface="Calibri"/>
              </a:rPr>
              <a:t> </a:t>
            </a:r>
            <a:r>
              <a:rPr dirty="0" sz="800" spc="20">
                <a:latin typeface="Calibri"/>
                <a:cs typeface="Calibri"/>
              </a:rPr>
              <a:t>endpoint</a:t>
            </a:r>
            <a:r>
              <a:rPr dirty="0" sz="800" spc="5">
                <a:latin typeface="Calibri"/>
                <a:cs typeface="Calibri"/>
              </a:rPr>
              <a:t> </a:t>
            </a:r>
            <a:r>
              <a:rPr dirty="0" sz="800">
                <a:latin typeface="Calibri"/>
                <a:cs typeface="Calibri"/>
              </a:rPr>
              <a:t>from</a:t>
            </a:r>
            <a:r>
              <a:rPr dirty="0" sz="800" spc="-55">
                <a:latin typeface="Calibri"/>
                <a:cs typeface="Calibri"/>
              </a:rPr>
              <a:t> </a:t>
            </a:r>
            <a:r>
              <a:rPr dirty="0" sz="800" spc="10">
                <a:latin typeface="Calibri"/>
                <a:cs typeface="Calibri"/>
              </a:rPr>
              <a:t>joint</a:t>
            </a:r>
            <a:r>
              <a:rPr dirty="0" sz="800" spc="5">
                <a:latin typeface="Calibri"/>
                <a:cs typeface="Calibri"/>
              </a:rPr>
              <a:t> </a:t>
            </a:r>
            <a:r>
              <a:rPr dirty="0" sz="800">
                <a:latin typeface="Calibri"/>
                <a:cs typeface="Calibri"/>
              </a:rPr>
              <a:t>frailty</a:t>
            </a:r>
            <a:r>
              <a:rPr dirty="0" sz="800" spc="-25">
                <a:latin typeface="Calibri"/>
                <a:cs typeface="Calibri"/>
              </a:rPr>
              <a:t> </a:t>
            </a:r>
            <a:r>
              <a:rPr dirty="0" sz="800" spc="20">
                <a:latin typeface="Calibri"/>
                <a:cs typeface="Calibri"/>
              </a:rPr>
              <a:t>model;</a:t>
            </a:r>
            <a:r>
              <a:rPr dirty="0" sz="800" spc="35">
                <a:latin typeface="Calibri"/>
                <a:cs typeface="Calibri"/>
              </a:rPr>
              <a:t> </a:t>
            </a:r>
            <a:r>
              <a:rPr dirty="0" sz="800">
                <a:latin typeface="Calibri"/>
                <a:cs typeface="Calibri"/>
              </a:rPr>
              <a:t>intention-to-treat</a:t>
            </a:r>
            <a:r>
              <a:rPr dirty="0" sz="800" spc="5">
                <a:latin typeface="Calibri"/>
                <a:cs typeface="Calibri"/>
              </a:rPr>
              <a:t> </a:t>
            </a:r>
            <a:r>
              <a:rPr dirty="0" sz="800" spc="-10">
                <a:latin typeface="Calibri"/>
                <a:cs typeface="Calibri"/>
              </a:rPr>
              <a:t>(ITT)</a:t>
            </a:r>
            <a:r>
              <a:rPr dirty="0" sz="800" spc="30">
                <a:latin typeface="Calibri"/>
                <a:cs typeface="Calibri"/>
              </a:rPr>
              <a:t> </a:t>
            </a:r>
            <a:r>
              <a:rPr dirty="0" sz="800" spc="25">
                <a:latin typeface="Calibri"/>
                <a:cs typeface="Calibri"/>
              </a:rPr>
              <a:t>analysis </a:t>
            </a:r>
            <a:r>
              <a:rPr dirty="0" sz="800" spc="15">
                <a:latin typeface="Calibri"/>
                <a:cs typeface="Calibri"/>
              </a:rPr>
              <a:t>shown.</a:t>
            </a:r>
            <a:r>
              <a:rPr dirty="0" sz="800" spc="-25">
                <a:latin typeface="Calibri"/>
                <a:cs typeface="Calibri"/>
              </a:rPr>
              <a:t> </a:t>
            </a:r>
            <a:r>
              <a:rPr dirty="0" sz="800" spc="55" i="1">
                <a:latin typeface="Calibri"/>
                <a:cs typeface="Calibri"/>
              </a:rPr>
              <a:t>HFH</a:t>
            </a:r>
            <a:r>
              <a:rPr dirty="0" sz="800" spc="55">
                <a:latin typeface="Calibri"/>
                <a:cs typeface="Calibri"/>
              </a:rPr>
              <a:t>,</a:t>
            </a:r>
            <a:r>
              <a:rPr dirty="0" sz="800" spc="-45">
                <a:latin typeface="Calibri"/>
                <a:cs typeface="Calibri"/>
              </a:rPr>
              <a:t> </a:t>
            </a:r>
            <a:r>
              <a:rPr dirty="0" sz="800" spc="15">
                <a:latin typeface="Calibri"/>
                <a:cs typeface="Calibri"/>
              </a:rPr>
              <a:t>heart</a:t>
            </a:r>
            <a:r>
              <a:rPr dirty="0" sz="800" spc="5">
                <a:latin typeface="Calibri"/>
                <a:cs typeface="Calibri"/>
              </a:rPr>
              <a:t> failure</a:t>
            </a:r>
            <a:r>
              <a:rPr dirty="0" sz="800" spc="-15">
                <a:latin typeface="Calibri"/>
                <a:cs typeface="Calibri"/>
              </a:rPr>
              <a:t> </a:t>
            </a:r>
            <a:r>
              <a:rPr dirty="0" sz="800" spc="20">
                <a:latin typeface="Calibri"/>
                <a:cs typeface="Calibri"/>
              </a:rPr>
              <a:t>hospitalization.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38212" y="142811"/>
            <a:ext cx="2148205" cy="30035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30"/>
              <a:t>INTENTION-TO-TREAT</a:t>
            </a:r>
          </a:p>
        </p:txBody>
      </p:sp>
      <p:sp>
        <p:nvSpPr>
          <p:cNvPr id="4" name="object 4"/>
          <p:cNvSpPr/>
          <p:nvPr/>
        </p:nvSpPr>
        <p:spPr>
          <a:xfrm>
            <a:off x="2024126" y="5453062"/>
            <a:ext cx="8153400" cy="581025"/>
          </a:xfrm>
          <a:custGeom>
            <a:avLst/>
            <a:gdLst/>
            <a:ahLst/>
            <a:cxnLst/>
            <a:rect l="l" t="t" r="r" b="b"/>
            <a:pathLst>
              <a:path w="8153400" h="581025">
                <a:moveTo>
                  <a:pt x="0" y="581025"/>
                </a:moveTo>
                <a:lnTo>
                  <a:pt x="8153400" y="581025"/>
                </a:lnTo>
                <a:lnTo>
                  <a:pt x="8153400" y="0"/>
                </a:lnTo>
                <a:lnTo>
                  <a:pt x="0" y="0"/>
                </a:lnTo>
                <a:lnTo>
                  <a:pt x="0" y="581025"/>
                </a:lnTo>
                <a:close/>
              </a:path>
            </a:pathLst>
          </a:custGeom>
          <a:solidFill>
            <a:srgbClr val="172B5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024126" y="5453062"/>
            <a:ext cx="8153400" cy="581025"/>
          </a:xfrm>
          <a:custGeom>
            <a:avLst/>
            <a:gdLst/>
            <a:ahLst/>
            <a:cxnLst/>
            <a:rect l="l" t="t" r="r" b="b"/>
            <a:pathLst>
              <a:path w="8153400" h="581025">
                <a:moveTo>
                  <a:pt x="0" y="581025"/>
                </a:moveTo>
                <a:lnTo>
                  <a:pt x="8153400" y="581025"/>
                </a:lnTo>
                <a:lnTo>
                  <a:pt x="8153400" y="0"/>
                </a:lnTo>
                <a:lnTo>
                  <a:pt x="0" y="0"/>
                </a:lnTo>
                <a:lnTo>
                  <a:pt x="0" y="581025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2024126" y="5477192"/>
            <a:ext cx="8153400" cy="5048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2051685" marR="163195" indent="-1884680">
              <a:lnSpc>
                <a:spcPct val="100899"/>
              </a:lnSpc>
              <a:spcBef>
                <a:spcPts val="110"/>
              </a:spcBef>
            </a:pPr>
            <a:r>
              <a:rPr dirty="0" sz="1550" spc="80">
                <a:solidFill>
                  <a:srgbClr val="FFFFFF"/>
                </a:solidFill>
                <a:latin typeface="Calibri"/>
                <a:cs typeface="Calibri"/>
              </a:rPr>
              <a:t>Hazard</a:t>
            </a:r>
            <a:r>
              <a:rPr dirty="0" sz="1550" spc="-4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550" spc="45">
                <a:solidFill>
                  <a:srgbClr val="FFFFFF"/>
                </a:solidFill>
                <a:latin typeface="Calibri"/>
                <a:cs typeface="Calibri"/>
              </a:rPr>
              <a:t>ratio=0.72</a:t>
            </a:r>
            <a:r>
              <a:rPr dirty="0" sz="1550" spc="1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550" spc="70">
                <a:solidFill>
                  <a:srgbClr val="FFFFFF"/>
                </a:solidFill>
                <a:latin typeface="Calibri"/>
                <a:cs typeface="Calibri"/>
              </a:rPr>
              <a:t>(one-sided</a:t>
            </a:r>
            <a:r>
              <a:rPr dirty="0" sz="1550" spc="-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550" spc="60">
                <a:solidFill>
                  <a:srgbClr val="FFFFFF"/>
                </a:solidFill>
                <a:latin typeface="Calibri"/>
                <a:cs typeface="Calibri"/>
              </a:rPr>
              <a:t>upper</a:t>
            </a:r>
            <a:r>
              <a:rPr dirty="0" sz="1550" spc="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550" spc="75">
                <a:solidFill>
                  <a:srgbClr val="FFFFFF"/>
                </a:solidFill>
                <a:latin typeface="Calibri"/>
                <a:cs typeface="Calibri"/>
              </a:rPr>
              <a:t>confidence</a:t>
            </a:r>
            <a:r>
              <a:rPr dirty="0" sz="1550" spc="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550" spc="45">
                <a:solidFill>
                  <a:srgbClr val="FFFFFF"/>
                </a:solidFill>
                <a:latin typeface="Calibri"/>
                <a:cs typeface="Calibri"/>
              </a:rPr>
              <a:t>limit</a:t>
            </a:r>
            <a:r>
              <a:rPr dirty="0" sz="1550" spc="-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550" spc="4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dirty="0" sz="1550" spc="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550" spc="60">
                <a:solidFill>
                  <a:srgbClr val="FFFFFF"/>
                </a:solidFill>
                <a:latin typeface="Calibri"/>
                <a:cs typeface="Calibri"/>
              </a:rPr>
              <a:t>0.93,</a:t>
            </a:r>
            <a:r>
              <a:rPr dirty="0" sz="1550" spc="-4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550" spc="60">
                <a:solidFill>
                  <a:srgbClr val="FFFFFF"/>
                </a:solidFill>
                <a:latin typeface="Calibri"/>
                <a:cs typeface="Calibri"/>
              </a:rPr>
              <a:t>p=0.02),</a:t>
            </a:r>
            <a:r>
              <a:rPr dirty="0" sz="1550" spc="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550" spc="60">
                <a:solidFill>
                  <a:srgbClr val="FFFFFF"/>
                </a:solidFill>
                <a:latin typeface="Calibri"/>
                <a:cs typeface="Calibri"/>
              </a:rPr>
              <a:t>indicating</a:t>
            </a:r>
            <a:r>
              <a:rPr dirty="0" sz="1550" spc="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550" spc="95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1550" spc="-114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550" b="1">
                <a:solidFill>
                  <a:srgbClr val="FFFFFF"/>
                </a:solidFill>
                <a:latin typeface="Arial"/>
                <a:cs typeface="Arial"/>
              </a:rPr>
              <a:t>relative  </a:t>
            </a:r>
            <a:r>
              <a:rPr dirty="0" sz="1550" spc="-15" b="1">
                <a:solidFill>
                  <a:srgbClr val="FFFFFF"/>
                </a:solidFill>
                <a:latin typeface="Arial"/>
                <a:cs typeface="Arial"/>
              </a:rPr>
              <a:t>risk</a:t>
            </a:r>
            <a:r>
              <a:rPr dirty="0" sz="1550" spc="-15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550" spc="-5" b="1">
                <a:solidFill>
                  <a:srgbClr val="FFFFFF"/>
                </a:solidFill>
                <a:latin typeface="Arial"/>
                <a:cs typeface="Arial"/>
              </a:rPr>
              <a:t>reduction</a:t>
            </a:r>
            <a:r>
              <a:rPr dirty="0" sz="1550" spc="-14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550" spc="-20" b="1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dirty="0" sz="1550" spc="-6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550" spc="-20" b="1">
                <a:solidFill>
                  <a:srgbClr val="FFFFFF"/>
                </a:solidFill>
                <a:latin typeface="Arial"/>
                <a:cs typeface="Arial"/>
              </a:rPr>
              <a:t>28%</a:t>
            </a:r>
            <a:r>
              <a:rPr dirty="0" sz="1550" spc="-1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550" spc="-10" b="1">
                <a:solidFill>
                  <a:srgbClr val="FFFFFF"/>
                </a:solidFill>
                <a:latin typeface="Arial"/>
                <a:cs typeface="Arial"/>
              </a:rPr>
              <a:t>with</a:t>
            </a:r>
            <a:r>
              <a:rPr dirty="0" sz="1550" spc="-7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550" spc="-15" b="1">
                <a:solidFill>
                  <a:srgbClr val="FFFFFF"/>
                </a:solidFill>
                <a:latin typeface="Arial"/>
                <a:cs typeface="Arial"/>
              </a:rPr>
              <a:t>device</a:t>
            </a:r>
            <a:r>
              <a:rPr dirty="0" sz="1550" spc="-1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550" spc="35" b="1">
                <a:solidFill>
                  <a:srgbClr val="FFFFFF"/>
                </a:solidFill>
                <a:latin typeface="Arial"/>
                <a:cs typeface="Arial"/>
              </a:rPr>
              <a:t>treatment</a:t>
            </a:r>
            <a:r>
              <a:rPr dirty="0" sz="1550" spc="35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17575" y="305117"/>
            <a:ext cx="9097645" cy="1302385"/>
          </a:xfrm>
          <a:prstGeom prst="rect">
            <a:avLst/>
          </a:prstGeom>
        </p:spPr>
        <p:txBody>
          <a:bodyPr wrap="square" lIns="0" tIns="94615" rIns="0" bIns="0" rtlCol="0" vert="horz">
            <a:spAutoFit/>
          </a:bodyPr>
          <a:lstStyle/>
          <a:p>
            <a:pPr marL="12700" marR="5080">
              <a:lnSpc>
                <a:spcPts val="4730"/>
              </a:lnSpc>
              <a:spcBef>
                <a:spcPts val="745"/>
              </a:spcBef>
            </a:pPr>
            <a:r>
              <a:rPr dirty="0" sz="4400" spc="-175" b="1">
                <a:latin typeface="Trebuchet MS"/>
                <a:cs typeface="Trebuchet MS"/>
              </a:rPr>
              <a:t>Prespecified </a:t>
            </a:r>
            <a:r>
              <a:rPr dirty="0" sz="4400" spc="-235" b="1">
                <a:latin typeface="Trebuchet MS"/>
                <a:cs typeface="Trebuchet MS"/>
              </a:rPr>
              <a:t>Endpoint: </a:t>
            </a:r>
            <a:r>
              <a:rPr dirty="0" sz="4400" spc="-30">
                <a:latin typeface="Calibri"/>
                <a:cs typeface="Calibri"/>
              </a:rPr>
              <a:t>Recurrent</a:t>
            </a:r>
            <a:r>
              <a:rPr dirty="0" sz="4400" spc="-700">
                <a:latin typeface="Calibri"/>
                <a:cs typeface="Calibri"/>
              </a:rPr>
              <a:t> </a:t>
            </a:r>
            <a:r>
              <a:rPr dirty="0" sz="4400" spc="-35">
                <a:latin typeface="Calibri"/>
                <a:cs typeface="Calibri"/>
              </a:rPr>
              <a:t>Heart  </a:t>
            </a:r>
            <a:r>
              <a:rPr dirty="0" sz="4400" spc="-15">
                <a:latin typeface="Calibri"/>
                <a:cs typeface="Calibri"/>
              </a:rPr>
              <a:t>Failure</a:t>
            </a:r>
            <a:r>
              <a:rPr dirty="0" sz="4400" spc="-195">
                <a:latin typeface="Calibri"/>
                <a:cs typeface="Calibri"/>
              </a:rPr>
              <a:t> </a:t>
            </a:r>
            <a:r>
              <a:rPr dirty="0" sz="4400" spc="10">
                <a:latin typeface="Calibri"/>
                <a:cs typeface="Calibri"/>
              </a:rPr>
              <a:t>Hospitalizations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457450" y="3467100"/>
            <a:ext cx="704850" cy="1352550"/>
          </a:xfrm>
          <a:custGeom>
            <a:avLst/>
            <a:gdLst/>
            <a:ahLst/>
            <a:cxnLst/>
            <a:rect l="l" t="t" r="r" b="b"/>
            <a:pathLst>
              <a:path w="704850" h="1352550">
                <a:moveTo>
                  <a:pt x="0" y="1352550"/>
                </a:moveTo>
                <a:lnTo>
                  <a:pt x="704850" y="1352550"/>
                </a:lnTo>
                <a:lnTo>
                  <a:pt x="704850" y="0"/>
                </a:lnTo>
                <a:lnTo>
                  <a:pt x="0" y="0"/>
                </a:lnTo>
                <a:lnTo>
                  <a:pt x="0" y="1352550"/>
                </a:lnTo>
                <a:close/>
              </a:path>
            </a:pathLst>
          </a:custGeom>
          <a:solidFill>
            <a:srgbClr val="0000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252851" y="2976626"/>
            <a:ext cx="704850" cy="1847850"/>
          </a:xfrm>
          <a:custGeom>
            <a:avLst/>
            <a:gdLst/>
            <a:ahLst/>
            <a:cxnLst/>
            <a:rect l="l" t="t" r="r" b="b"/>
            <a:pathLst>
              <a:path w="704850" h="1847850">
                <a:moveTo>
                  <a:pt x="0" y="1847850"/>
                </a:moveTo>
                <a:lnTo>
                  <a:pt x="704850" y="1847850"/>
                </a:lnTo>
                <a:lnTo>
                  <a:pt x="704850" y="0"/>
                </a:lnTo>
                <a:lnTo>
                  <a:pt x="0" y="0"/>
                </a:lnTo>
                <a:lnTo>
                  <a:pt x="0" y="184785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252851" y="2976626"/>
            <a:ext cx="704850" cy="1847850"/>
          </a:xfrm>
          <a:custGeom>
            <a:avLst/>
            <a:gdLst/>
            <a:ahLst/>
            <a:cxnLst/>
            <a:rect l="l" t="t" r="r" b="b"/>
            <a:pathLst>
              <a:path w="704850" h="1847850">
                <a:moveTo>
                  <a:pt x="0" y="1847850"/>
                </a:moveTo>
                <a:lnTo>
                  <a:pt x="704850" y="1847850"/>
                </a:lnTo>
                <a:lnTo>
                  <a:pt x="704850" y="0"/>
                </a:lnTo>
                <a:lnTo>
                  <a:pt x="0" y="0"/>
                </a:lnTo>
                <a:lnTo>
                  <a:pt x="0" y="1847850"/>
                </a:lnTo>
                <a:close/>
              </a:path>
            </a:pathLst>
          </a:custGeom>
          <a:ln w="9525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814701" y="3471926"/>
            <a:ext cx="0" cy="285750"/>
          </a:xfrm>
          <a:custGeom>
            <a:avLst/>
            <a:gdLst/>
            <a:ahLst/>
            <a:cxnLst/>
            <a:rect l="l" t="t" r="r" b="b"/>
            <a:pathLst>
              <a:path w="0" h="285750">
                <a:moveTo>
                  <a:pt x="0" y="0"/>
                </a:moveTo>
                <a:lnTo>
                  <a:pt x="0" y="2857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814701" y="3186176"/>
            <a:ext cx="0" cy="285750"/>
          </a:xfrm>
          <a:custGeom>
            <a:avLst/>
            <a:gdLst/>
            <a:ahLst/>
            <a:cxnLst/>
            <a:rect l="l" t="t" r="r" b="b"/>
            <a:pathLst>
              <a:path w="0" h="285750">
                <a:moveTo>
                  <a:pt x="0" y="28575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786126" y="3757676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 h="0">
                <a:moveTo>
                  <a:pt x="0" y="0"/>
                </a:moveTo>
                <a:lnTo>
                  <a:pt x="5715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786126" y="3186176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 h="0">
                <a:moveTo>
                  <a:pt x="0" y="0"/>
                </a:moveTo>
                <a:lnTo>
                  <a:pt x="5715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605276" y="2976626"/>
            <a:ext cx="0" cy="285750"/>
          </a:xfrm>
          <a:custGeom>
            <a:avLst/>
            <a:gdLst/>
            <a:ahLst/>
            <a:cxnLst/>
            <a:rect l="l" t="t" r="r" b="b"/>
            <a:pathLst>
              <a:path w="0" h="285750">
                <a:moveTo>
                  <a:pt x="0" y="0"/>
                </a:moveTo>
                <a:lnTo>
                  <a:pt x="0" y="2857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605276" y="2614676"/>
            <a:ext cx="0" cy="361950"/>
          </a:xfrm>
          <a:custGeom>
            <a:avLst/>
            <a:gdLst/>
            <a:ahLst/>
            <a:cxnLst/>
            <a:rect l="l" t="t" r="r" b="b"/>
            <a:pathLst>
              <a:path w="0" h="361950">
                <a:moveTo>
                  <a:pt x="0" y="36195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576701" y="3262376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 h="0">
                <a:moveTo>
                  <a:pt x="0" y="0"/>
                </a:moveTo>
                <a:lnTo>
                  <a:pt x="5715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576701" y="2614676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 h="0">
                <a:moveTo>
                  <a:pt x="0" y="0"/>
                </a:moveTo>
                <a:lnTo>
                  <a:pt x="5715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109851" y="1976501"/>
            <a:ext cx="0" cy="2847975"/>
          </a:xfrm>
          <a:custGeom>
            <a:avLst/>
            <a:gdLst/>
            <a:ahLst/>
            <a:cxnLst/>
            <a:rect l="l" t="t" r="r" b="b"/>
            <a:pathLst>
              <a:path w="0" h="2847975">
                <a:moveTo>
                  <a:pt x="0" y="2847975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071751" y="4824348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071751" y="4109973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071751" y="3395726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071751" y="2690876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071751" y="1976501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2109851" y="4824476"/>
            <a:ext cx="2200275" cy="0"/>
          </a:xfrm>
          <a:custGeom>
            <a:avLst/>
            <a:gdLst/>
            <a:ahLst/>
            <a:cxnLst/>
            <a:rect l="l" t="t" r="r" b="b"/>
            <a:pathLst>
              <a:path w="2200275" h="0">
                <a:moveTo>
                  <a:pt x="0" y="0"/>
                </a:moveTo>
                <a:lnTo>
                  <a:pt x="220027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1709420" y="4716398"/>
            <a:ext cx="295910" cy="19685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 spc="-20">
                <a:latin typeface="Arial"/>
                <a:cs typeface="Arial"/>
              </a:rPr>
              <a:t>0</a:t>
            </a:r>
            <a:r>
              <a:rPr dirty="0" sz="1100" spc="-10">
                <a:latin typeface="Arial"/>
                <a:cs typeface="Arial"/>
              </a:rPr>
              <a:t>.</a:t>
            </a:r>
            <a:r>
              <a:rPr dirty="0" sz="1100" spc="-20">
                <a:latin typeface="Arial"/>
                <a:cs typeface="Arial"/>
              </a:rPr>
              <a:t>0</a:t>
            </a:r>
            <a:r>
              <a:rPr dirty="0" sz="1100" spc="10">
                <a:latin typeface="Arial"/>
                <a:cs typeface="Arial"/>
              </a:rPr>
              <a:t>0</a:t>
            </a:r>
            <a:endParaRPr sz="11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709420" y="4003675"/>
            <a:ext cx="295910" cy="19685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 spc="-20">
                <a:latin typeface="Arial"/>
                <a:cs typeface="Arial"/>
              </a:rPr>
              <a:t>0</a:t>
            </a:r>
            <a:r>
              <a:rPr dirty="0" sz="1100" spc="-10">
                <a:latin typeface="Arial"/>
                <a:cs typeface="Arial"/>
              </a:rPr>
              <a:t>.</a:t>
            </a:r>
            <a:r>
              <a:rPr dirty="0" sz="1100" spc="-20">
                <a:latin typeface="Arial"/>
                <a:cs typeface="Arial"/>
              </a:rPr>
              <a:t>1</a:t>
            </a:r>
            <a:r>
              <a:rPr dirty="0" sz="1100" spc="10">
                <a:latin typeface="Arial"/>
                <a:cs typeface="Arial"/>
              </a:rPr>
              <a:t>0</a:t>
            </a:r>
            <a:endParaRPr sz="11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709420" y="2481187"/>
            <a:ext cx="1281430" cy="1007110"/>
          </a:xfrm>
          <a:prstGeom prst="rect">
            <a:avLst/>
          </a:prstGeom>
        </p:spPr>
        <p:txBody>
          <a:bodyPr wrap="square" lIns="0" tIns="1123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85"/>
              </a:spcBef>
            </a:pPr>
            <a:r>
              <a:rPr dirty="0" sz="1100" spc="-10">
                <a:latin typeface="Arial"/>
                <a:cs typeface="Arial"/>
              </a:rPr>
              <a:t>0.30</a:t>
            </a:r>
            <a:endParaRPr sz="1100">
              <a:latin typeface="Arial"/>
              <a:cs typeface="Arial"/>
            </a:endParaRPr>
          </a:p>
          <a:p>
            <a:pPr algn="r" marR="5080">
              <a:lnSpc>
                <a:spcPct val="100000"/>
              </a:lnSpc>
              <a:spcBef>
                <a:spcPts val="815"/>
              </a:spcBef>
            </a:pPr>
            <a:r>
              <a:rPr dirty="0" sz="1200" b="1">
                <a:latin typeface="Arial"/>
                <a:cs typeface="Arial"/>
              </a:rPr>
              <a:t>0</a:t>
            </a:r>
            <a:r>
              <a:rPr dirty="0" sz="1200" spc="-35" b="1">
                <a:latin typeface="Arial"/>
                <a:cs typeface="Arial"/>
              </a:rPr>
              <a:t>.</a:t>
            </a:r>
            <a:r>
              <a:rPr dirty="0" sz="1200" b="1">
                <a:latin typeface="Arial"/>
                <a:cs typeface="Arial"/>
              </a:rPr>
              <a:t>1</a:t>
            </a:r>
            <a:r>
              <a:rPr dirty="0" sz="1200" spc="-5" b="1">
                <a:latin typeface="Arial"/>
                <a:cs typeface="Arial"/>
              </a:rPr>
              <a:t>9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7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100" spc="-10">
                <a:latin typeface="Arial"/>
                <a:cs typeface="Arial"/>
              </a:rPr>
              <a:t>0.20</a:t>
            </a:r>
            <a:endParaRPr sz="11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709420" y="1864931"/>
            <a:ext cx="295910" cy="1974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 spc="-15">
                <a:latin typeface="Arial"/>
                <a:cs typeface="Arial"/>
              </a:rPr>
              <a:t>0</a:t>
            </a:r>
            <a:r>
              <a:rPr dirty="0" sz="1100" spc="-10">
                <a:latin typeface="Arial"/>
                <a:cs typeface="Arial"/>
              </a:rPr>
              <a:t>.</a:t>
            </a:r>
            <a:r>
              <a:rPr dirty="0" sz="1100" spc="-15">
                <a:latin typeface="Arial"/>
                <a:cs typeface="Arial"/>
              </a:rPr>
              <a:t>4</a:t>
            </a:r>
            <a:r>
              <a:rPr dirty="0" sz="1100" spc="15">
                <a:latin typeface="Arial"/>
                <a:cs typeface="Arial"/>
              </a:rPr>
              <a:t>0</a:t>
            </a:r>
            <a:endParaRPr sz="11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256496" y="2471724"/>
            <a:ext cx="367665" cy="157226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380"/>
              </a:lnSpc>
            </a:pPr>
            <a:r>
              <a:rPr dirty="0" sz="1200" b="1">
                <a:latin typeface="Arial"/>
                <a:cs typeface="Arial"/>
              </a:rPr>
              <a:t>Annualized </a:t>
            </a:r>
            <a:r>
              <a:rPr dirty="0" sz="1200" spc="-10" b="1">
                <a:latin typeface="Arial"/>
                <a:cs typeface="Arial"/>
              </a:rPr>
              <a:t>HFH</a:t>
            </a:r>
            <a:r>
              <a:rPr dirty="0" sz="1200" spc="-7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Rate</a:t>
            </a:r>
            <a:endParaRPr sz="1200">
              <a:latin typeface="Arial"/>
              <a:cs typeface="Arial"/>
            </a:endParaRPr>
          </a:p>
          <a:p>
            <a:pPr marL="88265">
              <a:lnSpc>
                <a:spcPts val="1395"/>
              </a:lnSpc>
            </a:pPr>
            <a:r>
              <a:rPr dirty="0" sz="1200">
                <a:latin typeface="Arial"/>
                <a:cs typeface="Arial"/>
              </a:rPr>
              <a:t>(events/patient</a:t>
            </a:r>
            <a:r>
              <a:rPr dirty="0" sz="1200" spc="-85">
                <a:latin typeface="Arial"/>
                <a:cs typeface="Arial"/>
              </a:rPr>
              <a:t> </a:t>
            </a:r>
            <a:r>
              <a:rPr dirty="0" sz="1200" spc="10">
                <a:latin typeface="Arial"/>
                <a:cs typeface="Arial"/>
              </a:rPr>
              <a:t>year)</a:t>
            </a:r>
            <a:endParaRPr sz="12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457450" y="4591748"/>
            <a:ext cx="1505585" cy="4883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3335">
              <a:lnSpc>
                <a:spcPct val="100000"/>
              </a:lnSpc>
              <a:spcBef>
                <a:spcPts val="100"/>
              </a:spcBef>
              <a:tabLst>
                <a:tab pos="765175" algn="l"/>
              </a:tabLst>
            </a:pPr>
            <a:r>
              <a:rPr dirty="0" baseline="4629" sz="1800" b="1">
                <a:solidFill>
                  <a:srgbClr val="FFFFFF"/>
                </a:solidFill>
                <a:latin typeface="Arial"/>
                <a:cs typeface="Arial"/>
              </a:rPr>
              <a:t>Device	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Control</a:t>
            </a:r>
            <a:endParaRPr sz="1200">
              <a:latin typeface="Arial"/>
              <a:cs typeface="Arial"/>
            </a:endParaRPr>
          </a:p>
          <a:p>
            <a:pPr algn="ctr" marL="2540">
              <a:lnSpc>
                <a:spcPct val="100000"/>
              </a:lnSpc>
              <a:spcBef>
                <a:spcPts val="880"/>
              </a:spcBef>
            </a:pPr>
            <a:r>
              <a:rPr dirty="0" sz="1100" spc="10">
                <a:latin typeface="Arial"/>
                <a:cs typeface="Arial"/>
              </a:rPr>
              <a:t>2</a:t>
            </a:r>
            <a:r>
              <a:rPr dirty="0" sz="1100" spc="-4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Years</a:t>
            </a:r>
            <a:endParaRPr sz="110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776601" y="2214626"/>
            <a:ext cx="819150" cy="95250"/>
          </a:xfrm>
          <a:custGeom>
            <a:avLst/>
            <a:gdLst/>
            <a:ahLst/>
            <a:cxnLst/>
            <a:rect l="l" t="t" r="r" b="b"/>
            <a:pathLst>
              <a:path w="819150" h="95250">
                <a:moveTo>
                  <a:pt x="0" y="95250"/>
                </a:moveTo>
                <a:lnTo>
                  <a:pt x="0" y="58132"/>
                </a:lnTo>
                <a:lnTo>
                  <a:pt x="0" y="27860"/>
                </a:lnTo>
                <a:lnTo>
                  <a:pt x="0" y="7471"/>
                </a:lnTo>
                <a:lnTo>
                  <a:pt x="0" y="0"/>
                </a:lnTo>
                <a:lnTo>
                  <a:pt x="819023" y="0"/>
                </a:lnTo>
                <a:lnTo>
                  <a:pt x="819096" y="7471"/>
                </a:lnTo>
                <a:lnTo>
                  <a:pt x="819134" y="27860"/>
                </a:lnTo>
                <a:lnTo>
                  <a:pt x="819148" y="58132"/>
                </a:lnTo>
                <a:lnTo>
                  <a:pt x="819150" y="9525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2934970" y="1992566"/>
            <a:ext cx="861694" cy="5505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latin typeface="Arial"/>
                <a:cs typeface="Arial"/>
              </a:rPr>
              <a:t>p=0.02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50">
              <a:latin typeface="Arial"/>
              <a:cs typeface="Arial"/>
            </a:endParaRPr>
          </a:p>
          <a:p>
            <a:pPr marL="554990">
              <a:lnSpc>
                <a:spcPct val="100000"/>
              </a:lnSpc>
            </a:pPr>
            <a:r>
              <a:rPr dirty="0" sz="1200" b="1">
                <a:latin typeface="Arial"/>
                <a:cs typeface="Arial"/>
              </a:rPr>
              <a:t>0</a:t>
            </a:r>
            <a:r>
              <a:rPr dirty="0" sz="1200" spc="-35" b="1">
                <a:latin typeface="Arial"/>
                <a:cs typeface="Arial"/>
              </a:rPr>
              <a:t>.</a:t>
            </a:r>
            <a:r>
              <a:rPr dirty="0" sz="1200" b="1">
                <a:latin typeface="Arial"/>
                <a:cs typeface="Arial"/>
              </a:rPr>
              <a:t>26</a:t>
            </a:r>
            <a:endParaRPr sz="1200">
              <a:latin typeface="Arial"/>
              <a:cs typeface="Arial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6048375" y="1524000"/>
            <a:ext cx="4495800" cy="36004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5800725" y="1847850"/>
            <a:ext cx="390525" cy="2628900"/>
          </a:xfrm>
          <a:custGeom>
            <a:avLst/>
            <a:gdLst/>
            <a:ahLst/>
            <a:cxnLst/>
            <a:rect l="l" t="t" r="r" b="b"/>
            <a:pathLst>
              <a:path w="390525" h="2628900">
                <a:moveTo>
                  <a:pt x="0" y="2628900"/>
                </a:moveTo>
                <a:lnTo>
                  <a:pt x="390525" y="2628900"/>
                </a:lnTo>
                <a:lnTo>
                  <a:pt x="390525" y="0"/>
                </a:lnTo>
                <a:lnTo>
                  <a:pt x="0" y="0"/>
                </a:lnTo>
                <a:lnTo>
                  <a:pt x="0" y="26289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36" name="object 36"/>
          <p:cNvGraphicFramePr>
            <a:graphicFrameLocks noGrp="1"/>
          </p:cNvGraphicFramePr>
          <p:nvPr/>
        </p:nvGraphicFramePr>
        <p:xfrm>
          <a:off x="5824601" y="4803551"/>
          <a:ext cx="4213225" cy="5988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13155"/>
                <a:gridCol w="831215"/>
                <a:gridCol w="892175"/>
                <a:gridCol w="803910"/>
                <a:gridCol w="575310"/>
              </a:tblGrid>
              <a:tr h="235967">
                <a:tc>
                  <a:txBody>
                    <a:bodyPr/>
                    <a:lstStyle/>
                    <a:p>
                      <a:pPr marL="96520">
                        <a:lnSpc>
                          <a:spcPct val="100000"/>
                        </a:lnSpc>
                        <a:spcBef>
                          <a:spcPts val="490"/>
                        </a:spcBef>
                      </a:pPr>
                      <a:r>
                        <a:rPr dirty="0" sz="1050" spc="-5" b="1">
                          <a:latin typeface="Arial"/>
                          <a:cs typeface="Arial"/>
                        </a:rPr>
                        <a:t>At</a:t>
                      </a:r>
                      <a:r>
                        <a:rPr dirty="0" sz="1050" spc="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5" b="1">
                          <a:latin typeface="Arial"/>
                          <a:cs typeface="Arial"/>
                        </a:rPr>
                        <a:t>risk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6223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00355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1200" spc="65">
                          <a:latin typeface="Calibri"/>
                          <a:cs typeface="Calibri"/>
                        </a:rPr>
                        <a:t>Days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2225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71145">
                <a:tc>
                  <a:txBody>
                    <a:bodyPr/>
                    <a:lstStyle/>
                    <a:p>
                      <a:pPr marL="31750">
                        <a:lnSpc>
                          <a:spcPts val="1250"/>
                        </a:lnSpc>
                      </a:pPr>
                      <a:r>
                        <a:rPr dirty="0" sz="1050" spc="-5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Control</a:t>
                      </a:r>
                      <a:r>
                        <a:rPr dirty="0" sz="1050" spc="114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287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00990">
                        <a:lnSpc>
                          <a:spcPts val="1250"/>
                        </a:lnSpc>
                      </a:pPr>
                      <a:r>
                        <a:rPr dirty="0" sz="1050" spc="1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261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1785">
                        <a:lnSpc>
                          <a:spcPts val="1250"/>
                        </a:lnSpc>
                      </a:pPr>
                      <a:r>
                        <a:rPr dirty="0" sz="1050" spc="1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247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34290">
                        <a:lnSpc>
                          <a:spcPts val="1250"/>
                        </a:lnSpc>
                      </a:pPr>
                      <a:r>
                        <a:rPr dirty="0" sz="1050" spc="1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226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9845">
                        <a:lnSpc>
                          <a:spcPts val="1250"/>
                        </a:lnSpc>
                      </a:pPr>
                      <a:r>
                        <a:rPr dirty="0" sz="1050" spc="15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190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91412">
                <a:tc>
                  <a:txBody>
                    <a:bodyPr/>
                    <a:lstStyle/>
                    <a:p>
                      <a:pPr marL="73660">
                        <a:lnSpc>
                          <a:spcPts val="1245"/>
                        </a:lnSpc>
                      </a:pPr>
                      <a:r>
                        <a:rPr dirty="0" sz="1050" spc="5" b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Device</a:t>
                      </a:r>
                      <a:r>
                        <a:rPr dirty="0" sz="1050" spc="229" b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285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87655">
                        <a:lnSpc>
                          <a:spcPts val="1245"/>
                        </a:lnSpc>
                      </a:pPr>
                      <a:r>
                        <a:rPr dirty="0" sz="1050" spc="15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265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00990">
                        <a:lnSpc>
                          <a:spcPts val="1245"/>
                        </a:lnSpc>
                      </a:pPr>
                      <a:r>
                        <a:rPr dirty="0" sz="1050" spc="15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253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46990">
                        <a:lnSpc>
                          <a:spcPts val="1245"/>
                        </a:lnSpc>
                      </a:pPr>
                      <a:r>
                        <a:rPr dirty="0" sz="1050" spc="1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238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245"/>
                        </a:lnSpc>
                      </a:pPr>
                      <a:r>
                        <a:rPr dirty="0" sz="1050" spc="15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205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37" name="object 37"/>
          <p:cNvSpPr txBox="1"/>
          <p:nvPr/>
        </p:nvSpPr>
        <p:spPr>
          <a:xfrm>
            <a:off x="5803632" y="2003779"/>
            <a:ext cx="393700" cy="2325370"/>
          </a:xfrm>
          <a:prstGeom prst="rect">
            <a:avLst/>
          </a:prstGeom>
        </p:spPr>
        <p:txBody>
          <a:bodyPr wrap="square" lIns="0" tIns="3810" rIns="0" bIns="0" rtlCol="0" vert="vert270">
            <a:spAutoFit/>
          </a:bodyPr>
          <a:lstStyle/>
          <a:p>
            <a:pPr algn="ctr" marL="5715">
              <a:lnSpc>
                <a:spcPts val="1435"/>
              </a:lnSpc>
              <a:spcBef>
                <a:spcPts val="30"/>
              </a:spcBef>
            </a:pPr>
            <a:r>
              <a:rPr dirty="0" sz="1200" spc="-15" b="1">
                <a:latin typeface="Arial"/>
                <a:cs typeface="Arial"/>
              </a:rPr>
              <a:t>Mean </a:t>
            </a:r>
            <a:r>
              <a:rPr dirty="0" sz="1200" spc="-20" b="1">
                <a:latin typeface="Arial"/>
                <a:cs typeface="Arial"/>
              </a:rPr>
              <a:t>Cumulative</a:t>
            </a:r>
            <a:r>
              <a:rPr dirty="0" sz="1200" spc="-150" b="1">
                <a:latin typeface="Arial"/>
                <a:cs typeface="Arial"/>
              </a:rPr>
              <a:t> </a:t>
            </a:r>
            <a:r>
              <a:rPr dirty="0" sz="1200" spc="-35" b="1">
                <a:latin typeface="Arial"/>
                <a:cs typeface="Arial"/>
              </a:rPr>
              <a:t>Function</a:t>
            </a:r>
            <a:endParaRPr sz="1200">
              <a:latin typeface="Arial"/>
              <a:cs typeface="Arial"/>
            </a:endParaRPr>
          </a:p>
          <a:p>
            <a:pPr algn="ctr">
              <a:lnSpc>
                <a:spcPts val="1435"/>
              </a:lnSpc>
            </a:pPr>
            <a:r>
              <a:rPr dirty="0" sz="1200" spc="10">
                <a:latin typeface="Calibri"/>
                <a:cs typeface="Calibri"/>
              </a:rPr>
              <a:t>(Average </a:t>
            </a:r>
            <a:r>
              <a:rPr dirty="0" sz="1200" spc="30">
                <a:latin typeface="Calibri"/>
                <a:cs typeface="Calibri"/>
              </a:rPr>
              <a:t>number</a:t>
            </a:r>
            <a:r>
              <a:rPr dirty="0" sz="1200" spc="-195">
                <a:latin typeface="Calibri"/>
                <a:cs typeface="Calibri"/>
              </a:rPr>
              <a:t> </a:t>
            </a:r>
            <a:r>
              <a:rPr dirty="0" sz="1200" spc="15">
                <a:latin typeface="Calibri"/>
                <a:cs typeface="Calibri"/>
              </a:rPr>
              <a:t>of events/patient)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75938" y="2074271"/>
            <a:ext cx="5172094" cy="333490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762250" y="6305550"/>
            <a:ext cx="6667500" cy="342900"/>
          </a:xfrm>
          <a:prstGeom prst="rect">
            <a:avLst/>
          </a:prstGeom>
          <a:solidFill>
            <a:srgbClr val="FFFFFF"/>
          </a:solidFill>
          <a:ln w="19050">
            <a:solidFill>
              <a:srgbClr val="172B54"/>
            </a:solidFill>
          </a:ln>
        </p:spPr>
        <p:txBody>
          <a:bodyPr wrap="square" lIns="0" tIns="48895" rIns="0" bIns="0" rtlCol="0" vert="horz">
            <a:spAutoFit/>
          </a:bodyPr>
          <a:lstStyle/>
          <a:p>
            <a:pPr algn="ctr" marL="7620">
              <a:lnSpc>
                <a:spcPct val="100000"/>
              </a:lnSpc>
              <a:spcBef>
                <a:spcPts val="385"/>
              </a:spcBef>
            </a:pPr>
            <a:r>
              <a:rPr dirty="0" sz="800" spc="25">
                <a:latin typeface="Calibri"/>
                <a:cs typeface="Calibri"/>
              </a:rPr>
              <a:t>Prespecified</a:t>
            </a:r>
            <a:r>
              <a:rPr dirty="0" sz="800" spc="-40">
                <a:latin typeface="Calibri"/>
                <a:cs typeface="Calibri"/>
              </a:rPr>
              <a:t> </a:t>
            </a:r>
            <a:r>
              <a:rPr dirty="0" sz="800" spc="25">
                <a:latin typeface="Calibri"/>
                <a:cs typeface="Calibri"/>
              </a:rPr>
              <a:t>secondary</a:t>
            </a:r>
            <a:r>
              <a:rPr dirty="0" sz="800" spc="-25">
                <a:latin typeface="Calibri"/>
                <a:cs typeface="Calibri"/>
              </a:rPr>
              <a:t> </a:t>
            </a:r>
            <a:r>
              <a:rPr dirty="0" sz="800" spc="10">
                <a:latin typeface="Calibri"/>
                <a:cs typeface="Calibri"/>
              </a:rPr>
              <a:t>endpoint;</a:t>
            </a:r>
            <a:r>
              <a:rPr dirty="0" sz="800" spc="45">
                <a:latin typeface="Calibri"/>
                <a:cs typeface="Calibri"/>
              </a:rPr>
              <a:t> </a:t>
            </a:r>
            <a:r>
              <a:rPr dirty="0" sz="800">
                <a:latin typeface="Calibri"/>
                <a:cs typeface="Calibri"/>
              </a:rPr>
              <a:t>intention-to-treat</a:t>
            </a:r>
            <a:r>
              <a:rPr dirty="0" sz="800" spc="5">
                <a:latin typeface="Calibri"/>
                <a:cs typeface="Calibri"/>
              </a:rPr>
              <a:t> </a:t>
            </a:r>
            <a:r>
              <a:rPr dirty="0" sz="800" spc="-10">
                <a:latin typeface="Calibri"/>
                <a:cs typeface="Calibri"/>
              </a:rPr>
              <a:t>(ITT)</a:t>
            </a:r>
            <a:r>
              <a:rPr dirty="0" sz="800" spc="40">
                <a:latin typeface="Calibri"/>
                <a:cs typeface="Calibri"/>
              </a:rPr>
              <a:t> </a:t>
            </a:r>
            <a:r>
              <a:rPr dirty="0" sz="800" spc="25">
                <a:latin typeface="Calibri"/>
                <a:cs typeface="Calibri"/>
              </a:rPr>
              <a:t>analysis </a:t>
            </a:r>
            <a:r>
              <a:rPr dirty="0" sz="800" spc="20">
                <a:latin typeface="Calibri"/>
                <a:cs typeface="Calibri"/>
              </a:rPr>
              <a:t>shown.</a:t>
            </a:r>
            <a:r>
              <a:rPr dirty="0" sz="800" spc="-30">
                <a:latin typeface="Calibri"/>
                <a:cs typeface="Calibri"/>
              </a:rPr>
              <a:t> </a:t>
            </a:r>
            <a:r>
              <a:rPr dirty="0" sz="800" spc="10" i="1">
                <a:latin typeface="Calibri"/>
                <a:cs typeface="Calibri"/>
              </a:rPr>
              <a:t>TV</a:t>
            </a:r>
            <a:r>
              <a:rPr dirty="0" sz="800" spc="10">
                <a:latin typeface="Calibri"/>
                <a:cs typeface="Calibri"/>
              </a:rPr>
              <a:t>,</a:t>
            </a:r>
            <a:r>
              <a:rPr dirty="0" sz="800" spc="-40">
                <a:latin typeface="Calibri"/>
                <a:cs typeface="Calibri"/>
              </a:rPr>
              <a:t> </a:t>
            </a:r>
            <a:r>
              <a:rPr dirty="0" sz="800" spc="25">
                <a:latin typeface="Calibri"/>
                <a:cs typeface="Calibri"/>
              </a:rPr>
              <a:t>tricuspid</a:t>
            </a:r>
            <a:r>
              <a:rPr dirty="0" sz="800" spc="-35">
                <a:latin typeface="Calibri"/>
                <a:cs typeface="Calibri"/>
              </a:rPr>
              <a:t> </a:t>
            </a:r>
            <a:r>
              <a:rPr dirty="0" sz="800" spc="20">
                <a:latin typeface="Calibri"/>
                <a:cs typeface="Calibri"/>
              </a:rPr>
              <a:t>valve;</a:t>
            </a:r>
            <a:r>
              <a:rPr dirty="0" sz="800" spc="-35">
                <a:latin typeface="Calibri"/>
                <a:cs typeface="Calibri"/>
              </a:rPr>
              <a:t> </a:t>
            </a:r>
            <a:r>
              <a:rPr dirty="0" sz="800" spc="20" i="1">
                <a:latin typeface="Calibri"/>
                <a:cs typeface="Calibri"/>
              </a:rPr>
              <a:t>TVS,</a:t>
            </a:r>
            <a:r>
              <a:rPr dirty="0" sz="800" spc="5" i="1">
                <a:latin typeface="Calibri"/>
                <a:cs typeface="Calibri"/>
              </a:rPr>
              <a:t> </a:t>
            </a:r>
            <a:r>
              <a:rPr dirty="0" sz="800" spc="25">
                <a:latin typeface="Calibri"/>
                <a:cs typeface="Calibri"/>
              </a:rPr>
              <a:t>tricuspid</a:t>
            </a:r>
            <a:r>
              <a:rPr dirty="0" sz="800" spc="-40">
                <a:latin typeface="Calibri"/>
                <a:cs typeface="Calibri"/>
              </a:rPr>
              <a:t> </a:t>
            </a:r>
            <a:r>
              <a:rPr dirty="0" sz="800" spc="15">
                <a:latin typeface="Calibri"/>
                <a:cs typeface="Calibri"/>
              </a:rPr>
              <a:t>valve</a:t>
            </a:r>
            <a:r>
              <a:rPr dirty="0" sz="800" spc="-5">
                <a:latin typeface="Calibri"/>
                <a:cs typeface="Calibri"/>
              </a:rPr>
              <a:t> </a:t>
            </a:r>
            <a:r>
              <a:rPr dirty="0" sz="800" spc="10">
                <a:latin typeface="Calibri"/>
                <a:cs typeface="Calibri"/>
              </a:rPr>
              <a:t>surgery;</a:t>
            </a:r>
            <a:r>
              <a:rPr dirty="0" sz="800" spc="-25">
                <a:latin typeface="Calibri"/>
                <a:cs typeface="Calibri"/>
              </a:rPr>
              <a:t> </a:t>
            </a:r>
            <a:r>
              <a:rPr dirty="0" sz="800" i="1">
                <a:latin typeface="Calibri"/>
                <a:cs typeface="Calibri"/>
              </a:rPr>
              <a:t>TVI,</a:t>
            </a:r>
            <a:r>
              <a:rPr dirty="0" sz="800" spc="-10" i="1">
                <a:latin typeface="Calibri"/>
                <a:cs typeface="Calibri"/>
              </a:rPr>
              <a:t> </a:t>
            </a:r>
            <a:r>
              <a:rPr dirty="0" sz="800" spc="25">
                <a:latin typeface="Calibri"/>
                <a:cs typeface="Calibri"/>
              </a:rPr>
              <a:t>tricuspid</a:t>
            </a:r>
            <a:r>
              <a:rPr dirty="0" sz="800" spc="-35">
                <a:latin typeface="Calibri"/>
                <a:cs typeface="Calibri"/>
              </a:rPr>
              <a:t> </a:t>
            </a:r>
            <a:r>
              <a:rPr dirty="0" sz="800" spc="15">
                <a:latin typeface="Calibri"/>
                <a:cs typeface="Calibri"/>
              </a:rPr>
              <a:t>valve</a:t>
            </a:r>
            <a:endParaRPr sz="800">
              <a:latin typeface="Calibri"/>
              <a:cs typeface="Calibri"/>
            </a:endParaRPr>
          </a:p>
          <a:p>
            <a:pPr algn="ctr" marL="6985">
              <a:lnSpc>
                <a:spcPct val="100000"/>
              </a:lnSpc>
              <a:spcBef>
                <a:spcPts val="15"/>
              </a:spcBef>
            </a:pPr>
            <a:r>
              <a:rPr dirty="0" sz="800" spc="5">
                <a:latin typeface="Calibri"/>
                <a:cs typeface="Calibri"/>
              </a:rPr>
              <a:t>intervention</a:t>
            </a:r>
            <a:r>
              <a:rPr dirty="0" sz="800" spc="-45">
                <a:latin typeface="Calibri"/>
                <a:cs typeface="Calibri"/>
              </a:rPr>
              <a:t> </a:t>
            </a:r>
            <a:r>
              <a:rPr dirty="0" sz="800" spc="15">
                <a:latin typeface="Calibri"/>
                <a:cs typeface="Calibri"/>
              </a:rPr>
              <a:t>(transcatheter).</a:t>
            </a:r>
            <a:endParaRPr sz="800">
              <a:latin typeface="Calibri"/>
              <a:cs typeface="Calibri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5993129" y="3013455"/>
          <a:ext cx="6116320" cy="15608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98065"/>
                <a:gridCol w="1475739"/>
                <a:gridCol w="1358264"/>
                <a:gridCol w="965835"/>
              </a:tblGrid>
              <a:tr h="51295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95885">
                        <a:lnSpc>
                          <a:spcPts val="1820"/>
                        </a:lnSpc>
                      </a:pPr>
                      <a:r>
                        <a:rPr dirty="0" sz="1550" spc="-10" b="1">
                          <a:latin typeface="Arial"/>
                          <a:cs typeface="Arial"/>
                        </a:rPr>
                        <a:t>Component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172B54"/>
                      </a:solidFill>
                      <a:prstDash val="solid"/>
                    </a:lnL>
                    <a:lnT w="12700">
                      <a:solidFill>
                        <a:srgbClr val="172B54"/>
                      </a:solidFill>
                      <a:prstDash val="solid"/>
                    </a:lnT>
                    <a:lnB w="12700">
                      <a:solidFill>
                        <a:srgbClr val="172B54"/>
                      </a:solidFill>
                      <a:prstDash val="soli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49403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550" spc="-5" b="1">
                          <a:latin typeface="Arial"/>
                          <a:cs typeface="Arial"/>
                        </a:rPr>
                        <a:t>Device</a:t>
                      </a:r>
                      <a:endParaRPr sz="1550">
                        <a:latin typeface="Arial"/>
                        <a:cs typeface="Arial"/>
                      </a:endParaRPr>
                    </a:p>
                    <a:p>
                      <a:pPr marL="521334">
                        <a:lnSpc>
                          <a:spcPts val="1850"/>
                        </a:lnSpc>
                        <a:spcBef>
                          <a:spcPts val="170"/>
                        </a:spcBef>
                      </a:pPr>
                      <a:r>
                        <a:rPr dirty="0" sz="1550" spc="-10" b="1">
                          <a:latin typeface="Arial"/>
                          <a:cs typeface="Arial"/>
                        </a:rPr>
                        <a:t>N=285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T w="12700">
                      <a:solidFill>
                        <a:srgbClr val="172B54"/>
                      </a:solidFill>
                      <a:prstDash val="solid"/>
                    </a:lnT>
                    <a:lnB w="12700">
                      <a:solidFill>
                        <a:srgbClr val="172B54"/>
                      </a:solidFill>
                      <a:prstDash val="soli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36830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550" spc="-10" b="1">
                          <a:latin typeface="Arial"/>
                          <a:cs typeface="Arial"/>
                        </a:rPr>
                        <a:t>Control</a:t>
                      </a:r>
                      <a:endParaRPr sz="1550">
                        <a:latin typeface="Arial"/>
                        <a:cs typeface="Arial"/>
                      </a:endParaRPr>
                    </a:p>
                    <a:p>
                      <a:pPr marL="427355">
                        <a:lnSpc>
                          <a:spcPts val="1850"/>
                        </a:lnSpc>
                        <a:spcBef>
                          <a:spcPts val="170"/>
                        </a:spcBef>
                      </a:pPr>
                      <a:r>
                        <a:rPr dirty="0" sz="1550" spc="-5" b="1">
                          <a:latin typeface="Arial"/>
                          <a:cs typeface="Arial"/>
                        </a:rPr>
                        <a:t>N=287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T w="12700">
                      <a:solidFill>
                        <a:srgbClr val="172B54"/>
                      </a:solidFill>
                      <a:prstDash val="solid"/>
                    </a:lnT>
                    <a:lnB w="12700">
                      <a:solidFill>
                        <a:srgbClr val="172B54"/>
                      </a:solidFill>
                      <a:prstDash val="soli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128270">
                        <a:lnSpc>
                          <a:spcPts val="1820"/>
                        </a:lnSpc>
                      </a:pPr>
                      <a:r>
                        <a:rPr dirty="0" sz="1550" b="1">
                          <a:latin typeface="Arial"/>
                          <a:cs typeface="Arial"/>
                        </a:rPr>
                        <a:t>p-value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R w="12700">
                      <a:solidFill>
                        <a:srgbClr val="172B54"/>
                      </a:solidFill>
                      <a:prstDash val="solid"/>
                    </a:lnR>
                    <a:lnT w="12700">
                      <a:solidFill>
                        <a:srgbClr val="172B54"/>
                      </a:solidFill>
                      <a:prstDash val="solid"/>
                    </a:lnT>
                    <a:lnB w="12700">
                      <a:solidFill>
                        <a:srgbClr val="172B54"/>
                      </a:solidFill>
                      <a:prstDash val="solid"/>
                    </a:lnB>
                    <a:solidFill>
                      <a:srgbClr val="E8E8E8"/>
                    </a:solidFill>
                  </a:tcPr>
                </a:tc>
              </a:tr>
              <a:tr h="1034795">
                <a:tc>
                  <a:txBody>
                    <a:bodyPr/>
                    <a:lstStyle/>
                    <a:p>
                      <a:pPr marL="9588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550" spc="-5" b="1">
                          <a:latin typeface="Arial"/>
                          <a:cs typeface="Arial"/>
                        </a:rPr>
                        <a:t>Composite</a:t>
                      </a:r>
                      <a:endParaRPr sz="1550">
                        <a:latin typeface="Arial"/>
                        <a:cs typeface="Arial"/>
                      </a:endParaRPr>
                    </a:p>
                    <a:p>
                      <a:pPr marL="219710" marR="419100">
                        <a:lnSpc>
                          <a:spcPct val="109000"/>
                        </a:lnSpc>
                      </a:pPr>
                      <a:r>
                        <a:rPr dirty="0" sz="1550" spc="90">
                          <a:latin typeface="Calibri"/>
                          <a:cs typeface="Calibri"/>
                        </a:rPr>
                        <a:t>All-cause</a:t>
                      </a:r>
                      <a:r>
                        <a:rPr dirty="0" sz="1550" spc="-1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spc="40">
                          <a:latin typeface="Calibri"/>
                          <a:cs typeface="Calibri"/>
                        </a:rPr>
                        <a:t>mortality  </a:t>
                      </a:r>
                      <a:r>
                        <a:rPr dirty="0" sz="1550" spc="15">
                          <a:latin typeface="Calibri"/>
                          <a:cs typeface="Calibri"/>
                        </a:rPr>
                        <a:t>TV </a:t>
                      </a:r>
                      <a:r>
                        <a:rPr dirty="0" sz="1550" spc="45">
                          <a:latin typeface="Calibri"/>
                          <a:cs typeface="Calibri"/>
                        </a:rPr>
                        <a:t>surgery</a:t>
                      </a:r>
                      <a:r>
                        <a:rPr dirty="0" sz="1550" spc="-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spc="45">
                          <a:latin typeface="Calibri"/>
                          <a:cs typeface="Calibri"/>
                        </a:rPr>
                        <a:t>(TVS)</a:t>
                      </a:r>
                      <a:endParaRPr sz="1550">
                        <a:latin typeface="Calibri"/>
                        <a:cs typeface="Calibri"/>
                      </a:endParaRPr>
                    </a:p>
                    <a:p>
                      <a:pPr marL="219710">
                        <a:lnSpc>
                          <a:spcPts val="1825"/>
                        </a:lnSpc>
                        <a:spcBef>
                          <a:spcPts val="240"/>
                        </a:spcBef>
                      </a:pPr>
                      <a:r>
                        <a:rPr dirty="0" sz="1550" spc="15">
                          <a:latin typeface="Calibri"/>
                          <a:cs typeface="Calibri"/>
                        </a:rPr>
                        <a:t>TV </a:t>
                      </a:r>
                      <a:r>
                        <a:rPr dirty="0" sz="1550" spc="35">
                          <a:latin typeface="Calibri"/>
                          <a:cs typeface="Calibri"/>
                        </a:rPr>
                        <a:t>intervention</a:t>
                      </a:r>
                      <a:r>
                        <a:rPr dirty="0" sz="1550" spc="-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spc="5">
                          <a:latin typeface="Calibri"/>
                          <a:cs typeface="Calibri"/>
                        </a:rPr>
                        <a:t>(TVI)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8255">
                    <a:lnL w="12700">
                      <a:solidFill>
                        <a:srgbClr val="172B54"/>
                      </a:solidFill>
                      <a:prstDash val="solid"/>
                    </a:lnL>
                    <a:lnT w="12700">
                      <a:solidFill>
                        <a:srgbClr val="172B54"/>
                      </a:solidFill>
                      <a:prstDash val="solid"/>
                    </a:lnT>
                    <a:lnB w="12700">
                      <a:solidFill>
                        <a:srgbClr val="172B5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417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550" spc="-20" b="1">
                          <a:latin typeface="Arial"/>
                          <a:cs typeface="Arial"/>
                        </a:rPr>
                        <a:t>22.4%</a:t>
                      </a:r>
                      <a:r>
                        <a:rPr dirty="0" sz="1550" spc="-10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50" spc="-35" b="1">
                          <a:latin typeface="Arial"/>
                          <a:cs typeface="Arial"/>
                        </a:rPr>
                        <a:t>(62)</a:t>
                      </a:r>
                      <a:endParaRPr sz="1550">
                        <a:latin typeface="Arial"/>
                        <a:cs typeface="Arial"/>
                      </a:endParaRPr>
                    </a:p>
                    <a:p>
                      <a:pPr marL="34671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550" spc="85">
                          <a:latin typeface="Calibri"/>
                          <a:cs typeface="Calibri"/>
                        </a:rPr>
                        <a:t>17.9%</a:t>
                      </a:r>
                      <a:r>
                        <a:rPr dirty="0" sz="1550" spc="-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spc="30">
                          <a:latin typeface="Calibri"/>
                          <a:cs typeface="Calibri"/>
                        </a:rPr>
                        <a:t>(49)</a:t>
                      </a:r>
                      <a:endParaRPr sz="1550">
                        <a:latin typeface="Calibri"/>
                        <a:cs typeface="Calibri"/>
                      </a:endParaRPr>
                    </a:p>
                    <a:p>
                      <a:pPr marL="454659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dirty="0" sz="1550" spc="95">
                          <a:latin typeface="Calibri"/>
                          <a:cs typeface="Calibri"/>
                        </a:rPr>
                        <a:t>2.3%</a:t>
                      </a:r>
                      <a:r>
                        <a:rPr dirty="0" sz="155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spc="25">
                          <a:latin typeface="Calibri"/>
                          <a:cs typeface="Calibri"/>
                        </a:rPr>
                        <a:t>(6)</a:t>
                      </a:r>
                      <a:endParaRPr sz="1550">
                        <a:latin typeface="Calibri"/>
                        <a:cs typeface="Calibri"/>
                      </a:endParaRPr>
                    </a:p>
                    <a:p>
                      <a:pPr marL="400685">
                        <a:lnSpc>
                          <a:spcPts val="1825"/>
                        </a:lnSpc>
                        <a:spcBef>
                          <a:spcPts val="240"/>
                        </a:spcBef>
                      </a:pPr>
                      <a:r>
                        <a:rPr dirty="0" sz="1550" spc="100">
                          <a:latin typeface="Calibri"/>
                          <a:cs typeface="Calibri"/>
                        </a:rPr>
                        <a:t>3.8%</a:t>
                      </a:r>
                      <a:r>
                        <a:rPr dirty="0" sz="155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spc="30">
                          <a:latin typeface="Calibri"/>
                          <a:cs typeface="Calibri"/>
                        </a:rPr>
                        <a:t>(10)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8255">
                    <a:lnT w="12700">
                      <a:solidFill>
                        <a:srgbClr val="172B54"/>
                      </a:solidFill>
                      <a:prstDash val="solid"/>
                    </a:lnT>
                    <a:lnB w="12700">
                      <a:solidFill>
                        <a:srgbClr val="172B5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621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550" spc="-20" b="1">
                          <a:latin typeface="Arial"/>
                          <a:cs typeface="Arial"/>
                        </a:rPr>
                        <a:t>70.7%</a:t>
                      </a:r>
                      <a:r>
                        <a:rPr dirty="0" sz="1550" spc="-5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50" spc="-35" b="1">
                          <a:latin typeface="Arial"/>
                          <a:cs typeface="Arial"/>
                        </a:rPr>
                        <a:t>(185)</a:t>
                      </a:r>
                      <a:endParaRPr sz="1550">
                        <a:latin typeface="Arial"/>
                        <a:cs typeface="Arial"/>
                      </a:endParaRPr>
                    </a:p>
                    <a:p>
                      <a:pPr marL="252729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550" spc="85">
                          <a:latin typeface="Calibri"/>
                          <a:cs typeface="Calibri"/>
                        </a:rPr>
                        <a:t>17.1%</a:t>
                      </a:r>
                      <a:r>
                        <a:rPr dirty="0" sz="155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spc="25">
                          <a:latin typeface="Calibri"/>
                          <a:cs typeface="Calibri"/>
                        </a:rPr>
                        <a:t>(45)</a:t>
                      </a:r>
                      <a:endParaRPr sz="1550">
                        <a:latin typeface="Calibri"/>
                        <a:cs typeface="Calibri"/>
                      </a:endParaRPr>
                    </a:p>
                    <a:p>
                      <a:pPr marL="30670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dirty="0" sz="1550" spc="95">
                          <a:latin typeface="Calibri"/>
                          <a:cs typeface="Calibri"/>
                        </a:rPr>
                        <a:t>4.3%</a:t>
                      </a:r>
                      <a:r>
                        <a:rPr dirty="0" sz="155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spc="25">
                          <a:latin typeface="Calibri"/>
                          <a:cs typeface="Calibri"/>
                        </a:rPr>
                        <a:t>(11)</a:t>
                      </a:r>
                      <a:endParaRPr sz="1550">
                        <a:latin typeface="Calibri"/>
                        <a:cs typeface="Calibri"/>
                      </a:endParaRPr>
                    </a:p>
                    <a:p>
                      <a:pPr marL="198755">
                        <a:lnSpc>
                          <a:spcPts val="1825"/>
                        </a:lnSpc>
                        <a:spcBef>
                          <a:spcPts val="240"/>
                        </a:spcBef>
                      </a:pPr>
                      <a:r>
                        <a:rPr dirty="0" sz="1550" spc="85">
                          <a:latin typeface="Calibri"/>
                          <a:cs typeface="Calibri"/>
                        </a:rPr>
                        <a:t>61.5%</a:t>
                      </a:r>
                      <a:r>
                        <a:rPr dirty="0" sz="155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spc="45">
                          <a:latin typeface="Calibri"/>
                          <a:cs typeface="Calibri"/>
                        </a:rPr>
                        <a:t>(142)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8255">
                    <a:lnT w="12700">
                      <a:solidFill>
                        <a:srgbClr val="172B54"/>
                      </a:solidFill>
                      <a:prstDash val="solid"/>
                    </a:lnT>
                    <a:lnB w="12700">
                      <a:solidFill>
                        <a:srgbClr val="172B5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938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550" spc="-15" b="1">
                          <a:latin typeface="Arial"/>
                          <a:cs typeface="Arial"/>
                        </a:rPr>
                        <a:t>&lt;0.0001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8255">
                    <a:lnR w="12700">
                      <a:solidFill>
                        <a:srgbClr val="172B54"/>
                      </a:solidFill>
                      <a:prstDash val="solid"/>
                    </a:lnR>
                    <a:lnT w="12700">
                      <a:solidFill>
                        <a:srgbClr val="172B54"/>
                      </a:solidFill>
                      <a:prstDash val="solid"/>
                    </a:lnT>
                    <a:lnB w="12700">
                      <a:solidFill>
                        <a:srgbClr val="172B54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938212" y="142811"/>
            <a:ext cx="2148205" cy="30035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30"/>
              <a:t>INTENTION-TO-TREAT</a:t>
            </a:r>
          </a:p>
        </p:txBody>
      </p:sp>
      <p:sp>
        <p:nvSpPr>
          <p:cNvPr id="6" name="object 6"/>
          <p:cNvSpPr/>
          <p:nvPr/>
        </p:nvSpPr>
        <p:spPr>
          <a:xfrm>
            <a:off x="3524250" y="2289175"/>
            <a:ext cx="2865755" cy="127000"/>
          </a:xfrm>
          <a:custGeom>
            <a:avLst/>
            <a:gdLst/>
            <a:ahLst/>
            <a:cxnLst/>
            <a:rect l="l" t="t" r="r" b="b"/>
            <a:pathLst>
              <a:path w="2865754" h="127000">
                <a:moveTo>
                  <a:pt x="127000" y="0"/>
                </a:moveTo>
                <a:lnTo>
                  <a:pt x="0" y="63500"/>
                </a:lnTo>
                <a:lnTo>
                  <a:pt x="127000" y="127000"/>
                </a:lnTo>
                <a:lnTo>
                  <a:pt x="127000" y="73025"/>
                </a:lnTo>
                <a:lnTo>
                  <a:pt x="114300" y="73025"/>
                </a:lnTo>
                <a:lnTo>
                  <a:pt x="114300" y="53975"/>
                </a:lnTo>
                <a:lnTo>
                  <a:pt x="127000" y="53975"/>
                </a:lnTo>
                <a:lnTo>
                  <a:pt x="127000" y="0"/>
                </a:lnTo>
                <a:close/>
              </a:path>
              <a:path w="2865754" h="127000">
                <a:moveTo>
                  <a:pt x="2827274" y="25400"/>
                </a:moveTo>
                <a:lnTo>
                  <a:pt x="2812480" y="28388"/>
                </a:lnTo>
                <a:lnTo>
                  <a:pt x="2800365" y="36544"/>
                </a:lnTo>
                <a:lnTo>
                  <a:pt x="2792180" y="48652"/>
                </a:lnTo>
                <a:lnTo>
                  <a:pt x="2789174" y="63500"/>
                </a:lnTo>
                <a:lnTo>
                  <a:pt x="2792180" y="78347"/>
                </a:lnTo>
                <a:lnTo>
                  <a:pt x="2800365" y="90455"/>
                </a:lnTo>
                <a:lnTo>
                  <a:pt x="2812480" y="98611"/>
                </a:lnTo>
                <a:lnTo>
                  <a:pt x="2827274" y="101600"/>
                </a:lnTo>
                <a:lnTo>
                  <a:pt x="2842121" y="98611"/>
                </a:lnTo>
                <a:lnTo>
                  <a:pt x="2854229" y="90455"/>
                </a:lnTo>
                <a:lnTo>
                  <a:pt x="2862385" y="78347"/>
                </a:lnTo>
                <a:lnTo>
                  <a:pt x="2863456" y="73025"/>
                </a:lnTo>
                <a:lnTo>
                  <a:pt x="2827274" y="73025"/>
                </a:lnTo>
                <a:lnTo>
                  <a:pt x="2827274" y="53975"/>
                </a:lnTo>
                <a:lnTo>
                  <a:pt x="2863456" y="53975"/>
                </a:lnTo>
                <a:lnTo>
                  <a:pt x="2862385" y="48652"/>
                </a:lnTo>
                <a:lnTo>
                  <a:pt x="2854229" y="36544"/>
                </a:lnTo>
                <a:lnTo>
                  <a:pt x="2842121" y="28388"/>
                </a:lnTo>
                <a:lnTo>
                  <a:pt x="2827274" y="25400"/>
                </a:lnTo>
                <a:close/>
              </a:path>
              <a:path w="2865754" h="127000">
                <a:moveTo>
                  <a:pt x="127000" y="53975"/>
                </a:moveTo>
                <a:lnTo>
                  <a:pt x="114300" y="53975"/>
                </a:lnTo>
                <a:lnTo>
                  <a:pt x="114300" y="73025"/>
                </a:lnTo>
                <a:lnTo>
                  <a:pt x="127000" y="73025"/>
                </a:lnTo>
                <a:lnTo>
                  <a:pt x="127000" y="53975"/>
                </a:lnTo>
                <a:close/>
              </a:path>
              <a:path w="2865754" h="127000">
                <a:moveTo>
                  <a:pt x="2791102" y="53975"/>
                </a:moveTo>
                <a:lnTo>
                  <a:pt x="127000" y="53975"/>
                </a:lnTo>
                <a:lnTo>
                  <a:pt x="127000" y="73025"/>
                </a:lnTo>
                <a:lnTo>
                  <a:pt x="2791102" y="73025"/>
                </a:lnTo>
                <a:lnTo>
                  <a:pt x="2789174" y="63500"/>
                </a:lnTo>
                <a:lnTo>
                  <a:pt x="2791102" y="53975"/>
                </a:lnTo>
                <a:close/>
              </a:path>
              <a:path w="2865754" h="127000">
                <a:moveTo>
                  <a:pt x="2863456" y="53975"/>
                </a:moveTo>
                <a:lnTo>
                  <a:pt x="2827274" y="53975"/>
                </a:lnTo>
                <a:lnTo>
                  <a:pt x="2827274" y="73025"/>
                </a:lnTo>
                <a:lnTo>
                  <a:pt x="2863456" y="73025"/>
                </a:lnTo>
                <a:lnTo>
                  <a:pt x="2865374" y="63500"/>
                </a:lnTo>
                <a:lnTo>
                  <a:pt x="2863456" y="53975"/>
                </a:lnTo>
                <a:close/>
              </a:path>
            </a:pathLst>
          </a:custGeom>
          <a:solidFill>
            <a:srgbClr val="EF812E">
              <a:alpha val="63920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917575" y="305117"/>
            <a:ext cx="11014710" cy="2538095"/>
          </a:xfrm>
          <a:prstGeom prst="rect">
            <a:avLst/>
          </a:prstGeom>
        </p:spPr>
        <p:txBody>
          <a:bodyPr wrap="square" lIns="0" tIns="94615" rIns="0" bIns="0" rtlCol="0" vert="horz">
            <a:spAutoFit/>
          </a:bodyPr>
          <a:lstStyle/>
          <a:p>
            <a:pPr marL="12700" marR="1318895">
              <a:lnSpc>
                <a:spcPts val="4730"/>
              </a:lnSpc>
              <a:spcBef>
                <a:spcPts val="745"/>
              </a:spcBef>
            </a:pPr>
            <a:r>
              <a:rPr dirty="0" sz="4400" spc="-175" b="1">
                <a:latin typeface="Trebuchet MS"/>
                <a:cs typeface="Trebuchet MS"/>
              </a:rPr>
              <a:t>Prespecified </a:t>
            </a:r>
            <a:r>
              <a:rPr dirty="0" sz="4400" spc="-235" b="1">
                <a:latin typeface="Trebuchet MS"/>
                <a:cs typeface="Trebuchet MS"/>
              </a:rPr>
              <a:t>Endpoint: </a:t>
            </a:r>
            <a:r>
              <a:rPr dirty="0" sz="4400" spc="-25">
                <a:latin typeface="Calibri"/>
                <a:cs typeface="Calibri"/>
              </a:rPr>
              <a:t>Freedom </a:t>
            </a:r>
            <a:r>
              <a:rPr dirty="0" sz="4400" spc="-95">
                <a:latin typeface="Calibri"/>
                <a:cs typeface="Calibri"/>
              </a:rPr>
              <a:t>from </a:t>
            </a:r>
            <a:r>
              <a:rPr dirty="0" sz="4400" spc="80">
                <a:latin typeface="Calibri"/>
                <a:cs typeface="Calibri"/>
              </a:rPr>
              <a:t>All-  </a:t>
            </a:r>
            <a:r>
              <a:rPr dirty="0" sz="4400" spc="105">
                <a:latin typeface="Calibri"/>
                <a:cs typeface="Calibri"/>
              </a:rPr>
              <a:t>cause </a:t>
            </a:r>
            <a:r>
              <a:rPr dirty="0" sz="4400" spc="-95">
                <a:latin typeface="Calibri"/>
                <a:cs typeface="Calibri"/>
              </a:rPr>
              <a:t>mortality, </a:t>
            </a:r>
            <a:r>
              <a:rPr dirty="0" sz="4400" spc="5">
                <a:latin typeface="Calibri"/>
                <a:cs typeface="Calibri"/>
              </a:rPr>
              <a:t>TV </a:t>
            </a:r>
            <a:r>
              <a:rPr dirty="0" sz="4400" spc="-90">
                <a:latin typeface="Calibri"/>
                <a:cs typeface="Calibri"/>
              </a:rPr>
              <a:t>Surgery, </a:t>
            </a:r>
            <a:r>
              <a:rPr dirty="0" sz="4400" spc="5">
                <a:latin typeface="Calibri"/>
                <a:cs typeface="Calibri"/>
              </a:rPr>
              <a:t>TV</a:t>
            </a:r>
            <a:r>
              <a:rPr dirty="0" sz="4400" spc="-710">
                <a:latin typeface="Calibri"/>
                <a:cs typeface="Calibri"/>
              </a:rPr>
              <a:t> </a:t>
            </a:r>
            <a:r>
              <a:rPr dirty="0" sz="4400" spc="-90">
                <a:latin typeface="Calibri"/>
                <a:cs typeface="Calibri"/>
              </a:rPr>
              <a:t>Intervention</a:t>
            </a:r>
            <a:endParaRPr sz="4400">
              <a:latin typeface="Calibri"/>
              <a:cs typeface="Calibri"/>
            </a:endParaRPr>
          </a:p>
          <a:p>
            <a:pPr marL="5177790" marR="5080">
              <a:lnSpc>
                <a:spcPct val="103000"/>
              </a:lnSpc>
              <a:spcBef>
                <a:spcPts val="3925"/>
              </a:spcBef>
            </a:pPr>
            <a:r>
              <a:rPr dirty="0" sz="1550" b="1">
                <a:solidFill>
                  <a:srgbClr val="EF812E"/>
                </a:solidFill>
                <a:latin typeface="Arial"/>
                <a:cs typeface="Arial"/>
              </a:rPr>
              <a:t>Difference </a:t>
            </a:r>
            <a:r>
              <a:rPr dirty="0" sz="1550" spc="-15" b="1">
                <a:solidFill>
                  <a:srgbClr val="EF812E"/>
                </a:solidFill>
                <a:latin typeface="Arial"/>
                <a:cs typeface="Arial"/>
              </a:rPr>
              <a:t>driven </a:t>
            </a:r>
            <a:r>
              <a:rPr dirty="0" sz="1550" spc="-30" b="1">
                <a:solidFill>
                  <a:srgbClr val="EF812E"/>
                </a:solidFill>
                <a:latin typeface="Arial"/>
                <a:cs typeface="Arial"/>
              </a:rPr>
              <a:t>by </a:t>
            </a:r>
            <a:r>
              <a:rPr dirty="0" sz="1550" spc="-5" b="1">
                <a:solidFill>
                  <a:srgbClr val="EF812E"/>
                </a:solidFill>
                <a:latin typeface="Arial"/>
                <a:cs typeface="Arial"/>
              </a:rPr>
              <a:t>tricuspid </a:t>
            </a:r>
            <a:r>
              <a:rPr dirty="0" sz="1550" spc="-35" b="1">
                <a:solidFill>
                  <a:srgbClr val="EF812E"/>
                </a:solidFill>
                <a:latin typeface="Arial"/>
                <a:cs typeface="Arial"/>
              </a:rPr>
              <a:t>valve </a:t>
            </a:r>
            <a:r>
              <a:rPr dirty="0" sz="1550" spc="-5" b="1">
                <a:solidFill>
                  <a:srgbClr val="EF812E"/>
                </a:solidFill>
                <a:latin typeface="Arial"/>
                <a:cs typeface="Arial"/>
              </a:rPr>
              <a:t>intervention </a:t>
            </a:r>
            <a:r>
              <a:rPr dirty="0" sz="1550" spc="-40" b="1">
                <a:solidFill>
                  <a:srgbClr val="EF812E"/>
                </a:solidFill>
                <a:latin typeface="Arial"/>
                <a:cs typeface="Arial"/>
              </a:rPr>
              <a:t>(crossover)  </a:t>
            </a:r>
            <a:r>
              <a:rPr dirty="0" sz="1550" spc="30">
                <a:solidFill>
                  <a:srgbClr val="EF812E"/>
                </a:solidFill>
                <a:latin typeface="Calibri"/>
                <a:cs typeface="Calibri"/>
              </a:rPr>
              <a:t>after</a:t>
            </a:r>
            <a:r>
              <a:rPr dirty="0" sz="1550" spc="-55">
                <a:solidFill>
                  <a:srgbClr val="EF812E"/>
                </a:solidFill>
                <a:latin typeface="Calibri"/>
                <a:cs typeface="Calibri"/>
              </a:rPr>
              <a:t> </a:t>
            </a:r>
            <a:r>
              <a:rPr dirty="0" sz="1550" spc="55">
                <a:solidFill>
                  <a:srgbClr val="EF812E"/>
                </a:solidFill>
                <a:latin typeface="Calibri"/>
                <a:cs typeface="Calibri"/>
              </a:rPr>
              <a:t>1</a:t>
            </a:r>
            <a:r>
              <a:rPr dirty="0" sz="1550" spc="5">
                <a:solidFill>
                  <a:srgbClr val="EF812E"/>
                </a:solidFill>
                <a:latin typeface="Calibri"/>
                <a:cs typeface="Calibri"/>
              </a:rPr>
              <a:t> </a:t>
            </a:r>
            <a:r>
              <a:rPr dirty="0" sz="1550" spc="10">
                <a:solidFill>
                  <a:srgbClr val="EF812E"/>
                </a:solidFill>
                <a:latin typeface="Calibri"/>
                <a:cs typeface="Calibri"/>
              </a:rPr>
              <a:t>year.</a:t>
            </a:r>
            <a:r>
              <a:rPr dirty="0" sz="1550" spc="25">
                <a:solidFill>
                  <a:srgbClr val="EF812E"/>
                </a:solidFill>
                <a:latin typeface="Calibri"/>
                <a:cs typeface="Calibri"/>
              </a:rPr>
              <a:t> </a:t>
            </a:r>
            <a:r>
              <a:rPr dirty="0" sz="1550" spc="80">
                <a:solidFill>
                  <a:srgbClr val="EF812E"/>
                </a:solidFill>
                <a:latin typeface="Calibri"/>
                <a:cs typeface="Calibri"/>
              </a:rPr>
              <a:t>Rates</a:t>
            </a:r>
            <a:r>
              <a:rPr dirty="0" sz="1550" spc="5">
                <a:solidFill>
                  <a:srgbClr val="EF812E"/>
                </a:solidFill>
                <a:latin typeface="Calibri"/>
                <a:cs typeface="Calibri"/>
              </a:rPr>
              <a:t> </a:t>
            </a:r>
            <a:r>
              <a:rPr dirty="0" sz="1550" spc="40">
                <a:solidFill>
                  <a:srgbClr val="EF812E"/>
                </a:solidFill>
                <a:latin typeface="Calibri"/>
                <a:cs typeface="Calibri"/>
              </a:rPr>
              <a:t>of</a:t>
            </a:r>
            <a:r>
              <a:rPr dirty="0" sz="1550" spc="-75">
                <a:solidFill>
                  <a:srgbClr val="EF812E"/>
                </a:solidFill>
                <a:latin typeface="Calibri"/>
                <a:cs typeface="Calibri"/>
              </a:rPr>
              <a:t> </a:t>
            </a:r>
            <a:r>
              <a:rPr dirty="0" sz="1550" spc="105">
                <a:solidFill>
                  <a:srgbClr val="EF812E"/>
                </a:solidFill>
                <a:latin typeface="Calibri"/>
                <a:cs typeface="Calibri"/>
              </a:rPr>
              <a:t>all-cause</a:t>
            </a:r>
            <a:r>
              <a:rPr dirty="0" sz="1550" spc="-60">
                <a:solidFill>
                  <a:srgbClr val="EF812E"/>
                </a:solidFill>
                <a:latin typeface="Calibri"/>
                <a:cs typeface="Calibri"/>
              </a:rPr>
              <a:t> </a:t>
            </a:r>
            <a:r>
              <a:rPr dirty="0" sz="1550" spc="40">
                <a:solidFill>
                  <a:srgbClr val="EF812E"/>
                </a:solidFill>
                <a:latin typeface="Calibri"/>
                <a:cs typeface="Calibri"/>
              </a:rPr>
              <a:t>mortality</a:t>
            </a:r>
            <a:r>
              <a:rPr dirty="0" sz="1550" spc="-20">
                <a:solidFill>
                  <a:srgbClr val="EF812E"/>
                </a:solidFill>
                <a:latin typeface="Calibri"/>
                <a:cs typeface="Calibri"/>
              </a:rPr>
              <a:t> </a:t>
            </a:r>
            <a:r>
              <a:rPr dirty="0" sz="1550" spc="75">
                <a:solidFill>
                  <a:srgbClr val="EF812E"/>
                </a:solidFill>
                <a:latin typeface="Calibri"/>
                <a:cs typeface="Calibri"/>
              </a:rPr>
              <a:t>and</a:t>
            </a:r>
            <a:r>
              <a:rPr dirty="0" sz="1550" spc="-35">
                <a:solidFill>
                  <a:srgbClr val="EF812E"/>
                </a:solidFill>
                <a:latin typeface="Calibri"/>
                <a:cs typeface="Calibri"/>
              </a:rPr>
              <a:t> </a:t>
            </a:r>
            <a:r>
              <a:rPr dirty="0" sz="1550" spc="70">
                <a:solidFill>
                  <a:srgbClr val="EF812E"/>
                </a:solidFill>
                <a:latin typeface="Calibri"/>
                <a:cs typeface="Calibri"/>
              </a:rPr>
              <a:t>tricuspid</a:t>
            </a:r>
            <a:r>
              <a:rPr dirty="0" sz="1550" spc="30">
                <a:solidFill>
                  <a:srgbClr val="EF812E"/>
                </a:solidFill>
                <a:latin typeface="Calibri"/>
                <a:cs typeface="Calibri"/>
              </a:rPr>
              <a:t> </a:t>
            </a:r>
            <a:r>
              <a:rPr dirty="0" sz="1550" spc="45">
                <a:solidFill>
                  <a:srgbClr val="EF812E"/>
                </a:solidFill>
                <a:latin typeface="Calibri"/>
                <a:cs typeface="Calibri"/>
              </a:rPr>
              <a:t>valve</a:t>
            </a:r>
            <a:r>
              <a:rPr dirty="0" sz="1550" spc="-55">
                <a:solidFill>
                  <a:srgbClr val="EF812E"/>
                </a:solidFill>
                <a:latin typeface="Calibri"/>
                <a:cs typeface="Calibri"/>
              </a:rPr>
              <a:t> </a:t>
            </a:r>
            <a:r>
              <a:rPr dirty="0" sz="1550" spc="45">
                <a:solidFill>
                  <a:srgbClr val="EF812E"/>
                </a:solidFill>
                <a:latin typeface="Calibri"/>
                <a:cs typeface="Calibri"/>
              </a:rPr>
              <a:t>surgery  </a:t>
            </a:r>
            <a:r>
              <a:rPr dirty="0" sz="1550" spc="25">
                <a:solidFill>
                  <a:srgbClr val="EF812E"/>
                </a:solidFill>
                <a:latin typeface="Calibri"/>
                <a:cs typeface="Calibri"/>
              </a:rPr>
              <a:t>were </a:t>
            </a:r>
            <a:r>
              <a:rPr dirty="0" sz="1550" spc="60">
                <a:solidFill>
                  <a:srgbClr val="EF812E"/>
                </a:solidFill>
                <a:latin typeface="Calibri"/>
                <a:cs typeface="Calibri"/>
              </a:rPr>
              <a:t>similar </a:t>
            </a:r>
            <a:r>
              <a:rPr dirty="0" sz="1550" spc="40">
                <a:solidFill>
                  <a:srgbClr val="EF812E"/>
                </a:solidFill>
                <a:latin typeface="Calibri"/>
                <a:cs typeface="Calibri"/>
              </a:rPr>
              <a:t>between</a:t>
            </a:r>
            <a:r>
              <a:rPr dirty="0" sz="1550" spc="-90">
                <a:solidFill>
                  <a:srgbClr val="EF812E"/>
                </a:solidFill>
                <a:latin typeface="Calibri"/>
                <a:cs typeface="Calibri"/>
              </a:rPr>
              <a:t> </a:t>
            </a:r>
            <a:r>
              <a:rPr dirty="0" sz="1550" spc="70">
                <a:solidFill>
                  <a:srgbClr val="EF812E"/>
                </a:solidFill>
                <a:latin typeface="Calibri"/>
                <a:cs typeface="Calibri"/>
              </a:rPr>
              <a:t>groups.</a:t>
            </a:r>
            <a:endParaRPr sz="15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7575" y="607377"/>
            <a:ext cx="11159490" cy="70104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4400" spc="-80" b="1">
                <a:latin typeface="Trebuchet MS"/>
                <a:cs typeface="Trebuchet MS"/>
              </a:rPr>
              <a:t>All-cause</a:t>
            </a:r>
            <a:r>
              <a:rPr dirty="0" sz="4400" spc="-525" b="1">
                <a:latin typeface="Trebuchet MS"/>
                <a:cs typeface="Trebuchet MS"/>
              </a:rPr>
              <a:t> </a:t>
            </a:r>
            <a:r>
              <a:rPr dirty="0" sz="4400" spc="-175" b="1">
                <a:latin typeface="Trebuchet MS"/>
                <a:cs typeface="Trebuchet MS"/>
              </a:rPr>
              <a:t>Mortality</a:t>
            </a:r>
            <a:r>
              <a:rPr dirty="0" sz="4400" spc="-500" b="1">
                <a:latin typeface="Trebuchet MS"/>
                <a:cs typeface="Trebuchet MS"/>
              </a:rPr>
              <a:t> </a:t>
            </a:r>
            <a:r>
              <a:rPr dirty="0" sz="4400" spc="-155" b="1">
                <a:latin typeface="Trebuchet MS"/>
                <a:cs typeface="Trebuchet MS"/>
              </a:rPr>
              <a:t>and</a:t>
            </a:r>
            <a:r>
              <a:rPr dirty="0" sz="4400" spc="-500" b="1">
                <a:latin typeface="Trebuchet MS"/>
                <a:cs typeface="Trebuchet MS"/>
              </a:rPr>
              <a:t> </a:t>
            </a:r>
            <a:r>
              <a:rPr dirty="0" sz="4400" spc="-220" b="1">
                <a:latin typeface="Trebuchet MS"/>
                <a:cs typeface="Trebuchet MS"/>
              </a:rPr>
              <a:t>Tricuspid</a:t>
            </a:r>
            <a:r>
              <a:rPr dirty="0" sz="4400" spc="-505" b="1">
                <a:latin typeface="Trebuchet MS"/>
                <a:cs typeface="Trebuchet MS"/>
              </a:rPr>
              <a:t> </a:t>
            </a:r>
            <a:r>
              <a:rPr dirty="0" sz="4400" spc="-204" b="1">
                <a:latin typeface="Trebuchet MS"/>
                <a:cs typeface="Trebuchet MS"/>
              </a:rPr>
              <a:t>Valve</a:t>
            </a:r>
            <a:r>
              <a:rPr dirty="0" sz="4400" spc="-525" b="1">
                <a:latin typeface="Trebuchet MS"/>
                <a:cs typeface="Trebuchet MS"/>
              </a:rPr>
              <a:t> </a:t>
            </a:r>
            <a:r>
              <a:rPr dirty="0" sz="4400" spc="-200" b="1">
                <a:latin typeface="Trebuchet MS"/>
                <a:cs typeface="Trebuchet MS"/>
              </a:rPr>
              <a:t>Surgery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64261" y="1762398"/>
            <a:ext cx="11219573" cy="38647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762250" y="6381750"/>
            <a:ext cx="6667500" cy="219075"/>
          </a:xfrm>
          <a:prstGeom prst="rect">
            <a:avLst/>
          </a:prstGeom>
          <a:solidFill>
            <a:srgbClr val="FFFFFF"/>
          </a:solidFill>
          <a:ln w="19050">
            <a:solidFill>
              <a:srgbClr val="172B54"/>
            </a:solidFill>
          </a:ln>
        </p:spPr>
        <p:txBody>
          <a:bodyPr wrap="square" lIns="0" tIns="51435" rIns="0" bIns="0" rtlCol="0" vert="horz">
            <a:spAutoFit/>
          </a:bodyPr>
          <a:lstStyle/>
          <a:p>
            <a:pPr algn="ctr" marL="10795">
              <a:lnSpc>
                <a:spcPct val="100000"/>
              </a:lnSpc>
              <a:spcBef>
                <a:spcPts val="405"/>
              </a:spcBef>
            </a:pPr>
            <a:r>
              <a:rPr dirty="0" sz="800" spc="30">
                <a:latin typeface="Calibri"/>
                <a:cs typeface="Calibri"/>
              </a:rPr>
              <a:t>Prespecified</a:t>
            </a:r>
            <a:r>
              <a:rPr dirty="0" sz="800" spc="-40">
                <a:latin typeface="Calibri"/>
                <a:cs typeface="Calibri"/>
              </a:rPr>
              <a:t> </a:t>
            </a:r>
            <a:r>
              <a:rPr dirty="0" sz="800" spc="25">
                <a:latin typeface="Calibri"/>
                <a:cs typeface="Calibri"/>
              </a:rPr>
              <a:t>secondary</a:t>
            </a:r>
            <a:r>
              <a:rPr dirty="0" sz="800" spc="-30">
                <a:latin typeface="Calibri"/>
                <a:cs typeface="Calibri"/>
              </a:rPr>
              <a:t> </a:t>
            </a:r>
            <a:r>
              <a:rPr dirty="0" sz="800" spc="15">
                <a:latin typeface="Calibri"/>
                <a:cs typeface="Calibri"/>
              </a:rPr>
              <a:t>endpoint;</a:t>
            </a:r>
            <a:r>
              <a:rPr dirty="0" sz="800" spc="40">
                <a:latin typeface="Calibri"/>
                <a:cs typeface="Calibri"/>
              </a:rPr>
              <a:t> </a:t>
            </a:r>
            <a:r>
              <a:rPr dirty="0" sz="800">
                <a:latin typeface="Calibri"/>
                <a:cs typeface="Calibri"/>
              </a:rPr>
              <a:t>intention-to-treat </a:t>
            </a:r>
            <a:r>
              <a:rPr dirty="0" sz="800" spc="-10">
                <a:latin typeface="Calibri"/>
                <a:cs typeface="Calibri"/>
              </a:rPr>
              <a:t>(ITT)</a:t>
            </a:r>
            <a:r>
              <a:rPr dirty="0" sz="800" spc="30">
                <a:latin typeface="Calibri"/>
                <a:cs typeface="Calibri"/>
              </a:rPr>
              <a:t> analysis</a:t>
            </a:r>
            <a:r>
              <a:rPr dirty="0" sz="800" spc="15">
                <a:latin typeface="Calibri"/>
                <a:cs typeface="Calibri"/>
              </a:rPr>
              <a:t> </a:t>
            </a:r>
            <a:r>
              <a:rPr dirty="0" sz="800" spc="20">
                <a:latin typeface="Calibri"/>
                <a:cs typeface="Calibri"/>
              </a:rPr>
              <a:t>shown.</a:t>
            </a:r>
            <a:r>
              <a:rPr dirty="0" sz="800" spc="-65">
                <a:latin typeface="Calibri"/>
                <a:cs typeface="Calibri"/>
              </a:rPr>
              <a:t> </a:t>
            </a:r>
            <a:r>
              <a:rPr dirty="0" sz="800" spc="20" i="1">
                <a:latin typeface="Calibri"/>
                <a:cs typeface="Calibri"/>
              </a:rPr>
              <a:t>TVS,</a:t>
            </a:r>
            <a:r>
              <a:rPr dirty="0" sz="800" i="1">
                <a:latin typeface="Calibri"/>
                <a:cs typeface="Calibri"/>
              </a:rPr>
              <a:t> </a:t>
            </a:r>
            <a:r>
              <a:rPr dirty="0" sz="800" spc="25">
                <a:latin typeface="Calibri"/>
                <a:cs typeface="Calibri"/>
              </a:rPr>
              <a:t>tricuspid</a:t>
            </a:r>
            <a:r>
              <a:rPr dirty="0" sz="800" spc="-45">
                <a:latin typeface="Calibri"/>
                <a:cs typeface="Calibri"/>
              </a:rPr>
              <a:t> </a:t>
            </a:r>
            <a:r>
              <a:rPr dirty="0" sz="800" spc="15">
                <a:latin typeface="Calibri"/>
                <a:cs typeface="Calibri"/>
              </a:rPr>
              <a:t>valve</a:t>
            </a:r>
            <a:r>
              <a:rPr dirty="0" sz="800" spc="-20">
                <a:latin typeface="Calibri"/>
                <a:cs typeface="Calibri"/>
              </a:rPr>
              <a:t> </a:t>
            </a:r>
            <a:r>
              <a:rPr dirty="0" sz="800" spc="15">
                <a:latin typeface="Calibri"/>
                <a:cs typeface="Calibri"/>
              </a:rPr>
              <a:t>surgery.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07055" y="1574800"/>
            <a:ext cx="13366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 b="1">
                <a:latin typeface="Arial"/>
                <a:cs typeface="Arial"/>
              </a:rPr>
              <a:t>All-cause</a:t>
            </a:r>
            <a:r>
              <a:rPr dirty="0" sz="1200" spc="-150" b="1">
                <a:latin typeface="Arial"/>
                <a:cs typeface="Arial"/>
              </a:rPr>
              <a:t> </a:t>
            </a:r>
            <a:r>
              <a:rPr dirty="0" sz="1200" spc="-10" b="1">
                <a:latin typeface="Arial"/>
                <a:cs typeface="Arial"/>
              </a:rPr>
              <a:t>Mortality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399780" y="1574800"/>
            <a:ext cx="162369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45" b="1">
                <a:latin typeface="Arial"/>
                <a:cs typeface="Arial"/>
              </a:rPr>
              <a:t>Tricuspid </a:t>
            </a:r>
            <a:r>
              <a:rPr dirty="0" sz="1200" spc="-35" b="1">
                <a:latin typeface="Arial"/>
                <a:cs typeface="Arial"/>
              </a:rPr>
              <a:t>Valve</a:t>
            </a:r>
            <a:r>
              <a:rPr dirty="0" sz="1200" spc="-215" b="1">
                <a:latin typeface="Arial"/>
                <a:cs typeface="Arial"/>
              </a:rPr>
              <a:t> </a:t>
            </a:r>
            <a:r>
              <a:rPr dirty="0" sz="1200" spc="-65" b="1">
                <a:latin typeface="Arial"/>
                <a:cs typeface="Arial"/>
              </a:rPr>
              <a:t>Surgery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938212" y="441261"/>
            <a:ext cx="2148205" cy="30035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30"/>
              <a:t>INTENTION-TO-TREAT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7575" y="607377"/>
            <a:ext cx="9395460" cy="701040"/>
          </a:xfrm>
          <a:prstGeom prst="rect"/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4400" spc="-165" b="1">
                <a:solidFill>
                  <a:srgbClr val="000000"/>
                </a:solidFill>
                <a:latin typeface="Trebuchet MS"/>
                <a:cs typeface="Trebuchet MS"/>
              </a:rPr>
              <a:t>Both</a:t>
            </a:r>
            <a:r>
              <a:rPr dirty="0" sz="4400" spc="-540" b="1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dirty="0" sz="4400" spc="-215" b="1">
                <a:solidFill>
                  <a:srgbClr val="000000"/>
                </a:solidFill>
                <a:latin typeface="Trebuchet MS"/>
                <a:cs typeface="Trebuchet MS"/>
              </a:rPr>
              <a:t>2-year</a:t>
            </a:r>
            <a:r>
              <a:rPr dirty="0" sz="4400" spc="-445" b="1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dirty="0" sz="4400" spc="-175" b="1">
                <a:solidFill>
                  <a:srgbClr val="000000"/>
                </a:solidFill>
                <a:latin typeface="Trebuchet MS"/>
                <a:cs typeface="Trebuchet MS"/>
              </a:rPr>
              <a:t>Prespecified</a:t>
            </a:r>
            <a:r>
              <a:rPr dirty="0" sz="4400" spc="-505" b="1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dirty="0" sz="4400" spc="-160" b="1">
                <a:solidFill>
                  <a:srgbClr val="000000"/>
                </a:solidFill>
                <a:latin typeface="Trebuchet MS"/>
                <a:cs typeface="Trebuchet MS"/>
              </a:rPr>
              <a:t>Endpoints</a:t>
            </a:r>
            <a:r>
              <a:rPr dirty="0" sz="4400" spc="-470" b="1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dirty="0" sz="4400" spc="-125" b="1">
                <a:solidFill>
                  <a:srgbClr val="000000"/>
                </a:solidFill>
                <a:latin typeface="Trebuchet MS"/>
                <a:cs typeface="Trebuchet MS"/>
              </a:rPr>
              <a:t>Met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962150" y="1981200"/>
            <a:ext cx="9067800" cy="1009650"/>
          </a:xfrm>
          <a:custGeom>
            <a:avLst/>
            <a:gdLst/>
            <a:ahLst/>
            <a:cxnLst/>
            <a:rect l="l" t="t" r="r" b="b"/>
            <a:pathLst>
              <a:path w="9067800" h="1009650">
                <a:moveTo>
                  <a:pt x="8899525" y="0"/>
                </a:moveTo>
                <a:lnTo>
                  <a:pt x="168275" y="0"/>
                </a:lnTo>
                <a:lnTo>
                  <a:pt x="123531" y="6008"/>
                </a:lnTo>
                <a:lnTo>
                  <a:pt x="83330" y="22968"/>
                </a:lnTo>
                <a:lnTo>
                  <a:pt x="49275" y="49275"/>
                </a:lnTo>
                <a:lnTo>
                  <a:pt x="22968" y="83330"/>
                </a:lnTo>
                <a:lnTo>
                  <a:pt x="6008" y="123531"/>
                </a:lnTo>
                <a:lnTo>
                  <a:pt x="0" y="168275"/>
                </a:lnTo>
                <a:lnTo>
                  <a:pt x="0" y="841375"/>
                </a:lnTo>
                <a:lnTo>
                  <a:pt x="6008" y="886118"/>
                </a:lnTo>
                <a:lnTo>
                  <a:pt x="22968" y="926319"/>
                </a:lnTo>
                <a:lnTo>
                  <a:pt x="49275" y="960374"/>
                </a:lnTo>
                <a:lnTo>
                  <a:pt x="83330" y="986681"/>
                </a:lnTo>
                <a:lnTo>
                  <a:pt x="123531" y="1003641"/>
                </a:lnTo>
                <a:lnTo>
                  <a:pt x="168275" y="1009650"/>
                </a:lnTo>
                <a:lnTo>
                  <a:pt x="8899525" y="1009650"/>
                </a:lnTo>
                <a:lnTo>
                  <a:pt x="8944268" y="1003641"/>
                </a:lnTo>
                <a:lnTo>
                  <a:pt x="8984469" y="986681"/>
                </a:lnTo>
                <a:lnTo>
                  <a:pt x="9018524" y="960374"/>
                </a:lnTo>
                <a:lnTo>
                  <a:pt x="9044831" y="926319"/>
                </a:lnTo>
                <a:lnTo>
                  <a:pt x="9061791" y="886118"/>
                </a:lnTo>
                <a:lnTo>
                  <a:pt x="9067800" y="841375"/>
                </a:lnTo>
                <a:lnTo>
                  <a:pt x="9067800" y="168275"/>
                </a:lnTo>
                <a:lnTo>
                  <a:pt x="9061791" y="123531"/>
                </a:lnTo>
                <a:lnTo>
                  <a:pt x="9044831" y="83330"/>
                </a:lnTo>
                <a:lnTo>
                  <a:pt x="9018524" y="49275"/>
                </a:lnTo>
                <a:lnTo>
                  <a:pt x="8984469" y="22968"/>
                </a:lnTo>
                <a:lnTo>
                  <a:pt x="8944268" y="6008"/>
                </a:lnTo>
                <a:lnTo>
                  <a:pt x="8899525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962150" y="3429000"/>
            <a:ext cx="9067800" cy="1866900"/>
          </a:xfrm>
          <a:custGeom>
            <a:avLst/>
            <a:gdLst/>
            <a:ahLst/>
            <a:cxnLst/>
            <a:rect l="l" t="t" r="r" b="b"/>
            <a:pathLst>
              <a:path w="9067800" h="1866900">
                <a:moveTo>
                  <a:pt x="8756650" y="0"/>
                </a:moveTo>
                <a:lnTo>
                  <a:pt x="311150" y="0"/>
                </a:lnTo>
                <a:lnTo>
                  <a:pt x="265173" y="3373"/>
                </a:lnTo>
                <a:lnTo>
                  <a:pt x="221290" y="13174"/>
                </a:lnTo>
                <a:lnTo>
                  <a:pt x="179982" y="28921"/>
                </a:lnTo>
                <a:lnTo>
                  <a:pt x="141731" y="50131"/>
                </a:lnTo>
                <a:lnTo>
                  <a:pt x="107017" y="76324"/>
                </a:lnTo>
                <a:lnTo>
                  <a:pt x="76324" y="107017"/>
                </a:lnTo>
                <a:lnTo>
                  <a:pt x="50131" y="141731"/>
                </a:lnTo>
                <a:lnTo>
                  <a:pt x="28921" y="179982"/>
                </a:lnTo>
                <a:lnTo>
                  <a:pt x="13174" y="221290"/>
                </a:lnTo>
                <a:lnTo>
                  <a:pt x="3373" y="265173"/>
                </a:lnTo>
                <a:lnTo>
                  <a:pt x="0" y="311150"/>
                </a:lnTo>
                <a:lnTo>
                  <a:pt x="0" y="1555750"/>
                </a:lnTo>
                <a:lnTo>
                  <a:pt x="3373" y="1601726"/>
                </a:lnTo>
                <a:lnTo>
                  <a:pt x="13174" y="1645609"/>
                </a:lnTo>
                <a:lnTo>
                  <a:pt x="28921" y="1686917"/>
                </a:lnTo>
                <a:lnTo>
                  <a:pt x="50131" y="1725168"/>
                </a:lnTo>
                <a:lnTo>
                  <a:pt x="76324" y="1759882"/>
                </a:lnTo>
                <a:lnTo>
                  <a:pt x="107017" y="1790575"/>
                </a:lnTo>
                <a:lnTo>
                  <a:pt x="141731" y="1816768"/>
                </a:lnTo>
                <a:lnTo>
                  <a:pt x="179982" y="1837978"/>
                </a:lnTo>
                <a:lnTo>
                  <a:pt x="221290" y="1853725"/>
                </a:lnTo>
                <a:lnTo>
                  <a:pt x="265173" y="1863526"/>
                </a:lnTo>
                <a:lnTo>
                  <a:pt x="311150" y="1866900"/>
                </a:lnTo>
                <a:lnTo>
                  <a:pt x="8756650" y="1866900"/>
                </a:lnTo>
                <a:lnTo>
                  <a:pt x="8802626" y="1863526"/>
                </a:lnTo>
                <a:lnTo>
                  <a:pt x="8846509" y="1853725"/>
                </a:lnTo>
                <a:lnTo>
                  <a:pt x="8887817" y="1837978"/>
                </a:lnTo>
                <a:lnTo>
                  <a:pt x="8926068" y="1816768"/>
                </a:lnTo>
                <a:lnTo>
                  <a:pt x="8960782" y="1790575"/>
                </a:lnTo>
                <a:lnTo>
                  <a:pt x="8991475" y="1759882"/>
                </a:lnTo>
                <a:lnTo>
                  <a:pt x="9017668" y="1725168"/>
                </a:lnTo>
                <a:lnTo>
                  <a:pt x="9038878" y="1686917"/>
                </a:lnTo>
                <a:lnTo>
                  <a:pt x="9054625" y="1645609"/>
                </a:lnTo>
                <a:lnTo>
                  <a:pt x="9064426" y="1601726"/>
                </a:lnTo>
                <a:lnTo>
                  <a:pt x="9067800" y="1555750"/>
                </a:lnTo>
                <a:lnTo>
                  <a:pt x="9067800" y="311150"/>
                </a:lnTo>
                <a:lnTo>
                  <a:pt x="9064426" y="265173"/>
                </a:lnTo>
                <a:lnTo>
                  <a:pt x="9054625" y="221290"/>
                </a:lnTo>
                <a:lnTo>
                  <a:pt x="9038878" y="179982"/>
                </a:lnTo>
                <a:lnTo>
                  <a:pt x="9017668" y="141731"/>
                </a:lnTo>
                <a:lnTo>
                  <a:pt x="8991475" y="107017"/>
                </a:lnTo>
                <a:lnTo>
                  <a:pt x="8960782" y="76324"/>
                </a:lnTo>
                <a:lnTo>
                  <a:pt x="8926068" y="50131"/>
                </a:lnTo>
                <a:lnTo>
                  <a:pt x="8887817" y="28921"/>
                </a:lnTo>
                <a:lnTo>
                  <a:pt x="8846509" y="13174"/>
                </a:lnTo>
                <a:lnTo>
                  <a:pt x="8802626" y="3373"/>
                </a:lnTo>
                <a:lnTo>
                  <a:pt x="8756650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2092070" y="2020252"/>
            <a:ext cx="8722995" cy="3190240"/>
          </a:xfrm>
          <a:prstGeom prst="rect">
            <a:avLst/>
          </a:prstGeom>
        </p:spPr>
        <p:txBody>
          <a:bodyPr wrap="square" lIns="0" tIns="5715" rIns="0" bIns="0" rtlCol="0" vert="horz">
            <a:spAutoFit/>
          </a:bodyPr>
          <a:lstStyle/>
          <a:p>
            <a:pPr marL="12700" marR="199390">
              <a:lnSpc>
                <a:spcPct val="102400"/>
              </a:lnSpc>
              <a:spcBef>
                <a:spcPts val="45"/>
              </a:spcBef>
            </a:pPr>
            <a:r>
              <a:rPr dirty="0" sz="2750" spc="110">
                <a:latin typeface="Calibri"/>
                <a:cs typeface="Calibri"/>
              </a:rPr>
              <a:t>Reduction</a:t>
            </a:r>
            <a:r>
              <a:rPr dirty="0" sz="2750" spc="20">
                <a:latin typeface="Calibri"/>
                <a:cs typeface="Calibri"/>
              </a:rPr>
              <a:t> </a:t>
            </a:r>
            <a:r>
              <a:rPr dirty="0" sz="2750" spc="25">
                <a:latin typeface="Calibri"/>
                <a:cs typeface="Calibri"/>
              </a:rPr>
              <a:t>in </a:t>
            </a:r>
            <a:r>
              <a:rPr dirty="0" sz="2750" spc="50">
                <a:latin typeface="Calibri"/>
                <a:cs typeface="Calibri"/>
              </a:rPr>
              <a:t>recurrent</a:t>
            </a:r>
            <a:r>
              <a:rPr dirty="0" sz="2750" spc="-20">
                <a:latin typeface="Calibri"/>
                <a:cs typeface="Calibri"/>
              </a:rPr>
              <a:t> </a:t>
            </a:r>
            <a:r>
              <a:rPr dirty="0" sz="2750" spc="210">
                <a:latin typeface="Calibri"/>
                <a:cs typeface="Calibri"/>
              </a:rPr>
              <a:t>HF</a:t>
            </a:r>
            <a:r>
              <a:rPr dirty="0" sz="2750" spc="-55">
                <a:latin typeface="Calibri"/>
                <a:cs typeface="Calibri"/>
              </a:rPr>
              <a:t> </a:t>
            </a:r>
            <a:r>
              <a:rPr dirty="0" sz="2750" spc="95">
                <a:latin typeface="Calibri"/>
                <a:cs typeface="Calibri"/>
              </a:rPr>
              <a:t>hospitalizations</a:t>
            </a:r>
            <a:r>
              <a:rPr dirty="0" sz="2750" spc="-15">
                <a:latin typeface="Calibri"/>
                <a:cs typeface="Calibri"/>
              </a:rPr>
              <a:t> </a:t>
            </a:r>
            <a:r>
              <a:rPr dirty="0" sz="2750" spc="75">
                <a:latin typeface="Calibri"/>
                <a:cs typeface="Calibri"/>
              </a:rPr>
              <a:t>at</a:t>
            </a:r>
            <a:r>
              <a:rPr dirty="0" sz="2750" spc="-95">
                <a:latin typeface="Calibri"/>
                <a:cs typeface="Calibri"/>
              </a:rPr>
              <a:t> </a:t>
            </a:r>
            <a:r>
              <a:rPr dirty="0" sz="2750" spc="90">
                <a:latin typeface="Calibri"/>
                <a:cs typeface="Calibri"/>
              </a:rPr>
              <a:t>24</a:t>
            </a:r>
            <a:r>
              <a:rPr dirty="0" sz="2750" spc="-5">
                <a:latin typeface="Calibri"/>
                <a:cs typeface="Calibri"/>
              </a:rPr>
              <a:t> </a:t>
            </a:r>
            <a:r>
              <a:rPr dirty="0" sz="2750" spc="120">
                <a:latin typeface="Calibri"/>
                <a:cs typeface="Calibri"/>
              </a:rPr>
              <a:t>months  </a:t>
            </a:r>
            <a:r>
              <a:rPr dirty="0" sz="2750" spc="60">
                <a:latin typeface="Calibri"/>
                <a:cs typeface="Calibri"/>
              </a:rPr>
              <a:t>in </a:t>
            </a:r>
            <a:r>
              <a:rPr dirty="0" sz="2750" spc="130">
                <a:latin typeface="Calibri"/>
                <a:cs typeface="Calibri"/>
              </a:rPr>
              <a:t>Device </a:t>
            </a:r>
            <a:r>
              <a:rPr dirty="0" sz="2750" spc="65">
                <a:latin typeface="Calibri"/>
                <a:cs typeface="Calibri"/>
              </a:rPr>
              <a:t>group</a:t>
            </a:r>
            <a:r>
              <a:rPr dirty="0" sz="2750" spc="-405">
                <a:latin typeface="Calibri"/>
                <a:cs typeface="Calibri"/>
              </a:rPr>
              <a:t> </a:t>
            </a:r>
            <a:r>
              <a:rPr dirty="0" sz="2750" spc="80">
                <a:latin typeface="Calibri"/>
                <a:cs typeface="Calibri"/>
              </a:rPr>
              <a:t>(p=0.02).</a:t>
            </a:r>
            <a:endParaRPr sz="27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800">
              <a:latin typeface="Calibri"/>
              <a:cs typeface="Calibri"/>
            </a:endParaRPr>
          </a:p>
          <a:p>
            <a:pPr marL="53975" marR="5080">
              <a:lnSpc>
                <a:spcPct val="102400"/>
              </a:lnSpc>
            </a:pPr>
            <a:r>
              <a:rPr dirty="0" sz="2750" spc="90">
                <a:latin typeface="Calibri"/>
                <a:cs typeface="Calibri"/>
              </a:rPr>
              <a:t>Higher </a:t>
            </a:r>
            <a:r>
              <a:rPr dirty="0" sz="2750" spc="75">
                <a:latin typeface="Calibri"/>
                <a:cs typeface="Calibri"/>
              </a:rPr>
              <a:t>freedom </a:t>
            </a:r>
            <a:r>
              <a:rPr dirty="0" sz="2750" spc="50">
                <a:latin typeface="Calibri"/>
                <a:cs typeface="Calibri"/>
              </a:rPr>
              <a:t>from </a:t>
            </a:r>
            <a:r>
              <a:rPr dirty="0" sz="2750" spc="155">
                <a:latin typeface="Calibri"/>
                <a:cs typeface="Calibri"/>
              </a:rPr>
              <a:t>all-cause </a:t>
            </a:r>
            <a:r>
              <a:rPr dirty="0" sz="2750" spc="35">
                <a:latin typeface="Calibri"/>
                <a:cs typeface="Calibri"/>
              </a:rPr>
              <a:t>mortality, </a:t>
            </a:r>
            <a:r>
              <a:rPr dirty="0" sz="2750" spc="105">
                <a:latin typeface="Calibri"/>
                <a:cs typeface="Calibri"/>
              </a:rPr>
              <a:t>tricuspid </a:t>
            </a:r>
            <a:r>
              <a:rPr dirty="0" sz="2750" spc="55">
                <a:latin typeface="Calibri"/>
                <a:cs typeface="Calibri"/>
              </a:rPr>
              <a:t>valve  </a:t>
            </a:r>
            <a:r>
              <a:rPr dirty="0" sz="2750" spc="50">
                <a:latin typeface="Calibri"/>
                <a:cs typeface="Calibri"/>
              </a:rPr>
              <a:t>surgery, </a:t>
            </a:r>
            <a:r>
              <a:rPr dirty="0" sz="2750" spc="114">
                <a:latin typeface="Calibri"/>
                <a:cs typeface="Calibri"/>
              </a:rPr>
              <a:t>and </a:t>
            </a:r>
            <a:r>
              <a:rPr dirty="0" sz="2750" spc="105">
                <a:latin typeface="Calibri"/>
                <a:cs typeface="Calibri"/>
              </a:rPr>
              <a:t>tricuspid </a:t>
            </a:r>
            <a:r>
              <a:rPr dirty="0" sz="2750" spc="70">
                <a:latin typeface="Calibri"/>
                <a:cs typeface="Calibri"/>
              </a:rPr>
              <a:t>valve </a:t>
            </a:r>
            <a:r>
              <a:rPr dirty="0" sz="2750" spc="45">
                <a:latin typeface="Calibri"/>
                <a:cs typeface="Calibri"/>
              </a:rPr>
              <a:t>intervention </a:t>
            </a:r>
            <a:r>
              <a:rPr dirty="0" sz="2750" spc="40">
                <a:latin typeface="Calibri"/>
                <a:cs typeface="Calibri"/>
              </a:rPr>
              <a:t>at </a:t>
            </a:r>
            <a:r>
              <a:rPr dirty="0" sz="2750" spc="95">
                <a:latin typeface="Calibri"/>
                <a:cs typeface="Calibri"/>
              </a:rPr>
              <a:t>24 </a:t>
            </a:r>
            <a:r>
              <a:rPr dirty="0" sz="2750" spc="120">
                <a:latin typeface="Calibri"/>
                <a:cs typeface="Calibri"/>
              </a:rPr>
              <a:t>months </a:t>
            </a:r>
            <a:r>
              <a:rPr dirty="0" sz="2750" spc="60">
                <a:latin typeface="Calibri"/>
                <a:cs typeface="Calibri"/>
              </a:rPr>
              <a:t>in  </a:t>
            </a:r>
            <a:r>
              <a:rPr dirty="0" sz="2750" spc="130">
                <a:latin typeface="Calibri"/>
                <a:cs typeface="Calibri"/>
              </a:rPr>
              <a:t>Device</a:t>
            </a:r>
            <a:r>
              <a:rPr dirty="0" sz="2750" spc="-65">
                <a:latin typeface="Calibri"/>
                <a:cs typeface="Calibri"/>
              </a:rPr>
              <a:t> </a:t>
            </a:r>
            <a:r>
              <a:rPr dirty="0" sz="2750" spc="50">
                <a:latin typeface="Calibri"/>
                <a:cs typeface="Calibri"/>
              </a:rPr>
              <a:t>group,</a:t>
            </a:r>
            <a:r>
              <a:rPr dirty="0" sz="2750" spc="5">
                <a:latin typeface="Calibri"/>
                <a:cs typeface="Calibri"/>
              </a:rPr>
              <a:t> </a:t>
            </a:r>
            <a:r>
              <a:rPr dirty="0" sz="2750" spc="45">
                <a:latin typeface="Calibri"/>
                <a:cs typeface="Calibri"/>
              </a:rPr>
              <a:t>driven</a:t>
            </a:r>
            <a:r>
              <a:rPr dirty="0" sz="2750" spc="-60">
                <a:latin typeface="Calibri"/>
                <a:cs typeface="Calibri"/>
              </a:rPr>
              <a:t> </a:t>
            </a:r>
            <a:r>
              <a:rPr dirty="0" sz="2750" spc="65">
                <a:latin typeface="Calibri"/>
                <a:cs typeface="Calibri"/>
              </a:rPr>
              <a:t>by</a:t>
            </a:r>
            <a:r>
              <a:rPr dirty="0" sz="2750" spc="-5">
                <a:latin typeface="Calibri"/>
                <a:cs typeface="Calibri"/>
              </a:rPr>
              <a:t> </a:t>
            </a:r>
            <a:r>
              <a:rPr dirty="0" sz="2750" spc="95">
                <a:latin typeface="Calibri"/>
                <a:cs typeface="Calibri"/>
              </a:rPr>
              <a:t>tricuspid</a:t>
            </a:r>
            <a:r>
              <a:rPr dirty="0" sz="2750" spc="-10">
                <a:latin typeface="Calibri"/>
                <a:cs typeface="Calibri"/>
              </a:rPr>
              <a:t> </a:t>
            </a:r>
            <a:r>
              <a:rPr dirty="0" sz="2750" spc="75">
                <a:latin typeface="Calibri"/>
                <a:cs typeface="Calibri"/>
              </a:rPr>
              <a:t>valve</a:t>
            </a:r>
            <a:r>
              <a:rPr dirty="0" sz="2750" spc="-60">
                <a:latin typeface="Calibri"/>
                <a:cs typeface="Calibri"/>
              </a:rPr>
              <a:t> </a:t>
            </a:r>
            <a:r>
              <a:rPr dirty="0" sz="2750" spc="45">
                <a:latin typeface="Calibri"/>
                <a:cs typeface="Calibri"/>
              </a:rPr>
              <a:t>intervention</a:t>
            </a:r>
            <a:r>
              <a:rPr dirty="0" sz="2750" spc="-60">
                <a:latin typeface="Calibri"/>
                <a:cs typeface="Calibri"/>
              </a:rPr>
              <a:t> </a:t>
            </a:r>
            <a:r>
              <a:rPr dirty="0" sz="2750" spc="60">
                <a:latin typeface="Calibri"/>
                <a:cs typeface="Calibri"/>
              </a:rPr>
              <a:t>in</a:t>
            </a:r>
            <a:r>
              <a:rPr dirty="0" sz="2750" spc="-55">
                <a:latin typeface="Calibri"/>
                <a:cs typeface="Calibri"/>
              </a:rPr>
              <a:t> </a:t>
            </a:r>
            <a:r>
              <a:rPr dirty="0" sz="2750" spc="65">
                <a:latin typeface="Calibri"/>
                <a:cs typeface="Calibri"/>
              </a:rPr>
              <a:t>the  </a:t>
            </a:r>
            <a:r>
              <a:rPr dirty="0" sz="2750" spc="105">
                <a:latin typeface="Calibri"/>
                <a:cs typeface="Calibri"/>
              </a:rPr>
              <a:t>Control </a:t>
            </a:r>
            <a:r>
              <a:rPr dirty="0" sz="2750" spc="65">
                <a:latin typeface="Calibri"/>
                <a:cs typeface="Calibri"/>
              </a:rPr>
              <a:t>group</a:t>
            </a:r>
            <a:r>
              <a:rPr dirty="0" sz="2750" spc="-270">
                <a:latin typeface="Calibri"/>
                <a:cs typeface="Calibri"/>
              </a:rPr>
              <a:t> </a:t>
            </a:r>
            <a:r>
              <a:rPr dirty="0" sz="2750" spc="85">
                <a:latin typeface="Calibri"/>
                <a:cs typeface="Calibri"/>
              </a:rPr>
              <a:t>(p&lt;0.0001).</a:t>
            </a:r>
            <a:endParaRPr sz="275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60152" y="2410913"/>
            <a:ext cx="297815" cy="301625"/>
          </a:xfrm>
          <a:custGeom>
            <a:avLst/>
            <a:gdLst/>
            <a:ahLst/>
            <a:cxnLst/>
            <a:rect l="l" t="t" r="r" b="b"/>
            <a:pathLst>
              <a:path w="297815" h="301625">
                <a:moveTo>
                  <a:pt x="80116" y="0"/>
                </a:moveTo>
                <a:lnTo>
                  <a:pt x="0" y="76342"/>
                </a:lnTo>
                <a:lnTo>
                  <a:pt x="218766" y="301117"/>
                </a:lnTo>
                <a:lnTo>
                  <a:pt x="297357" y="222526"/>
                </a:lnTo>
                <a:lnTo>
                  <a:pt x="80116" y="0"/>
                </a:lnTo>
                <a:close/>
              </a:path>
            </a:pathLst>
          </a:custGeom>
          <a:solidFill>
            <a:srgbClr val="0D284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860152" y="4277813"/>
            <a:ext cx="297815" cy="301625"/>
          </a:xfrm>
          <a:custGeom>
            <a:avLst/>
            <a:gdLst/>
            <a:ahLst/>
            <a:cxnLst/>
            <a:rect l="l" t="t" r="r" b="b"/>
            <a:pathLst>
              <a:path w="297815" h="301625">
                <a:moveTo>
                  <a:pt x="80116" y="0"/>
                </a:moveTo>
                <a:lnTo>
                  <a:pt x="0" y="76342"/>
                </a:lnTo>
                <a:lnTo>
                  <a:pt x="218766" y="301117"/>
                </a:lnTo>
                <a:lnTo>
                  <a:pt x="297357" y="222526"/>
                </a:lnTo>
                <a:lnTo>
                  <a:pt x="80116" y="0"/>
                </a:lnTo>
                <a:close/>
              </a:path>
            </a:pathLst>
          </a:custGeom>
          <a:solidFill>
            <a:srgbClr val="0D284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917575" y="441261"/>
            <a:ext cx="214820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30">
                <a:solidFill>
                  <a:srgbClr val="7E7E7E"/>
                </a:solidFill>
                <a:latin typeface="Calibri"/>
                <a:cs typeface="Calibri"/>
              </a:rPr>
              <a:t>INTENTION-TO-TREAT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7575" y="607377"/>
            <a:ext cx="6065520" cy="70104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4400" spc="-155" b="1">
                <a:latin typeface="Trebuchet MS"/>
                <a:cs typeface="Trebuchet MS"/>
              </a:rPr>
              <a:t>Safety </a:t>
            </a:r>
            <a:r>
              <a:rPr dirty="0" sz="4400" spc="-285" b="1">
                <a:latin typeface="Trebuchet MS"/>
                <a:cs typeface="Trebuchet MS"/>
              </a:rPr>
              <a:t>Through </a:t>
            </a:r>
            <a:r>
              <a:rPr dirty="0" sz="4400" spc="-350" b="1">
                <a:latin typeface="Trebuchet MS"/>
                <a:cs typeface="Trebuchet MS"/>
              </a:rPr>
              <a:t>Two</a:t>
            </a:r>
            <a:r>
              <a:rPr dirty="0" sz="4400" spc="-1015" b="1">
                <a:latin typeface="Trebuchet MS"/>
                <a:cs typeface="Trebuchet MS"/>
              </a:rPr>
              <a:t> </a:t>
            </a:r>
            <a:r>
              <a:rPr dirty="0" sz="4400" spc="-210" b="1">
                <a:latin typeface="Trebuchet MS"/>
                <a:cs typeface="Trebuchet MS"/>
              </a:rPr>
              <a:t>Years</a:t>
            </a:r>
            <a:endParaRPr sz="4400">
              <a:latin typeface="Trebuchet MS"/>
              <a:cs typeface="Trebuchet MS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300732" y="1598675"/>
          <a:ext cx="7597140" cy="40614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65980"/>
                <a:gridCol w="1421129"/>
                <a:gridCol w="1490979"/>
              </a:tblGrid>
              <a:tr h="68313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2000" spc="-80" b="1">
                          <a:latin typeface="Arial"/>
                          <a:cs typeface="Arial"/>
                        </a:rPr>
                        <a:t>Adverse Event </a:t>
                      </a:r>
                      <a:r>
                        <a:rPr dirty="0" sz="2000" spc="-70" b="1">
                          <a:latin typeface="Arial"/>
                          <a:cs typeface="Arial"/>
                        </a:rPr>
                        <a:t>through </a:t>
                      </a:r>
                      <a:r>
                        <a:rPr dirty="0" sz="2000" spc="-30" b="1">
                          <a:latin typeface="Arial"/>
                          <a:cs typeface="Arial"/>
                        </a:rPr>
                        <a:t>2</a:t>
                      </a:r>
                      <a:r>
                        <a:rPr dirty="0" sz="2000" spc="-34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spc="-90" b="1">
                          <a:latin typeface="Arial"/>
                          <a:cs typeface="Arial"/>
                        </a:rPr>
                        <a:t>Years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172B54"/>
                      </a:solidFill>
                      <a:prstDash val="solid"/>
                    </a:lnL>
                    <a:lnT w="12700">
                      <a:solidFill>
                        <a:srgbClr val="172B54"/>
                      </a:solidFill>
                      <a:prstDash val="solid"/>
                    </a:lnT>
                    <a:lnB w="12700">
                      <a:solidFill>
                        <a:srgbClr val="172B54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334645" marR="311785" indent="-35560">
                        <a:lnSpc>
                          <a:spcPct val="106500"/>
                        </a:lnSpc>
                        <a:spcBef>
                          <a:spcPts val="150"/>
                        </a:spcBef>
                      </a:pPr>
                      <a:r>
                        <a:rPr dirty="0" sz="2000" spc="-5" b="1"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2000" spc="-35" b="1">
                          <a:latin typeface="Arial"/>
                          <a:cs typeface="Arial"/>
                        </a:rPr>
                        <a:t>v</a:t>
                      </a:r>
                      <a:r>
                        <a:rPr dirty="0" sz="2000" spc="-20" b="1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2000" spc="10" b="1">
                          <a:latin typeface="Arial"/>
                          <a:cs typeface="Arial"/>
                        </a:rPr>
                        <a:t>c</a:t>
                      </a:r>
                      <a:r>
                        <a:rPr dirty="0" sz="2000" b="1">
                          <a:latin typeface="Arial"/>
                          <a:cs typeface="Arial"/>
                        </a:rPr>
                        <a:t>e  </a:t>
                      </a:r>
                      <a:r>
                        <a:rPr dirty="0" sz="2000" spc="-45" b="1">
                          <a:latin typeface="Arial"/>
                          <a:cs typeface="Arial"/>
                        </a:rPr>
                        <a:t>N=285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19050">
                    <a:lnT w="12700">
                      <a:solidFill>
                        <a:srgbClr val="172B54"/>
                      </a:solidFill>
                      <a:prstDash val="solid"/>
                    </a:lnT>
                    <a:lnB w="12700">
                      <a:solidFill>
                        <a:srgbClr val="172B54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394970" marR="286385" indent="-75565">
                        <a:lnSpc>
                          <a:spcPct val="106500"/>
                        </a:lnSpc>
                        <a:spcBef>
                          <a:spcPts val="150"/>
                        </a:spcBef>
                      </a:pPr>
                      <a:r>
                        <a:rPr dirty="0" sz="2000" spc="-10" b="1">
                          <a:latin typeface="Arial"/>
                          <a:cs typeface="Arial"/>
                        </a:rPr>
                        <a:t>C</a:t>
                      </a:r>
                      <a:r>
                        <a:rPr dirty="0" sz="2000" spc="-40" b="1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2000" spc="20" b="1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2000" spc="-50" b="1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2000" spc="-5" b="1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2000" spc="-35" b="1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2000" b="1">
                          <a:latin typeface="Arial"/>
                          <a:cs typeface="Arial"/>
                        </a:rPr>
                        <a:t>l  </a:t>
                      </a:r>
                      <a:r>
                        <a:rPr dirty="0" sz="2000" spc="-45" b="1">
                          <a:latin typeface="Arial"/>
                          <a:cs typeface="Arial"/>
                        </a:rPr>
                        <a:t>N=287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19050">
                    <a:lnR w="12700">
                      <a:solidFill>
                        <a:srgbClr val="172B54"/>
                      </a:solidFill>
                      <a:prstDash val="solid"/>
                    </a:lnR>
                    <a:lnT w="12700">
                      <a:solidFill>
                        <a:srgbClr val="172B54"/>
                      </a:solidFill>
                      <a:prstDash val="solid"/>
                    </a:lnT>
                    <a:lnB w="12700">
                      <a:solidFill>
                        <a:srgbClr val="172B54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  <a:tr h="334357">
                <a:tc>
                  <a:txBody>
                    <a:bodyPr/>
                    <a:lstStyle/>
                    <a:p>
                      <a:pPr marL="175260">
                        <a:lnSpc>
                          <a:spcPts val="2380"/>
                        </a:lnSpc>
                      </a:pPr>
                      <a:r>
                        <a:rPr dirty="0" sz="2000" spc="35">
                          <a:latin typeface="Calibri"/>
                          <a:cs typeface="Calibri"/>
                        </a:rPr>
                        <a:t>Stroke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172B54"/>
                      </a:solidFill>
                      <a:prstDash val="solid"/>
                    </a:lnL>
                    <a:lnT w="12700">
                      <a:solidFill>
                        <a:srgbClr val="172B54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R="15875">
                        <a:lnSpc>
                          <a:spcPts val="2380"/>
                        </a:lnSpc>
                      </a:pPr>
                      <a:r>
                        <a:rPr dirty="0" sz="2000" spc="100">
                          <a:latin typeface="Calibri"/>
                          <a:cs typeface="Calibri"/>
                        </a:rPr>
                        <a:t>1.9%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T w="12700">
                      <a:solidFill>
                        <a:srgbClr val="172B54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26670">
                        <a:lnSpc>
                          <a:spcPts val="2380"/>
                        </a:lnSpc>
                      </a:pPr>
                      <a:r>
                        <a:rPr dirty="0" sz="2000" spc="100">
                          <a:latin typeface="Calibri"/>
                          <a:cs typeface="Calibri"/>
                        </a:rPr>
                        <a:t>2.5%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172B54"/>
                      </a:solidFill>
                      <a:prstDash val="solid"/>
                    </a:lnR>
                    <a:lnT w="12700">
                      <a:solidFill>
                        <a:srgbClr val="172B54"/>
                      </a:solidFill>
                      <a:prstDash val="solid"/>
                    </a:lnT>
                  </a:tcPr>
                </a:tc>
              </a:tr>
              <a:tr h="335788">
                <a:tc>
                  <a:txBody>
                    <a:bodyPr/>
                    <a:lstStyle/>
                    <a:p>
                      <a:pPr marL="175260">
                        <a:lnSpc>
                          <a:spcPts val="2385"/>
                        </a:lnSpc>
                      </a:pPr>
                      <a:r>
                        <a:rPr dirty="0" sz="2000" spc="30">
                          <a:latin typeface="Calibri"/>
                          <a:cs typeface="Calibri"/>
                        </a:rPr>
                        <a:t>Transient </a:t>
                      </a:r>
                      <a:r>
                        <a:rPr dirty="0" sz="2000" spc="105">
                          <a:latin typeface="Calibri"/>
                          <a:cs typeface="Calibri"/>
                        </a:rPr>
                        <a:t>ischemic</a:t>
                      </a:r>
                      <a:r>
                        <a:rPr dirty="0" sz="2000" spc="-1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 spc="75">
                          <a:latin typeface="Calibri"/>
                          <a:cs typeface="Calibri"/>
                        </a:rPr>
                        <a:t>attack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 marR="15875">
                        <a:lnSpc>
                          <a:spcPts val="2385"/>
                        </a:lnSpc>
                      </a:pPr>
                      <a:r>
                        <a:rPr dirty="0" sz="2000" spc="100">
                          <a:latin typeface="Calibri"/>
                          <a:cs typeface="Calibri"/>
                        </a:rPr>
                        <a:t>1.7%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26670">
                        <a:lnSpc>
                          <a:spcPts val="2385"/>
                        </a:lnSpc>
                      </a:pPr>
                      <a:r>
                        <a:rPr dirty="0" sz="2000" spc="100">
                          <a:latin typeface="Calibri"/>
                          <a:cs typeface="Calibri"/>
                        </a:rPr>
                        <a:t>1.0%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335787">
                <a:tc>
                  <a:txBody>
                    <a:bodyPr/>
                    <a:lstStyle/>
                    <a:p>
                      <a:pPr marL="175260">
                        <a:lnSpc>
                          <a:spcPts val="2390"/>
                        </a:lnSpc>
                      </a:pPr>
                      <a:r>
                        <a:rPr dirty="0" sz="2000" spc="55">
                          <a:latin typeface="Calibri"/>
                          <a:cs typeface="Calibri"/>
                        </a:rPr>
                        <a:t>Tricuspid </a:t>
                      </a:r>
                      <a:r>
                        <a:rPr dirty="0" sz="2000" spc="25">
                          <a:latin typeface="Calibri"/>
                          <a:cs typeface="Calibri"/>
                        </a:rPr>
                        <a:t>valve</a:t>
                      </a:r>
                      <a:r>
                        <a:rPr dirty="0" sz="2000" spc="-10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 spc="20">
                          <a:latin typeface="Calibri"/>
                          <a:cs typeface="Calibri"/>
                        </a:rPr>
                        <a:t>intervention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 marR="15875">
                        <a:lnSpc>
                          <a:spcPts val="2390"/>
                        </a:lnSpc>
                      </a:pPr>
                      <a:r>
                        <a:rPr dirty="0" sz="2000" spc="100">
                          <a:latin typeface="Calibri"/>
                          <a:cs typeface="Calibri"/>
                        </a:rPr>
                        <a:t>3.8%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26034">
                        <a:lnSpc>
                          <a:spcPts val="2390"/>
                        </a:lnSpc>
                      </a:pPr>
                      <a:r>
                        <a:rPr dirty="0" sz="2000" spc="85">
                          <a:latin typeface="Calibri"/>
                          <a:cs typeface="Calibri"/>
                        </a:rPr>
                        <a:t>61.5%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335448">
                <a:tc>
                  <a:txBody>
                    <a:bodyPr/>
                    <a:lstStyle/>
                    <a:p>
                      <a:pPr marL="175260">
                        <a:lnSpc>
                          <a:spcPts val="2385"/>
                        </a:lnSpc>
                      </a:pPr>
                      <a:r>
                        <a:rPr dirty="0" sz="2000" spc="55">
                          <a:latin typeface="Calibri"/>
                          <a:cs typeface="Calibri"/>
                        </a:rPr>
                        <a:t>Tricuspid </a:t>
                      </a:r>
                      <a:r>
                        <a:rPr dirty="0" sz="2000" spc="25">
                          <a:latin typeface="Calibri"/>
                          <a:cs typeface="Calibri"/>
                        </a:rPr>
                        <a:t>valve</a:t>
                      </a:r>
                      <a:r>
                        <a:rPr dirty="0" sz="2000" spc="-10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 spc="40">
                          <a:latin typeface="Calibri"/>
                          <a:cs typeface="Calibri"/>
                        </a:rPr>
                        <a:t>surgery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 marR="15875">
                        <a:lnSpc>
                          <a:spcPts val="2385"/>
                        </a:lnSpc>
                      </a:pPr>
                      <a:r>
                        <a:rPr dirty="0" sz="2000" spc="100">
                          <a:latin typeface="Calibri"/>
                          <a:cs typeface="Calibri"/>
                        </a:rPr>
                        <a:t>2.3%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26670">
                        <a:lnSpc>
                          <a:spcPts val="2385"/>
                        </a:lnSpc>
                      </a:pPr>
                      <a:r>
                        <a:rPr dirty="0" sz="2000" spc="100">
                          <a:latin typeface="Calibri"/>
                          <a:cs typeface="Calibri"/>
                        </a:rPr>
                        <a:t>4.3%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335918">
                <a:tc>
                  <a:txBody>
                    <a:bodyPr/>
                    <a:lstStyle/>
                    <a:p>
                      <a:pPr marL="175260">
                        <a:lnSpc>
                          <a:spcPts val="2390"/>
                        </a:lnSpc>
                      </a:pPr>
                      <a:r>
                        <a:rPr dirty="0" sz="2000" spc="75">
                          <a:latin typeface="Calibri"/>
                          <a:cs typeface="Calibri"/>
                        </a:rPr>
                        <a:t>Cardiogenic</a:t>
                      </a:r>
                      <a:r>
                        <a:rPr dirty="0" sz="20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 spc="105">
                          <a:latin typeface="Calibri"/>
                          <a:cs typeface="Calibri"/>
                        </a:rPr>
                        <a:t>shock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 marR="15875">
                        <a:lnSpc>
                          <a:spcPts val="2390"/>
                        </a:lnSpc>
                      </a:pPr>
                      <a:r>
                        <a:rPr dirty="0" sz="2000" spc="100">
                          <a:latin typeface="Calibri"/>
                          <a:cs typeface="Calibri"/>
                        </a:rPr>
                        <a:t>0.4%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26670">
                        <a:lnSpc>
                          <a:spcPts val="2390"/>
                        </a:lnSpc>
                      </a:pPr>
                      <a:r>
                        <a:rPr dirty="0" sz="2000" spc="100">
                          <a:latin typeface="Calibri"/>
                          <a:cs typeface="Calibri"/>
                        </a:rPr>
                        <a:t>1.3%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672102">
                <a:tc>
                  <a:txBody>
                    <a:bodyPr/>
                    <a:lstStyle/>
                    <a:p>
                      <a:pPr marL="175260">
                        <a:lnSpc>
                          <a:spcPts val="2390"/>
                        </a:lnSpc>
                      </a:pPr>
                      <a:r>
                        <a:rPr dirty="0" sz="2000" spc="70">
                          <a:latin typeface="Calibri"/>
                          <a:cs typeface="Calibri"/>
                        </a:rPr>
                        <a:t>New</a:t>
                      </a:r>
                      <a:r>
                        <a:rPr dirty="0" sz="2000" spc="-1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 spc="70">
                          <a:latin typeface="Calibri"/>
                          <a:cs typeface="Calibri"/>
                        </a:rPr>
                        <a:t>conduction</a:t>
                      </a:r>
                      <a:r>
                        <a:rPr dirty="0" sz="20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 spc="70">
                          <a:latin typeface="Calibri"/>
                          <a:cs typeface="Calibri"/>
                        </a:rPr>
                        <a:t>disturbance</a:t>
                      </a:r>
                      <a:r>
                        <a:rPr dirty="0" sz="2000" spc="-1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 spc="25">
                          <a:latin typeface="Calibri"/>
                          <a:cs typeface="Calibri"/>
                        </a:rPr>
                        <a:t>requiring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marL="17526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2000" spc="45">
                          <a:latin typeface="Calibri"/>
                          <a:cs typeface="Calibri"/>
                        </a:rPr>
                        <a:t>permanent</a:t>
                      </a:r>
                      <a:r>
                        <a:rPr dirty="0" sz="2000" spc="-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 spc="80">
                          <a:latin typeface="Calibri"/>
                          <a:cs typeface="Calibri"/>
                        </a:rPr>
                        <a:t>pacemaker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 marR="15875">
                        <a:lnSpc>
                          <a:spcPts val="2390"/>
                        </a:lnSpc>
                      </a:pPr>
                      <a:r>
                        <a:rPr dirty="0" sz="2000" spc="100">
                          <a:latin typeface="Calibri"/>
                          <a:cs typeface="Calibri"/>
                        </a:rPr>
                        <a:t>5.5%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26670">
                        <a:lnSpc>
                          <a:spcPts val="2390"/>
                        </a:lnSpc>
                      </a:pPr>
                      <a:r>
                        <a:rPr dirty="0" sz="2000" spc="100">
                          <a:latin typeface="Calibri"/>
                          <a:cs typeface="Calibri"/>
                        </a:rPr>
                        <a:t>4.2%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347852">
                <a:tc>
                  <a:txBody>
                    <a:bodyPr/>
                    <a:lstStyle/>
                    <a:p>
                      <a:pPr marL="1752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2000" spc="70">
                          <a:latin typeface="Calibri"/>
                          <a:cs typeface="Calibri"/>
                        </a:rPr>
                        <a:t>Single </a:t>
                      </a:r>
                      <a:r>
                        <a:rPr dirty="0" sz="2000" spc="40">
                          <a:latin typeface="Calibri"/>
                          <a:cs typeface="Calibri"/>
                        </a:rPr>
                        <a:t>leaflet </a:t>
                      </a:r>
                      <a:r>
                        <a:rPr dirty="0" sz="2000" spc="60">
                          <a:latin typeface="Calibri"/>
                          <a:cs typeface="Calibri"/>
                        </a:rPr>
                        <a:t>device</a:t>
                      </a:r>
                      <a:r>
                        <a:rPr dirty="0" sz="2000" spc="-2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 spc="50">
                          <a:latin typeface="Calibri"/>
                          <a:cs typeface="Calibri"/>
                        </a:rPr>
                        <a:t>attachment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1016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 marR="1587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2000" spc="100">
                          <a:latin typeface="Calibri"/>
                          <a:cs typeface="Calibri"/>
                        </a:rPr>
                        <a:t>6.5%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10160"/>
                </a:tc>
                <a:tc>
                  <a:txBody>
                    <a:bodyPr/>
                    <a:lstStyle/>
                    <a:p>
                      <a:pPr algn="ctr" marL="2667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2000" spc="100">
                          <a:latin typeface="Calibri"/>
                          <a:cs typeface="Calibri"/>
                        </a:rPr>
                        <a:t>3.9%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1016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335597">
                <a:tc>
                  <a:txBody>
                    <a:bodyPr/>
                    <a:lstStyle/>
                    <a:p>
                      <a:pPr marL="175260">
                        <a:lnSpc>
                          <a:spcPts val="2390"/>
                        </a:lnSpc>
                      </a:pPr>
                      <a:r>
                        <a:rPr dirty="0" sz="2000" spc="80">
                          <a:latin typeface="Calibri"/>
                          <a:cs typeface="Calibri"/>
                        </a:rPr>
                        <a:t>Device</a:t>
                      </a:r>
                      <a:r>
                        <a:rPr dirty="0" sz="2000" spc="-1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 spc="50">
                          <a:latin typeface="Calibri"/>
                          <a:cs typeface="Calibri"/>
                        </a:rPr>
                        <a:t>embolization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 marR="20955">
                        <a:lnSpc>
                          <a:spcPts val="2390"/>
                        </a:lnSpc>
                      </a:pPr>
                      <a:r>
                        <a:rPr dirty="0" sz="2000" spc="120">
                          <a:latin typeface="Calibri"/>
                          <a:cs typeface="Calibri"/>
                        </a:rPr>
                        <a:t>0%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21590">
                        <a:lnSpc>
                          <a:spcPts val="2390"/>
                        </a:lnSpc>
                      </a:pPr>
                      <a:r>
                        <a:rPr dirty="0" sz="2000" spc="120">
                          <a:latin typeface="Calibri"/>
                          <a:cs typeface="Calibri"/>
                        </a:rPr>
                        <a:t>0%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332379">
                <a:tc>
                  <a:txBody>
                    <a:bodyPr/>
                    <a:lstStyle/>
                    <a:p>
                      <a:pPr marL="175260">
                        <a:lnSpc>
                          <a:spcPts val="2385"/>
                        </a:lnSpc>
                      </a:pPr>
                      <a:r>
                        <a:rPr dirty="0" sz="2000" spc="80">
                          <a:latin typeface="Calibri"/>
                          <a:cs typeface="Calibri"/>
                        </a:rPr>
                        <a:t>Device</a:t>
                      </a:r>
                      <a:r>
                        <a:rPr dirty="0" sz="2000" spc="-1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 spc="60">
                          <a:latin typeface="Calibri"/>
                          <a:cs typeface="Calibri"/>
                        </a:rPr>
                        <a:t>thrombosis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172B54"/>
                      </a:solidFill>
                      <a:prstDash val="solid"/>
                    </a:lnL>
                    <a:lnB w="12700">
                      <a:solidFill>
                        <a:srgbClr val="172B5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20955">
                        <a:lnSpc>
                          <a:spcPts val="2385"/>
                        </a:lnSpc>
                      </a:pPr>
                      <a:r>
                        <a:rPr dirty="0" sz="2000" spc="120">
                          <a:latin typeface="Calibri"/>
                          <a:cs typeface="Calibri"/>
                        </a:rPr>
                        <a:t>0%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B w="12700">
                      <a:solidFill>
                        <a:srgbClr val="172B5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1590">
                        <a:lnSpc>
                          <a:spcPts val="2385"/>
                        </a:lnSpc>
                      </a:pPr>
                      <a:r>
                        <a:rPr dirty="0" sz="2000" spc="120">
                          <a:latin typeface="Calibri"/>
                          <a:cs typeface="Calibri"/>
                        </a:rPr>
                        <a:t>0%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172B54"/>
                      </a:solidFill>
                      <a:prstDash val="solid"/>
                    </a:lnR>
                    <a:lnB w="12700">
                      <a:solidFill>
                        <a:srgbClr val="172B54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30"/>
              <a:t>INTENTION-TO-TREAT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781300" y="6315075"/>
            <a:ext cx="6629400" cy="352425"/>
          </a:xfrm>
          <a:prstGeom prst="rect">
            <a:avLst/>
          </a:prstGeom>
          <a:solidFill>
            <a:srgbClr val="FFFFFF"/>
          </a:solidFill>
          <a:ln w="19050">
            <a:solidFill>
              <a:srgbClr val="172B54"/>
            </a:solidFill>
          </a:ln>
        </p:spPr>
        <p:txBody>
          <a:bodyPr wrap="square" lIns="0" tIns="38735" rIns="0" bIns="0" rtlCol="0" vert="horz">
            <a:spAutoFit/>
          </a:bodyPr>
          <a:lstStyle/>
          <a:p>
            <a:pPr marL="2054225" marR="204470" indent="-1837689">
              <a:lnSpc>
                <a:spcPct val="109600"/>
              </a:lnSpc>
              <a:spcBef>
                <a:spcPts val="305"/>
              </a:spcBef>
            </a:pPr>
            <a:r>
              <a:rPr dirty="0" sz="800" spc="25">
                <a:latin typeface="Calibri"/>
                <a:cs typeface="Calibri"/>
              </a:rPr>
              <a:t>Data</a:t>
            </a:r>
            <a:r>
              <a:rPr dirty="0" sz="800" spc="-10">
                <a:latin typeface="Calibri"/>
                <a:cs typeface="Calibri"/>
              </a:rPr>
              <a:t> </a:t>
            </a:r>
            <a:r>
              <a:rPr dirty="0" sz="800" spc="35">
                <a:latin typeface="Calibri"/>
                <a:cs typeface="Calibri"/>
              </a:rPr>
              <a:t>shown</a:t>
            </a:r>
            <a:r>
              <a:rPr dirty="0" sz="800" spc="-25">
                <a:latin typeface="Calibri"/>
                <a:cs typeface="Calibri"/>
              </a:rPr>
              <a:t> </a:t>
            </a:r>
            <a:r>
              <a:rPr dirty="0" sz="800" spc="35">
                <a:latin typeface="Calibri"/>
                <a:cs typeface="Calibri"/>
              </a:rPr>
              <a:t>as </a:t>
            </a:r>
            <a:r>
              <a:rPr dirty="0" sz="800" spc="30">
                <a:latin typeface="Calibri"/>
                <a:cs typeface="Calibri"/>
              </a:rPr>
              <a:t>Kaplan</a:t>
            </a:r>
            <a:r>
              <a:rPr dirty="0" sz="800" spc="-25">
                <a:latin typeface="Calibri"/>
                <a:cs typeface="Calibri"/>
              </a:rPr>
              <a:t> </a:t>
            </a:r>
            <a:r>
              <a:rPr dirty="0" sz="800" spc="-5">
                <a:latin typeface="Calibri"/>
                <a:cs typeface="Calibri"/>
              </a:rPr>
              <a:t>Meier</a:t>
            </a:r>
            <a:r>
              <a:rPr dirty="0" sz="800">
                <a:latin typeface="Calibri"/>
                <a:cs typeface="Calibri"/>
              </a:rPr>
              <a:t> </a:t>
            </a:r>
            <a:r>
              <a:rPr dirty="0" sz="800" spc="5">
                <a:latin typeface="Calibri"/>
                <a:cs typeface="Calibri"/>
              </a:rPr>
              <a:t>time-to-event</a:t>
            </a:r>
            <a:r>
              <a:rPr dirty="0" sz="800" spc="15">
                <a:latin typeface="Calibri"/>
                <a:cs typeface="Calibri"/>
              </a:rPr>
              <a:t> </a:t>
            </a:r>
            <a:r>
              <a:rPr dirty="0" sz="800" spc="20">
                <a:latin typeface="Calibri"/>
                <a:cs typeface="Calibri"/>
              </a:rPr>
              <a:t>(%).</a:t>
            </a:r>
            <a:r>
              <a:rPr dirty="0" sz="800" spc="-35">
                <a:latin typeface="Calibri"/>
                <a:cs typeface="Calibri"/>
              </a:rPr>
              <a:t> </a:t>
            </a:r>
            <a:r>
              <a:rPr dirty="0" sz="800" spc="5">
                <a:latin typeface="Calibri"/>
                <a:cs typeface="Calibri"/>
              </a:rPr>
              <a:t>Intention-to-treat</a:t>
            </a:r>
            <a:r>
              <a:rPr dirty="0" sz="800" spc="10">
                <a:latin typeface="Calibri"/>
                <a:cs typeface="Calibri"/>
              </a:rPr>
              <a:t> </a:t>
            </a:r>
            <a:r>
              <a:rPr dirty="0" sz="800" spc="-10">
                <a:latin typeface="Calibri"/>
                <a:cs typeface="Calibri"/>
              </a:rPr>
              <a:t>(ITT)</a:t>
            </a:r>
            <a:r>
              <a:rPr dirty="0" sz="800" spc="40">
                <a:latin typeface="Calibri"/>
                <a:cs typeface="Calibri"/>
              </a:rPr>
              <a:t> </a:t>
            </a:r>
            <a:r>
              <a:rPr dirty="0" sz="800" spc="25">
                <a:latin typeface="Calibri"/>
                <a:cs typeface="Calibri"/>
              </a:rPr>
              <a:t>analysis</a:t>
            </a:r>
            <a:r>
              <a:rPr dirty="0" sz="800" spc="30">
                <a:latin typeface="Calibri"/>
                <a:cs typeface="Calibri"/>
              </a:rPr>
              <a:t> </a:t>
            </a:r>
            <a:r>
              <a:rPr dirty="0" sz="800" spc="15">
                <a:latin typeface="Calibri"/>
                <a:cs typeface="Calibri"/>
              </a:rPr>
              <a:t>shown.</a:t>
            </a:r>
            <a:r>
              <a:rPr dirty="0" sz="800" spc="-20">
                <a:latin typeface="Calibri"/>
                <a:cs typeface="Calibri"/>
              </a:rPr>
              <a:t> </a:t>
            </a:r>
            <a:r>
              <a:rPr dirty="0" sz="800" spc="15">
                <a:latin typeface="Calibri"/>
                <a:cs typeface="Calibri"/>
              </a:rPr>
              <a:t>All</a:t>
            </a:r>
            <a:r>
              <a:rPr dirty="0" sz="800" spc="-10">
                <a:latin typeface="Calibri"/>
                <a:cs typeface="Calibri"/>
              </a:rPr>
              <a:t> </a:t>
            </a:r>
            <a:r>
              <a:rPr dirty="0" sz="800" spc="30">
                <a:latin typeface="Calibri"/>
                <a:cs typeface="Calibri"/>
              </a:rPr>
              <a:t>single</a:t>
            </a:r>
            <a:r>
              <a:rPr dirty="0" sz="800" spc="-10">
                <a:latin typeface="Calibri"/>
                <a:cs typeface="Calibri"/>
              </a:rPr>
              <a:t> </a:t>
            </a:r>
            <a:r>
              <a:rPr dirty="0" sz="800" spc="5">
                <a:latin typeface="Calibri"/>
                <a:cs typeface="Calibri"/>
              </a:rPr>
              <a:t>leaflet</a:t>
            </a:r>
            <a:r>
              <a:rPr dirty="0" sz="800" spc="15">
                <a:latin typeface="Calibri"/>
                <a:cs typeface="Calibri"/>
              </a:rPr>
              <a:t> </a:t>
            </a:r>
            <a:r>
              <a:rPr dirty="0" sz="800" spc="30">
                <a:latin typeface="Calibri"/>
                <a:cs typeface="Calibri"/>
              </a:rPr>
              <a:t>device</a:t>
            </a:r>
            <a:r>
              <a:rPr dirty="0" sz="800" spc="-85">
                <a:latin typeface="Calibri"/>
                <a:cs typeface="Calibri"/>
              </a:rPr>
              <a:t> </a:t>
            </a:r>
            <a:r>
              <a:rPr dirty="0" sz="800" spc="25">
                <a:latin typeface="Calibri"/>
                <a:cs typeface="Calibri"/>
              </a:rPr>
              <a:t>attachment</a:t>
            </a:r>
            <a:r>
              <a:rPr dirty="0" sz="800" spc="10">
                <a:latin typeface="Calibri"/>
                <a:cs typeface="Calibri"/>
              </a:rPr>
              <a:t> </a:t>
            </a:r>
            <a:r>
              <a:rPr dirty="0" sz="800" spc="15">
                <a:latin typeface="Calibri"/>
                <a:cs typeface="Calibri"/>
              </a:rPr>
              <a:t>(SLDA)</a:t>
            </a:r>
            <a:r>
              <a:rPr dirty="0" sz="800" spc="40">
                <a:latin typeface="Calibri"/>
                <a:cs typeface="Calibri"/>
              </a:rPr>
              <a:t> </a:t>
            </a:r>
            <a:r>
              <a:rPr dirty="0" sz="800" spc="15">
                <a:latin typeface="Calibri"/>
                <a:cs typeface="Calibri"/>
              </a:rPr>
              <a:t>events</a:t>
            </a:r>
            <a:r>
              <a:rPr dirty="0" sz="800" spc="-50">
                <a:latin typeface="Calibri"/>
                <a:cs typeface="Calibri"/>
              </a:rPr>
              <a:t> </a:t>
            </a:r>
            <a:r>
              <a:rPr dirty="0" sz="800" spc="35">
                <a:latin typeface="Calibri"/>
                <a:cs typeface="Calibri"/>
              </a:rPr>
              <a:t>in</a:t>
            </a:r>
            <a:r>
              <a:rPr dirty="0" sz="800" spc="-30">
                <a:latin typeface="Calibri"/>
                <a:cs typeface="Calibri"/>
              </a:rPr>
              <a:t> </a:t>
            </a:r>
            <a:r>
              <a:rPr dirty="0" sz="800">
                <a:latin typeface="Calibri"/>
                <a:cs typeface="Calibri"/>
              </a:rPr>
              <a:t>the  </a:t>
            </a:r>
            <a:r>
              <a:rPr dirty="0" sz="800" spc="30">
                <a:latin typeface="Calibri"/>
                <a:cs typeface="Calibri"/>
              </a:rPr>
              <a:t>Device</a:t>
            </a:r>
            <a:r>
              <a:rPr dirty="0" sz="800" spc="-20">
                <a:latin typeface="Calibri"/>
                <a:cs typeface="Calibri"/>
              </a:rPr>
              <a:t> </a:t>
            </a:r>
            <a:r>
              <a:rPr dirty="0" sz="800" spc="5">
                <a:latin typeface="Calibri"/>
                <a:cs typeface="Calibri"/>
              </a:rPr>
              <a:t>group</a:t>
            </a:r>
            <a:r>
              <a:rPr dirty="0" sz="800" spc="-45">
                <a:latin typeface="Calibri"/>
                <a:cs typeface="Calibri"/>
              </a:rPr>
              <a:t> </a:t>
            </a:r>
            <a:r>
              <a:rPr dirty="0" sz="800" spc="10">
                <a:latin typeface="Calibri"/>
                <a:cs typeface="Calibri"/>
              </a:rPr>
              <a:t>were</a:t>
            </a:r>
            <a:r>
              <a:rPr dirty="0" sz="800" spc="-20">
                <a:latin typeface="Calibri"/>
                <a:cs typeface="Calibri"/>
              </a:rPr>
              <a:t> </a:t>
            </a:r>
            <a:r>
              <a:rPr dirty="0" sz="800" spc="15">
                <a:latin typeface="Calibri"/>
                <a:cs typeface="Calibri"/>
              </a:rPr>
              <a:t>noted</a:t>
            </a:r>
            <a:r>
              <a:rPr dirty="0" sz="800" spc="-45">
                <a:latin typeface="Calibri"/>
                <a:cs typeface="Calibri"/>
              </a:rPr>
              <a:t> </a:t>
            </a:r>
            <a:r>
              <a:rPr dirty="0" sz="800" spc="-10">
                <a:latin typeface="Calibri"/>
                <a:cs typeface="Calibri"/>
              </a:rPr>
              <a:t>at</a:t>
            </a:r>
            <a:r>
              <a:rPr dirty="0" sz="800">
                <a:latin typeface="Calibri"/>
                <a:cs typeface="Calibri"/>
              </a:rPr>
              <a:t> </a:t>
            </a:r>
            <a:r>
              <a:rPr dirty="0" sz="800" spc="20">
                <a:latin typeface="Calibri"/>
                <a:cs typeface="Calibri"/>
              </a:rPr>
              <a:t>discharge</a:t>
            </a:r>
            <a:r>
              <a:rPr dirty="0" sz="800" spc="-20">
                <a:latin typeface="Calibri"/>
                <a:cs typeface="Calibri"/>
              </a:rPr>
              <a:t> </a:t>
            </a:r>
            <a:r>
              <a:rPr dirty="0" sz="800" spc="10">
                <a:latin typeface="Calibri"/>
                <a:cs typeface="Calibri"/>
              </a:rPr>
              <a:t>or</a:t>
            </a:r>
            <a:r>
              <a:rPr dirty="0" sz="800" spc="-5">
                <a:latin typeface="Calibri"/>
                <a:cs typeface="Calibri"/>
              </a:rPr>
              <a:t> </a:t>
            </a:r>
            <a:r>
              <a:rPr dirty="0" sz="800" spc="20">
                <a:latin typeface="Calibri"/>
                <a:cs typeface="Calibri"/>
              </a:rPr>
              <a:t>30-day</a:t>
            </a:r>
            <a:r>
              <a:rPr dirty="0" sz="800" spc="-30">
                <a:latin typeface="Calibri"/>
                <a:cs typeface="Calibri"/>
              </a:rPr>
              <a:t> </a:t>
            </a:r>
            <a:r>
              <a:rPr dirty="0" sz="800" spc="10">
                <a:latin typeface="Calibri"/>
                <a:cs typeface="Calibri"/>
              </a:rPr>
              <a:t>follow-up.</a:t>
            </a:r>
            <a:endParaRPr sz="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7575" y="607377"/>
            <a:ext cx="6065520" cy="70104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4400" spc="-155" b="1">
                <a:latin typeface="Trebuchet MS"/>
                <a:cs typeface="Trebuchet MS"/>
              </a:rPr>
              <a:t>Safety </a:t>
            </a:r>
            <a:r>
              <a:rPr dirty="0" sz="4400" spc="-285" b="1">
                <a:latin typeface="Trebuchet MS"/>
                <a:cs typeface="Trebuchet MS"/>
              </a:rPr>
              <a:t>Through </a:t>
            </a:r>
            <a:r>
              <a:rPr dirty="0" sz="4400" spc="-350" b="1">
                <a:latin typeface="Trebuchet MS"/>
                <a:cs typeface="Trebuchet MS"/>
              </a:rPr>
              <a:t>Two</a:t>
            </a:r>
            <a:r>
              <a:rPr dirty="0" sz="4400" spc="-1015" b="1">
                <a:latin typeface="Trebuchet MS"/>
                <a:cs typeface="Trebuchet MS"/>
              </a:rPr>
              <a:t> </a:t>
            </a:r>
            <a:r>
              <a:rPr dirty="0" sz="4400" spc="-210" b="1">
                <a:latin typeface="Trebuchet MS"/>
                <a:cs typeface="Trebuchet MS"/>
              </a:rPr>
              <a:t>Years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525000" y="3086100"/>
            <a:ext cx="528320" cy="76200"/>
          </a:xfrm>
          <a:custGeom>
            <a:avLst/>
            <a:gdLst/>
            <a:ahLst/>
            <a:cxnLst/>
            <a:rect l="l" t="t" r="r" b="b"/>
            <a:pathLst>
              <a:path w="528320" h="76200">
                <a:moveTo>
                  <a:pt x="451611" y="0"/>
                </a:moveTo>
                <a:lnTo>
                  <a:pt x="451611" y="76200"/>
                </a:lnTo>
                <a:lnTo>
                  <a:pt x="508761" y="47625"/>
                </a:lnTo>
                <a:lnTo>
                  <a:pt x="464311" y="47625"/>
                </a:lnTo>
                <a:lnTo>
                  <a:pt x="464311" y="28575"/>
                </a:lnTo>
                <a:lnTo>
                  <a:pt x="508761" y="28575"/>
                </a:lnTo>
                <a:lnTo>
                  <a:pt x="451611" y="0"/>
                </a:lnTo>
                <a:close/>
              </a:path>
              <a:path w="528320" h="76200">
                <a:moveTo>
                  <a:pt x="451611" y="28575"/>
                </a:moveTo>
                <a:lnTo>
                  <a:pt x="0" y="28575"/>
                </a:lnTo>
                <a:lnTo>
                  <a:pt x="0" y="47625"/>
                </a:lnTo>
                <a:lnTo>
                  <a:pt x="451611" y="47625"/>
                </a:lnTo>
                <a:lnTo>
                  <a:pt x="451611" y="28575"/>
                </a:lnTo>
                <a:close/>
              </a:path>
              <a:path w="528320" h="76200">
                <a:moveTo>
                  <a:pt x="508761" y="28575"/>
                </a:moveTo>
                <a:lnTo>
                  <a:pt x="464311" y="28575"/>
                </a:lnTo>
                <a:lnTo>
                  <a:pt x="464311" y="47625"/>
                </a:lnTo>
                <a:lnTo>
                  <a:pt x="508761" y="47625"/>
                </a:lnTo>
                <a:lnTo>
                  <a:pt x="527811" y="38100"/>
                </a:lnTo>
                <a:lnTo>
                  <a:pt x="508761" y="28575"/>
                </a:lnTo>
                <a:close/>
              </a:path>
            </a:pathLst>
          </a:custGeom>
          <a:solidFill>
            <a:srgbClr val="EF812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0118090" y="2705961"/>
            <a:ext cx="1844039" cy="79883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9100"/>
              </a:lnSpc>
              <a:spcBef>
                <a:spcPts val="95"/>
              </a:spcBef>
            </a:pPr>
            <a:r>
              <a:rPr dirty="0" sz="1550" spc="-35" b="1">
                <a:solidFill>
                  <a:srgbClr val="EF812E"/>
                </a:solidFill>
                <a:latin typeface="Arial"/>
                <a:cs typeface="Arial"/>
              </a:rPr>
              <a:t>Crossover </a:t>
            </a:r>
            <a:r>
              <a:rPr dirty="0" sz="1550" spc="15" b="1">
                <a:solidFill>
                  <a:srgbClr val="EF812E"/>
                </a:solidFill>
                <a:latin typeface="Arial"/>
                <a:cs typeface="Arial"/>
              </a:rPr>
              <a:t>to</a:t>
            </a:r>
            <a:r>
              <a:rPr dirty="0" sz="1550" spc="-260" b="1">
                <a:solidFill>
                  <a:srgbClr val="EF812E"/>
                </a:solidFill>
                <a:latin typeface="Arial"/>
                <a:cs typeface="Arial"/>
              </a:rPr>
              <a:t> </a:t>
            </a:r>
            <a:r>
              <a:rPr dirty="0" sz="1550" spc="-10" b="1">
                <a:solidFill>
                  <a:srgbClr val="EF812E"/>
                </a:solidFill>
                <a:latin typeface="Arial"/>
                <a:cs typeface="Arial"/>
              </a:rPr>
              <a:t>device  </a:t>
            </a:r>
            <a:r>
              <a:rPr dirty="0" sz="1550" spc="25" b="1">
                <a:solidFill>
                  <a:srgbClr val="EF812E"/>
                </a:solidFill>
                <a:latin typeface="Arial"/>
                <a:cs typeface="Arial"/>
              </a:rPr>
              <a:t>treatment </a:t>
            </a:r>
            <a:r>
              <a:rPr dirty="0" sz="1550" spc="10" b="1">
                <a:solidFill>
                  <a:srgbClr val="EF812E"/>
                </a:solidFill>
                <a:latin typeface="Arial"/>
                <a:cs typeface="Arial"/>
              </a:rPr>
              <a:t>after </a:t>
            </a:r>
            <a:r>
              <a:rPr dirty="0" sz="1550" spc="20" b="1">
                <a:solidFill>
                  <a:srgbClr val="EF812E"/>
                </a:solidFill>
                <a:latin typeface="Arial"/>
                <a:cs typeface="Arial"/>
              </a:rPr>
              <a:t>1-  </a:t>
            </a:r>
            <a:r>
              <a:rPr dirty="0" sz="1550" spc="-20" b="1">
                <a:solidFill>
                  <a:srgbClr val="EF812E"/>
                </a:solidFill>
                <a:latin typeface="Arial"/>
                <a:cs typeface="Arial"/>
              </a:rPr>
              <a:t>year</a:t>
            </a:r>
            <a:r>
              <a:rPr dirty="0" sz="1550" spc="-125" b="1">
                <a:solidFill>
                  <a:srgbClr val="EF812E"/>
                </a:solidFill>
                <a:latin typeface="Arial"/>
                <a:cs typeface="Arial"/>
              </a:rPr>
              <a:t> </a:t>
            </a:r>
            <a:r>
              <a:rPr dirty="0" sz="1550" spc="-5" b="1">
                <a:solidFill>
                  <a:srgbClr val="EF812E"/>
                </a:solidFill>
                <a:latin typeface="Arial"/>
                <a:cs typeface="Arial"/>
              </a:rPr>
              <a:t>follow-up</a:t>
            </a:r>
            <a:endParaRPr sz="15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781300" y="6315075"/>
            <a:ext cx="6629400" cy="352425"/>
          </a:xfrm>
          <a:prstGeom prst="rect">
            <a:avLst/>
          </a:prstGeom>
          <a:solidFill>
            <a:srgbClr val="FFFFFF"/>
          </a:solidFill>
          <a:ln w="19050">
            <a:solidFill>
              <a:srgbClr val="172B54"/>
            </a:solidFill>
          </a:ln>
        </p:spPr>
        <p:txBody>
          <a:bodyPr wrap="square" lIns="0" tIns="38735" rIns="0" bIns="0" rtlCol="0" vert="horz">
            <a:spAutoFit/>
          </a:bodyPr>
          <a:lstStyle/>
          <a:p>
            <a:pPr marL="2054225" marR="204470" indent="-1837689">
              <a:lnSpc>
                <a:spcPct val="109600"/>
              </a:lnSpc>
              <a:spcBef>
                <a:spcPts val="305"/>
              </a:spcBef>
            </a:pPr>
            <a:r>
              <a:rPr dirty="0" sz="800" spc="25">
                <a:latin typeface="Calibri"/>
                <a:cs typeface="Calibri"/>
              </a:rPr>
              <a:t>Data</a:t>
            </a:r>
            <a:r>
              <a:rPr dirty="0" sz="800" spc="-10">
                <a:latin typeface="Calibri"/>
                <a:cs typeface="Calibri"/>
              </a:rPr>
              <a:t> </a:t>
            </a:r>
            <a:r>
              <a:rPr dirty="0" sz="800" spc="35">
                <a:latin typeface="Calibri"/>
                <a:cs typeface="Calibri"/>
              </a:rPr>
              <a:t>shown</a:t>
            </a:r>
            <a:r>
              <a:rPr dirty="0" sz="800" spc="-25">
                <a:latin typeface="Calibri"/>
                <a:cs typeface="Calibri"/>
              </a:rPr>
              <a:t> </a:t>
            </a:r>
            <a:r>
              <a:rPr dirty="0" sz="800" spc="35">
                <a:latin typeface="Calibri"/>
                <a:cs typeface="Calibri"/>
              </a:rPr>
              <a:t>as </a:t>
            </a:r>
            <a:r>
              <a:rPr dirty="0" sz="800" spc="30">
                <a:latin typeface="Calibri"/>
                <a:cs typeface="Calibri"/>
              </a:rPr>
              <a:t>Kaplan</a:t>
            </a:r>
            <a:r>
              <a:rPr dirty="0" sz="800" spc="-25">
                <a:latin typeface="Calibri"/>
                <a:cs typeface="Calibri"/>
              </a:rPr>
              <a:t> </a:t>
            </a:r>
            <a:r>
              <a:rPr dirty="0" sz="800" spc="-5">
                <a:latin typeface="Calibri"/>
                <a:cs typeface="Calibri"/>
              </a:rPr>
              <a:t>Meier</a:t>
            </a:r>
            <a:r>
              <a:rPr dirty="0" sz="800">
                <a:latin typeface="Calibri"/>
                <a:cs typeface="Calibri"/>
              </a:rPr>
              <a:t> </a:t>
            </a:r>
            <a:r>
              <a:rPr dirty="0" sz="800" spc="5">
                <a:latin typeface="Calibri"/>
                <a:cs typeface="Calibri"/>
              </a:rPr>
              <a:t>time-to-event</a:t>
            </a:r>
            <a:r>
              <a:rPr dirty="0" sz="800" spc="15">
                <a:latin typeface="Calibri"/>
                <a:cs typeface="Calibri"/>
              </a:rPr>
              <a:t> </a:t>
            </a:r>
            <a:r>
              <a:rPr dirty="0" sz="800" spc="20">
                <a:latin typeface="Calibri"/>
                <a:cs typeface="Calibri"/>
              </a:rPr>
              <a:t>(%).</a:t>
            </a:r>
            <a:r>
              <a:rPr dirty="0" sz="800" spc="-35">
                <a:latin typeface="Calibri"/>
                <a:cs typeface="Calibri"/>
              </a:rPr>
              <a:t> </a:t>
            </a:r>
            <a:r>
              <a:rPr dirty="0" sz="800" spc="5">
                <a:latin typeface="Calibri"/>
                <a:cs typeface="Calibri"/>
              </a:rPr>
              <a:t>Intention-to-treat</a:t>
            </a:r>
            <a:r>
              <a:rPr dirty="0" sz="800" spc="10">
                <a:latin typeface="Calibri"/>
                <a:cs typeface="Calibri"/>
              </a:rPr>
              <a:t> </a:t>
            </a:r>
            <a:r>
              <a:rPr dirty="0" sz="800" spc="-10">
                <a:latin typeface="Calibri"/>
                <a:cs typeface="Calibri"/>
              </a:rPr>
              <a:t>(ITT)</a:t>
            </a:r>
            <a:r>
              <a:rPr dirty="0" sz="800" spc="40">
                <a:latin typeface="Calibri"/>
                <a:cs typeface="Calibri"/>
              </a:rPr>
              <a:t> </a:t>
            </a:r>
            <a:r>
              <a:rPr dirty="0" sz="800" spc="25">
                <a:latin typeface="Calibri"/>
                <a:cs typeface="Calibri"/>
              </a:rPr>
              <a:t>analysis</a:t>
            </a:r>
            <a:r>
              <a:rPr dirty="0" sz="800" spc="30">
                <a:latin typeface="Calibri"/>
                <a:cs typeface="Calibri"/>
              </a:rPr>
              <a:t> </a:t>
            </a:r>
            <a:r>
              <a:rPr dirty="0" sz="800" spc="15">
                <a:latin typeface="Calibri"/>
                <a:cs typeface="Calibri"/>
              </a:rPr>
              <a:t>shown.</a:t>
            </a:r>
            <a:r>
              <a:rPr dirty="0" sz="800" spc="-20">
                <a:latin typeface="Calibri"/>
                <a:cs typeface="Calibri"/>
              </a:rPr>
              <a:t> </a:t>
            </a:r>
            <a:r>
              <a:rPr dirty="0" sz="800" spc="15">
                <a:latin typeface="Calibri"/>
                <a:cs typeface="Calibri"/>
              </a:rPr>
              <a:t>All</a:t>
            </a:r>
            <a:r>
              <a:rPr dirty="0" sz="800" spc="-10">
                <a:latin typeface="Calibri"/>
                <a:cs typeface="Calibri"/>
              </a:rPr>
              <a:t> </a:t>
            </a:r>
            <a:r>
              <a:rPr dirty="0" sz="800" spc="30">
                <a:latin typeface="Calibri"/>
                <a:cs typeface="Calibri"/>
              </a:rPr>
              <a:t>single</a:t>
            </a:r>
            <a:r>
              <a:rPr dirty="0" sz="800" spc="-10">
                <a:latin typeface="Calibri"/>
                <a:cs typeface="Calibri"/>
              </a:rPr>
              <a:t> </a:t>
            </a:r>
            <a:r>
              <a:rPr dirty="0" sz="800" spc="5">
                <a:latin typeface="Calibri"/>
                <a:cs typeface="Calibri"/>
              </a:rPr>
              <a:t>leaflet</a:t>
            </a:r>
            <a:r>
              <a:rPr dirty="0" sz="800" spc="15">
                <a:latin typeface="Calibri"/>
                <a:cs typeface="Calibri"/>
              </a:rPr>
              <a:t> </a:t>
            </a:r>
            <a:r>
              <a:rPr dirty="0" sz="800" spc="30">
                <a:latin typeface="Calibri"/>
                <a:cs typeface="Calibri"/>
              </a:rPr>
              <a:t>device</a:t>
            </a:r>
            <a:r>
              <a:rPr dirty="0" sz="800" spc="-85">
                <a:latin typeface="Calibri"/>
                <a:cs typeface="Calibri"/>
              </a:rPr>
              <a:t> </a:t>
            </a:r>
            <a:r>
              <a:rPr dirty="0" sz="800" spc="25">
                <a:latin typeface="Calibri"/>
                <a:cs typeface="Calibri"/>
              </a:rPr>
              <a:t>attachment</a:t>
            </a:r>
            <a:r>
              <a:rPr dirty="0" sz="800" spc="10">
                <a:latin typeface="Calibri"/>
                <a:cs typeface="Calibri"/>
              </a:rPr>
              <a:t> </a:t>
            </a:r>
            <a:r>
              <a:rPr dirty="0" sz="800" spc="15">
                <a:latin typeface="Calibri"/>
                <a:cs typeface="Calibri"/>
              </a:rPr>
              <a:t>(SLDA)</a:t>
            </a:r>
            <a:r>
              <a:rPr dirty="0" sz="800" spc="40">
                <a:latin typeface="Calibri"/>
                <a:cs typeface="Calibri"/>
              </a:rPr>
              <a:t> </a:t>
            </a:r>
            <a:r>
              <a:rPr dirty="0" sz="800" spc="15">
                <a:latin typeface="Calibri"/>
                <a:cs typeface="Calibri"/>
              </a:rPr>
              <a:t>events</a:t>
            </a:r>
            <a:r>
              <a:rPr dirty="0" sz="800" spc="-50">
                <a:latin typeface="Calibri"/>
                <a:cs typeface="Calibri"/>
              </a:rPr>
              <a:t> </a:t>
            </a:r>
            <a:r>
              <a:rPr dirty="0" sz="800" spc="35">
                <a:latin typeface="Calibri"/>
                <a:cs typeface="Calibri"/>
              </a:rPr>
              <a:t>in</a:t>
            </a:r>
            <a:r>
              <a:rPr dirty="0" sz="800" spc="-30">
                <a:latin typeface="Calibri"/>
                <a:cs typeface="Calibri"/>
              </a:rPr>
              <a:t> </a:t>
            </a:r>
            <a:r>
              <a:rPr dirty="0" sz="800">
                <a:latin typeface="Calibri"/>
                <a:cs typeface="Calibri"/>
              </a:rPr>
              <a:t>the  </a:t>
            </a:r>
            <a:r>
              <a:rPr dirty="0" sz="800" spc="30">
                <a:latin typeface="Calibri"/>
                <a:cs typeface="Calibri"/>
              </a:rPr>
              <a:t>Device</a:t>
            </a:r>
            <a:r>
              <a:rPr dirty="0" sz="800" spc="-20">
                <a:latin typeface="Calibri"/>
                <a:cs typeface="Calibri"/>
              </a:rPr>
              <a:t> </a:t>
            </a:r>
            <a:r>
              <a:rPr dirty="0" sz="800" spc="5">
                <a:latin typeface="Calibri"/>
                <a:cs typeface="Calibri"/>
              </a:rPr>
              <a:t>group</a:t>
            </a:r>
            <a:r>
              <a:rPr dirty="0" sz="800" spc="-45">
                <a:latin typeface="Calibri"/>
                <a:cs typeface="Calibri"/>
              </a:rPr>
              <a:t> </a:t>
            </a:r>
            <a:r>
              <a:rPr dirty="0" sz="800" spc="10">
                <a:latin typeface="Calibri"/>
                <a:cs typeface="Calibri"/>
              </a:rPr>
              <a:t>were</a:t>
            </a:r>
            <a:r>
              <a:rPr dirty="0" sz="800" spc="-20">
                <a:latin typeface="Calibri"/>
                <a:cs typeface="Calibri"/>
              </a:rPr>
              <a:t> </a:t>
            </a:r>
            <a:r>
              <a:rPr dirty="0" sz="800" spc="15">
                <a:latin typeface="Calibri"/>
                <a:cs typeface="Calibri"/>
              </a:rPr>
              <a:t>noted</a:t>
            </a:r>
            <a:r>
              <a:rPr dirty="0" sz="800" spc="-45">
                <a:latin typeface="Calibri"/>
                <a:cs typeface="Calibri"/>
              </a:rPr>
              <a:t> </a:t>
            </a:r>
            <a:r>
              <a:rPr dirty="0" sz="800" spc="-10">
                <a:latin typeface="Calibri"/>
                <a:cs typeface="Calibri"/>
              </a:rPr>
              <a:t>at</a:t>
            </a:r>
            <a:r>
              <a:rPr dirty="0" sz="800">
                <a:latin typeface="Calibri"/>
                <a:cs typeface="Calibri"/>
              </a:rPr>
              <a:t> </a:t>
            </a:r>
            <a:r>
              <a:rPr dirty="0" sz="800" spc="20">
                <a:latin typeface="Calibri"/>
                <a:cs typeface="Calibri"/>
              </a:rPr>
              <a:t>discharge</a:t>
            </a:r>
            <a:r>
              <a:rPr dirty="0" sz="800" spc="-20">
                <a:latin typeface="Calibri"/>
                <a:cs typeface="Calibri"/>
              </a:rPr>
              <a:t> </a:t>
            </a:r>
            <a:r>
              <a:rPr dirty="0" sz="800" spc="10">
                <a:latin typeface="Calibri"/>
                <a:cs typeface="Calibri"/>
              </a:rPr>
              <a:t>or</a:t>
            </a:r>
            <a:r>
              <a:rPr dirty="0" sz="800" spc="-5">
                <a:latin typeface="Calibri"/>
                <a:cs typeface="Calibri"/>
              </a:rPr>
              <a:t> </a:t>
            </a:r>
            <a:r>
              <a:rPr dirty="0" sz="800" spc="20">
                <a:latin typeface="Calibri"/>
                <a:cs typeface="Calibri"/>
              </a:rPr>
              <a:t>30-day</a:t>
            </a:r>
            <a:r>
              <a:rPr dirty="0" sz="800" spc="-30">
                <a:latin typeface="Calibri"/>
                <a:cs typeface="Calibri"/>
              </a:rPr>
              <a:t> </a:t>
            </a:r>
            <a:r>
              <a:rPr dirty="0" sz="800" spc="10">
                <a:latin typeface="Calibri"/>
                <a:cs typeface="Calibri"/>
              </a:rPr>
              <a:t>follow-up.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30"/>
              <a:t>INTENTION-TO-TREAT</a:t>
            </a: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2300732" y="1598675"/>
          <a:ext cx="7597140" cy="40614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65980"/>
                <a:gridCol w="1421129"/>
                <a:gridCol w="1490979"/>
              </a:tblGrid>
              <a:tr h="68313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2000" spc="-80" b="1">
                          <a:latin typeface="Arial"/>
                          <a:cs typeface="Arial"/>
                        </a:rPr>
                        <a:t>Adverse Event </a:t>
                      </a:r>
                      <a:r>
                        <a:rPr dirty="0" sz="2000" spc="-70" b="1">
                          <a:latin typeface="Arial"/>
                          <a:cs typeface="Arial"/>
                        </a:rPr>
                        <a:t>through </a:t>
                      </a:r>
                      <a:r>
                        <a:rPr dirty="0" sz="2000" spc="-30" b="1">
                          <a:latin typeface="Arial"/>
                          <a:cs typeface="Arial"/>
                        </a:rPr>
                        <a:t>2</a:t>
                      </a:r>
                      <a:r>
                        <a:rPr dirty="0" sz="2000" spc="-34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spc="-90" b="1">
                          <a:latin typeface="Arial"/>
                          <a:cs typeface="Arial"/>
                        </a:rPr>
                        <a:t>Years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172B54"/>
                      </a:solidFill>
                      <a:prstDash val="solid"/>
                    </a:lnL>
                    <a:lnT w="12700">
                      <a:solidFill>
                        <a:srgbClr val="172B54"/>
                      </a:solidFill>
                      <a:prstDash val="solid"/>
                    </a:lnT>
                    <a:lnB w="12700">
                      <a:solidFill>
                        <a:srgbClr val="172B54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334645" marR="311785" indent="-35560">
                        <a:lnSpc>
                          <a:spcPct val="106500"/>
                        </a:lnSpc>
                        <a:spcBef>
                          <a:spcPts val="150"/>
                        </a:spcBef>
                      </a:pPr>
                      <a:r>
                        <a:rPr dirty="0" sz="2000" spc="-5" b="1"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2000" spc="-35" b="1">
                          <a:latin typeface="Arial"/>
                          <a:cs typeface="Arial"/>
                        </a:rPr>
                        <a:t>v</a:t>
                      </a:r>
                      <a:r>
                        <a:rPr dirty="0" sz="2000" spc="-20" b="1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2000" spc="10" b="1">
                          <a:latin typeface="Arial"/>
                          <a:cs typeface="Arial"/>
                        </a:rPr>
                        <a:t>c</a:t>
                      </a:r>
                      <a:r>
                        <a:rPr dirty="0" sz="2000" b="1">
                          <a:latin typeface="Arial"/>
                          <a:cs typeface="Arial"/>
                        </a:rPr>
                        <a:t>e  </a:t>
                      </a:r>
                      <a:r>
                        <a:rPr dirty="0" sz="2000" spc="-45" b="1">
                          <a:latin typeface="Arial"/>
                          <a:cs typeface="Arial"/>
                        </a:rPr>
                        <a:t>N=285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19050">
                    <a:lnT w="12700">
                      <a:solidFill>
                        <a:srgbClr val="172B54"/>
                      </a:solidFill>
                      <a:prstDash val="solid"/>
                    </a:lnT>
                    <a:lnB w="12700">
                      <a:solidFill>
                        <a:srgbClr val="172B54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394970" marR="286385" indent="-75565">
                        <a:lnSpc>
                          <a:spcPct val="106500"/>
                        </a:lnSpc>
                        <a:spcBef>
                          <a:spcPts val="150"/>
                        </a:spcBef>
                      </a:pPr>
                      <a:r>
                        <a:rPr dirty="0" sz="2000" spc="-10" b="1">
                          <a:latin typeface="Arial"/>
                          <a:cs typeface="Arial"/>
                        </a:rPr>
                        <a:t>C</a:t>
                      </a:r>
                      <a:r>
                        <a:rPr dirty="0" sz="2000" spc="-40" b="1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2000" spc="20" b="1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2000" spc="-50" b="1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2000" spc="-5" b="1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2000" spc="-35" b="1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2000" b="1">
                          <a:latin typeface="Arial"/>
                          <a:cs typeface="Arial"/>
                        </a:rPr>
                        <a:t>l  </a:t>
                      </a:r>
                      <a:r>
                        <a:rPr dirty="0" sz="2000" spc="-45" b="1">
                          <a:latin typeface="Arial"/>
                          <a:cs typeface="Arial"/>
                        </a:rPr>
                        <a:t>N=287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19050">
                    <a:lnR w="12700">
                      <a:solidFill>
                        <a:srgbClr val="172B54"/>
                      </a:solidFill>
                      <a:prstDash val="solid"/>
                    </a:lnR>
                    <a:lnT w="12700">
                      <a:solidFill>
                        <a:srgbClr val="172B54"/>
                      </a:solidFill>
                      <a:prstDash val="solid"/>
                    </a:lnT>
                    <a:lnB w="12700">
                      <a:solidFill>
                        <a:srgbClr val="172B54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  <a:tr h="334357">
                <a:tc>
                  <a:txBody>
                    <a:bodyPr/>
                    <a:lstStyle/>
                    <a:p>
                      <a:pPr marL="175260">
                        <a:lnSpc>
                          <a:spcPts val="2380"/>
                        </a:lnSpc>
                      </a:pPr>
                      <a:r>
                        <a:rPr dirty="0" sz="2000" spc="35">
                          <a:latin typeface="Calibri"/>
                          <a:cs typeface="Calibri"/>
                        </a:rPr>
                        <a:t>Stroke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172B54"/>
                      </a:solidFill>
                      <a:prstDash val="solid"/>
                    </a:lnL>
                    <a:lnT w="12700">
                      <a:solidFill>
                        <a:srgbClr val="172B54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R="15875">
                        <a:lnSpc>
                          <a:spcPts val="2380"/>
                        </a:lnSpc>
                      </a:pPr>
                      <a:r>
                        <a:rPr dirty="0" sz="2000" spc="100">
                          <a:latin typeface="Calibri"/>
                          <a:cs typeface="Calibri"/>
                        </a:rPr>
                        <a:t>1.9%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T w="12700">
                      <a:solidFill>
                        <a:srgbClr val="172B54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26670">
                        <a:lnSpc>
                          <a:spcPts val="2380"/>
                        </a:lnSpc>
                      </a:pPr>
                      <a:r>
                        <a:rPr dirty="0" sz="2000" spc="100">
                          <a:latin typeface="Calibri"/>
                          <a:cs typeface="Calibri"/>
                        </a:rPr>
                        <a:t>2.5%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172B54"/>
                      </a:solidFill>
                      <a:prstDash val="solid"/>
                    </a:lnR>
                    <a:lnT w="12700">
                      <a:solidFill>
                        <a:srgbClr val="172B54"/>
                      </a:solidFill>
                      <a:prstDash val="solid"/>
                    </a:lnT>
                  </a:tcPr>
                </a:tc>
              </a:tr>
              <a:tr h="335788">
                <a:tc>
                  <a:txBody>
                    <a:bodyPr/>
                    <a:lstStyle/>
                    <a:p>
                      <a:pPr marL="175260">
                        <a:lnSpc>
                          <a:spcPts val="2385"/>
                        </a:lnSpc>
                      </a:pPr>
                      <a:r>
                        <a:rPr dirty="0" sz="2000" spc="30">
                          <a:latin typeface="Calibri"/>
                          <a:cs typeface="Calibri"/>
                        </a:rPr>
                        <a:t>Transient </a:t>
                      </a:r>
                      <a:r>
                        <a:rPr dirty="0" sz="2000" spc="105">
                          <a:latin typeface="Calibri"/>
                          <a:cs typeface="Calibri"/>
                        </a:rPr>
                        <a:t>ischemic</a:t>
                      </a:r>
                      <a:r>
                        <a:rPr dirty="0" sz="2000" spc="-1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 spc="75">
                          <a:latin typeface="Calibri"/>
                          <a:cs typeface="Calibri"/>
                        </a:rPr>
                        <a:t>attack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 marR="15875">
                        <a:lnSpc>
                          <a:spcPts val="2385"/>
                        </a:lnSpc>
                      </a:pPr>
                      <a:r>
                        <a:rPr dirty="0" sz="2000" spc="100">
                          <a:latin typeface="Calibri"/>
                          <a:cs typeface="Calibri"/>
                        </a:rPr>
                        <a:t>1.7%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26670">
                        <a:lnSpc>
                          <a:spcPts val="2385"/>
                        </a:lnSpc>
                      </a:pPr>
                      <a:r>
                        <a:rPr dirty="0" sz="2000" spc="100">
                          <a:latin typeface="Calibri"/>
                          <a:cs typeface="Calibri"/>
                        </a:rPr>
                        <a:t>1.0%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335787">
                <a:tc>
                  <a:txBody>
                    <a:bodyPr/>
                    <a:lstStyle/>
                    <a:p>
                      <a:pPr marL="175260">
                        <a:lnSpc>
                          <a:spcPts val="2390"/>
                        </a:lnSpc>
                      </a:pPr>
                      <a:r>
                        <a:rPr dirty="0" sz="2000" spc="-70" b="1">
                          <a:solidFill>
                            <a:srgbClr val="EF812E"/>
                          </a:solidFill>
                          <a:latin typeface="Arial"/>
                          <a:cs typeface="Arial"/>
                        </a:rPr>
                        <a:t>Tricuspid </a:t>
                      </a:r>
                      <a:r>
                        <a:rPr dirty="0" sz="2000" spc="-45" b="1">
                          <a:solidFill>
                            <a:srgbClr val="EF812E"/>
                          </a:solidFill>
                          <a:latin typeface="Arial"/>
                          <a:cs typeface="Arial"/>
                        </a:rPr>
                        <a:t>valve</a:t>
                      </a:r>
                      <a:r>
                        <a:rPr dirty="0" sz="2000" spc="-295" b="1">
                          <a:solidFill>
                            <a:srgbClr val="EF812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spc="-35" b="1">
                          <a:solidFill>
                            <a:srgbClr val="EF812E"/>
                          </a:solidFill>
                          <a:latin typeface="Arial"/>
                          <a:cs typeface="Arial"/>
                        </a:rPr>
                        <a:t>intervention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 marR="15875">
                        <a:lnSpc>
                          <a:spcPts val="2390"/>
                        </a:lnSpc>
                      </a:pPr>
                      <a:r>
                        <a:rPr dirty="0" sz="2000" spc="100">
                          <a:latin typeface="Calibri"/>
                          <a:cs typeface="Calibri"/>
                        </a:rPr>
                        <a:t>3.8%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30480">
                        <a:lnSpc>
                          <a:spcPts val="2390"/>
                        </a:lnSpc>
                      </a:pPr>
                      <a:r>
                        <a:rPr dirty="0" sz="2000" spc="-30" b="1">
                          <a:solidFill>
                            <a:srgbClr val="EF812E"/>
                          </a:solidFill>
                          <a:latin typeface="Arial"/>
                          <a:cs typeface="Arial"/>
                        </a:rPr>
                        <a:t>61.5%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335448">
                <a:tc>
                  <a:txBody>
                    <a:bodyPr/>
                    <a:lstStyle/>
                    <a:p>
                      <a:pPr marL="175260">
                        <a:lnSpc>
                          <a:spcPts val="2385"/>
                        </a:lnSpc>
                      </a:pPr>
                      <a:r>
                        <a:rPr dirty="0" sz="2000" spc="55">
                          <a:latin typeface="Calibri"/>
                          <a:cs typeface="Calibri"/>
                        </a:rPr>
                        <a:t>Tricuspid </a:t>
                      </a:r>
                      <a:r>
                        <a:rPr dirty="0" sz="2000" spc="25">
                          <a:latin typeface="Calibri"/>
                          <a:cs typeface="Calibri"/>
                        </a:rPr>
                        <a:t>valve</a:t>
                      </a:r>
                      <a:r>
                        <a:rPr dirty="0" sz="2000" spc="-10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 spc="40">
                          <a:latin typeface="Calibri"/>
                          <a:cs typeface="Calibri"/>
                        </a:rPr>
                        <a:t>surgery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 marR="15875">
                        <a:lnSpc>
                          <a:spcPts val="2385"/>
                        </a:lnSpc>
                      </a:pPr>
                      <a:r>
                        <a:rPr dirty="0" sz="2000" spc="100">
                          <a:latin typeface="Calibri"/>
                          <a:cs typeface="Calibri"/>
                        </a:rPr>
                        <a:t>2.3%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26670">
                        <a:lnSpc>
                          <a:spcPts val="2385"/>
                        </a:lnSpc>
                      </a:pPr>
                      <a:r>
                        <a:rPr dirty="0" sz="2000" spc="100">
                          <a:latin typeface="Calibri"/>
                          <a:cs typeface="Calibri"/>
                        </a:rPr>
                        <a:t>4.3%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335918">
                <a:tc>
                  <a:txBody>
                    <a:bodyPr/>
                    <a:lstStyle/>
                    <a:p>
                      <a:pPr marL="175260">
                        <a:lnSpc>
                          <a:spcPts val="2390"/>
                        </a:lnSpc>
                      </a:pPr>
                      <a:r>
                        <a:rPr dirty="0" sz="2000" spc="75">
                          <a:latin typeface="Calibri"/>
                          <a:cs typeface="Calibri"/>
                        </a:rPr>
                        <a:t>Cardiogenic</a:t>
                      </a:r>
                      <a:r>
                        <a:rPr dirty="0" sz="20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 spc="105">
                          <a:latin typeface="Calibri"/>
                          <a:cs typeface="Calibri"/>
                        </a:rPr>
                        <a:t>shock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 marR="15875">
                        <a:lnSpc>
                          <a:spcPts val="2390"/>
                        </a:lnSpc>
                      </a:pPr>
                      <a:r>
                        <a:rPr dirty="0" sz="2000" spc="100">
                          <a:latin typeface="Calibri"/>
                          <a:cs typeface="Calibri"/>
                        </a:rPr>
                        <a:t>0.4%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26670">
                        <a:lnSpc>
                          <a:spcPts val="2390"/>
                        </a:lnSpc>
                      </a:pPr>
                      <a:r>
                        <a:rPr dirty="0" sz="2000" spc="100">
                          <a:latin typeface="Calibri"/>
                          <a:cs typeface="Calibri"/>
                        </a:rPr>
                        <a:t>1.3%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672102">
                <a:tc>
                  <a:txBody>
                    <a:bodyPr/>
                    <a:lstStyle/>
                    <a:p>
                      <a:pPr marL="175260">
                        <a:lnSpc>
                          <a:spcPts val="2390"/>
                        </a:lnSpc>
                      </a:pPr>
                      <a:r>
                        <a:rPr dirty="0" sz="2000" spc="70">
                          <a:latin typeface="Calibri"/>
                          <a:cs typeface="Calibri"/>
                        </a:rPr>
                        <a:t>New</a:t>
                      </a:r>
                      <a:r>
                        <a:rPr dirty="0" sz="2000" spc="-1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 spc="70">
                          <a:latin typeface="Calibri"/>
                          <a:cs typeface="Calibri"/>
                        </a:rPr>
                        <a:t>conduction</a:t>
                      </a:r>
                      <a:r>
                        <a:rPr dirty="0" sz="20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 spc="70">
                          <a:latin typeface="Calibri"/>
                          <a:cs typeface="Calibri"/>
                        </a:rPr>
                        <a:t>disturbance</a:t>
                      </a:r>
                      <a:r>
                        <a:rPr dirty="0" sz="2000" spc="-1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 spc="25">
                          <a:latin typeface="Calibri"/>
                          <a:cs typeface="Calibri"/>
                        </a:rPr>
                        <a:t>requiring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marL="17526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2000" spc="45">
                          <a:latin typeface="Calibri"/>
                          <a:cs typeface="Calibri"/>
                        </a:rPr>
                        <a:t>permanent</a:t>
                      </a:r>
                      <a:r>
                        <a:rPr dirty="0" sz="2000" spc="-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 spc="80">
                          <a:latin typeface="Calibri"/>
                          <a:cs typeface="Calibri"/>
                        </a:rPr>
                        <a:t>pacemaker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 marR="15875">
                        <a:lnSpc>
                          <a:spcPts val="2390"/>
                        </a:lnSpc>
                      </a:pPr>
                      <a:r>
                        <a:rPr dirty="0" sz="2000" spc="100">
                          <a:latin typeface="Calibri"/>
                          <a:cs typeface="Calibri"/>
                        </a:rPr>
                        <a:t>5.5%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26670">
                        <a:lnSpc>
                          <a:spcPts val="2390"/>
                        </a:lnSpc>
                      </a:pPr>
                      <a:r>
                        <a:rPr dirty="0" sz="2000" spc="100">
                          <a:latin typeface="Calibri"/>
                          <a:cs typeface="Calibri"/>
                        </a:rPr>
                        <a:t>4.2%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347852">
                <a:tc>
                  <a:txBody>
                    <a:bodyPr/>
                    <a:lstStyle/>
                    <a:p>
                      <a:pPr marL="1752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2000" spc="70">
                          <a:latin typeface="Calibri"/>
                          <a:cs typeface="Calibri"/>
                        </a:rPr>
                        <a:t>Single </a:t>
                      </a:r>
                      <a:r>
                        <a:rPr dirty="0" sz="2000" spc="40">
                          <a:latin typeface="Calibri"/>
                          <a:cs typeface="Calibri"/>
                        </a:rPr>
                        <a:t>leaflet </a:t>
                      </a:r>
                      <a:r>
                        <a:rPr dirty="0" sz="2000" spc="60">
                          <a:latin typeface="Calibri"/>
                          <a:cs typeface="Calibri"/>
                        </a:rPr>
                        <a:t>device</a:t>
                      </a:r>
                      <a:r>
                        <a:rPr dirty="0" sz="2000" spc="-2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 spc="50">
                          <a:latin typeface="Calibri"/>
                          <a:cs typeface="Calibri"/>
                        </a:rPr>
                        <a:t>attachment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1016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 marR="1587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2000" spc="100">
                          <a:latin typeface="Calibri"/>
                          <a:cs typeface="Calibri"/>
                        </a:rPr>
                        <a:t>6.5%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10160"/>
                </a:tc>
                <a:tc>
                  <a:txBody>
                    <a:bodyPr/>
                    <a:lstStyle/>
                    <a:p>
                      <a:pPr algn="ctr" marL="2667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2000" spc="100">
                          <a:latin typeface="Calibri"/>
                          <a:cs typeface="Calibri"/>
                        </a:rPr>
                        <a:t>3.9%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1016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335597">
                <a:tc>
                  <a:txBody>
                    <a:bodyPr/>
                    <a:lstStyle/>
                    <a:p>
                      <a:pPr marL="175260">
                        <a:lnSpc>
                          <a:spcPts val="2390"/>
                        </a:lnSpc>
                      </a:pPr>
                      <a:r>
                        <a:rPr dirty="0" sz="2000" spc="80">
                          <a:latin typeface="Calibri"/>
                          <a:cs typeface="Calibri"/>
                        </a:rPr>
                        <a:t>Device</a:t>
                      </a:r>
                      <a:r>
                        <a:rPr dirty="0" sz="2000" spc="-1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 spc="50">
                          <a:latin typeface="Calibri"/>
                          <a:cs typeface="Calibri"/>
                        </a:rPr>
                        <a:t>embolization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 marR="20955">
                        <a:lnSpc>
                          <a:spcPts val="2390"/>
                        </a:lnSpc>
                      </a:pPr>
                      <a:r>
                        <a:rPr dirty="0" sz="2000" spc="120">
                          <a:latin typeface="Calibri"/>
                          <a:cs typeface="Calibri"/>
                        </a:rPr>
                        <a:t>0%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21590">
                        <a:lnSpc>
                          <a:spcPts val="2390"/>
                        </a:lnSpc>
                      </a:pPr>
                      <a:r>
                        <a:rPr dirty="0" sz="2000" spc="120">
                          <a:latin typeface="Calibri"/>
                          <a:cs typeface="Calibri"/>
                        </a:rPr>
                        <a:t>0%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332379">
                <a:tc>
                  <a:txBody>
                    <a:bodyPr/>
                    <a:lstStyle/>
                    <a:p>
                      <a:pPr marL="175260">
                        <a:lnSpc>
                          <a:spcPts val="2385"/>
                        </a:lnSpc>
                      </a:pPr>
                      <a:r>
                        <a:rPr dirty="0" sz="2000" spc="80">
                          <a:latin typeface="Calibri"/>
                          <a:cs typeface="Calibri"/>
                        </a:rPr>
                        <a:t>Device</a:t>
                      </a:r>
                      <a:r>
                        <a:rPr dirty="0" sz="2000" spc="-1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 spc="60">
                          <a:latin typeface="Calibri"/>
                          <a:cs typeface="Calibri"/>
                        </a:rPr>
                        <a:t>thrombosis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172B54"/>
                      </a:solidFill>
                      <a:prstDash val="solid"/>
                    </a:lnL>
                    <a:lnB w="12700">
                      <a:solidFill>
                        <a:srgbClr val="172B5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20955">
                        <a:lnSpc>
                          <a:spcPts val="2385"/>
                        </a:lnSpc>
                      </a:pPr>
                      <a:r>
                        <a:rPr dirty="0" sz="2000" spc="120">
                          <a:latin typeface="Calibri"/>
                          <a:cs typeface="Calibri"/>
                        </a:rPr>
                        <a:t>0%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B w="12700">
                      <a:solidFill>
                        <a:srgbClr val="172B5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1590">
                        <a:lnSpc>
                          <a:spcPts val="2385"/>
                        </a:lnSpc>
                      </a:pPr>
                      <a:r>
                        <a:rPr dirty="0" sz="2000" spc="120">
                          <a:latin typeface="Calibri"/>
                          <a:cs typeface="Calibri"/>
                        </a:rPr>
                        <a:t>0%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172B54"/>
                      </a:solidFill>
                      <a:prstDash val="solid"/>
                    </a:lnR>
                    <a:lnB w="12700">
                      <a:solidFill>
                        <a:srgbClr val="172B54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1225" y="2570162"/>
            <a:ext cx="6234430" cy="941069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6000" spc="-150" b="1">
                <a:solidFill>
                  <a:srgbClr val="000000"/>
                </a:solidFill>
                <a:latin typeface="Trebuchet MS"/>
                <a:cs typeface="Trebuchet MS"/>
              </a:rPr>
              <a:t>Crossover</a:t>
            </a:r>
            <a:r>
              <a:rPr dirty="0" sz="6000" spc="-705" b="1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dirty="0" sz="6000" spc="-105" b="1">
                <a:solidFill>
                  <a:srgbClr val="000000"/>
                </a:solidFill>
                <a:latin typeface="Trebuchet MS"/>
                <a:cs typeface="Trebuchet MS"/>
              </a:rPr>
              <a:t>Analysis</a:t>
            </a:r>
            <a:endParaRPr sz="60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22350" y="3447732"/>
            <a:ext cx="962469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65">
                <a:solidFill>
                  <a:srgbClr val="7E7E7E"/>
                </a:solidFill>
                <a:latin typeface="Calibri"/>
                <a:cs typeface="Calibri"/>
              </a:rPr>
              <a:t>Crossover</a:t>
            </a:r>
            <a:r>
              <a:rPr dirty="0" sz="1800" spc="-3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800" spc="20">
                <a:solidFill>
                  <a:srgbClr val="7E7E7E"/>
                </a:solidFill>
                <a:latin typeface="Calibri"/>
                <a:cs typeface="Calibri"/>
              </a:rPr>
              <a:t>to</a:t>
            </a:r>
            <a:r>
              <a:rPr dirty="0" sz="1800" spc="-4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800" spc="50">
                <a:solidFill>
                  <a:srgbClr val="7E7E7E"/>
                </a:solidFill>
                <a:latin typeface="Calibri"/>
                <a:cs typeface="Calibri"/>
              </a:rPr>
              <a:t>device</a:t>
            </a:r>
            <a:r>
              <a:rPr dirty="0" sz="1800" spc="-8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800" spc="20">
                <a:solidFill>
                  <a:srgbClr val="7E7E7E"/>
                </a:solidFill>
                <a:latin typeface="Calibri"/>
                <a:cs typeface="Calibri"/>
              </a:rPr>
              <a:t>treatment</a:t>
            </a:r>
            <a:r>
              <a:rPr dirty="0" sz="1800" spc="-1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800" spc="30">
                <a:solidFill>
                  <a:srgbClr val="7E7E7E"/>
                </a:solidFill>
                <a:latin typeface="Calibri"/>
                <a:cs typeface="Calibri"/>
              </a:rPr>
              <a:t>permitted</a:t>
            </a:r>
            <a:r>
              <a:rPr dirty="0" sz="1800" spc="-6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800" spc="10">
                <a:solidFill>
                  <a:srgbClr val="7E7E7E"/>
                </a:solidFill>
                <a:latin typeface="Calibri"/>
                <a:cs typeface="Calibri"/>
              </a:rPr>
              <a:t>after</a:t>
            </a:r>
            <a:r>
              <a:rPr dirty="0" sz="1800" spc="-3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800" spc="45">
                <a:solidFill>
                  <a:srgbClr val="7E7E7E"/>
                </a:solidFill>
                <a:latin typeface="Calibri"/>
                <a:cs typeface="Calibri"/>
              </a:rPr>
              <a:t>1-year</a:t>
            </a:r>
            <a:r>
              <a:rPr dirty="0" sz="1800" spc="-3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800" spc="30">
                <a:solidFill>
                  <a:srgbClr val="7E7E7E"/>
                </a:solidFill>
                <a:latin typeface="Calibri"/>
                <a:cs typeface="Calibri"/>
              </a:rPr>
              <a:t>follow-up</a:t>
            </a:r>
            <a:r>
              <a:rPr dirty="0" sz="1800" spc="1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800" spc="-25">
                <a:solidFill>
                  <a:srgbClr val="7E7E7E"/>
                </a:solidFill>
                <a:latin typeface="Calibri"/>
                <a:cs typeface="Calibri"/>
              </a:rPr>
              <a:t>if</a:t>
            </a:r>
            <a:r>
              <a:rPr dirty="0" sz="1800" spc="-4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800" spc="35">
                <a:solidFill>
                  <a:srgbClr val="7E7E7E"/>
                </a:solidFill>
                <a:latin typeface="Calibri"/>
                <a:cs typeface="Calibri"/>
              </a:rPr>
              <a:t>original</a:t>
            </a:r>
            <a:r>
              <a:rPr dirty="0" sz="1800" spc="-4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800" spc="60">
                <a:solidFill>
                  <a:srgbClr val="7E7E7E"/>
                </a:solidFill>
                <a:latin typeface="Calibri"/>
                <a:cs typeface="Calibri"/>
              </a:rPr>
              <a:t>inclusion</a:t>
            </a:r>
            <a:r>
              <a:rPr dirty="0" sz="1800" spc="-4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800" spc="25">
                <a:solidFill>
                  <a:srgbClr val="7E7E7E"/>
                </a:solidFill>
                <a:latin typeface="Calibri"/>
                <a:cs typeface="Calibri"/>
              </a:rPr>
              <a:t>criteria</a:t>
            </a:r>
            <a:r>
              <a:rPr dirty="0" sz="1800" spc="-1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800" spc="45">
                <a:solidFill>
                  <a:srgbClr val="7E7E7E"/>
                </a:solidFill>
                <a:latin typeface="Calibri"/>
                <a:cs typeface="Calibri"/>
              </a:rPr>
              <a:t>still</a:t>
            </a:r>
            <a:r>
              <a:rPr dirty="0" sz="1800" spc="-4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800" spc="35">
                <a:solidFill>
                  <a:srgbClr val="7E7E7E"/>
                </a:solidFill>
                <a:latin typeface="Calibri"/>
                <a:cs typeface="Calibri"/>
              </a:rPr>
              <a:t>met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90650" y="2038350"/>
            <a:ext cx="2409825" cy="2943225"/>
          </a:xfrm>
          <a:custGeom>
            <a:avLst/>
            <a:gdLst/>
            <a:ahLst/>
            <a:cxnLst/>
            <a:rect l="l" t="t" r="r" b="b"/>
            <a:pathLst>
              <a:path w="2409825" h="2943225">
                <a:moveTo>
                  <a:pt x="0" y="2943225"/>
                </a:moveTo>
                <a:lnTo>
                  <a:pt x="2409825" y="2943225"/>
                </a:lnTo>
                <a:lnTo>
                  <a:pt x="2409825" y="0"/>
                </a:lnTo>
                <a:lnTo>
                  <a:pt x="0" y="0"/>
                </a:lnTo>
                <a:lnTo>
                  <a:pt x="0" y="2943225"/>
                </a:lnTo>
                <a:close/>
              </a:path>
            </a:pathLst>
          </a:custGeom>
          <a:solidFill>
            <a:srgbClr val="D9D9D9">
              <a:alpha val="50195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17575" y="607377"/>
            <a:ext cx="7293609" cy="701040"/>
          </a:xfrm>
          <a:prstGeom prst="rect"/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4400" spc="-250" b="1">
                <a:solidFill>
                  <a:srgbClr val="000000"/>
                </a:solidFill>
                <a:latin typeface="Trebuchet MS"/>
                <a:cs typeface="Trebuchet MS"/>
              </a:rPr>
              <a:t>Timing </a:t>
            </a:r>
            <a:r>
              <a:rPr dirty="0" sz="4400" spc="-195" b="1">
                <a:solidFill>
                  <a:srgbClr val="000000"/>
                </a:solidFill>
                <a:latin typeface="Trebuchet MS"/>
                <a:cs typeface="Trebuchet MS"/>
              </a:rPr>
              <a:t>of </a:t>
            </a:r>
            <a:r>
              <a:rPr dirty="0" sz="4400" spc="-105" b="1">
                <a:solidFill>
                  <a:srgbClr val="000000"/>
                </a:solidFill>
                <a:latin typeface="Trebuchet MS"/>
                <a:cs typeface="Trebuchet MS"/>
              </a:rPr>
              <a:t>Crossover</a:t>
            </a:r>
            <a:r>
              <a:rPr dirty="0" sz="4400" spc="-994" b="1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dirty="0" sz="4400" spc="-225" b="1">
                <a:solidFill>
                  <a:srgbClr val="000000"/>
                </a:solidFill>
                <a:latin typeface="Trebuchet MS"/>
                <a:cs typeface="Trebuchet MS"/>
              </a:rPr>
              <a:t>Procedure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66001" y="1659572"/>
            <a:ext cx="5017770" cy="1993900"/>
          </a:xfrm>
          <a:prstGeom prst="rect">
            <a:avLst/>
          </a:prstGeom>
        </p:spPr>
        <p:txBody>
          <a:bodyPr wrap="square" lIns="0" tIns="48894" rIns="0" bIns="0" rtlCol="0" vert="horz">
            <a:spAutoFit/>
          </a:bodyPr>
          <a:lstStyle/>
          <a:p>
            <a:pPr marL="12700" marR="5080">
              <a:lnSpc>
                <a:spcPct val="92200"/>
              </a:lnSpc>
              <a:spcBef>
                <a:spcPts val="384"/>
              </a:spcBef>
            </a:pPr>
            <a:r>
              <a:rPr dirty="0" sz="2750" spc="100">
                <a:latin typeface="Calibri"/>
                <a:cs typeface="Calibri"/>
              </a:rPr>
              <a:t>Of </a:t>
            </a:r>
            <a:r>
              <a:rPr dirty="0" sz="2750" spc="60">
                <a:latin typeface="Calibri"/>
                <a:cs typeface="Calibri"/>
              </a:rPr>
              <a:t>the </a:t>
            </a:r>
            <a:r>
              <a:rPr dirty="0" sz="2750" spc="95">
                <a:latin typeface="Calibri"/>
                <a:cs typeface="Calibri"/>
              </a:rPr>
              <a:t>241 </a:t>
            </a:r>
            <a:r>
              <a:rPr dirty="0" sz="2750" spc="100">
                <a:latin typeface="Calibri"/>
                <a:cs typeface="Calibri"/>
              </a:rPr>
              <a:t>Control </a:t>
            </a:r>
            <a:r>
              <a:rPr dirty="0" sz="2750" spc="80">
                <a:latin typeface="Calibri"/>
                <a:cs typeface="Calibri"/>
              </a:rPr>
              <a:t>patients  </a:t>
            </a:r>
            <a:r>
              <a:rPr dirty="0" sz="2750" spc="75">
                <a:latin typeface="Calibri"/>
                <a:cs typeface="Calibri"/>
              </a:rPr>
              <a:t>eligible </a:t>
            </a:r>
            <a:r>
              <a:rPr dirty="0" sz="2750" spc="20">
                <a:latin typeface="Calibri"/>
                <a:cs typeface="Calibri"/>
              </a:rPr>
              <a:t>for </a:t>
            </a:r>
            <a:r>
              <a:rPr dirty="0" sz="2750" spc="110">
                <a:latin typeface="Calibri"/>
                <a:cs typeface="Calibri"/>
              </a:rPr>
              <a:t>crossover </a:t>
            </a:r>
            <a:r>
              <a:rPr dirty="0" sz="2750" spc="45">
                <a:latin typeface="Calibri"/>
                <a:cs typeface="Calibri"/>
              </a:rPr>
              <a:t>after</a:t>
            </a:r>
            <a:r>
              <a:rPr dirty="0" sz="2750" spc="-445">
                <a:latin typeface="Calibri"/>
                <a:cs typeface="Calibri"/>
              </a:rPr>
              <a:t> </a:t>
            </a:r>
            <a:r>
              <a:rPr dirty="0" sz="2750" spc="80">
                <a:latin typeface="Calibri"/>
                <a:cs typeface="Calibri"/>
              </a:rPr>
              <a:t>1-year  </a:t>
            </a:r>
            <a:r>
              <a:rPr dirty="0" sz="2750" spc="70">
                <a:latin typeface="Calibri"/>
                <a:cs typeface="Calibri"/>
              </a:rPr>
              <a:t>follow-up, </a:t>
            </a:r>
            <a:r>
              <a:rPr dirty="0" sz="2750" spc="-40" b="1">
                <a:latin typeface="Arial"/>
                <a:cs typeface="Arial"/>
              </a:rPr>
              <a:t>142 </a:t>
            </a:r>
            <a:r>
              <a:rPr dirty="0" sz="2750" spc="-80" b="1">
                <a:latin typeface="Arial"/>
                <a:cs typeface="Arial"/>
              </a:rPr>
              <a:t>(59%) </a:t>
            </a:r>
            <a:r>
              <a:rPr dirty="0" sz="2750" spc="-10" b="1">
                <a:latin typeface="Arial"/>
                <a:cs typeface="Arial"/>
              </a:rPr>
              <a:t>patients  </a:t>
            </a:r>
            <a:r>
              <a:rPr dirty="0" sz="2750" spc="-50" b="1">
                <a:latin typeface="Arial"/>
                <a:cs typeface="Arial"/>
              </a:rPr>
              <a:t>crossed </a:t>
            </a:r>
            <a:r>
              <a:rPr dirty="0" sz="2750" spc="-75" b="1">
                <a:latin typeface="Arial"/>
                <a:cs typeface="Arial"/>
              </a:rPr>
              <a:t>over </a:t>
            </a:r>
            <a:r>
              <a:rPr dirty="0" sz="2750" spc="-50" b="1">
                <a:latin typeface="Arial"/>
                <a:cs typeface="Arial"/>
              </a:rPr>
              <a:t>prior </a:t>
            </a:r>
            <a:r>
              <a:rPr dirty="0" sz="2750" spc="-20" b="1">
                <a:latin typeface="Arial"/>
                <a:cs typeface="Arial"/>
              </a:rPr>
              <a:t>to </a:t>
            </a:r>
            <a:r>
              <a:rPr dirty="0" sz="2750" spc="-15" b="1">
                <a:latin typeface="Arial"/>
                <a:cs typeface="Arial"/>
              </a:rPr>
              <a:t>2-year  follow-up</a:t>
            </a:r>
            <a:endParaRPr sz="27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866001" y="4091304"/>
            <a:ext cx="4507230" cy="1222375"/>
          </a:xfrm>
          <a:prstGeom prst="rect">
            <a:avLst/>
          </a:prstGeom>
        </p:spPr>
        <p:txBody>
          <a:bodyPr wrap="square" lIns="0" tIns="48895" rIns="0" bIns="0" rtlCol="0" vert="horz">
            <a:spAutoFit/>
          </a:bodyPr>
          <a:lstStyle/>
          <a:p>
            <a:pPr marL="12700" marR="5080">
              <a:lnSpc>
                <a:spcPct val="92200"/>
              </a:lnSpc>
              <a:spcBef>
                <a:spcPts val="385"/>
              </a:spcBef>
            </a:pPr>
            <a:r>
              <a:rPr dirty="0" sz="2750" spc="175">
                <a:latin typeface="Calibri"/>
                <a:cs typeface="Calibri"/>
              </a:rPr>
              <a:t>92% </a:t>
            </a:r>
            <a:r>
              <a:rPr dirty="0" sz="2750" spc="45">
                <a:latin typeface="Calibri"/>
                <a:cs typeface="Calibri"/>
              </a:rPr>
              <a:t>(130/142) </a:t>
            </a:r>
            <a:r>
              <a:rPr dirty="0" sz="2750" spc="55">
                <a:latin typeface="Calibri"/>
                <a:cs typeface="Calibri"/>
              </a:rPr>
              <a:t>of </a:t>
            </a:r>
            <a:r>
              <a:rPr dirty="0" sz="2750" spc="114">
                <a:latin typeface="Calibri"/>
                <a:cs typeface="Calibri"/>
              </a:rPr>
              <a:t>crossover  </a:t>
            </a:r>
            <a:r>
              <a:rPr dirty="0" sz="2750" spc="110">
                <a:latin typeface="Calibri"/>
                <a:cs typeface="Calibri"/>
              </a:rPr>
              <a:t>procedures </a:t>
            </a:r>
            <a:r>
              <a:rPr dirty="0" sz="2750" spc="120">
                <a:latin typeface="Calibri"/>
                <a:cs typeface="Calibri"/>
              </a:rPr>
              <a:t>occurred </a:t>
            </a:r>
            <a:r>
              <a:rPr dirty="0" sz="2750" spc="40">
                <a:latin typeface="Calibri"/>
                <a:cs typeface="Calibri"/>
              </a:rPr>
              <a:t>within</a:t>
            </a:r>
            <a:r>
              <a:rPr dirty="0" sz="2750" spc="-420">
                <a:latin typeface="Calibri"/>
                <a:cs typeface="Calibri"/>
              </a:rPr>
              <a:t> </a:t>
            </a:r>
            <a:r>
              <a:rPr dirty="0" sz="2750" spc="90">
                <a:latin typeface="Calibri"/>
                <a:cs typeface="Calibri"/>
              </a:rPr>
              <a:t>6  </a:t>
            </a:r>
            <a:r>
              <a:rPr dirty="0" sz="2750" spc="120">
                <a:latin typeface="Calibri"/>
                <a:cs typeface="Calibri"/>
              </a:rPr>
              <a:t>months </a:t>
            </a:r>
            <a:r>
              <a:rPr dirty="0" sz="2750" spc="55">
                <a:latin typeface="Calibri"/>
                <a:cs typeface="Calibri"/>
              </a:rPr>
              <a:t>of </a:t>
            </a:r>
            <a:r>
              <a:rPr dirty="0" sz="2750" spc="40">
                <a:latin typeface="Calibri"/>
                <a:cs typeface="Calibri"/>
              </a:rPr>
              <a:t>the </a:t>
            </a:r>
            <a:r>
              <a:rPr dirty="0" sz="2750" spc="70">
                <a:latin typeface="Calibri"/>
                <a:cs typeface="Calibri"/>
              </a:rPr>
              <a:t>1-year</a:t>
            </a:r>
            <a:r>
              <a:rPr dirty="0" sz="2750" spc="-420">
                <a:latin typeface="Calibri"/>
                <a:cs typeface="Calibri"/>
              </a:rPr>
              <a:t> </a:t>
            </a:r>
            <a:r>
              <a:rPr dirty="0" sz="2750" spc="70">
                <a:latin typeface="Calibri"/>
                <a:cs typeface="Calibri"/>
              </a:rPr>
              <a:t>visit</a:t>
            </a:r>
            <a:endParaRPr sz="275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550953" y="3340053"/>
            <a:ext cx="2556510" cy="1647189"/>
          </a:xfrm>
          <a:custGeom>
            <a:avLst/>
            <a:gdLst/>
            <a:ahLst/>
            <a:cxnLst/>
            <a:rect l="l" t="t" r="r" b="b"/>
            <a:pathLst>
              <a:path w="2556510" h="1647189">
                <a:moveTo>
                  <a:pt x="3042" y="1633955"/>
                </a:moveTo>
                <a:lnTo>
                  <a:pt x="0" y="1633955"/>
                </a:lnTo>
                <a:lnTo>
                  <a:pt x="0" y="1646621"/>
                </a:lnTo>
                <a:lnTo>
                  <a:pt x="1521" y="1646621"/>
                </a:lnTo>
                <a:lnTo>
                  <a:pt x="3042" y="1633955"/>
                </a:lnTo>
                <a:close/>
              </a:path>
              <a:path w="2556510" h="1647189">
                <a:moveTo>
                  <a:pt x="3042" y="1633955"/>
                </a:moveTo>
                <a:lnTo>
                  <a:pt x="1521" y="1646621"/>
                </a:lnTo>
                <a:lnTo>
                  <a:pt x="3042" y="1646621"/>
                </a:lnTo>
                <a:lnTo>
                  <a:pt x="3042" y="1633955"/>
                </a:lnTo>
                <a:close/>
              </a:path>
              <a:path w="2556510" h="1647189">
                <a:moveTo>
                  <a:pt x="55682" y="1621288"/>
                </a:moveTo>
                <a:lnTo>
                  <a:pt x="54161" y="1633955"/>
                </a:lnTo>
                <a:lnTo>
                  <a:pt x="3042" y="1633955"/>
                </a:lnTo>
                <a:lnTo>
                  <a:pt x="3042" y="1646621"/>
                </a:lnTo>
                <a:lnTo>
                  <a:pt x="55682" y="1646621"/>
                </a:lnTo>
                <a:lnTo>
                  <a:pt x="55682" y="1621288"/>
                </a:lnTo>
                <a:close/>
              </a:path>
              <a:path w="2556510" h="1647189">
                <a:moveTo>
                  <a:pt x="55682" y="1621288"/>
                </a:moveTo>
                <a:lnTo>
                  <a:pt x="52639" y="1621288"/>
                </a:lnTo>
                <a:lnTo>
                  <a:pt x="52639" y="1633955"/>
                </a:lnTo>
                <a:lnTo>
                  <a:pt x="54161" y="1633955"/>
                </a:lnTo>
                <a:lnTo>
                  <a:pt x="55682" y="1621288"/>
                </a:lnTo>
                <a:close/>
              </a:path>
              <a:path w="2556510" h="1647189">
                <a:moveTo>
                  <a:pt x="68842" y="1621288"/>
                </a:moveTo>
                <a:lnTo>
                  <a:pt x="55682" y="1621288"/>
                </a:lnTo>
                <a:lnTo>
                  <a:pt x="55682" y="1633955"/>
                </a:lnTo>
                <a:lnTo>
                  <a:pt x="68842" y="1633955"/>
                </a:lnTo>
                <a:lnTo>
                  <a:pt x="68842" y="1621288"/>
                </a:lnTo>
                <a:close/>
              </a:path>
              <a:path w="2556510" h="1647189">
                <a:moveTo>
                  <a:pt x="78959" y="1608622"/>
                </a:moveTo>
                <a:lnTo>
                  <a:pt x="65799" y="1608622"/>
                </a:lnTo>
                <a:lnTo>
                  <a:pt x="65799" y="1621288"/>
                </a:lnTo>
                <a:lnTo>
                  <a:pt x="78959" y="1621288"/>
                </a:lnTo>
                <a:lnTo>
                  <a:pt x="78959" y="1608622"/>
                </a:lnTo>
                <a:close/>
              </a:path>
              <a:path w="2556510" h="1647189">
                <a:moveTo>
                  <a:pt x="105279" y="1595956"/>
                </a:moveTo>
                <a:lnTo>
                  <a:pt x="78959" y="1595956"/>
                </a:lnTo>
                <a:lnTo>
                  <a:pt x="78959" y="1621288"/>
                </a:lnTo>
                <a:lnTo>
                  <a:pt x="80480" y="1608622"/>
                </a:lnTo>
                <a:lnTo>
                  <a:pt x="105279" y="1608622"/>
                </a:lnTo>
                <a:lnTo>
                  <a:pt x="105279" y="1595956"/>
                </a:lnTo>
                <a:close/>
              </a:path>
              <a:path w="2556510" h="1647189">
                <a:moveTo>
                  <a:pt x="82002" y="1608622"/>
                </a:moveTo>
                <a:lnTo>
                  <a:pt x="80480" y="1608622"/>
                </a:lnTo>
                <a:lnTo>
                  <a:pt x="78959" y="1621288"/>
                </a:lnTo>
                <a:lnTo>
                  <a:pt x="82002" y="1621288"/>
                </a:lnTo>
                <a:lnTo>
                  <a:pt x="82002" y="1608622"/>
                </a:lnTo>
                <a:close/>
              </a:path>
              <a:path w="2556510" h="1647189">
                <a:moveTo>
                  <a:pt x="118426" y="1583289"/>
                </a:moveTo>
                <a:lnTo>
                  <a:pt x="105279" y="1583289"/>
                </a:lnTo>
                <a:lnTo>
                  <a:pt x="105279" y="1608622"/>
                </a:lnTo>
                <a:lnTo>
                  <a:pt x="106800" y="1595956"/>
                </a:lnTo>
                <a:lnTo>
                  <a:pt x="118426" y="1595956"/>
                </a:lnTo>
                <a:lnTo>
                  <a:pt x="118426" y="1583289"/>
                </a:lnTo>
                <a:close/>
              </a:path>
              <a:path w="2556510" h="1647189">
                <a:moveTo>
                  <a:pt x="108322" y="1595956"/>
                </a:moveTo>
                <a:lnTo>
                  <a:pt x="106800" y="1595956"/>
                </a:lnTo>
                <a:lnTo>
                  <a:pt x="105279" y="1608622"/>
                </a:lnTo>
                <a:lnTo>
                  <a:pt x="108322" y="1608622"/>
                </a:lnTo>
                <a:lnTo>
                  <a:pt x="108322" y="1595956"/>
                </a:lnTo>
                <a:close/>
              </a:path>
              <a:path w="2556510" h="1647189">
                <a:moveTo>
                  <a:pt x="119948" y="1583289"/>
                </a:moveTo>
                <a:lnTo>
                  <a:pt x="118426" y="1583289"/>
                </a:lnTo>
                <a:lnTo>
                  <a:pt x="118426" y="1595956"/>
                </a:lnTo>
                <a:lnTo>
                  <a:pt x="119948" y="1583289"/>
                </a:lnTo>
                <a:close/>
              </a:path>
              <a:path w="2556510" h="1647189">
                <a:moveTo>
                  <a:pt x="121469" y="1583289"/>
                </a:moveTo>
                <a:lnTo>
                  <a:pt x="119948" y="1583289"/>
                </a:lnTo>
                <a:lnTo>
                  <a:pt x="118426" y="1595956"/>
                </a:lnTo>
                <a:lnTo>
                  <a:pt x="121469" y="1595956"/>
                </a:lnTo>
                <a:lnTo>
                  <a:pt x="121469" y="1583289"/>
                </a:lnTo>
                <a:close/>
              </a:path>
              <a:path w="2556510" h="1647189">
                <a:moveTo>
                  <a:pt x="134629" y="1557957"/>
                </a:moveTo>
                <a:lnTo>
                  <a:pt x="131586" y="1557957"/>
                </a:lnTo>
                <a:lnTo>
                  <a:pt x="131586" y="1583289"/>
                </a:lnTo>
                <a:lnTo>
                  <a:pt x="134629" y="1583289"/>
                </a:lnTo>
                <a:lnTo>
                  <a:pt x="134629" y="1557957"/>
                </a:lnTo>
                <a:close/>
              </a:path>
              <a:path w="2556510" h="1647189">
                <a:moveTo>
                  <a:pt x="147789" y="1545290"/>
                </a:moveTo>
                <a:lnTo>
                  <a:pt x="144746" y="1545290"/>
                </a:lnTo>
                <a:lnTo>
                  <a:pt x="144746" y="1557957"/>
                </a:lnTo>
                <a:lnTo>
                  <a:pt x="147789" y="1557957"/>
                </a:lnTo>
                <a:lnTo>
                  <a:pt x="147789" y="1545290"/>
                </a:lnTo>
                <a:close/>
              </a:path>
              <a:path w="2556510" h="1647189">
                <a:moveTo>
                  <a:pt x="160949" y="1532624"/>
                </a:moveTo>
                <a:lnTo>
                  <a:pt x="157906" y="1532624"/>
                </a:lnTo>
                <a:lnTo>
                  <a:pt x="157906" y="1545290"/>
                </a:lnTo>
                <a:lnTo>
                  <a:pt x="160949" y="1545290"/>
                </a:lnTo>
                <a:lnTo>
                  <a:pt x="160949" y="1532624"/>
                </a:lnTo>
                <a:close/>
              </a:path>
              <a:path w="2556510" h="1647189">
                <a:moveTo>
                  <a:pt x="213588" y="1507291"/>
                </a:moveTo>
                <a:lnTo>
                  <a:pt x="210546" y="1507291"/>
                </a:lnTo>
                <a:lnTo>
                  <a:pt x="210546" y="1532624"/>
                </a:lnTo>
                <a:lnTo>
                  <a:pt x="213588" y="1532624"/>
                </a:lnTo>
                <a:lnTo>
                  <a:pt x="213588" y="1507291"/>
                </a:lnTo>
                <a:close/>
              </a:path>
              <a:path w="2556510" h="1647189">
                <a:moveTo>
                  <a:pt x="226748" y="1494625"/>
                </a:moveTo>
                <a:lnTo>
                  <a:pt x="223706" y="1494625"/>
                </a:lnTo>
                <a:lnTo>
                  <a:pt x="223706" y="1507291"/>
                </a:lnTo>
                <a:lnTo>
                  <a:pt x="226748" y="1507291"/>
                </a:lnTo>
                <a:lnTo>
                  <a:pt x="226748" y="1494625"/>
                </a:lnTo>
                <a:close/>
              </a:path>
              <a:path w="2556510" h="1647189">
                <a:moveTo>
                  <a:pt x="239908" y="1469292"/>
                </a:moveTo>
                <a:lnTo>
                  <a:pt x="236866" y="1469292"/>
                </a:lnTo>
                <a:lnTo>
                  <a:pt x="236866" y="1494625"/>
                </a:lnTo>
                <a:lnTo>
                  <a:pt x="239908" y="1494625"/>
                </a:lnTo>
                <a:lnTo>
                  <a:pt x="239908" y="1469292"/>
                </a:lnTo>
                <a:close/>
              </a:path>
              <a:path w="2556510" h="1647189">
                <a:moveTo>
                  <a:pt x="292535" y="1443960"/>
                </a:moveTo>
                <a:lnTo>
                  <a:pt x="289493" y="1443960"/>
                </a:lnTo>
                <a:lnTo>
                  <a:pt x="289493" y="1469292"/>
                </a:lnTo>
                <a:lnTo>
                  <a:pt x="292535" y="1469292"/>
                </a:lnTo>
                <a:lnTo>
                  <a:pt x="292535" y="1443960"/>
                </a:lnTo>
                <a:close/>
              </a:path>
              <a:path w="2556510" h="1647189">
                <a:moveTo>
                  <a:pt x="305695" y="1418627"/>
                </a:moveTo>
                <a:lnTo>
                  <a:pt x="302652" y="1418627"/>
                </a:lnTo>
                <a:lnTo>
                  <a:pt x="302652" y="1443960"/>
                </a:lnTo>
                <a:lnTo>
                  <a:pt x="305695" y="1443960"/>
                </a:lnTo>
                <a:lnTo>
                  <a:pt x="305695" y="1418627"/>
                </a:lnTo>
                <a:close/>
              </a:path>
              <a:path w="2556510" h="1647189">
                <a:moveTo>
                  <a:pt x="318855" y="1393295"/>
                </a:moveTo>
                <a:lnTo>
                  <a:pt x="315812" y="1393295"/>
                </a:lnTo>
                <a:lnTo>
                  <a:pt x="315812" y="1418627"/>
                </a:lnTo>
                <a:lnTo>
                  <a:pt x="318855" y="1418627"/>
                </a:lnTo>
                <a:lnTo>
                  <a:pt x="318855" y="1393295"/>
                </a:lnTo>
                <a:close/>
              </a:path>
              <a:path w="2556510" h="1647189">
                <a:moveTo>
                  <a:pt x="332015" y="1367962"/>
                </a:moveTo>
                <a:lnTo>
                  <a:pt x="328972" y="1367962"/>
                </a:lnTo>
                <a:lnTo>
                  <a:pt x="328972" y="1393295"/>
                </a:lnTo>
                <a:lnTo>
                  <a:pt x="332015" y="1393295"/>
                </a:lnTo>
                <a:lnTo>
                  <a:pt x="332015" y="1367962"/>
                </a:lnTo>
                <a:close/>
              </a:path>
              <a:path w="2556510" h="1647189">
                <a:moveTo>
                  <a:pt x="345175" y="1342629"/>
                </a:moveTo>
                <a:lnTo>
                  <a:pt x="342132" y="1342629"/>
                </a:lnTo>
                <a:lnTo>
                  <a:pt x="342132" y="1367962"/>
                </a:lnTo>
                <a:lnTo>
                  <a:pt x="345175" y="1367962"/>
                </a:lnTo>
                <a:lnTo>
                  <a:pt x="345175" y="1355296"/>
                </a:lnTo>
                <a:lnTo>
                  <a:pt x="343654" y="1355296"/>
                </a:lnTo>
                <a:lnTo>
                  <a:pt x="345175" y="1342629"/>
                </a:lnTo>
                <a:close/>
              </a:path>
              <a:path w="2556510" h="1647189">
                <a:moveTo>
                  <a:pt x="345175" y="1342629"/>
                </a:moveTo>
                <a:lnTo>
                  <a:pt x="343654" y="1355296"/>
                </a:lnTo>
                <a:lnTo>
                  <a:pt x="345175" y="1355296"/>
                </a:lnTo>
                <a:lnTo>
                  <a:pt x="345175" y="1342629"/>
                </a:lnTo>
                <a:close/>
              </a:path>
              <a:path w="2556510" h="1647189">
                <a:moveTo>
                  <a:pt x="368452" y="1317297"/>
                </a:moveTo>
                <a:lnTo>
                  <a:pt x="355292" y="1317297"/>
                </a:lnTo>
                <a:lnTo>
                  <a:pt x="355292" y="1342629"/>
                </a:lnTo>
                <a:lnTo>
                  <a:pt x="345175" y="1342629"/>
                </a:lnTo>
                <a:lnTo>
                  <a:pt x="345175" y="1355296"/>
                </a:lnTo>
                <a:lnTo>
                  <a:pt x="358335" y="1355296"/>
                </a:lnTo>
                <a:lnTo>
                  <a:pt x="358335" y="1329963"/>
                </a:lnTo>
                <a:lnTo>
                  <a:pt x="368452" y="1329963"/>
                </a:lnTo>
                <a:lnTo>
                  <a:pt x="368452" y="1317297"/>
                </a:lnTo>
                <a:close/>
              </a:path>
              <a:path w="2556510" h="1647189">
                <a:moveTo>
                  <a:pt x="381612" y="1291964"/>
                </a:moveTo>
                <a:lnTo>
                  <a:pt x="368452" y="1291964"/>
                </a:lnTo>
                <a:lnTo>
                  <a:pt x="368452" y="1329963"/>
                </a:lnTo>
                <a:lnTo>
                  <a:pt x="369973" y="1317297"/>
                </a:lnTo>
                <a:lnTo>
                  <a:pt x="371495" y="1317297"/>
                </a:lnTo>
                <a:lnTo>
                  <a:pt x="371495" y="1304630"/>
                </a:lnTo>
                <a:lnTo>
                  <a:pt x="381612" y="1304630"/>
                </a:lnTo>
                <a:lnTo>
                  <a:pt x="381612" y="1291964"/>
                </a:lnTo>
                <a:close/>
              </a:path>
              <a:path w="2556510" h="1647189">
                <a:moveTo>
                  <a:pt x="371495" y="1317297"/>
                </a:moveTo>
                <a:lnTo>
                  <a:pt x="369973" y="1317297"/>
                </a:lnTo>
                <a:lnTo>
                  <a:pt x="368452" y="1329963"/>
                </a:lnTo>
                <a:lnTo>
                  <a:pt x="371495" y="1329963"/>
                </a:lnTo>
                <a:lnTo>
                  <a:pt x="371495" y="1317297"/>
                </a:lnTo>
                <a:close/>
              </a:path>
              <a:path w="2556510" h="1647189">
                <a:moveTo>
                  <a:pt x="383133" y="1291964"/>
                </a:moveTo>
                <a:lnTo>
                  <a:pt x="381612" y="1291964"/>
                </a:lnTo>
                <a:lnTo>
                  <a:pt x="381612" y="1304630"/>
                </a:lnTo>
                <a:lnTo>
                  <a:pt x="383133" y="1291964"/>
                </a:lnTo>
                <a:close/>
              </a:path>
              <a:path w="2556510" h="1647189">
                <a:moveTo>
                  <a:pt x="384655" y="1291964"/>
                </a:moveTo>
                <a:lnTo>
                  <a:pt x="383133" y="1291964"/>
                </a:lnTo>
                <a:lnTo>
                  <a:pt x="381612" y="1304630"/>
                </a:lnTo>
                <a:lnTo>
                  <a:pt x="384655" y="1304630"/>
                </a:lnTo>
                <a:lnTo>
                  <a:pt x="384655" y="1291964"/>
                </a:lnTo>
                <a:close/>
              </a:path>
              <a:path w="2556510" h="1647189">
                <a:moveTo>
                  <a:pt x="397815" y="1266631"/>
                </a:moveTo>
                <a:lnTo>
                  <a:pt x="394772" y="1266631"/>
                </a:lnTo>
                <a:lnTo>
                  <a:pt x="394772" y="1291964"/>
                </a:lnTo>
                <a:lnTo>
                  <a:pt x="397815" y="1291964"/>
                </a:lnTo>
                <a:lnTo>
                  <a:pt x="397815" y="1266631"/>
                </a:lnTo>
                <a:close/>
              </a:path>
              <a:path w="2556510" h="1647189">
                <a:moveTo>
                  <a:pt x="410975" y="1253965"/>
                </a:moveTo>
                <a:lnTo>
                  <a:pt x="407932" y="1253965"/>
                </a:lnTo>
                <a:lnTo>
                  <a:pt x="407932" y="1266631"/>
                </a:lnTo>
                <a:lnTo>
                  <a:pt x="410975" y="1266631"/>
                </a:lnTo>
                <a:lnTo>
                  <a:pt x="410975" y="1253965"/>
                </a:lnTo>
                <a:close/>
              </a:path>
              <a:path w="2556510" h="1647189">
                <a:moveTo>
                  <a:pt x="437294" y="1215966"/>
                </a:moveTo>
                <a:lnTo>
                  <a:pt x="434252" y="1215966"/>
                </a:lnTo>
                <a:lnTo>
                  <a:pt x="434252" y="1253965"/>
                </a:lnTo>
                <a:lnTo>
                  <a:pt x="437294" y="1253965"/>
                </a:lnTo>
                <a:lnTo>
                  <a:pt x="437294" y="1215966"/>
                </a:lnTo>
                <a:close/>
              </a:path>
              <a:path w="2556510" h="1647189">
                <a:moveTo>
                  <a:pt x="476762" y="1203300"/>
                </a:moveTo>
                <a:lnTo>
                  <a:pt x="473719" y="1203300"/>
                </a:lnTo>
                <a:lnTo>
                  <a:pt x="473719" y="1215966"/>
                </a:lnTo>
                <a:lnTo>
                  <a:pt x="476762" y="1215966"/>
                </a:lnTo>
                <a:lnTo>
                  <a:pt x="476762" y="1203300"/>
                </a:lnTo>
                <a:close/>
              </a:path>
              <a:path w="2556510" h="1647189">
                <a:moveTo>
                  <a:pt x="489922" y="1165301"/>
                </a:moveTo>
                <a:lnTo>
                  <a:pt x="486879" y="1165301"/>
                </a:lnTo>
                <a:lnTo>
                  <a:pt x="486879" y="1203300"/>
                </a:lnTo>
                <a:lnTo>
                  <a:pt x="489922" y="1203300"/>
                </a:lnTo>
                <a:lnTo>
                  <a:pt x="489922" y="1165301"/>
                </a:lnTo>
                <a:close/>
              </a:path>
              <a:path w="2556510" h="1647189">
                <a:moveTo>
                  <a:pt x="503081" y="1152634"/>
                </a:moveTo>
                <a:lnTo>
                  <a:pt x="500039" y="1152634"/>
                </a:lnTo>
                <a:lnTo>
                  <a:pt x="500039" y="1165301"/>
                </a:lnTo>
                <a:lnTo>
                  <a:pt x="503081" y="1165301"/>
                </a:lnTo>
                <a:lnTo>
                  <a:pt x="503081" y="1152634"/>
                </a:lnTo>
                <a:close/>
              </a:path>
              <a:path w="2556510" h="1647189">
                <a:moveTo>
                  <a:pt x="516241" y="1114636"/>
                </a:moveTo>
                <a:lnTo>
                  <a:pt x="513199" y="1114636"/>
                </a:lnTo>
                <a:lnTo>
                  <a:pt x="513199" y="1152634"/>
                </a:lnTo>
                <a:lnTo>
                  <a:pt x="516241" y="1152634"/>
                </a:lnTo>
                <a:lnTo>
                  <a:pt x="516241" y="1114636"/>
                </a:lnTo>
                <a:close/>
              </a:path>
              <a:path w="2556510" h="1647189">
                <a:moveTo>
                  <a:pt x="555696" y="1089303"/>
                </a:moveTo>
                <a:lnTo>
                  <a:pt x="552678" y="1089303"/>
                </a:lnTo>
                <a:lnTo>
                  <a:pt x="552678" y="1114636"/>
                </a:lnTo>
                <a:lnTo>
                  <a:pt x="555696" y="1114636"/>
                </a:lnTo>
                <a:lnTo>
                  <a:pt x="555696" y="1089303"/>
                </a:lnTo>
                <a:close/>
              </a:path>
              <a:path w="2556510" h="1647189">
                <a:moveTo>
                  <a:pt x="568881" y="1076637"/>
                </a:moveTo>
                <a:lnTo>
                  <a:pt x="565838" y="1076637"/>
                </a:lnTo>
                <a:lnTo>
                  <a:pt x="565838" y="1089303"/>
                </a:lnTo>
                <a:lnTo>
                  <a:pt x="568881" y="1089303"/>
                </a:lnTo>
                <a:lnTo>
                  <a:pt x="568881" y="1076637"/>
                </a:lnTo>
                <a:close/>
              </a:path>
              <a:path w="2556510" h="1647189">
                <a:moveTo>
                  <a:pt x="582066" y="1051304"/>
                </a:moveTo>
                <a:lnTo>
                  <a:pt x="579024" y="1051304"/>
                </a:lnTo>
                <a:lnTo>
                  <a:pt x="579024" y="1076637"/>
                </a:lnTo>
                <a:lnTo>
                  <a:pt x="582066" y="1076637"/>
                </a:lnTo>
                <a:lnTo>
                  <a:pt x="582066" y="1051304"/>
                </a:lnTo>
                <a:close/>
              </a:path>
              <a:path w="2556510" h="1647189">
                <a:moveTo>
                  <a:pt x="595252" y="1038638"/>
                </a:moveTo>
                <a:lnTo>
                  <a:pt x="592209" y="1038638"/>
                </a:lnTo>
                <a:lnTo>
                  <a:pt x="592209" y="1051304"/>
                </a:lnTo>
                <a:lnTo>
                  <a:pt x="593730" y="1051304"/>
                </a:lnTo>
                <a:lnTo>
                  <a:pt x="595252" y="1038638"/>
                </a:lnTo>
                <a:close/>
              </a:path>
              <a:path w="2556510" h="1647189">
                <a:moveTo>
                  <a:pt x="595252" y="1038638"/>
                </a:moveTo>
                <a:lnTo>
                  <a:pt x="593730" y="1051304"/>
                </a:lnTo>
                <a:lnTo>
                  <a:pt x="595252" y="1051304"/>
                </a:lnTo>
                <a:lnTo>
                  <a:pt x="595252" y="1038638"/>
                </a:lnTo>
                <a:close/>
              </a:path>
              <a:path w="2556510" h="1647189">
                <a:moveTo>
                  <a:pt x="608310" y="1025971"/>
                </a:moveTo>
                <a:lnTo>
                  <a:pt x="606789" y="1038638"/>
                </a:lnTo>
                <a:lnTo>
                  <a:pt x="595252" y="1038638"/>
                </a:lnTo>
                <a:lnTo>
                  <a:pt x="595252" y="1051304"/>
                </a:lnTo>
                <a:lnTo>
                  <a:pt x="608310" y="1051304"/>
                </a:lnTo>
                <a:lnTo>
                  <a:pt x="608310" y="1025971"/>
                </a:lnTo>
                <a:close/>
              </a:path>
              <a:path w="2556510" h="1647189">
                <a:moveTo>
                  <a:pt x="608310" y="1025971"/>
                </a:moveTo>
                <a:lnTo>
                  <a:pt x="605267" y="1025971"/>
                </a:lnTo>
                <a:lnTo>
                  <a:pt x="605267" y="1038638"/>
                </a:lnTo>
                <a:lnTo>
                  <a:pt x="606789" y="1038638"/>
                </a:lnTo>
                <a:lnTo>
                  <a:pt x="608310" y="1025971"/>
                </a:lnTo>
                <a:close/>
              </a:path>
              <a:path w="2556510" h="1647189">
                <a:moveTo>
                  <a:pt x="631638" y="975306"/>
                </a:moveTo>
                <a:lnTo>
                  <a:pt x="618453" y="975306"/>
                </a:lnTo>
                <a:lnTo>
                  <a:pt x="618453" y="1025971"/>
                </a:lnTo>
                <a:lnTo>
                  <a:pt x="608310" y="1025971"/>
                </a:lnTo>
                <a:lnTo>
                  <a:pt x="608310" y="1038638"/>
                </a:lnTo>
                <a:lnTo>
                  <a:pt x="621495" y="1038638"/>
                </a:lnTo>
                <a:lnTo>
                  <a:pt x="621495" y="987972"/>
                </a:lnTo>
                <a:lnTo>
                  <a:pt x="631638" y="987972"/>
                </a:lnTo>
                <a:lnTo>
                  <a:pt x="631638" y="975306"/>
                </a:lnTo>
                <a:close/>
              </a:path>
              <a:path w="2556510" h="1647189">
                <a:moveTo>
                  <a:pt x="634681" y="949973"/>
                </a:moveTo>
                <a:lnTo>
                  <a:pt x="631638" y="949973"/>
                </a:lnTo>
                <a:lnTo>
                  <a:pt x="631638" y="987972"/>
                </a:lnTo>
                <a:lnTo>
                  <a:pt x="633159" y="975306"/>
                </a:lnTo>
                <a:lnTo>
                  <a:pt x="634681" y="975306"/>
                </a:lnTo>
                <a:lnTo>
                  <a:pt x="634681" y="949973"/>
                </a:lnTo>
                <a:close/>
              </a:path>
              <a:path w="2556510" h="1647189">
                <a:moveTo>
                  <a:pt x="634681" y="975306"/>
                </a:moveTo>
                <a:lnTo>
                  <a:pt x="633159" y="975306"/>
                </a:lnTo>
                <a:lnTo>
                  <a:pt x="631638" y="987972"/>
                </a:lnTo>
                <a:lnTo>
                  <a:pt x="634681" y="987972"/>
                </a:lnTo>
                <a:lnTo>
                  <a:pt x="634681" y="975306"/>
                </a:lnTo>
                <a:close/>
              </a:path>
              <a:path w="2556510" h="1647189">
                <a:moveTo>
                  <a:pt x="647866" y="924641"/>
                </a:moveTo>
                <a:lnTo>
                  <a:pt x="644823" y="924641"/>
                </a:lnTo>
                <a:lnTo>
                  <a:pt x="644823" y="949973"/>
                </a:lnTo>
                <a:lnTo>
                  <a:pt x="647866" y="949973"/>
                </a:lnTo>
                <a:lnTo>
                  <a:pt x="647866" y="924641"/>
                </a:lnTo>
                <a:close/>
              </a:path>
              <a:path w="2556510" h="1647189">
                <a:moveTo>
                  <a:pt x="661051" y="911974"/>
                </a:moveTo>
                <a:lnTo>
                  <a:pt x="658009" y="911974"/>
                </a:lnTo>
                <a:lnTo>
                  <a:pt x="658009" y="924641"/>
                </a:lnTo>
                <a:lnTo>
                  <a:pt x="661051" y="924641"/>
                </a:lnTo>
                <a:lnTo>
                  <a:pt x="661051" y="911974"/>
                </a:lnTo>
                <a:close/>
              </a:path>
              <a:path w="2556510" h="1647189">
                <a:moveTo>
                  <a:pt x="674110" y="886642"/>
                </a:moveTo>
                <a:lnTo>
                  <a:pt x="671067" y="886642"/>
                </a:lnTo>
                <a:lnTo>
                  <a:pt x="671067" y="911974"/>
                </a:lnTo>
                <a:lnTo>
                  <a:pt x="674110" y="911974"/>
                </a:lnTo>
                <a:lnTo>
                  <a:pt x="674110" y="886642"/>
                </a:lnTo>
                <a:close/>
              </a:path>
              <a:path w="2556510" h="1647189">
                <a:moveTo>
                  <a:pt x="687295" y="823310"/>
                </a:moveTo>
                <a:lnTo>
                  <a:pt x="684252" y="823310"/>
                </a:lnTo>
                <a:lnTo>
                  <a:pt x="684252" y="886642"/>
                </a:lnTo>
                <a:lnTo>
                  <a:pt x="687295" y="886642"/>
                </a:lnTo>
                <a:lnTo>
                  <a:pt x="687295" y="823310"/>
                </a:lnTo>
                <a:close/>
              </a:path>
              <a:path w="2556510" h="1647189">
                <a:moveTo>
                  <a:pt x="713666" y="785311"/>
                </a:moveTo>
                <a:lnTo>
                  <a:pt x="710623" y="785311"/>
                </a:lnTo>
                <a:lnTo>
                  <a:pt x="710623" y="823310"/>
                </a:lnTo>
                <a:lnTo>
                  <a:pt x="713666" y="823310"/>
                </a:lnTo>
                <a:lnTo>
                  <a:pt x="713666" y="785311"/>
                </a:lnTo>
                <a:close/>
              </a:path>
              <a:path w="2556510" h="1647189">
                <a:moveTo>
                  <a:pt x="739909" y="747312"/>
                </a:moveTo>
                <a:lnTo>
                  <a:pt x="736867" y="747312"/>
                </a:lnTo>
                <a:lnTo>
                  <a:pt x="736867" y="785311"/>
                </a:lnTo>
                <a:lnTo>
                  <a:pt x="739909" y="785311"/>
                </a:lnTo>
                <a:lnTo>
                  <a:pt x="739909" y="747312"/>
                </a:lnTo>
                <a:close/>
              </a:path>
              <a:path w="2556510" h="1647189">
                <a:moveTo>
                  <a:pt x="753095" y="734646"/>
                </a:moveTo>
                <a:lnTo>
                  <a:pt x="750052" y="734646"/>
                </a:lnTo>
                <a:lnTo>
                  <a:pt x="750052" y="747312"/>
                </a:lnTo>
                <a:lnTo>
                  <a:pt x="753095" y="747312"/>
                </a:lnTo>
                <a:lnTo>
                  <a:pt x="753095" y="734646"/>
                </a:lnTo>
                <a:close/>
              </a:path>
              <a:path w="2556510" h="1647189">
                <a:moveTo>
                  <a:pt x="766280" y="721980"/>
                </a:moveTo>
                <a:lnTo>
                  <a:pt x="763237" y="721980"/>
                </a:lnTo>
                <a:lnTo>
                  <a:pt x="763237" y="734646"/>
                </a:lnTo>
                <a:lnTo>
                  <a:pt x="766280" y="734646"/>
                </a:lnTo>
                <a:lnTo>
                  <a:pt x="766280" y="721980"/>
                </a:lnTo>
                <a:close/>
              </a:path>
              <a:path w="2556510" h="1647189">
                <a:moveTo>
                  <a:pt x="805709" y="709313"/>
                </a:moveTo>
                <a:lnTo>
                  <a:pt x="802666" y="709313"/>
                </a:lnTo>
                <a:lnTo>
                  <a:pt x="802666" y="721980"/>
                </a:lnTo>
                <a:lnTo>
                  <a:pt x="805709" y="721980"/>
                </a:lnTo>
                <a:lnTo>
                  <a:pt x="805709" y="709313"/>
                </a:lnTo>
                <a:close/>
              </a:path>
              <a:path w="2556510" h="1647189">
                <a:moveTo>
                  <a:pt x="858323" y="696647"/>
                </a:moveTo>
                <a:lnTo>
                  <a:pt x="855281" y="696647"/>
                </a:lnTo>
                <a:lnTo>
                  <a:pt x="855281" y="709313"/>
                </a:lnTo>
                <a:lnTo>
                  <a:pt x="858323" y="709313"/>
                </a:lnTo>
                <a:lnTo>
                  <a:pt x="858323" y="696647"/>
                </a:lnTo>
                <a:close/>
              </a:path>
              <a:path w="2556510" h="1647189">
                <a:moveTo>
                  <a:pt x="884694" y="683981"/>
                </a:moveTo>
                <a:lnTo>
                  <a:pt x="881651" y="683981"/>
                </a:lnTo>
                <a:lnTo>
                  <a:pt x="881651" y="696647"/>
                </a:lnTo>
                <a:lnTo>
                  <a:pt x="884694" y="696647"/>
                </a:lnTo>
                <a:lnTo>
                  <a:pt x="884694" y="683981"/>
                </a:lnTo>
                <a:close/>
              </a:path>
              <a:path w="2556510" h="1647189">
                <a:moveTo>
                  <a:pt x="937308" y="671314"/>
                </a:moveTo>
                <a:lnTo>
                  <a:pt x="934266" y="671314"/>
                </a:lnTo>
                <a:lnTo>
                  <a:pt x="934266" y="683981"/>
                </a:lnTo>
                <a:lnTo>
                  <a:pt x="935787" y="683981"/>
                </a:lnTo>
                <a:lnTo>
                  <a:pt x="937308" y="671314"/>
                </a:lnTo>
                <a:close/>
              </a:path>
              <a:path w="2556510" h="1647189">
                <a:moveTo>
                  <a:pt x="937308" y="671314"/>
                </a:moveTo>
                <a:lnTo>
                  <a:pt x="935787" y="683981"/>
                </a:lnTo>
                <a:lnTo>
                  <a:pt x="937308" y="683981"/>
                </a:lnTo>
                <a:lnTo>
                  <a:pt x="937308" y="671314"/>
                </a:lnTo>
                <a:close/>
              </a:path>
              <a:path w="2556510" h="1647189">
                <a:moveTo>
                  <a:pt x="950494" y="645982"/>
                </a:moveTo>
                <a:lnTo>
                  <a:pt x="947451" y="645982"/>
                </a:lnTo>
                <a:lnTo>
                  <a:pt x="947451" y="671314"/>
                </a:lnTo>
                <a:lnTo>
                  <a:pt x="937308" y="671314"/>
                </a:lnTo>
                <a:lnTo>
                  <a:pt x="937308" y="683981"/>
                </a:lnTo>
                <a:lnTo>
                  <a:pt x="950494" y="683981"/>
                </a:lnTo>
                <a:lnTo>
                  <a:pt x="950494" y="658648"/>
                </a:lnTo>
                <a:lnTo>
                  <a:pt x="948972" y="658648"/>
                </a:lnTo>
                <a:lnTo>
                  <a:pt x="950494" y="645982"/>
                </a:lnTo>
                <a:close/>
              </a:path>
              <a:path w="2556510" h="1647189">
                <a:moveTo>
                  <a:pt x="950494" y="645982"/>
                </a:moveTo>
                <a:lnTo>
                  <a:pt x="948972" y="658648"/>
                </a:lnTo>
                <a:lnTo>
                  <a:pt x="950494" y="658648"/>
                </a:lnTo>
                <a:lnTo>
                  <a:pt x="950494" y="645982"/>
                </a:lnTo>
                <a:close/>
              </a:path>
              <a:path w="2556510" h="1647189">
                <a:moveTo>
                  <a:pt x="963679" y="620649"/>
                </a:moveTo>
                <a:lnTo>
                  <a:pt x="960636" y="620649"/>
                </a:lnTo>
                <a:lnTo>
                  <a:pt x="960636" y="645982"/>
                </a:lnTo>
                <a:lnTo>
                  <a:pt x="950494" y="645982"/>
                </a:lnTo>
                <a:lnTo>
                  <a:pt x="950494" y="658648"/>
                </a:lnTo>
                <a:lnTo>
                  <a:pt x="963679" y="658648"/>
                </a:lnTo>
                <a:lnTo>
                  <a:pt x="963679" y="633315"/>
                </a:lnTo>
                <a:lnTo>
                  <a:pt x="962157" y="633315"/>
                </a:lnTo>
                <a:lnTo>
                  <a:pt x="963679" y="620649"/>
                </a:lnTo>
                <a:close/>
              </a:path>
              <a:path w="2556510" h="1647189">
                <a:moveTo>
                  <a:pt x="963679" y="620649"/>
                </a:moveTo>
                <a:lnTo>
                  <a:pt x="962157" y="633315"/>
                </a:lnTo>
                <a:lnTo>
                  <a:pt x="963679" y="633315"/>
                </a:lnTo>
                <a:lnTo>
                  <a:pt x="963679" y="620649"/>
                </a:lnTo>
                <a:close/>
              </a:path>
              <a:path w="2556510" h="1647189">
                <a:moveTo>
                  <a:pt x="976864" y="595316"/>
                </a:moveTo>
                <a:lnTo>
                  <a:pt x="973821" y="595316"/>
                </a:lnTo>
                <a:lnTo>
                  <a:pt x="973821" y="620649"/>
                </a:lnTo>
                <a:lnTo>
                  <a:pt x="963679" y="620649"/>
                </a:lnTo>
                <a:lnTo>
                  <a:pt x="963679" y="633315"/>
                </a:lnTo>
                <a:lnTo>
                  <a:pt x="976864" y="633315"/>
                </a:lnTo>
                <a:lnTo>
                  <a:pt x="976864" y="607983"/>
                </a:lnTo>
                <a:lnTo>
                  <a:pt x="975343" y="607983"/>
                </a:lnTo>
                <a:lnTo>
                  <a:pt x="976864" y="595316"/>
                </a:lnTo>
                <a:close/>
              </a:path>
              <a:path w="2556510" h="1647189">
                <a:moveTo>
                  <a:pt x="976864" y="595316"/>
                </a:moveTo>
                <a:lnTo>
                  <a:pt x="975343" y="607983"/>
                </a:lnTo>
                <a:lnTo>
                  <a:pt x="976864" y="607983"/>
                </a:lnTo>
                <a:lnTo>
                  <a:pt x="976864" y="595316"/>
                </a:lnTo>
                <a:close/>
              </a:path>
              <a:path w="2556510" h="1647189">
                <a:moveTo>
                  <a:pt x="989923" y="582650"/>
                </a:moveTo>
                <a:lnTo>
                  <a:pt x="988401" y="595316"/>
                </a:lnTo>
                <a:lnTo>
                  <a:pt x="976864" y="595316"/>
                </a:lnTo>
                <a:lnTo>
                  <a:pt x="976864" y="607983"/>
                </a:lnTo>
                <a:lnTo>
                  <a:pt x="989923" y="607983"/>
                </a:lnTo>
                <a:lnTo>
                  <a:pt x="989923" y="582650"/>
                </a:lnTo>
                <a:close/>
              </a:path>
              <a:path w="2556510" h="1647189">
                <a:moveTo>
                  <a:pt x="989923" y="582650"/>
                </a:moveTo>
                <a:lnTo>
                  <a:pt x="986880" y="582650"/>
                </a:lnTo>
                <a:lnTo>
                  <a:pt x="986880" y="595316"/>
                </a:lnTo>
                <a:lnTo>
                  <a:pt x="988401" y="595316"/>
                </a:lnTo>
                <a:lnTo>
                  <a:pt x="989923" y="582650"/>
                </a:lnTo>
                <a:close/>
              </a:path>
              <a:path w="2556510" h="1647189">
                <a:moveTo>
                  <a:pt x="1003108" y="569984"/>
                </a:moveTo>
                <a:lnTo>
                  <a:pt x="1001587" y="582650"/>
                </a:lnTo>
                <a:lnTo>
                  <a:pt x="989923" y="582650"/>
                </a:lnTo>
                <a:lnTo>
                  <a:pt x="989923" y="595316"/>
                </a:lnTo>
                <a:lnTo>
                  <a:pt x="1003108" y="595316"/>
                </a:lnTo>
                <a:lnTo>
                  <a:pt x="1003108" y="569984"/>
                </a:lnTo>
                <a:close/>
              </a:path>
              <a:path w="2556510" h="1647189">
                <a:moveTo>
                  <a:pt x="1003108" y="569984"/>
                </a:moveTo>
                <a:lnTo>
                  <a:pt x="1000065" y="569984"/>
                </a:lnTo>
                <a:lnTo>
                  <a:pt x="1000065" y="582650"/>
                </a:lnTo>
                <a:lnTo>
                  <a:pt x="1001587" y="582650"/>
                </a:lnTo>
                <a:lnTo>
                  <a:pt x="1003108" y="569984"/>
                </a:lnTo>
                <a:close/>
              </a:path>
              <a:path w="2556510" h="1647189">
                <a:moveTo>
                  <a:pt x="1016293" y="557318"/>
                </a:moveTo>
                <a:lnTo>
                  <a:pt x="1014772" y="569984"/>
                </a:lnTo>
                <a:lnTo>
                  <a:pt x="1003108" y="569984"/>
                </a:lnTo>
                <a:lnTo>
                  <a:pt x="1003108" y="582650"/>
                </a:lnTo>
                <a:lnTo>
                  <a:pt x="1016293" y="582650"/>
                </a:lnTo>
                <a:lnTo>
                  <a:pt x="1016293" y="557318"/>
                </a:lnTo>
                <a:close/>
              </a:path>
              <a:path w="2556510" h="1647189">
                <a:moveTo>
                  <a:pt x="1016293" y="557318"/>
                </a:moveTo>
                <a:lnTo>
                  <a:pt x="1013250" y="557318"/>
                </a:lnTo>
                <a:lnTo>
                  <a:pt x="1013250" y="569984"/>
                </a:lnTo>
                <a:lnTo>
                  <a:pt x="1014772" y="569984"/>
                </a:lnTo>
                <a:lnTo>
                  <a:pt x="1016293" y="557318"/>
                </a:lnTo>
                <a:close/>
              </a:path>
              <a:path w="2556510" h="1647189">
                <a:moveTo>
                  <a:pt x="1065865" y="519319"/>
                </a:moveTo>
                <a:lnTo>
                  <a:pt x="1052680" y="519319"/>
                </a:lnTo>
                <a:lnTo>
                  <a:pt x="1052680" y="557318"/>
                </a:lnTo>
                <a:lnTo>
                  <a:pt x="1016293" y="557318"/>
                </a:lnTo>
                <a:lnTo>
                  <a:pt x="1016293" y="569984"/>
                </a:lnTo>
                <a:lnTo>
                  <a:pt x="1055722" y="569984"/>
                </a:lnTo>
                <a:lnTo>
                  <a:pt x="1055722" y="531985"/>
                </a:lnTo>
                <a:lnTo>
                  <a:pt x="1065865" y="531985"/>
                </a:lnTo>
                <a:lnTo>
                  <a:pt x="1065865" y="519319"/>
                </a:lnTo>
                <a:close/>
              </a:path>
              <a:path w="2556510" h="1647189">
                <a:moveTo>
                  <a:pt x="1079050" y="506652"/>
                </a:moveTo>
                <a:lnTo>
                  <a:pt x="1065865" y="506652"/>
                </a:lnTo>
                <a:lnTo>
                  <a:pt x="1065865" y="531985"/>
                </a:lnTo>
                <a:lnTo>
                  <a:pt x="1067386" y="519319"/>
                </a:lnTo>
                <a:lnTo>
                  <a:pt x="1079050" y="519319"/>
                </a:lnTo>
                <a:lnTo>
                  <a:pt x="1079050" y="506652"/>
                </a:lnTo>
                <a:close/>
              </a:path>
              <a:path w="2556510" h="1647189">
                <a:moveTo>
                  <a:pt x="1068908" y="519319"/>
                </a:moveTo>
                <a:lnTo>
                  <a:pt x="1067386" y="519319"/>
                </a:lnTo>
                <a:lnTo>
                  <a:pt x="1065865" y="531985"/>
                </a:lnTo>
                <a:lnTo>
                  <a:pt x="1068908" y="531985"/>
                </a:lnTo>
                <a:lnTo>
                  <a:pt x="1068908" y="519319"/>
                </a:lnTo>
                <a:close/>
              </a:path>
              <a:path w="2556510" h="1647189">
                <a:moveTo>
                  <a:pt x="1105294" y="481320"/>
                </a:moveTo>
                <a:lnTo>
                  <a:pt x="1079050" y="481320"/>
                </a:lnTo>
                <a:lnTo>
                  <a:pt x="1079050" y="519319"/>
                </a:lnTo>
                <a:lnTo>
                  <a:pt x="1080571" y="506652"/>
                </a:lnTo>
                <a:lnTo>
                  <a:pt x="1082093" y="506652"/>
                </a:lnTo>
                <a:lnTo>
                  <a:pt x="1082093" y="493986"/>
                </a:lnTo>
                <a:lnTo>
                  <a:pt x="1105294" y="493986"/>
                </a:lnTo>
                <a:lnTo>
                  <a:pt x="1105294" y="481320"/>
                </a:lnTo>
                <a:close/>
              </a:path>
              <a:path w="2556510" h="1647189">
                <a:moveTo>
                  <a:pt x="1082093" y="506652"/>
                </a:moveTo>
                <a:lnTo>
                  <a:pt x="1080571" y="506652"/>
                </a:lnTo>
                <a:lnTo>
                  <a:pt x="1079050" y="519319"/>
                </a:lnTo>
                <a:lnTo>
                  <a:pt x="1082093" y="519319"/>
                </a:lnTo>
                <a:lnTo>
                  <a:pt x="1082093" y="506652"/>
                </a:lnTo>
                <a:close/>
              </a:path>
              <a:path w="2556510" h="1647189">
                <a:moveTo>
                  <a:pt x="1131664" y="468653"/>
                </a:moveTo>
                <a:lnTo>
                  <a:pt x="1105294" y="468653"/>
                </a:lnTo>
                <a:lnTo>
                  <a:pt x="1105294" y="493986"/>
                </a:lnTo>
                <a:lnTo>
                  <a:pt x="1106815" y="481320"/>
                </a:lnTo>
                <a:lnTo>
                  <a:pt x="1131664" y="481320"/>
                </a:lnTo>
                <a:lnTo>
                  <a:pt x="1131664" y="468653"/>
                </a:lnTo>
                <a:close/>
              </a:path>
              <a:path w="2556510" h="1647189">
                <a:moveTo>
                  <a:pt x="1108337" y="481320"/>
                </a:moveTo>
                <a:lnTo>
                  <a:pt x="1106815" y="481320"/>
                </a:lnTo>
                <a:lnTo>
                  <a:pt x="1105294" y="493986"/>
                </a:lnTo>
                <a:lnTo>
                  <a:pt x="1108337" y="493986"/>
                </a:lnTo>
                <a:lnTo>
                  <a:pt x="1108337" y="481320"/>
                </a:lnTo>
                <a:close/>
              </a:path>
              <a:path w="2556510" h="1647189">
                <a:moveTo>
                  <a:pt x="1144850" y="455987"/>
                </a:moveTo>
                <a:lnTo>
                  <a:pt x="1131664" y="455987"/>
                </a:lnTo>
                <a:lnTo>
                  <a:pt x="1131664" y="481320"/>
                </a:lnTo>
                <a:lnTo>
                  <a:pt x="1133186" y="468653"/>
                </a:lnTo>
                <a:lnTo>
                  <a:pt x="1144850" y="468653"/>
                </a:lnTo>
                <a:lnTo>
                  <a:pt x="1144850" y="455987"/>
                </a:lnTo>
                <a:close/>
              </a:path>
              <a:path w="2556510" h="1647189">
                <a:moveTo>
                  <a:pt x="1134707" y="468653"/>
                </a:moveTo>
                <a:lnTo>
                  <a:pt x="1133186" y="468653"/>
                </a:lnTo>
                <a:lnTo>
                  <a:pt x="1131664" y="481320"/>
                </a:lnTo>
                <a:lnTo>
                  <a:pt x="1134707" y="481320"/>
                </a:lnTo>
                <a:lnTo>
                  <a:pt x="1134707" y="468653"/>
                </a:lnTo>
                <a:close/>
              </a:path>
              <a:path w="2556510" h="1647189">
                <a:moveTo>
                  <a:pt x="1171094" y="430654"/>
                </a:moveTo>
                <a:lnTo>
                  <a:pt x="1144850" y="430654"/>
                </a:lnTo>
                <a:lnTo>
                  <a:pt x="1144850" y="468653"/>
                </a:lnTo>
                <a:lnTo>
                  <a:pt x="1146371" y="455987"/>
                </a:lnTo>
                <a:lnTo>
                  <a:pt x="1147892" y="455987"/>
                </a:lnTo>
                <a:lnTo>
                  <a:pt x="1147892" y="443321"/>
                </a:lnTo>
                <a:lnTo>
                  <a:pt x="1171094" y="443321"/>
                </a:lnTo>
                <a:lnTo>
                  <a:pt x="1171094" y="430654"/>
                </a:lnTo>
                <a:close/>
              </a:path>
              <a:path w="2556510" h="1647189">
                <a:moveTo>
                  <a:pt x="1147892" y="455987"/>
                </a:moveTo>
                <a:lnTo>
                  <a:pt x="1146371" y="455987"/>
                </a:lnTo>
                <a:lnTo>
                  <a:pt x="1144850" y="468653"/>
                </a:lnTo>
                <a:lnTo>
                  <a:pt x="1147892" y="468653"/>
                </a:lnTo>
                <a:lnTo>
                  <a:pt x="1147892" y="455987"/>
                </a:lnTo>
                <a:close/>
              </a:path>
              <a:path w="2556510" h="1647189">
                <a:moveTo>
                  <a:pt x="1223835" y="417988"/>
                </a:moveTo>
                <a:lnTo>
                  <a:pt x="1171094" y="417988"/>
                </a:lnTo>
                <a:lnTo>
                  <a:pt x="1171094" y="443321"/>
                </a:lnTo>
                <a:lnTo>
                  <a:pt x="1172615" y="430654"/>
                </a:lnTo>
                <a:lnTo>
                  <a:pt x="1223835" y="430654"/>
                </a:lnTo>
                <a:lnTo>
                  <a:pt x="1223835" y="417988"/>
                </a:lnTo>
                <a:close/>
              </a:path>
              <a:path w="2556510" h="1647189">
                <a:moveTo>
                  <a:pt x="1174136" y="430654"/>
                </a:moveTo>
                <a:lnTo>
                  <a:pt x="1172615" y="430654"/>
                </a:lnTo>
                <a:lnTo>
                  <a:pt x="1171094" y="443321"/>
                </a:lnTo>
                <a:lnTo>
                  <a:pt x="1174136" y="443321"/>
                </a:lnTo>
                <a:lnTo>
                  <a:pt x="1174136" y="430654"/>
                </a:lnTo>
                <a:close/>
              </a:path>
              <a:path w="2556510" h="1647189">
                <a:moveTo>
                  <a:pt x="1276449" y="392655"/>
                </a:moveTo>
                <a:lnTo>
                  <a:pt x="1223835" y="392655"/>
                </a:lnTo>
                <a:lnTo>
                  <a:pt x="1223835" y="430654"/>
                </a:lnTo>
                <a:lnTo>
                  <a:pt x="1225356" y="417988"/>
                </a:lnTo>
                <a:lnTo>
                  <a:pt x="1226877" y="417988"/>
                </a:lnTo>
                <a:lnTo>
                  <a:pt x="1226877" y="405322"/>
                </a:lnTo>
                <a:lnTo>
                  <a:pt x="1276449" y="405322"/>
                </a:lnTo>
                <a:lnTo>
                  <a:pt x="1276449" y="392655"/>
                </a:lnTo>
                <a:close/>
              </a:path>
              <a:path w="2556510" h="1647189">
                <a:moveTo>
                  <a:pt x="1226877" y="417988"/>
                </a:moveTo>
                <a:lnTo>
                  <a:pt x="1225356" y="417988"/>
                </a:lnTo>
                <a:lnTo>
                  <a:pt x="1223835" y="430654"/>
                </a:lnTo>
                <a:lnTo>
                  <a:pt x="1226877" y="430654"/>
                </a:lnTo>
                <a:lnTo>
                  <a:pt x="1226877" y="417988"/>
                </a:lnTo>
                <a:close/>
              </a:path>
              <a:path w="2556510" h="1647189">
                <a:moveTo>
                  <a:pt x="1329063" y="379989"/>
                </a:moveTo>
                <a:lnTo>
                  <a:pt x="1276449" y="379989"/>
                </a:lnTo>
                <a:lnTo>
                  <a:pt x="1276449" y="405322"/>
                </a:lnTo>
                <a:lnTo>
                  <a:pt x="1277970" y="392655"/>
                </a:lnTo>
                <a:lnTo>
                  <a:pt x="1329063" y="392655"/>
                </a:lnTo>
                <a:lnTo>
                  <a:pt x="1329063" y="379989"/>
                </a:lnTo>
                <a:close/>
              </a:path>
              <a:path w="2556510" h="1647189">
                <a:moveTo>
                  <a:pt x="1279492" y="392655"/>
                </a:moveTo>
                <a:lnTo>
                  <a:pt x="1277970" y="392655"/>
                </a:lnTo>
                <a:lnTo>
                  <a:pt x="1276449" y="405322"/>
                </a:lnTo>
                <a:lnTo>
                  <a:pt x="1279492" y="405322"/>
                </a:lnTo>
                <a:lnTo>
                  <a:pt x="1279492" y="392655"/>
                </a:lnTo>
                <a:close/>
              </a:path>
              <a:path w="2556510" h="1647189">
                <a:moveTo>
                  <a:pt x="1342249" y="367323"/>
                </a:moveTo>
                <a:lnTo>
                  <a:pt x="1329063" y="367323"/>
                </a:lnTo>
                <a:lnTo>
                  <a:pt x="1329063" y="392655"/>
                </a:lnTo>
                <a:lnTo>
                  <a:pt x="1330585" y="379989"/>
                </a:lnTo>
                <a:lnTo>
                  <a:pt x="1342249" y="379989"/>
                </a:lnTo>
                <a:lnTo>
                  <a:pt x="1342249" y="367323"/>
                </a:lnTo>
                <a:close/>
              </a:path>
              <a:path w="2556510" h="1647189">
                <a:moveTo>
                  <a:pt x="1332106" y="379989"/>
                </a:moveTo>
                <a:lnTo>
                  <a:pt x="1330585" y="379989"/>
                </a:lnTo>
                <a:lnTo>
                  <a:pt x="1329063" y="392655"/>
                </a:lnTo>
                <a:lnTo>
                  <a:pt x="1332106" y="392655"/>
                </a:lnTo>
                <a:lnTo>
                  <a:pt x="1332106" y="379989"/>
                </a:lnTo>
                <a:close/>
              </a:path>
              <a:path w="2556510" h="1647189">
                <a:moveTo>
                  <a:pt x="1355434" y="341990"/>
                </a:moveTo>
                <a:lnTo>
                  <a:pt x="1342249" y="341990"/>
                </a:lnTo>
                <a:lnTo>
                  <a:pt x="1342249" y="379989"/>
                </a:lnTo>
                <a:lnTo>
                  <a:pt x="1343770" y="367323"/>
                </a:lnTo>
                <a:lnTo>
                  <a:pt x="1345291" y="367323"/>
                </a:lnTo>
                <a:lnTo>
                  <a:pt x="1345291" y="354656"/>
                </a:lnTo>
                <a:lnTo>
                  <a:pt x="1355434" y="354656"/>
                </a:lnTo>
                <a:lnTo>
                  <a:pt x="1355434" y="341990"/>
                </a:lnTo>
                <a:close/>
              </a:path>
              <a:path w="2556510" h="1647189">
                <a:moveTo>
                  <a:pt x="1345291" y="367323"/>
                </a:moveTo>
                <a:lnTo>
                  <a:pt x="1343770" y="367323"/>
                </a:lnTo>
                <a:lnTo>
                  <a:pt x="1342249" y="379989"/>
                </a:lnTo>
                <a:lnTo>
                  <a:pt x="1345291" y="379989"/>
                </a:lnTo>
                <a:lnTo>
                  <a:pt x="1345291" y="367323"/>
                </a:lnTo>
                <a:close/>
              </a:path>
              <a:path w="2556510" h="1647189">
                <a:moveTo>
                  <a:pt x="1368492" y="329324"/>
                </a:moveTo>
                <a:lnTo>
                  <a:pt x="1355434" y="329324"/>
                </a:lnTo>
                <a:lnTo>
                  <a:pt x="1355434" y="354656"/>
                </a:lnTo>
                <a:lnTo>
                  <a:pt x="1356955" y="341990"/>
                </a:lnTo>
                <a:lnTo>
                  <a:pt x="1368492" y="341990"/>
                </a:lnTo>
                <a:lnTo>
                  <a:pt x="1368492" y="329324"/>
                </a:lnTo>
                <a:close/>
              </a:path>
              <a:path w="2556510" h="1647189">
                <a:moveTo>
                  <a:pt x="1358477" y="341990"/>
                </a:moveTo>
                <a:lnTo>
                  <a:pt x="1356955" y="341990"/>
                </a:lnTo>
                <a:lnTo>
                  <a:pt x="1355434" y="354656"/>
                </a:lnTo>
                <a:lnTo>
                  <a:pt x="1358477" y="354656"/>
                </a:lnTo>
                <a:lnTo>
                  <a:pt x="1358477" y="341990"/>
                </a:lnTo>
                <a:close/>
              </a:path>
              <a:path w="2556510" h="1647189">
                <a:moveTo>
                  <a:pt x="1381678" y="303991"/>
                </a:moveTo>
                <a:lnTo>
                  <a:pt x="1368492" y="303991"/>
                </a:lnTo>
                <a:lnTo>
                  <a:pt x="1368492" y="341990"/>
                </a:lnTo>
                <a:lnTo>
                  <a:pt x="1370014" y="329324"/>
                </a:lnTo>
                <a:lnTo>
                  <a:pt x="1371535" y="329324"/>
                </a:lnTo>
                <a:lnTo>
                  <a:pt x="1371535" y="316657"/>
                </a:lnTo>
                <a:lnTo>
                  <a:pt x="1381678" y="316657"/>
                </a:lnTo>
                <a:lnTo>
                  <a:pt x="1381678" y="303991"/>
                </a:lnTo>
                <a:close/>
              </a:path>
              <a:path w="2556510" h="1647189">
                <a:moveTo>
                  <a:pt x="1371535" y="329324"/>
                </a:moveTo>
                <a:lnTo>
                  <a:pt x="1370014" y="329324"/>
                </a:lnTo>
                <a:lnTo>
                  <a:pt x="1368492" y="341990"/>
                </a:lnTo>
                <a:lnTo>
                  <a:pt x="1371535" y="341990"/>
                </a:lnTo>
                <a:lnTo>
                  <a:pt x="1371535" y="329324"/>
                </a:lnTo>
                <a:close/>
              </a:path>
              <a:path w="2556510" h="1647189">
                <a:moveTo>
                  <a:pt x="1394863" y="291325"/>
                </a:moveTo>
                <a:lnTo>
                  <a:pt x="1381678" y="291325"/>
                </a:lnTo>
                <a:lnTo>
                  <a:pt x="1381678" y="316657"/>
                </a:lnTo>
                <a:lnTo>
                  <a:pt x="1383199" y="303991"/>
                </a:lnTo>
                <a:lnTo>
                  <a:pt x="1394863" y="303991"/>
                </a:lnTo>
                <a:lnTo>
                  <a:pt x="1394863" y="291325"/>
                </a:lnTo>
                <a:close/>
              </a:path>
              <a:path w="2556510" h="1647189">
                <a:moveTo>
                  <a:pt x="1384720" y="303991"/>
                </a:moveTo>
                <a:lnTo>
                  <a:pt x="1383199" y="303991"/>
                </a:lnTo>
                <a:lnTo>
                  <a:pt x="1381678" y="316657"/>
                </a:lnTo>
                <a:lnTo>
                  <a:pt x="1384720" y="316657"/>
                </a:lnTo>
                <a:lnTo>
                  <a:pt x="1384720" y="303991"/>
                </a:lnTo>
                <a:close/>
              </a:path>
              <a:path w="2556510" h="1647189">
                <a:moveTo>
                  <a:pt x="1408048" y="253326"/>
                </a:moveTo>
                <a:lnTo>
                  <a:pt x="1394863" y="253326"/>
                </a:lnTo>
                <a:lnTo>
                  <a:pt x="1394863" y="303991"/>
                </a:lnTo>
                <a:lnTo>
                  <a:pt x="1396384" y="291325"/>
                </a:lnTo>
                <a:lnTo>
                  <a:pt x="1397906" y="291325"/>
                </a:lnTo>
                <a:lnTo>
                  <a:pt x="1397906" y="265992"/>
                </a:lnTo>
                <a:lnTo>
                  <a:pt x="1408048" y="265992"/>
                </a:lnTo>
                <a:lnTo>
                  <a:pt x="1408048" y="253326"/>
                </a:lnTo>
                <a:close/>
              </a:path>
              <a:path w="2556510" h="1647189">
                <a:moveTo>
                  <a:pt x="1397906" y="291325"/>
                </a:moveTo>
                <a:lnTo>
                  <a:pt x="1396384" y="291325"/>
                </a:lnTo>
                <a:lnTo>
                  <a:pt x="1394863" y="303991"/>
                </a:lnTo>
                <a:lnTo>
                  <a:pt x="1397906" y="303991"/>
                </a:lnTo>
                <a:lnTo>
                  <a:pt x="1397906" y="291325"/>
                </a:lnTo>
                <a:close/>
              </a:path>
              <a:path w="2556510" h="1647189">
                <a:moveTo>
                  <a:pt x="1447477" y="240660"/>
                </a:moveTo>
                <a:lnTo>
                  <a:pt x="1408048" y="240660"/>
                </a:lnTo>
                <a:lnTo>
                  <a:pt x="1408048" y="265992"/>
                </a:lnTo>
                <a:lnTo>
                  <a:pt x="1409570" y="253326"/>
                </a:lnTo>
                <a:lnTo>
                  <a:pt x="1447477" y="253326"/>
                </a:lnTo>
                <a:lnTo>
                  <a:pt x="1447477" y="240660"/>
                </a:lnTo>
                <a:close/>
              </a:path>
              <a:path w="2556510" h="1647189">
                <a:moveTo>
                  <a:pt x="1411091" y="253326"/>
                </a:moveTo>
                <a:lnTo>
                  <a:pt x="1409570" y="253326"/>
                </a:lnTo>
                <a:lnTo>
                  <a:pt x="1408048" y="265992"/>
                </a:lnTo>
                <a:lnTo>
                  <a:pt x="1411091" y="265992"/>
                </a:lnTo>
                <a:lnTo>
                  <a:pt x="1411091" y="253326"/>
                </a:lnTo>
                <a:close/>
              </a:path>
              <a:path w="2556510" h="1647189">
                <a:moveTo>
                  <a:pt x="1460663" y="227993"/>
                </a:moveTo>
                <a:lnTo>
                  <a:pt x="1447477" y="227993"/>
                </a:lnTo>
                <a:lnTo>
                  <a:pt x="1447477" y="253326"/>
                </a:lnTo>
                <a:lnTo>
                  <a:pt x="1448999" y="240660"/>
                </a:lnTo>
                <a:lnTo>
                  <a:pt x="1460663" y="240660"/>
                </a:lnTo>
                <a:lnTo>
                  <a:pt x="1460663" y="227993"/>
                </a:lnTo>
                <a:close/>
              </a:path>
              <a:path w="2556510" h="1647189">
                <a:moveTo>
                  <a:pt x="1450520" y="240660"/>
                </a:moveTo>
                <a:lnTo>
                  <a:pt x="1448999" y="240660"/>
                </a:lnTo>
                <a:lnTo>
                  <a:pt x="1447477" y="253326"/>
                </a:lnTo>
                <a:lnTo>
                  <a:pt x="1450520" y="253326"/>
                </a:lnTo>
                <a:lnTo>
                  <a:pt x="1450520" y="240660"/>
                </a:lnTo>
                <a:close/>
              </a:path>
              <a:path w="2556510" h="1647189">
                <a:moveTo>
                  <a:pt x="1486906" y="215327"/>
                </a:moveTo>
                <a:lnTo>
                  <a:pt x="1460663" y="215327"/>
                </a:lnTo>
                <a:lnTo>
                  <a:pt x="1460663" y="240660"/>
                </a:lnTo>
                <a:lnTo>
                  <a:pt x="1462184" y="227993"/>
                </a:lnTo>
                <a:lnTo>
                  <a:pt x="1486906" y="227993"/>
                </a:lnTo>
                <a:lnTo>
                  <a:pt x="1486906" y="215327"/>
                </a:lnTo>
                <a:close/>
              </a:path>
              <a:path w="2556510" h="1647189">
                <a:moveTo>
                  <a:pt x="1463705" y="227993"/>
                </a:moveTo>
                <a:lnTo>
                  <a:pt x="1462184" y="227993"/>
                </a:lnTo>
                <a:lnTo>
                  <a:pt x="1460663" y="240660"/>
                </a:lnTo>
                <a:lnTo>
                  <a:pt x="1463705" y="240660"/>
                </a:lnTo>
                <a:lnTo>
                  <a:pt x="1463705" y="227993"/>
                </a:lnTo>
                <a:close/>
              </a:path>
              <a:path w="2556510" h="1647189">
                <a:moveTo>
                  <a:pt x="1592262" y="202661"/>
                </a:moveTo>
                <a:lnTo>
                  <a:pt x="1486906" y="202661"/>
                </a:lnTo>
                <a:lnTo>
                  <a:pt x="1486906" y="227993"/>
                </a:lnTo>
                <a:lnTo>
                  <a:pt x="1488428" y="215327"/>
                </a:lnTo>
                <a:lnTo>
                  <a:pt x="1592262" y="215327"/>
                </a:lnTo>
                <a:lnTo>
                  <a:pt x="1592262" y="202661"/>
                </a:lnTo>
                <a:close/>
              </a:path>
              <a:path w="2556510" h="1647189">
                <a:moveTo>
                  <a:pt x="1489949" y="215327"/>
                </a:moveTo>
                <a:lnTo>
                  <a:pt x="1488428" y="215327"/>
                </a:lnTo>
                <a:lnTo>
                  <a:pt x="1486906" y="227993"/>
                </a:lnTo>
                <a:lnTo>
                  <a:pt x="1489949" y="227993"/>
                </a:lnTo>
                <a:lnTo>
                  <a:pt x="1489949" y="215327"/>
                </a:lnTo>
                <a:close/>
              </a:path>
              <a:path w="2556510" h="1647189">
                <a:moveTo>
                  <a:pt x="1605447" y="189994"/>
                </a:moveTo>
                <a:lnTo>
                  <a:pt x="1592262" y="189994"/>
                </a:lnTo>
                <a:lnTo>
                  <a:pt x="1592262" y="215327"/>
                </a:lnTo>
                <a:lnTo>
                  <a:pt x="1593783" y="202661"/>
                </a:lnTo>
                <a:lnTo>
                  <a:pt x="1605447" y="202661"/>
                </a:lnTo>
                <a:lnTo>
                  <a:pt x="1605447" y="189994"/>
                </a:lnTo>
                <a:close/>
              </a:path>
              <a:path w="2556510" h="1647189">
                <a:moveTo>
                  <a:pt x="1595305" y="202661"/>
                </a:moveTo>
                <a:lnTo>
                  <a:pt x="1593783" y="202661"/>
                </a:lnTo>
                <a:lnTo>
                  <a:pt x="1592262" y="215327"/>
                </a:lnTo>
                <a:lnTo>
                  <a:pt x="1595305" y="215327"/>
                </a:lnTo>
                <a:lnTo>
                  <a:pt x="1595305" y="202661"/>
                </a:lnTo>
                <a:close/>
              </a:path>
              <a:path w="2556510" h="1647189">
                <a:moveTo>
                  <a:pt x="1631691" y="177328"/>
                </a:moveTo>
                <a:lnTo>
                  <a:pt x="1605447" y="177328"/>
                </a:lnTo>
                <a:lnTo>
                  <a:pt x="1605447" y="202661"/>
                </a:lnTo>
                <a:lnTo>
                  <a:pt x="1606969" y="189994"/>
                </a:lnTo>
                <a:lnTo>
                  <a:pt x="1631691" y="189994"/>
                </a:lnTo>
                <a:lnTo>
                  <a:pt x="1631691" y="177328"/>
                </a:lnTo>
                <a:close/>
              </a:path>
              <a:path w="2556510" h="1647189">
                <a:moveTo>
                  <a:pt x="1608490" y="189994"/>
                </a:moveTo>
                <a:lnTo>
                  <a:pt x="1606969" y="189994"/>
                </a:lnTo>
                <a:lnTo>
                  <a:pt x="1605447" y="202661"/>
                </a:lnTo>
                <a:lnTo>
                  <a:pt x="1608490" y="202661"/>
                </a:lnTo>
                <a:lnTo>
                  <a:pt x="1608490" y="189994"/>
                </a:lnTo>
                <a:close/>
              </a:path>
              <a:path w="2556510" h="1647189">
                <a:moveTo>
                  <a:pt x="1671247" y="164662"/>
                </a:moveTo>
                <a:lnTo>
                  <a:pt x="1631691" y="164662"/>
                </a:lnTo>
                <a:lnTo>
                  <a:pt x="1631691" y="189994"/>
                </a:lnTo>
                <a:lnTo>
                  <a:pt x="1633212" y="177328"/>
                </a:lnTo>
                <a:lnTo>
                  <a:pt x="1671247" y="177328"/>
                </a:lnTo>
                <a:lnTo>
                  <a:pt x="1671247" y="164662"/>
                </a:lnTo>
                <a:close/>
              </a:path>
              <a:path w="2556510" h="1647189">
                <a:moveTo>
                  <a:pt x="1634734" y="177328"/>
                </a:moveTo>
                <a:lnTo>
                  <a:pt x="1633212" y="177328"/>
                </a:lnTo>
                <a:lnTo>
                  <a:pt x="1631691" y="189994"/>
                </a:lnTo>
                <a:lnTo>
                  <a:pt x="1634734" y="189994"/>
                </a:lnTo>
                <a:lnTo>
                  <a:pt x="1634734" y="177328"/>
                </a:lnTo>
                <a:close/>
              </a:path>
              <a:path w="2556510" h="1647189">
                <a:moveTo>
                  <a:pt x="1789661" y="151995"/>
                </a:moveTo>
                <a:lnTo>
                  <a:pt x="1671247" y="151995"/>
                </a:lnTo>
                <a:lnTo>
                  <a:pt x="1671247" y="177328"/>
                </a:lnTo>
                <a:lnTo>
                  <a:pt x="1672768" y="164662"/>
                </a:lnTo>
                <a:lnTo>
                  <a:pt x="1789661" y="164662"/>
                </a:lnTo>
                <a:lnTo>
                  <a:pt x="1789661" y="151995"/>
                </a:lnTo>
                <a:close/>
              </a:path>
              <a:path w="2556510" h="1647189">
                <a:moveTo>
                  <a:pt x="1674290" y="164662"/>
                </a:moveTo>
                <a:lnTo>
                  <a:pt x="1672768" y="164662"/>
                </a:lnTo>
                <a:lnTo>
                  <a:pt x="1671247" y="177328"/>
                </a:lnTo>
                <a:lnTo>
                  <a:pt x="1674290" y="177328"/>
                </a:lnTo>
                <a:lnTo>
                  <a:pt x="1674290" y="164662"/>
                </a:lnTo>
                <a:close/>
              </a:path>
              <a:path w="2556510" h="1647189">
                <a:moveTo>
                  <a:pt x="1802719" y="139329"/>
                </a:moveTo>
                <a:lnTo>
                  <a:pt x="1789661" y="139329"/>
                </a:lnTo>
                <a:lnTo>
                  <a:pt x="1789661" y="164662"/>
                </a:lnTo>
                <a:lnTo>
                  <a:pt x="1791182" y="151995"/>
                </a:lnTo>
                <a:lnTo>
                  <a:pt x="1802719" y="151995"/>
                </a:lnTo>
                <a:lnTo>
                  <a:pt x="1802719" y="139329"/>
                </a:lnTo>
                <a:close/>
              </a:path>
              <a:path w="2556510" h="1647189">
                <a:moveTo>
                  <a:pt x="1792704" y="151995"/>
                </a:moveTo>
                <a:lnTo>
                  <a:pt x="1791182" y="151995"/>
                </a:lnTo>
                <a:lnTo>
                  <a:pt x="1789661" y="164662"/>
                </a:lnTo>
                <a:lnTo>
                  <a:pt x="1792704" y="164662"/>
                </a:lnTo>
                <a:lnTo>
                  <a:pt x="1792704" y="151995"/>
                </a:lnTo>
                <a:close/>
              </a:path>
              <a:path w="2556510" h="1647189">
                <a:moveTo>
                  <a:pt x="1815905" y="126663"/>
                </a:moveTo>
                <a:lnTo>
                  <a:pt x="1802719" y="126663"/>
                </a:lnTo>
                <a:lnTo>
                  <a:pt x="1802719" y="151995"/>
                </a:lnTo>
                <a:lnTo>
                  <a:pt x="1804241" y="139329"/>
                </a:lnTo>
                <a:lnTo>
                  <a:pt x="1815905" y="139329"/>
                </a:lnTo>
                <a:lnTo>
                  <a:pt x="1815905" y="126663"/>
                </a:lnTo>
                <a:close/>
              </a:path>
              <a:path w="2556510" h="1647189">
                <a:moveTo>
                  <a:pt x="1805762" y="139329"/>
                </a:moveTo>
                <a:lnTo>
                  <a:pt x="1804241" y="139329"/>
                </a:lnTo>
                <a:lnTo>
                  <a:pt x="1802719" y="151995"/>
                </a:lnTo>
                <a:lnTo>
                  <a:pt x="1805762" y="151995"/>
                </a:lnTo>
                <a:lnTo>
                  <a:pt x="1805762" y="139329"/>
                </a:lnTo>
                <a:close/>
              </a:path>
              <a:path w="2556510" h="1647189">
                <a:moveTo>
                  <a:pt x="1818947" y="113996"/>
                </a:moveTo>
                <a:lnTo>
                  <a:pt x="1815905" y="113996"/>
                </a:lnTo>
                <a:lnTo>
                  <a:pt x="1815905" y="139329"/>
                </a:lnTo>
                <a:lnTo>
                  <a:pt x="1818947" y="113996"/>
                </a:lnTo>
                <a:close/>
              </a:path>
              <a:path w="2556510" h="1647189">
                <a:moveTo>
                  <a:pt x="1818947" y="113996"/>
                </a:moveTo>
                <a:lnTo>
                  <a:pt x="1815905" y="139329"/>
                </a:lnTo>
                <a:lnTo>
                  <a:pt x="1818947" y="139329"/>
                </a:lnTo>
                <a:lnTo>
                  <a:pt x="1818947" y="113996"/>
                </a:lnTo>
                <a:close/>
              </a:path>
              <a:path w="2556510" h="1647189">
                <a:moveTo>
                  <a:pt x="1832133" y="101330"/>
                </a:moveTo>
                <a:lnTo>
                  <a:pt x="1830611" y="113996"/>
                </a:lnTo>
                <a:lnTo>
                  <a:pt x="1818947" y="113996"/>
                </a:lnTo>
                <a:lnTo>
                  <a:pt x="1818947" y="126663"/>
                </a:lnTo>
                <a:lnTo>
                  <a:pt x="1832133" y="126663"/>
                </a:lnTo>
                <a:lnTo>
                  <a:pt x="1832133" y="101330"/>
                </a:lnTo>
                <a:close/>
              </a:path>
              <a:path w="2556510" h="1647189">
                <a:moveTo>
                  <a:pt x="1832133" y="101330"/>
                </a:moveTo>
                <a:lnTo>
                  <a:pt x="1829090" y="101330"/>
                </a:lnTo>
                <a:lnTo>
                  <a:pt x="1829090" y="113996"/>
                </a:lnTo>
                <a:lnTo>
                  <a:pt x="1830611" y="113996"/>
                </a:lnTo>
                <a:lnTo>
                  <a:pt x="1832133" y="101330"/>
                </a:lnTo>
                <a:close/>
              </a:path>
              <a:path w="2556510" h="1647189">
                <a:moveTo>
                  <a:pt x="1937361" y="88664"/>
                </a:moveTo>
                <a:lnTo>
                  <a:pt x="1935840" y="101330"/>
                </a:lnTo>
                <a:lnTo>
                  <a:pt x="1832133" y="101330"/>
                </a:lnTo>
                <a:lnTo>
                  <a:pt x="1832133" y="113996"/>
                </a:lnTo>
                <a:lnTo>
                  <a:pt x="1937361" y="113996"/>
                </a:lnTo>
                <a:lnTo>
                  <a:pt x="1937361" y="88664"/>
                </a:lnTo>
                <a:close/>
              </a:path>
              <a:path w="2556510" h="1647189">
                <a:moveTo>
                  <a:pt x="1937361" y="88664"/>
                </a:moveTo>
                <a:lnTo>
                  <a:pt x="1934319" y="88664"/>
                </a:lnTo>
                <a:lnTo>
                  <a:pt x="1934319" y="101330"/>
                </a:lnTo>
                <a:lnTo>
                  <a:pt x="1935840" y="101330"/>
                </a:lnTo>
                <a:lnTo>
                  <a:pt x="1937361" y="88664"/>
                </a:lnTo>
                <a:close/>
              </a:path>
              <a:path w="2556510" h="1647189">
                <a:moveTo>
                  <a:pt x="2055902" y="75997"/>
                </a:moveTo>
                <a:lnTo>
                  <a:pt x="2052859" y="75997"/>
                </a:lnTo>
                <a:lnTo>
                  <a:pt x="2052859" y="88664"/>
                </a:lnTo>
                <a:lnTo>
                  <a:pt x="1937361" y="88664"/>
                </a:lnTo>
                <a:lnTo>
                  <a:pt x="1937361" y="101330"/>
                </a:lnTo>
                <a:lnTo>
                  <a:pt x="2055902" y="101330"/>
                </a:lnTo>
                <a:lnTo>
                  <a:pt x="2055902" y="75997"/>
                </a:lnTo>
                <a:close/>
              </a:path>
              <a:path w="2556510" h="1647189">
                <a:moveTo>
                  <a:pt x="2095331" y="63331"/>
                </a:moveTo>
                <a:lnTo>
                  <a:pt x="2092288" y="63331"/>
                </a:lnTo>
                <a:lnTo>
                  <a:pt x="2092288" y="75997"/>
                </a:lnTo>
                <a:lnTo>
                  <a:pt x="2095331" y="75997"/>
                </a:lnTo>
                <a:lnTo>
                  <a:pt x="2095331" y="63331"/>
                </a:lnTo>
                <a:close/>
              </a:path>
              <a:path w="2556510" h="1647189">
                <a:moveTo>
                  <a:pt x="2121575" y="50665"/>
                </a:moveTo>
                <a:lnTo>
                  <a:pt x="2118532" y="50665"/>
                </a:lnTo>
                <a:lnTo>
                  <a:pt x="2118532" y="63331"/>
                </a:lnTo>
                <a:lnTo>
                  <a:pt x="2121575" y="63331"/>
                </a:lnTo>
                <a:lnTo>
                  <a:pt x="2121575" y="50665"/>
                </a:lnTo>
                <a:close/>
              </a:path>
              <a:path w="2556510" h="1647189">
                <a:moveTo>
                  <a:pt x="2187375" y="37998"/>
                </a:moveTo>
                <a:lnTo>
                  <a:pt x="2184332" y="37998"/>
                </a:lnTo>
                <a:lnTo>
                  <a:pt x="2184332" y="50665"/>
                </a:lnTo>
                <a:lnTo>
                  <a:pt x="2187375" y="50665"/>
                </a:lnTo>
                <a:lnTo>
                  <a:pt x="2187375" y="37998"/>
                </a:lnTo>
                <a:close/>
              </a:path>
              <a:path w="2556510" h="1647189">
                <a:moveTo>
                  <a:pt x="2305915" y="25332"/>
                </a:moveTo>
                <a:lnTo>
                  <a:pt x="2302873" y="25332"/>
                </a:lnTo>
                <a:lnTo>
                  <a:pt x="2302873" y="37998"/>
                </a:lnTo>
                <a:lnTo>
                  <a:pt x="2305915" y="37998"/>
                </a:lnTo>
                <a:lnTo>
                  <a:pt x="2305915" y="25332"/>
                </a:lnTo>
                <a:close/>
              </a:path>
              <a:path w="2556510" h="1647189">
                <a:moveTo>
                  <a:pt x="2490129" y="12666"/>
                </a:moveTo>
                <a:lnTo>
                  <a:pt x="2487086" y="12666"/>
                </a:lnTo>
                <a:lnTo>
                  <a:pt x="2487086" y="25332"/>
                </a:lnTo>
                <a:lnTo>
                  <a:pt x="2490129" y="25332"/>
                </a:lnTo>
                <a:lnTo>
                  <a:pt x="2490129" y="12666"/>
                </a:lnTo>
                <a:close/>
              </a:path>
              <a:path w="2556510" h="1647189">
                <a:moveTo>
                  <a:pt x="2555929" y="0"/>
                </a:moveTo>
                <a:lnTo>
                  <a:pt x="2552886" y="0"/>
                </a:lnTo>
                <a:lnTo>
                  <a:pt x="2552886" y="12666"/>
                </a:lnTo>
                <a:lnTo>
                  <a:pt x="2555929" y="12666"/>
                </a:lnTo>
                <a:lnTo>
                  <a:pt x="2555929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379253" y="4985155"/>
            <a:ext cx="333375" cy="0"/>
          </a:xfrm>
          <a:custGeom>
            <a:avLst/>
            <a:gdLst/>
            <a:ahLst/>
            <a:cxnLst/>
            <a:rect l="l" t="t" r="r" b="b"/>
            <a:pathLst>
              <a:path w="333375" h="0">
                <a:moveTo>
                  <a:pt x="0" y="0"/>
                </a:moveTo>
                <a:lnTo>
                  <a:pt x="33296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407728" y="4985155"/>
            <a:ext cx="0" cy="60960"/>
          </a:xfrm>
          <a:custGeom>
            <a:avLst/>
            <a:gdLst/>
            <a:ahLst/>
            <a:cxnLst/>
            <a:rect l="l" t="t" r="r" b="b"/>
            <a:pathLst>
              <a:path w="0" h="60960">
                <a:moveTo>
                  <a:pt x="0" y="0"/>
                </a:moveTo>
                <a:lnTo>
                  <a:pt x="0" y="6079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361747" y="5066502"/>
            <a:ext cx="94615" cy="1739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 spc="10" b="1">
                <a:latin typeface="Arial"/>
                <a:cs typeface="Arial"/>
              </a:rPr>
              <a:t>0</a:t>
            </a:r>
            <a:endParaRPr sz="95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379253" y="2076271"/>
            <a:ext cx="0" cy="2908935"/>
          </a:xfrm>
          <a:custGeom>
            <a:avLst/>
            <a:gdLst/>
            <a:ahLst/>
            <a:cxnLst/>
            <a:rect l="l" t="t" r="r" b="b"/>
            <a:pathLst>
              <a:path w="0" h="2908935">
                <a:moveTo>
                  <a:pt x="0" y="2908883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318347" y="4985155"/>
            <a:ext cx="60960" cy="0"/>
          </a:xfrm>
          <a:custGeom>
            <a:avLst/>
            <a:gdLst/>
            <a:ahLst/>
            <a:cxnLst/>
            <a:rect l="l" t="t" r="r" b="b"/>
            <a:pathLst>
              <a:path w="60959" h="0">
                <a:moveTo>
                  <a:pt x="6090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1096419" y="4891707"/>
            <a:ext cx="198755" cy="1739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 spc="-10" b="1">
                <a:latin typeface="Arial"/>
                <a:cs typeface="Arial"/>
              </a:rPr>
              <a:t>0</a:t>
            </a:r>
            <a:r>
              <a:rPr dirty="0" sz="950" spc="30" b="1">
                <a:latin typeface="Arial"/>
                <a:cs typeface="Arial"/>
              </a:rPr>
              <a:t>.</a:t>
            </a:r>
            <a:r>
              <a:rPr dirty="0" sz="950" spc="10" b="1">
                <a:latin typeface="Arial"/>
                <a:cs typeface="Arial"/>
              </a:rPr>
              <a:t>0</a:t>
            </a:r>
            <a:endParaRPr sz="95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318347" y="4698060"/>
            <a:ext cx="60960" cy="0"/>
          </a:xfrm>
          <a:custGeom>
            <a:avLst/>
            <a:gdLst/>
            <a:ahLst/>
            <a:cxnLst/>
            <a:rect l="l" t="t" r="r" b="b"/>
            <a:pathLst>
              <a:path w="60959" h="0">
                <a:moveTo>
                  <a:pt x="6090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1096419" y="4604612"/>
            <a:ext cx="198755" cy="1739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 spc="-10" b="1">
                <a:latin typeface="Arial"/>
                <a:cs typeface="Arial"/>
              </a:rPr>
              <a:t>0</a:t>
            </a:r>
            <a:r>
              <a:rPr dirty="0" sz="950" spc="30" b="1">
                <a:latin typeface="Arial"/>
                <a:cs typeface="Arial"/>
              </a:rPr>
              <a:t>.</a:t>
            </a:r>
            <a:r>
              <a:rPr dirty="0" sz="950" spc="10" b="1">
                <a:latin typeface="Arial"/>
                <a:cs typeface="Arial"/>
              </a:rPr>
              <a:t>1</a:t>
            </a:r>
            <a:endParaRPr sz="95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318347" y="4410965"/>
            <a:ext cx="60960" cy="0"/>
          </a:xfrm>
          <a:custGeom>
            <a:avLst/>
            <a:gdLst/>
            <a:ahLst/>
            <a:cxnLst/>
            <a:rect l="l" t="t" r="r" b="b"/>
            <a:pathLst>
              <a:path w="60959" h="0">
                <a:moveTo>
                  <a:pt x="6090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1096419" y="4317517"/>
            <a:ext cx="198755" cy="1739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 spc="-10" b="1">
                <a:latin typeface="Arial"/>
                <a:cs typeface="Arial"/>
              </a:rPr>
              <a:t>0</a:t>
            </a:r>
            <a:r>
              <a:rPr dirty="0" sz="950" spc="30" b="1">
                <a:latin typeface="Arial"/>
                <a:cs typeface="Arial"/>
              </a:rPr>
              <a:t>.</a:t>
            </a:r>
            <a:r>
              <a:rPr dirty="0" sz="950" spc="10" b="1">
                <a:latin typeface="Arial"/>
                <a:cs typeface="Arial"/>
              </a:rPr>
              <a:t>2</a:t>
            </a:r>
            <a:endParaRPr sz="95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318347" y="4123909"/>
            <a:ext cx="60960" cy="0"/>
          </a:xfrm>
          <a:custGeom>
            <a:avLst/>
            <a:gdLst/>
            <a:ahLst/>
            <a:cxnLst/>
            <a:rect l="l" t="t" r="r" b="b"/>
            <a:pathLst>
              <a:path w="60959" h="0">
                <a:moveTo>
                  <a:pt x="6090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096419" y="4030397"/>
            <a:ext cx="198755" cy="1739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 spc="-10" b="1">
                <a:latin typeface="Arial"/>
                <a:cs typeface="Arial"/>
              </a:rPr>
              <a:t>0</a:t>
            </a:r>
            <a:r>
              <a:rPr dirty="0" sz="950" spc="30" b="1">
                <a:latin typeface="Arial"/>
                <a:cs typeface="Arial"/>
              </a:rPr>
              <a:t>.</a:t>
            </a:r>
            <a:r>
              <a:rPr dirty="0" sz="950" spc="10" b="1">
                <a:latin typeface="Arial"/>
                <a:cs typeface="Arial"/>
              </a:rPr>
              <a:t>3</a:t>
            </a:r>
            <a:endParaRPr sz="95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318347" y="3836763"/>
            <a:ext cx="60960" cy="0"/>
          </a:xfrm>
          <a:custGeom>
            <a:avLst/>
            <a:gdLst/>
            <a:ahLst/>
            <a:cxnLst/>
            <a:rect l="l" t="t" r="r" b="b"/>
            <a:pathLst>
              <a:path w="60959" h="0">
                <a:moveTo>
                  <a:pt x="6090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1096419" y="3743378"/>
            <a:ext cx="198755" cy="1739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 spc="-10" b="1">
                <a:latin typeface="Arial"/>
                <a:cs typeface="Arial"/>
              </a:rPr>
              <a:t>0</a:t>
            </a:r>
            <a:r>
              <a:rPr dirty="0" sz="950" spc="30" b="1">
                <a:latin typeface="Arial"/>
                <a:cs typeface="Arial"/>
              </a:rPr>
              <a:t>.</a:t>
            </a:r>
            <a:r>
              <a:rPr dirty="0" sz="950" spc="10" b="1">
                <a:latin typeface="Arial"/>
                <a:cs typeface="Arial"/>
              </a:rPr>
              <a:t>4</a:t>
            </a:r>
            <a:endParaRPr sz="95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318347" y="3549744"/>
            <a:ext cx="60960" cy="0"/>
          </a:xfrm>
          <a:custGeom>
            <a:avLst/>
            <a:gdLst/>
            <a:ahLst/>
            <a:cxnLst/>
            <a:rect l="l" t="t" r="r" b="b"/>
            <a:pathLst>
              <a:path w="60959" h="0">
                <a:moveTo>
                  <a:pt x="6090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1096419" y="3456233"/>
            <a:ext cx="198755" cy="1739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 spc="-10" b="1">
                <a:latin typeface="Arial"/>
                <a:cs typeface="Arial"/>
              </a:rPr>
              <a:t>0</a:t>
            </a:r>
            <a:r>
              <a:rPr dirty="0" sz="950" spc="30" b="1">
                <a:latin typeface="Arial"/>
                <a:cs typeface="Arial"/>
              </a:rPr>
              <a:t>.</a:t>
            </a:r>
            <a:r>
              <a:rPr dirty="0" sz="950" spc="10" b="1">
                <a:latin typeface="Arial"/>
                <a:cs typeface="Arial"/>
              </a:rPr>
              <a:t>5</a:t>
            </a:r>
            <a:endParaRPr sz="95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1318347" y="3262599"/>
            <a:ext cx="60960" cy="0"/>
          </a:xfrm>
          <a:custGeom>
            <a:avLst/>
            <a:gdLst/>
            <a:ahLst/>
            <a:cxnLst/>
            <a:rect l="l" t="t" r="r" b="b"/>
            <a:pathLst>
              <a:path w="60959" h="0">
                <a:moveTo>
                  <a:pt x="6090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1096419" y="3169088"/>
            <a:ext cx="198755" cy="1739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 spc="-10" b="1">
                <a:latin typeface="Arial"/>
                <a:cs typeface="Arial"/>
              </a:rPr>
              <a:t>0</a:t>
            </a:r>
            <a:r>
              <a:rPr dirty="0" sz="950" spc="30" b="1">
                <a:latin typeface="Arial"/>
                <a:cs typeface="Arial"/>
              </a:rPr>
              <a:t>.</a:t>
            </a:r>
            <a:r>
              <a:rPr dirty="0" sz="950" spc="10" b="1">
                <a:latin typeface="Arial"/>
                <a:cs typeface="Arial"/>
              </a:rPr>
              <a:t>6</a:t>
            </a:r>
            <a:endParaRPr sz="95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1318347" y="2975453"/>
            <a:ext cx="60960" cy="0"/>
          </a:xfrm>
          <a:custGeom>
            <a:avLst/>
            <a:gdLst/>
            <a:ahLst/>
            <a:cxnLst/>
            <a:rect l="l" t="t" r="r" b="b"/>
            <a:pathLst>
              <a:path w="60959" h="0">
                <a:moveTo>
                  <a:pt x="6090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1096419" y="2882069"/>
            <a:ext cx="198755" cy="1739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 spc="-10" b="1">
                <a:latin typeface="Arial"/>
                <a:cs typeface="Arial"/>
              </a:rPr>
              <a:t>0</a:t>
            </a:r>
            <a:r>
              <a:rPr dirty="0" sz="950" spc="30" b="1">
                <a:latin typeface="Arial"/>
                <a:cs typeface="Arial"/>
              </a:rPr>
              <a:t>.</a:t>
            </a:r>
            <a:r>
              <a:rPr dirty="0" sz="950" spc="10" b="1">
                <a:latin typeface="Arial"/>
                <a:cs typeface="Arial"/>
              </a:rPr>
              <a:t>7</a:t>
            </a:r>
            <a:endParaRPr sz="95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318347" y="2688435"/>
            <a:ext cx="60960" cy="0"/>
          </a:xfrm>
          <a:custGeom>
            <a:avLst/>
            <a:gdLst/>
            <a:ahLst/>
            <a:cxnLst/>
            <a:rect l="l" t="t" r="r" b="b"/>
            <a:pathLst>
              <a:path w="60959" h="0">
                <a:moveTo>
                  <a:pt x="6090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1096419" y="2594923"/>
            <a:ext cx="198755" cy="1739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 spc="-10" b="1">
                <a:latin typeface="Arial"/>
                <a:cs typeface="Arial"/>
              </a:rPr>
              <a:t>0</a:t>
            </a:r>
            <a:r>
              <a:rPr dirty="0" sz="950" spc="30" b="1">
                <a:latin typeface="Arial"/>
                <a:cs typeface="Arial"/>
              </a:rPr>
              <a:t>.</a:t>
            </a:r>
            <a:r>
              <a:rPr dirty="0" sz="950" spc="10" b="1">
                <a:latin typeface="Arial"/>
                <a:cs typeface="Arial"/>
              </a:rPr>
              <a:t>8</a:t>
            </a:r>
            <a:endParaRPr sz="95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1318347" y="2401289"/>
            <a:ext cx="60960" cy="0"/>
          </a:xfrm>
          <a:custGeom>
            <a:avLst/>
            <a:gdLst/>
            <a:ahLst/>
            <a:cxnLst/>
            <a:rect l="l" t="t" r="r" b="b"/>
            <a:pathLst>
              <a:path w="60959" h="0">
                <a:moveTo>
                  <a:pt x="6090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1096419" y="2307905"/>
            <a:ext cx="198755" cy="1739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 spc="-10" b="1">
                <a:latin typeface="Arial"/>
                <a:cs typeface="Arial"/>
              </a:rPr>
              <a:t>0</a:t>
            </a:r>
            <a:r>
              <a:rPr dirty="0" sz="950" spc="30" b="1">
                <a:latin typeface="Arial"/>
                <a:cs typeface="Arial"/>
              </a:rPr>
              <a:t>.</a:t>
            </a:r>
            <a:r>
              <a:rPr dirty="0" sz="950" spc="10" b="1">
                <a:latin typeface="Arial"/>
                <a:cs typeface="Arial"/>
              </a:rPr>
              <a:t>9</a:t>
            </a:r>
            <a:endParaRPr sz="95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1318347" y="2114270"/>
            <a:ext cx="60960" cy="0"/>
          </a:xfrm>
          <a:custGeom>
            <a:avLst/>
            <a:gdLst/>
            <a:ahLst/>
            <a:cxnLst/>
            <a:rect l="l" t="t" r="r" b="b"/>
            <a:pathLst>
              <a:path w="60959" h="0">
                <a:moveTo>
                  <a:pt x="6090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1096419" y="2020759"/>
            <a:ext cx="198755" cy="1739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 spc="-10" b="1">
                <a:latin typeface="Arial"/>
                <a:cs typeface="Arial"/>
              </a:rPr>
              <a:t>1</a:t>
            </a:r>
            <a:r>
              <a:rPr dirty="0" sz="950" spc="30" b="1">
                <a:latin typeface="Arial"/>
                <a:cs typeface="Arial"/>
              </a:rPr>
              <a:t>.</a:t>
            </a:r>
            <a:r>
              <a:rPr dirty="0" sz="950" spc="10" b="1">
                <a:latin typeface="Arial"/>
                <a:cs typeface="Arial"/>
              </a:rPr>
              <a:t>0</a:t>
            </a:r>
            <a:endParaRPr sz="95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851631" y="3235711"/>
            <a:ext cx="138430" cy="5899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295"/>
              </a:lnSpc>
            </a:pPr>
            <a:r>
              <a:rPr dirty="0" sz="950" spc="5" b="1">
                <a:latin typeface="Arial"/>
                <a:cs typeface="Arial"/>
              </a:rPr>
              <a:t>r</a:t>
            </a:r>
            <a:endParaRPr sz="950">
              <a:latin typeface="Arial"/>
              <a:cs typeface="Arial"/>
            </a:endParaRPr>
          </a:p>
          <a:p>
            <a:pPr>
              <a:lnSpc>
                <a:spcPts val="560"/>
              </a:lnSpc>
            </a:pPr>
            <a:r>
              <a:rPr dirty="0" sz="950" spc="10" b="1">
                <a:latin typeface="Arial"/>
                <a:cs typeface="Arial"/>
              </a:rPr>
              <a:t>e</a:t>
            </a:r>
            <a:endParaRPr sz="950">
              <a:latin typeface="Arial"/>
              <a:cs typeface="Arial"/>
            </a:endParaRPr>
          </a:p>
          <a:p>
            <a:pPr>
              <a:lnSpc>
                <a:spcPts val="560"/>
              </a:lnSpc>
            </a:pPr>
            <a:r>
              <a:rPr dirty="0" sz="950" spc="10" b="1">
                <a:latin typeface="Arial"/>
                <a:cs typeface="Arial"/>
              </a:rPr>
              <a:t>v</a:t>
            </a:r>
            <a:endParaRPr sz="950">
              <a:latin typeface="Arial"/>
              <a:cs typeface="Arial"/>
            </a:endParaRPr>
          </a:p>
          <a:p>
            <a:pPr>
              <a:lnSpc>
                <a:spcPts val="525"/>
              </a:lnSpc>
            </a:pPr>
            <a:r>
              <a:rPr dirty="0" sz="950" spc="10" b="1">
                <a:latin typeface="Arial"/>
                <a:cs typeface="Arial"/>
              </a:rPr>
              <a:t>o</a:t>
            </a:r>
            <a:endParaRPr sz="950">
              <a:latin typeface="Arial"/>
              <a:cs typeface="Arial"/>
            </a:endParaRPr>
          </a:p>
          <a:p>
            <a:pPr>
              <a:lnSpc>
                <a:spcPts val="450"/>
              </a:lnSpc>
            </a:pPr>
            <a:r>
              <a:rPr dirty="0" sz="950" spc="10" b="1">
                <a:latin typeface="Arial"/>
                <a:cs typeface="Arial"/>
              </a:rPr>
              <a:t>s</a:t>
            </a:r>
            <a:endParaRPr sz="950">
              <a:latin typeface="Arial"/>
              <a:cs typeface="Arial"/>
            </a:endParaRPr>
          </a:p>
          <a:p>
            <a:pPr>
              <a:lnSpc>
                <a:spcPts val="525"/>
              </a:lnSpc>
            </a:pPr>
            <a:r>
              <a:rPr dirty="0" sz="950" spc="10" b="1">
                <a:latin typeface="Arial"/>
                <a:cs typeface="Arial"/>
              </a:rPr>
              <a:t>s</a:t>
            </a:r>
            <a:endParaRPr sz="950">
              <a:latin typeface="Arial"/>
              <a:cs typeface="Arial"/>
            </a:endParaRPr>
          </a:p>
          <a:p>
            <a:pPr>
              <a:lnSpc>
                <a:spcPts val="484"/>
              </a:lnSpc>
            </a:pPr>
            <a:r>
              <a:rPr dirty="0" sz="950" spc="10" b="1">
                <a:latin typeface="Arial"/>
                <a:cs typeface="Arial"/>
              </a:rPr>
              <a:t>o</a:t>
            </a:r>
            <a:endParaRPr sz="950">
              <a:latin typeface="Arial"/>
              <a:cs typeface="Arial"/>
            </a:endParaRPr>
          </a:p>
          <a:p>
            <a:pPr>
              <a:lnSpc>
                <a:spcPts val="525"/>
              </a:lnSpc>
            </a:pPr>
            <a:r>
              <a:rPr dirty="0" sz="950" spc="5" b="1">
                <a:latin typeface="Arial"/>
                <a:cs typeface="Arial"/>
              </a:rPr>
              <a:t>r</a:t>
            </a:r>
            <a:endParaRPr sz="950">
              <a:latin typeface="Arial"/>
              <a:cs typeface="Arial"/>
            </a:endParaRPr>
          </a:p>
          <a:p>
            <a:pPr>
              <a:lnSpc>
                <a:spcPts val="715"/>
              </a:lnSpc>
            </a:pPr>
            <a:r>
              <a:rPr dirty="0" sz="950" spc="15" b="1">
                <a:latin typeface="Arial"/>
                <a:cs typeface="Arial"/>
              </a:rPr>
              <a:t>C</a:t>
            </a:r>
            <a:endParaRPr sz="950">
              <a:latin typeface="Arial"/>
              <a:cs typeface="Arial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600075" y="1857375"/>
            <a:ext cx="428625" cy="3238500"/>
          </a:xfrm>
          <a:custGeom>
            <a:avLst/>
            <a:gdLst/>
            <a:ahLst/>
            <a:cxnLst/>
            <a:rect l="l" t="t" r="r" b="b"/>
            <a:pathLst>
              <a:path w="428625" h="3238500">
                <a:moveTo>
                  <a:pt x="0" y="3238500"/>
                </a:moveTo>
                <a:lnTo>
                  <a:pt x="428625" y="3238500"/>
                </a:lnTo>
                <a:lnTo>
                  <a:pt x="428625" y="0"/>
                </a:lnTo>
                <a:lnTo>
                  <a:pt x="0" y="0"/>
                </a:lnTo>
                <a:lnTo>
                  <a:pt x="0" y="32385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641916" y="2517089"/>
            <a:ext cx="327025" cy="1931035"/>
          </a:xfrm>
          <a:prstGeom prst="rect">
            <a:avLst/>
          </a:prstGeom>
        </p:spPr>
        <p:txBody>
          <a:bodyPr wrap="square" lIns="0" tIns="11430" rIns="0" bIns="0" rtlCol="0" vert="vert270">
            <a:spAutoFit/>
          </a:bodyPr>
          <a:lstStyle/>
          <a:p>
            <a:pPr marL="12700" marR="5080" indent="93345">
              <a:lnSpc>
                <a:spcPts val="1200"/>
              </a:lnSpc>
              <a:spcBef>
                <a:spcPts val="90"/>
              </a:spcBef>
            </a:pPr>
            <a:r>
              <a:rPr dirty="0" sz="1050" spc="-5" b="1">
                <a:latin typeface="Arial"/>
                <a:cs typeface="Arial"/>
              </a:rPr>
              <a:t>Percent </a:t>
            </a:r>
            <a:r>
              <a:rPr dirty="0" sz="1050" spc="15" b="1">
                <a:latin typeface="Arial"/>
                <a:cs typeface="Arial"/>
              </a:rPr>
              <a:t>of </a:t>
            </a:r>
            <a:r>
              <a:rPr dirty="0" sz="1050" spc="-5" b="1">
                <a:latin typeface="Arial"/>
                <a:cs typeface="Arial"/>
              </a:rPr>
              <a:t>Control Patients  </a:t>
            </a:r>
            <a:r>
              <a:rPr dirty="0" sz="1050" spc="-10" b="1">
                <a:latin typeface="Arial"/>
                <a:cs typeface="Arial"/>
              </a:rPr>
              <a:t>with </a:t>
            </a:r>
            <a:r>
              <a:rPr dirty="0" sz="1050" b="1">
                <a:latin typeface="Arial"/>
                <a:cs typeface="Arial"/>
              </a:rPr>
              <a:t>Crossover Procedure</a:t>
            </a:r>
            <a:r>
              <a:rPr dirty="0" sz="1050" spc="-75" b="1">
                <a:latin typeface="Arial"/>
                <a:cs typeface="Arial"/>
              </a:rPr>
              <a:t> </a:t>
            </a:r>
            <a:r>
              <a:rPr dirty="0" sz="1050" spc="-10" b="1">
                <a:latin typeface="Arial"/>
                <a:cs typeface="Arial"/>
              </a:rPr>
              <a:t>(%)</a:t>
            </a:r>
            <a:endParaRPr sz="105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375410" y="1815147"/>
            <a:ext cx="2439035" cy="1860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50" spc="-5">
                <a:latin typeface="Arial"/>
                <a:cs typeface="Arial"/>
              </a:rPr>
              <a:t>Within </a:t>
            </a:r>
            <a:r>
              <a:rPr dirty="0" sz="1050">
                <a:latin typeface="Arial"/>
                <a:cs typeface="Arial"/>
              </a:rPr>
              <a:t>6 </a:t>
            </a:r>
            <a:r>
              <a:rPr dirty="0" sz="1050" spc="-5">
                <a:latin typeface="Arial"/>
                <a:cs typeface="Arial"/>
              </a:rPr>
              <a:t>months </a:t>
            </a:r>
            <a:r>
              <a:rPr dirty="0" sz="1050" spc="5">
                <a:latin typeface="Arial"/>
                <a:cs typeface="Arial"/>
              </a:rPr>
              <a:t>of </a:t>
            </a:r>
            <a:r>
              <a:rPr dirty="0" sz="1050" spc="-5">
                <a:latin typeface="Arial"/>
                <a:cs typeface="Arial"/>
              </a:rPr>
              <a:t>eligibility </a:t>
            </a:r>
            <a:r>
              <a:rPr dirty="0" sz="1050">
                <a:latin typeface="Arial"/>
                <a:cs typeface="Arial"/>
              </a:rPr>
              <a:t>to</a:t>
            </a:r>
            <a:r>
              <a:rPr dirty="0" sz="1050" spc="20">
                <a:latin typeface="Arial"/>
                <a:cs typeface="Arial"/>
              </a:rPr>
              <a:t> </a:t>
            </a:r>
            <a:r>
              <a:rPr dirty="0" sz="1050" spc="-5">
                <a:latin typeface="Arial"/>
                <a:cs typeface="Arial"/>
              </a:rPr>
              <a:t>crossover</a:t>
            </a:r>
            <a:endParaRPr sz="105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720339" y="5278501"/>
            <a:ext cx="2160905" cy="1854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50" b="1">
                <a:latin typeface="Arial"/>
                <a:cs typeface="Arial"/>
              </a:rPr>
              <a:t>Days </a:t>
            </a:r>
            <a:r>
              <a:rPr dirty="0" sz="1050" spc="-15" b="1">
                <a:latin typeface="Arial"/>
                <a:cs typeface="Arial"/>
              </a:rPr>
              <a:t>Since Eligible </a:t>
            </a:r>
            <a:r>
              <a:rPr dirty="0" sz="1050" spc="-10" b="1">
                <a:latin typeface="Arial"/>
                <a:cs typeface="Arial"/>
              </a:rPr>
              <a:t>for</a:t>
            </a:r>
            <a:r>
              <a:rPr dirty="0" sz="1050" spc="114" b="1">
                <a:latin typeface="Arial"/>
                <a:cs typeface="Arial"/>
              </a:rPr>
              <a:t> </a:t>
            </a:r>
            <a:r>
              <a:rPr dirty="0" sz="1050" spc="-5" b="1">
                <a:latin typeface="Arial"/>
                <a:cs typeface="Arial"/>
              </a:rPr>
              <a:t>Crossover</a:t>
            </a:r>
            <a:endParaRPr sz="10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7575" y="607377"/>
            <a:ext cx="8044815" cy="701040"/>
          </a:xfrm>
          <a:prstGeom prst="rect"/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4400" spc="-135" b="1">
                <a:solidFill>
                  <a:srgbClr val="000000"/>
                </a:solidFill>
                <a:latin typeface="Trebuchet MS"/>
                <a:cs typeface="Trebuchet MS"/>
              </a:rPr>
              <a:t>Characteristics</a:t>
            </a:r>
            <a:r>
              <a:rPr dirty="0" sz="4400" spc="-1000" b="1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dirty="0" sz="4400" spc="-245" b="1">
                <a:solidFill>
                  <a:srgbClr val="000000"/>
                </a:solidFill>
                <a:latin typeface="Trebuchet MS"/>
                <a:cs typeface="Trebuchet MS"/>
              </a:rPr>
              <a:t>Prior </a:t>
            </a:r>
            <a:r>
              <a:rPr dirty="0" sz="4400" spc="-235" b="1">
                <a:solidFill>
                  <a:srgbClr val="000000"/>
                </a:solidFill>
                <a:latin typeface="Trebuchet MS"/>
                <a:cs typeface="Trebuchet MS"/>
              </a:rPr>
              <a:t>to </a:t>
            </a:r>
            <a:r>
              <a:rPr dirty="0" sz="4400" spc="-105" b="1">
                <a:solidFill>
                  <a:srgbClr val="000000"/>
                </a:solidFill>
                <a:latin typeface="Trebuchet MS"/>
                <a:cs typeface="Trebuchet MS"/>
              </a:rPr>
              <a:t>Crossover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77150" y="2586355"/>
            <a:ext cx="4030979" cy="2166620"/>
          </a:xfrm>
          <a:prstGeom prst="rect">
            <a:avLst/>
          </a:prstGeom>
        </p:spPr>
        <p:txBody>
          <a:bodyPr wrap="square" lIns="0" tIns="6350" rIns="0" bIns="0" rtlCol="0" vert="horz">
            <a:spAutoFit/>
          </a:bodyPr>
          <a:lstStyle/>
          <a:p>
            <a:pPr marL="12700" marR="5080">
              <a:lnSpc>
                <a:spcPct val="102400"/>
              </a:lnSpc>
              <a:spcBef>
                <a:spcPts val="50"/>
              </a:spcBef>
            </a:pPr>
            <a:r>
              <a:rPr dirty="0" sz="2750" spc="85">
                <a:latin typeface="Calibri"/>
                <a:cs typeface="Calibri"/>
              </a:rPr>
              <a:t>Patients who </a:t>
            </a:r>
            <a:r>
              <a:rPr dirty="0" sz="2750" spc="155">
                <a:latin typeface="Calibri"/>
                <a:cs typeface="Calibri"/>
              </a:rPr>
              <a:t>crossed</a:t>
            </a:r>
            <a:r>
              <a:rPr dirty="0" sz="2750" spc="-345">
                <a:latin typeface="Calibri"/>
                <a:cs typeface="Calibri"/>
              </a:rPr>
              <a:t> </a:t>
            </a:r>
            <a:r>
              <a:rPr dirty="0" sz="2750" spc="40">
                <a:latin typeface="Calibri"/>
                <a:cs typeface="Calibri"/>
              </a:rPr>
              <a:t>over  </a:t>
            </a:r>
            <a:r>
              <a:rPr dirty="0" sz="2750" spc="35">
                <a:latin typeface="Calibri"/>
                <a:cs typeface="Calibri"/>
              </a:rPr>
              <a:t>were </a:t>
            </a:r>
            <a:r>
              <a:rPr dirty="0" sz="2750" spc="-25" b="1">
                <a:latin typeface="Arial"/>
                <a:cs typeface="Arial"/>
              </a:rPr>
              <a:t>more </a:t>
            </a:r>
            <a:r>
              <a:rPr dirty="0" sz="2750" spc="-20" b="1">
                <a:latin typeface="Arial"/>
                <a:cs typeface="Arial"/>
              </a:rPr>
              <a:t>symptomatic  </a:t>
            </a:r>
            <a:r>
              <a:rPr dirty="0" sz="2750" b="1">
                <a:latin typeface="Arial"/>
                <a:cs typeface="Arial"/>
              </a:rPr>
              <a:t>with a </a:t>
            </a:r>
            <a:r>
              <a:rPr dirty="0" sz="2750" spc="-70" b="1">
                <a:latin typeface="Arial"/>
                <a:cs typeface="Arial"/>
              </a:rPr>
              <a:t>higher </a:t>
            </a:r>
            <a:r>
              <a:rPr dirty="0" sz="2750" spc="-20" b="1">
                <a:latin typeface="Arial"/>
                <a:cs typeface="Arial"/>
              </a:rPr>
              <a:t>prevalence  </a:t>
            </a:r>
            <a:r>
              <a:rPr dirty="0" sz="2750" spc="-45" b="1">
                <a:latin typeface="Arial"/>
                <a:cs typeface="Arial"/>
              </a:rPr>
              <a:t>of </a:t>
            </a:r>
            <a:r>
              <a:rPr dirty="0" sz="2750" spc="-5" b="1">
                <a:latin typeface="Arial"/>
                <a:cs typeface="Arial"/>
              </a:rPr>
              <a:t>torrential </a:t>
            </a:r>
            <a:r>
              <a:rPr dirty="0" sz="2750" spc="-245" b="1">
                <a:latin typeface="Arial"/>
                <a:cs typeface="Arial"/>
              </a:rPr>
              <a:t>TR </a:t>
            </a:r>
            <a:r>
              <a:rPr dirty="0" sz="2750" spc="-40" b="1">
                <a:latin typeface="Arial"/>
                <a:cs typeface="Arial"/>
              </a:rPr>
              <a:t>and</a:t>
            </a:r>
            <a:r>
              <a:rPr dirty="0" sz="2750" spc="-434" b="1">
                <a:latin typeface="Arial"/>
                <a:cs typeface="Arial"/>
              </a:rPr>
              <a:t> </a:t>
            </a:r>
            <a:r>
              <a:rPr dirty="0" sz="2750" spc="-20" b="1">
                <a:latin typeface="Arial"/>
                <a:cs typeface="Arial"/>
              </a:rPr>
              <a:t>more  </a:t>
            </a:r>
            <a:r>
              <a:rPr dirty="0" sz="2750" spc="-35" b="1">
                <a:latin typeface="Arial"/>
                <a:cs typeface="Arial"/>
              </a:rPr>
              <a:t>HFH </a:t>
            </a:r>
            <a:r>
              <a:rPr dirty="0" sz="2750" spc="-45" b="1">
                <a:latin typeface="Arial"/>
                <a:cs typeface="Arial"/>
              </a:rPr>
              <a:t>prior </a:t>
            </a:r>
            <a:r>
              <a:rPr dirty="0" sz="2750" spc="-15" b="1">
                <a:latin typeface="Arial"/>
                <a:cs typeface="Arial"/>
              </a:rPr>
              <a:t>to</a:t>
            </a:r>
            <a:r>
              <a:rPr dirty="0" sz="2750" spc="-430" b="1">
                <a:latin typeface="Arial"/>
                <a:cs typeface="Arial"/>
              </a:rPr>
              <a:t> </a:t>
            </a:r>
            <a:r>
              <a:rPr dirty="0" sz="2750" spc="-55" b="1">
                <a:latin typeface="Arial"/>
                <a:cs typeface="Arial"/>
              </a:rPr>
              <a:t>crossover</a:t>
            </a:r>
            <a:r>
              <a:rPr dirty="0" sz="2750" spc="-55">
                <a:latin typeface="Calibri"/>
                <a:cs typeface="Calibri"/>
              </a:rPr>
              <a:t>.</a:t>
            </a:r>
            <a:endParaRPr sz="2750">
              <a:latin typeface="Calibri"/>
              <a:cs typeface="Calibri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34454" y="2388107"/>
          <a:ext cx="7210425" cy="2606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79825"/>
                <a:gridCol w="1659254"/>
                <a:gridCol w="1852929"/>
              </a:tblGrid>
              <a:tr h="77381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ts val="1825"/>
                        </a:lnSpc>
                        <a:spcBef>
                          <a:spcPts val="5"/>
                        </a:spcBef>
                      </a:pPr>
                      <a:r>
                        <a:rPr dirty="0" sz="1550" spc="-10" b="1">
                          <a:latin typeface="Arial"/>
                          <a:cs typeface="Arial"/>
                        </a:rPr>
                        <a:t>Variable</a:t>
                      </a:r>
                      <a:r>
                        <a:rPr dirty="0" sz="1550" spc="-1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50" spc="40" b="1">
                          <a:latin typeface="Arial"/>
                          <a:cs typeface="Arial"/>
                        </a:rPr>
                        <a:t>at</a:t>
                      </a:r>
                      <a:r>
                        <a:rPr dirty="0" sz="1550" spc="-9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50" spc="-20" b="1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1550" spc="-7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50" spc="-60" b="1">
                          <a:latin typeface="Arial"/>
                          <a:cs typeface="Arial"/>
                        </a:rPr>
                        <a:t>Year</a:t>
                      </a:r>
                      <a:r>
                        <a:rPr dirty="0" sz="1550" spc="-114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50" spc="-35" b="1">
                          <a:latin typeface="Arial"/>
                          <a:cs typeface="Arial"/>
                        </a:rPr>
                        <a:t>(Prior</a:t>
                      </a:r>
                      <a:r>
                        <a:rPr dirty="0" sz="1550" spc="-114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50" spc="20" b="1"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550" spc="-1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50" spc="-35" b="1">
                          <a:latin typeface="Arial"/>
                          <a:cs typeface="Arial"/>
                        </a:rPr>
                        <a:t>Crossover)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172B54"/>
                      </a:solidFill>
                      <a:prstDash val="solid"/>
                    </a:lnL>
                    <a:lnT w="12700">
                      <a:solidFill>
                        <a:srgbClr val="172B54"/>
                      </a:solidFill>
                      <a:prstDash val="solid"/>
                    </a:lnT>
                    <a:lnB w="12700">
                      <a:solidFill>
                        <a:srgbClr val="172B54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240029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1550" spc="-10" b="1">
                          <a:latin typeface="Arial"/>
                          <a:cs typeface="Arial"/>
                        </a:rPr>
                        <a:t>Patients</a:t>
                      </a:r>
                      <a:r>
                        <a:rPr dirty="0" sz="1550" spc="-5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50" spc="-35" b="1">
                          <a:latin typeface="Arial"/>
                          <a:cs typeface="Arial"/>
                        </a:rPr>
                        <a:t>who</a:t>
                      </a:r>
                      <a:endParaRPr sz="1550">
                        <a:latin typeface="Arial"/>
                        <a:cs typeface="Arial"/>
                      </a:endParaRPr>
                    </a:p>
                    <a:p>
                      <a:pPr marL="546735" marR="193675" indent="-335280">
                        <a:lnSpc>
                          <a:spcPct val="109000"/>
                        </a:lnSpc>
                      </a:pPr>
                      <a:r>
                        <a:rPr dirty="0" sz="1550" spc="-20" b="1">
                          <a:latin typeface="Arial"/>
                          <a:cs typeface="Arial"/>
                        </a:rPr>
                        <a:t>Crossed</a:t>
                      </a:r>
                      <a:r>
                        <a:rPr dirty="0" sz="1550" spc="-2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50" spc="-30" b="1">
                          <a:latin typeface="Arial"/>
                          <a:cs typeface="Arial"/>
                        </a:rPr>
                        <a:t>Over  </a:t>
                      </a:r>
                      <a:r>
                        <a:rPr dirty="0" sz="1550" spc="-5" b="1">
                          <a:latin typeface="Arial"/>
                          <a:cs typeface="Arial"/>
                        </a:rPr>
                        <a:t>N=142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T w="12700">
                      <a:solidFill>
                        <a:srgbClr val="172B54"/>
                      </a:solidFill>
                      <a:prstDash val="solid"/>
                    </a:lnT>
                    <a:lnB w="12700">
                      <a:solidFill>
                        <a:srgbClr val="172B54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20129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1550" spc="-10" b="1">
                          <a:latin typeface="Arial"/>
                          <a:cs typeface="Arial"/>
                        </a:rPr>
                        <a:t>Patients </a:t>
                      </a:r>
                      <a:r>
                        <a:rPr dirty="0" sz="1550" spc="-35" b="1">
                          <a:latin typeface="Arial"/>
                          <a:cs typeface="Arial"/>
                        </a:rPr>
                        <a:t>who</a:t>
                      </a:r>
                      <a:r>
                        <a:rPr dirty="0" sz="1550" spc="-14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50" spc="-20" b="1">
                          <a:latin typeface="Arial"/>
                          <a:cs typeface="Arial"/>
                        </a:rPr>
                        <a:t>did</a:t>
                      </a:r>
                      <a:endParaRPr sz="1550">
                        <a:latin typeface="Arial"/>
                        <a:cs typeface="Arial"/>
                      </a:endParaRPr>
                    </a:p>
                    <a:p>
                      <a:pPr marL="728980" marR="241300" indent="-408305">
                        <a:lnSpc>
                          <a:spcPct val="109000"/>
                        </a:lnSpc>
                      </a:pPr>
                      <a:r>
                        <a:rPr dirty="0" sz="1550" spc="5" b="1">
                          <a:latin typeface="Arial"/>
                          <a:cs typeface="Arial"/>
                        </a:rPr>
                        <a:t>not</a:t>
                      </a:r>
                      <a:r>
                        <a:rPr dirty="0" sz="1550" spc="-14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50" spc="-45" b="1">
                          <a:latin typeface="Arial"/>
                          <a:cs typeface="Arial"/>
                        </a:rPr>
                        <a:t>Crossover  </a:t>
                      </a:r>
                      <a:r>
                        <a:rPr dirty="0" sz="1550" spc="-20" b="1">
                          <a:latin typeface="Arial"/>
                          <a:cs typeface="Arial"/>
                        </a:rPr>
                        <a:t>N=94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R w="12700">
                      <a:solidFill>
                        <a:srgbClr val="172B54"/>
                      </a:solidFill>
                      <a:prstDash val="solid"/>
                    </a:lnR>
                    <a:lnT w="12700">
                      <a:solidFill>
                        <a:srgbClr val="172B54"/>
                      </a:solidFill>
                      <a:prstDash val="solid"/>
                    </a:lnT>
                    <a:lnB w="12700">
                      <a:solidFill>
                        <a:srgbClr val="172B54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  <a:tr h="261238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550" spc="-25" b="1">
                          <a:latin typeface="Arial"/>
                          <a:cs typeface="Arial"/>
                        </a:rPr>
                        <a:t>Torrential</a:t>
                      </a:r>
                      <a:r>
                        <a:rPr dirty="0" sz="1550" spc="-7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50" spc="-125" b="1">
                          <a:latin typeface="Arial"/>
                          <a:cs typeface="Arial"/>
                        </a:rPr>
                        <a:t>TR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12700">
                      <a:solidFill>
                        <a:srgbClr val="172B54"/>
                      </a:solidFill>
                      <a:prstDash val="solid"/>
                    </a:lnL>
                    <a:lnT w="12700">
                      <a:solidFill>
                        <a:srgbClr val="172B54"/>
                      </a:solidFill>
                      <a:prstDash val="solid"/>
                    </a:lnT>
                    <a:lnB w="12700">
                      <a:solidFill>
                        <a:srgbClr val="E8E8E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550" spc="85">
                          <a:latin typeface="Calibri"/>
                          <a:cs typeface="Calibri"/>
                        </a:rPr>
                        <a:t>65.2%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T w="12700">
                      <a:solidFill>
                        <a:srgbClr val="172B54"/>
                      </a:solidFill>
                      <a:prstDash val="solid"/>
                    </a:lnT>
                    <a:lnB w="12700">
                      <a:solidFill>
                        <a:srgbClr val="E8E8E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239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550" spc="85">
                          <a:latin typeface="Calibri"/>
                          <a:cs typeface="Calibri"/>
                        </a:rPr>
                        <a:t>41.5%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R w="12700">
                      <a:solidFill>
                        <a:srgbClr val="172B54"/>
                      </a:solidFill>
                      <a:prstDash val="solid"/>
                    </a:lnR>
                    <a:lnT w="12700">
                      <a:solidFill>
                        <a:srgbClr val="172B54"/>
                      </a:solidFill>
                      <a:prstDash val="solid"/>
                    </a:lnT>
                    <a:lnB w="12700">
                      <a:solidFill>
                        <a:srgbClr val="E8E8E8"/>
                      </a:solidFill>
                      <a:prstDash val="solid"/>
                    </a:lnB>
                  </a:tcPr>
                </a:tc>
              </a:tr>
              <a:tr h="261365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550" spc="-35" b="1">
                          <a:latin typeface="Arial"/>
                          <a:cs typeface="Arial"/>
                        </a:rPr>
                        <a:t>NYHA</a:t>
                      </a:r>
                      <a:r>
                        <a:rPr dirty="0" sz="1550" spc="-14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50" spc="50" b="1">
                          <a:latin typeface="Arial"/>
                          <a:cs typeface="Arial"/>
                        </a:rPr>
                        <a:t>III/IV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8255">
                    <a:lnL w="12700">
                      <a:solidFill>
                        <a:srgbClr val="172B54"/>
                      </a:solidFill>
                      <a:prstDash val="solid"/>
                    </a:lnL>
                    <a:lnT w="12700">
                      <a:solidFill>
                        <a:srgbClr val="E8E8E8"/>
                      </a:solidFill>
                      <a:prstDash val="solid"/>
                    </a:lnT>
                    <a:lnB w="12700">
                      <a:solidFill>
                        <a:srgbClr val="E8E8E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550" spc="85">
                          <a:latin typeface="Calibri"/>
                          <a:cs typeface="Calibri"/>
                        </a:rPr>
                        <a:t>47.5%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8255">
                    <a:lnT w="12700">
                      <a:solidFill>
                        <a:srgbClr val="E8E8E8"/>
                      </a:solidFill>
                      <a:prstDash val="solid"/>
                    </a:lnT>
                    <a:lnB w="12700">
                      <a:solidFill>
                        <a:srgbClr val="E8E8E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239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550" spc="85">
                          <a:latin typeface="Calibri"/>
                          <a:cs typeface="Calibri"/>
                        </a:rPr>
                        <a:t>30.4%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8255">
                    <a:lnR w="12700">
                      <a:solidFill>
                        <a:srgbClr val="172B54"/>
                      </a:solidFill>
                      <a:prstDash val="solid"/>
                    </a:lnR>
                    <a:lnT w="12700">
                      <a:solidFill>
                        <a:srgbClr val="E8E8E8"/>
                      </a:solidFill>
                      <a:prstDash val="solid"/>
                    </a:lnT>
                    <a:lnB w="12700">
                      <a:solidFill>
                        <a:srgbClr val="E8E8E8"/>
                      </a:solidFill>
                      <a:prstDash val="solid"/>
                    </a:lnB>
                  </a:tcPr>
                </a:tc>
              </a:tr>
              <a:tr h="261238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550" spc="-65" b="1">
                          <a:latin typeface="Arial"/>
                          <a:cs typeface="Arial"/>
                        </a:rPr>
                        <a:t>KCCQ</a:t>
                      </a:r>
                      <a:r>
                        <a:rPr dirty="0" sz="1550" spc="-10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50" spc="-30" b="1">
                          <a:latin typeface="Arial"/>
                          <a:cs typeface="Arial"/>
                        </a:rPr>
                        <a:t>Change</a:t>
                      </a:r>
                      <a:r>
                        <a:rPr dirty="0" sz="1550" spc="-1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50" spc="-5" b="1">
                          <a:latin typeface="Arial"/>
                          <a:cs typeface="Arial"/>
                        </a:rPr>
                        <a:t>(baseline</a:t>
                      </a:r>
                      <a:r>
                        <a:rPr dirty="0" sz="1550" spc="-1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50" spc="15" b="1"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550" spc="-5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50" spc="-25" b="1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1550" spc="-15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50" spc="-20" b="1">
                          <a:latin typeface="Arial"/>
                          <a:cs typeface="Arial"/>
                        </a:rPr>
                        <a:t>year)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8255">
                    <a:lnL w="12700">
                      <a:solidFill>
                        <a:srgbClr val="172B54"/>
                      </a:solidFill>
                      <a:prstDash val="solid"/>
                    </a:lnL>
                    <a:lnT w="12700">
                      <a:solidFill>
                        <a:srgbClr val="E8E8E8"/>
                      </a:solidFill>
                      <a:prstDash val="solid"/>
                    </a:lnT>
                    <a:lnB w="12700">
                      <a:solidFill>
                        <a:srgbClr val="E8E8E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550" spc="55">
                          <a:latin typeface="Calibri"/>
                          <a:cs typeface="Calibri"/>
                        </a:rPr>
                        <a:t>0 </a:t>
                      </a:r>
                      <a:r>
                        <a:rPr dirty="0" sz="1550" spc="65">
                          <a:latin typeface="Calibri"/>
                          <a:cs typeface="Calibri"/>
                        </a:rPr>
                        <a:t>±</a:t>
                      </a:r>
                      <a:r>
                        <a:rPr dirty="0" sz="1550" spc="-10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spc="35">
                          <a:latin typeface="Calibri"/>
                          <a:cs typeface="Calibri"/>
                        </a:rPr>
                        <a:t>18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8255">
                    <a:lnT w="12700">
                      <a:solidFill>
                        <a:srgbClr val="E8E8E8"/>
                      </a:solidFill>
                      <a:prstDash val="solid"/>
                    </a:lnT>
                    <a:lnB w="12700">
                      <a:solidFill>
                        <a:srgbClr val="E8E8E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048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550" spc="55">
                          <a:latin typeface="Calibri"/>
                          <a:cs typeface="Calibri"/>
                        </a:rPr>
                        <a:t>7 </a:t>
                      </a:r>
                      <a:r>
                        <a:rPr dirty="0" sz="1550" spc="65">
                          <a:latin typeface="Calibri"/>
                          <a:cs typeface="Calibri"/>
                        </a:rPr>
                        <a:t>±</a:t>
                      </a:r>
                      <a:r>
                        <a:rPr dirty="0" sz="1550" spc="-10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spc="35">
                          <a:latin typeface="Calibri"/>
                          <a:cs typeface="Calibri"/>
                        </a:rPr>
                        <a:t>18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8255">
                    <a:lnR w="12700">
                      <a:solidFill>
                        <a:srgbClr val="172B54"/>
                      </a:solidFill>
                      <a:prstDash val="solid"/>
                    </a:lnR>
                    <a:lnT w="12700">
                      <a:solidFill>
                        <a:srgbClr val="E8E8E8"/>
                      </a:solidFill>
                      <a:prstDash val="solid"/>
                    </a:lnT>
                    <a:lnB w="12700">
                      <a:solidFill>
                        <a:srgbClr val="E8E8E8"/>
                      </a:solidFill>
                      <a:prstDash val="solid"/>
                    </a:lnB>
                  </a:tcPr>
                </a:tc>
              </a:tr>
              <a:tr h="261238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550" spc="10" b="1">
                          <a:latin typeface="Arial"/>
                          <a:cs typeface="Arial"/>
                        </a:rPr>
                        <a:t>6MWD</a:t>
                      </a:r>
                      <a:r>
                        <a:rPr dirty="0" sz="1550" spc="-33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50" spc="-30" b="1">
                          <a:latin typeface="Arial"/>
                          <a:cs typeface="Arial"/>
                        </a:rPr>
                        <a:t>Change </a:t>
                      </a:r>
                      <a:r>
                        <a:rPr dirty="0" sz="1550" spc="-10" b="1">
                          <a:latin typeface="Arial"/>
                          <a:cs typeface="Arial"/>
                        </a:rPr>
                        <a:t>(baseline </a:t>
                      </a:r>
                      <a:r>
                        <a:rPr dirty="0" sz="1550" spc="-20" b="1">
                          <a:latin typeface="Arial"/>
                          <a:cs typeface="Arial"/>
                        </a:rPr>
                        <a:t>to 1 year)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8890">
                    <a:lnL w="12700">
                      <a:solidFill>
                        <a:srgbClr val="172B54"/>
                      </a:solidFill>
                      <a:prstDash val="solid"/>
                    </a:lnL>
                    <a:lnT w="12700">
                      <a:solidFill>
                        <a:srgbClr val="E8E8E8"/>
                      </a:solidFill>
                      <a:prstDash val="solid"/>
                    </a:lnT>
                    <a:lnB w="12700">
                      <a:solidFill>
                        <a:srgbClr val="E8E8E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550" spc="55">
                          <a:latin typeface="Calibri"/>
                          <a:cs typeface="Calibri"/>
                        </a:rPr>
                        <a:t>-22 </a:t>
                      </a:r>
                      <a:r>
                        <a:rPr dirty="0" sz="1550" spc="70">
                          <a:latin typeface="Calibri"/>
                          <a:cs typeface="Calibri"/>
                        </a:rPr>
                        <a:t>±</a:t>
                      </a:r>
                      <a:r>
                        <a:rPr dirty="0" sz="1550" spc="-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spc="65">
                          <a:latin typeface="Calibri"/>
                          <a:cs typeface="Calibri"/>
                        </a:rPr>
                        <a:t>103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8890">
                    <a:lnT w="12700">
                      <a:solidFill>
                        <a:srgbClr val="E8E8E8"/>
                      </a:solidFill>
                      <a:prstDash val="solid"/>
                    </a:lnT>
                    <a:lnB w="12700">
                      <a:solidFill>
                        <a:srgbClr val="E8E8E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048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550">
                          <a:latin typeface="Calibri"/>
                          <a:cs typeface="Calibri"/>
                        </a:rPr>
                        <a:t>-1 </a:t>
                      </a:r>
                      <a:r>
                        <a:rPr dirty="0" sz="1550" spc="70">
                          <a:latin typeface="Calibri"/>
                          <a:cs typeface="Calibri"/>
                        </a:rPr>
                        <a:t>±</a:t>
                      </a:r>
                      <a:r>
                        <a:rPr dirty="0" sz="1550" spc="-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spc="35">
                          <a:latin typeface="Calibri"/>
                          <a:cs typeface="Calibri"/>
                        </a:rPr>
                        <a:t>90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8890">
                    <a:lnR w="12700">
                      <a:solidFill>
                        <a:srgbClr val="172B54"/>
                      </a:solidFill>
                      <a:prstDash val="solid"/>
                    </a:lnR>
                    <a:lnT w="12700">
                      <a:solidFill>
                        <a:srgbClr val="E8E8E8"/>
                      </a:solidFill>
                      <a:prstDash val="solid"/>
                    </a:lnT>
                    <a:lnB w="12700">
                      <a:solidFill>
                        <a:srgbClr val="E8E8E8"/>
                      </a:solidFill>
                      <a:prstDash val="solid"/>
                    </a:lnB>
                  </a:tcPr>
                </a:tc>
              </a:tr>
              <a:tr h="261239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550" spc="-5" b="1">
                          <a:latin typeface="Arial"/>
                          <a:cs typeface="Arial"/>
                        </a:rPr>
                        <a:t>HFH</a:t>
                      </a:r>
                      <a:r>
                        <a:rPr dirty="0" sz="1550" spc="-9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50" b="1">
                          <a:latin typeface="Arial"/>
                          <a:cs typeface="Arial"/>
                        </a:rPr>
                        <a:t>(events/patient-year)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L w="12700">
                      <a:solidFill>
                        <a:srgbClr val="172B54"/>
                      </a:solidFill>
                      <a:prstDash val="solid"/>
                    </a:lnL>
                    <a:lnT w="12700">
                      <a:solidFill>
                        <a:srgbClr val="E8E8E8"/>
                      </a:solidFill>
                      <a:prstDash val="solid"/>
                    </a:lnT>
                    <a:lnB w="12700">
                      <a:solidFill>
                        <a:srgbClr val="E8E8E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587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550" spc="65">
                          <a:latin typeface="Calibri"/>
                          <a:cs typeface="Calibri"/>
                        </a:rPr>
                        <a:t>0.17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9525">
                    <a:lnT w="12700">
                      <a:solidFill>
                        <a:srgbClr val="E8E8E8"/>
                      </a:solidFill>
                      <a:prstDash val="solid"/>
                    </a:lnT>
                    <a:lnB w="12700">
                      <a:solidFill>
                        <a:srgbClr val="E8E8E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747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550" spc="65">
                          <a:latin typeface="Calibri"/>
                          <a:cs typeface="Calibri"/>
                        </a:rPr>
                        <a:t>0.07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9525">
                    <a:lnR w="12700">
                      <a:solidFill>
                        <a:srgbClr val="172B54"/>
                      </a:solidFill>
                      <a:prstDash val="solid"/>
                    </a:lnR>
                    <a:lnT w="12700">
                      <a:solidFill>
                        <a:srgbClr val="E8E8E8"/>
                      </a:solidFill>
                      <a:prstDash val="solid"/>
                    </a:lnT>
                    <a:lnB w="12700">
                      <a:solidFill>
                        <a:srgbClr val="E8E8E8"/>
                      </a:solidFill>
                      <a:prstDash val="solid"/>
                    </a:lnB>
                  </a:tcPr>
                </a:tc>
              </a:tr>
              <a:tr h="512952">
                <a:tc>
                  <a:txBody>
                    <a:bodyPr/>
                    <a:lstStyle/>
                    <a:p>
                      <a:pPr marL="68580" marR="318135">
                        <a:lnSpc>
                          <a:spcPts val="2030"/>
                        </a:lnSpc>
                      </a:pPr>
                      <a:r>
                        <a:rPr dirty="0" sz="1550" b="1">
                          <a:latin typeface="Arial"/>
                          <a:cs typeface="Arial"/>
                        </a:rPr>
                        <a:t>Diuretic</a:t>
                      </a:r>
                      <a:r>
                        <a:rPr dirty="0" sz="1550" spc="-1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50" spc="-20" b="1">
                          <a:latin typeface="Arial"/>
                          <a:cs typeface="Arial"/>
                        </a:rPr>
                        <a:t>Dose</a:t>
                      </a:r>
                      <a:r>
                        <a:rPr dirty="0" sz="1550" spc="-114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50" spc="-15" b="1">
                          <a:latin typeface="Arial"/>
                          <a:cs typeface="Arial"/>
                        </a:rPr>
                        <a:t>Change</a:t>
                      </a:r>
                      <a:r>
                        <a:rPr dirty="0" sz="1550" spc="-114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50" b="1">
                          <a:latin typeface="Arial"/>
                          <a:cs typeface="Arial"/>
                        </a:rPr>
                        <a:t>(baseline</a:t>
                      </a:r>
                      <a:r>
                        <a:rPr dirty="0" sz="1550" spc="-1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50" spc="-20" b="1"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550" spc="-6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50" spc="-20" b="1">
                          <a:latin typeface="Arial"/>
                          <a:cs typeface="Arial"/>
                        </a:rPr>
                        <a:t>1  year)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172B54"/>
                      </a:solidFill>
                      <a:prstDash val="solid"/>
                    </a:lnL>
                    <a:lnT w="12700">
                      <a:solidFill>
                        <a:srgbClr val="E8E8E8"/>
                      </a:solidFill>
                      <a:prstDash val="solid"/>
                    </a:lnT>
                    <a:lnB w="12700">
                      <a:solidFill>
                        <a:srgbClr val="172B5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032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550" spc="70">
                          <a:latin typeface="Calibri"/>
                          <a:cs typeface="Calibri"/>
                        </a:rPr>
                        <a:t>+22</a:t>
                      </a:r>
                      <a:r>
                        <a:rPr dirty="0" sz="1550" spc="-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spc="110">
                          <a:latin typeface="Calibri"/>
                          <a:cs typeface="Calibri"/>
                        </a:rPr>
                        <a:t>mg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9525">
                    <a:lnT w="12700">
                      <a:solidFill>
                        <a:srgbClr val="E8E8E8"/>
                      </a:solidFill>
                      <a:prstDash val="solid"/>
                    </a:lnT>
                    <a:lnB w="12700">
                      <a:solidFill>
                        <a:srgbClr val="172B5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302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550" spc="50">
                          <a:latin typeface="Calibri"/>
                          <a:cs typeface="Calibri"/>
                        </a:rPr>
                        <a:t>+5</a:t>
                      </a:r>
                      <a:r>
                        <a:rPr dirty="0" sz="155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spc="70">
                          <a:latin typeface="Calibri"/>
                          <a:cs typeface="Calibri"/>
                        </a:rPr>
                        <a:t>mg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9525">
                    <a:lnR w="12700">
                      <a:solidFill>
                        <a:srgbClr val="172B54"/>
                      </a:solidFill>
                      <a:prstDash val="solid"/>
                    </a:lnR>
                    <a:lnT w="12700">
                      <a:solidFill>
                        <a:srgbClr val="E8E8E8"/>
                      </a:solidFill>
                      <a:prstDash val="solid"/>
                    </a:lnT>
                    <a:lnB w="12700">
                      <a:solidFill>
                        <a:srgbClr val="172B54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3048000" y="6248400"/>
            <a:ext cx="6096000" cy="485775"/>
          </a:xfrm>
          <a:prstGeom prst="rect">
            <a:avLst/>
          </a:prstGeom>
          <a:solidFill>
            <a:srgbClr val="FFFFFF"/>
          </a:solidFill>
          <a:ln w="19050">
            <a:solidFill>
              <a:srgbClr val="172B54"/>
            </a:solidFill>
          </a:ln>
        </p:spPr>
        <p:txBody>
          <a:bodyPr wrap="square" lIns="0" tIns="39370" rIns="0" bIns="0" rtlCol="0" vert="horz">
            <a:spAutoFit/>
          </a:bodyPr>
          <a:lstStyle/>
          <a:p>
            <a:pPr algn="ctr" marL="134620" marR="119380" indent="2540">
              <a:lnSpc>
                <a:spcPct val="109500"/>
              </a:lnSpc>
              <a:spcBef>
                <a:spcPts val="310"/>
              </a:spcBef>
            </a:pPr>
            <a:r>
              <a:rPr dirty="0" sz="800" spc="35">
                <a:latin typeface="Calibri"/>
                <a:cs typeface="Calibri"/>
              </a:rPr>
              <a:t>Includes</a:t>
            </a:r>
            <a:r>
              <a:rPr dirty="0" sz="800" spc="-55">
                <a:latin typeface="Calibri"/>
                <a:cs typeface="Calibri"/>
              </a:rPr>
              <a:t> </a:t>
            </a:r>
            <a:r>
              <a:rPr dirty="0" sz="800" spc="25">
                <a:latin typeface="Calibri"/>
                <a:cs typeface="Calibri"/>
              </a:rPr>
              <a:t>patients</a:t>
            </a:r>
            <a:r>
              <a:rPr dirty="0" sz="800" spc="-50">
                <a:latin typeface="Calibri"/>
                <a:cs typeface="Calibri"/>
              </a:rPr>
              <a:t> </a:t>
            </a:r>
            <a:r>
              <a:rPr dirty="0" sz="800" spc="20">
                <a:latin typeface="Calibri"/>
                <a:cs typeface="Calibri"/>
              </a:rPr>
              <a:t>eligible</a:t>
            </a:r>
            <a:r>
              <a:rPr dirty="0" sz="800" spc="-85">
                <a:latin typeface="Calibri"/>
                <a:cs typeface="Calibri"/>
              </a:rPr>
              <a:t> </a:t>
            </a:r>
            <a:r>
              <a:rPr dirty="0" sz="800">
                <a:latin typeface="Calibri"/>
                <a:cs typeface="Calibri"/>
              </a:rPr>
              <a:t>for </a:t>
            </a:r>
            <a:r>
              <a:rPr dirty="0" sz="800" spc="20">
                <a:latin typeface="Calibri"/>
                <a:cs typeface="Calibri"/>
              </a:rPr>
              <a:t>crossover</a:t>
            </a:r>
            <a:r>
              <a:rPr dirty="0" sz="800" spc="5">
                <a:latin typeface="Calibri"/>
                <a:cs typeface="Calibri"/>
              </a:rPr>
              <a:t> </a:t>
            </a:r>
            <a:r>
              <a:rPr dirty="0" sz="800" spc="20">
                <a:latin typeface="Calibri"/>
                <a:cs typeface="Calibri"/>
              </a:rPr>
              <a:t>(completed</a:t>
            </a:r>
            <a:r>
              <a:rPr dirty="0" sz="800" spc="-35">
                <a:latin typeface="Calibri"/>
                <a:cs typeface="Calibri"/>
              </a:rPr>
              <a:t> </a:t>
            </a:r>
            <a:r>
              <a:rPr dirty="0" sz="800" spc="20">
                <a:latin typeface="Calibri"/>
                <a:cs typeface="Calibri"/>
              </a:rPr>
              <a:t>1-year</a:t>
            </a:r>
            <a:r>
              <a:rPr dirty="0" sz="800" spc="5">
                <a:latin typeface="Calibri"/>
                <a:cs typeface="Calibri"/>
              </a:rPr>
              <a:t> </a:t>
            </a:r>
            <a:r>
              <a:rPr dirty="0" sz="800" spc="10">
                <a:latin typeface="Calibri"/>
                <a:cs typeface="Calibri"/>
              </a:rPr>
              <a:t>follow-up),</a:t>
            </a:r>
            <a:r>
              <a:rPr dirty="0" sz="800" spc="-35">
                <a:latin typeface="Calibri"/>
                <a:cs typeface="Calibri"/>
              </a:rPr>
              <a:t> </a:t>
            </a:r>
            <a:r>
              <a:rPr dirty="0" sz="800" spc="25">
                <a:latin typeface="Calibri"/>
                <a:cs typeface="Calibri"/>
              </a:rPr>
              <a:t>patients</a:t>
            </a:r>
            <a:r>
              <a:rPr dirty="0" sz="800" spc="-55">
                <a:latin typeface="Calibri"/>
                <a:cs typeface="Calibri"/>
              </a:rPr>
              <a:t> </a:t>
            </a:r>
            <a:r>
              <a:rPr dirty="0" sz="800" spc="10">
                <a:latin typeface="Calibri"/>
                <a:cs typeface="Calibri"/>
              </a:rPr>
              <a:t>with</a:t>
            </a:r>
            <a:r>
              <a:rPr dirty="0" sz="800" spc="-25">
                <a:latin typeface="Calibri"/>
                <a:cs typeface="Calibri"/>
              </a:rPr>
              <a:t> </a:t>
            </a:r>
            <a:r>
              <a:rPr dirty="0" sz="800" spc="25">
                <a:latin typeface="Calibri"/>
                <a:cs typeface="Calibri"/>
              </a:rPr>
              <a:t>tricuspid</a:t>
            </a:r>
            <a:r>
              <a:rPr dirty="0" sz="800" spc="-35">
                <a:latin typeface="Calibri"/>
                <a:cs typeface="Calibri"/>
              </a:rPr>
              <a:t> </a:t>
            </a:r>
            <a:r>
              <a:rPr dirty="0" sz="800" spc="15">
                <a:latin typeface="Calibri"/>
                <a:cs typeface="Calibri"/>
              </a:rPr>
              <a:t>valve</a:t>
            </a:r>
            <a:r>
              <a:rPr dirty="0" sz="800" spc="-10">
                <a:latin typeface="Calibri"/>
                <a:cs typeface="Calibri"/>
              </a:rPr>
              <a:t> </a:t>
            </a:r>
            <a:r>
              <a:rPr dirty="0" sz="800" spc="10">
                <a:latin typeface="Calibri"/>
                <a:cs typeface="Calibri"/>
              </a:rPr>
              <a:t>surgery</a:t>
            </a:r>
            <a:r>
              <a:rPr dirty="0" sz="800" spc="-25">
                <a:latin typeface="Calibri"/>
                <a:cs typeface="Calibri"/>
              </a:rPr>
              <a:t> </a:t>
            </a:r>
            <a:r>
              <a:rPr dirty="0" sz="800" spc="15">
                <a:latin typeface="Calibri"/>
                <a:cs typeface="Calibri"/>
              </a:rPr>
              <a:t>are</a:t>
            </a:r>
            <a:r>
              <a:rPr dirty="0" sz="800" spc="-85">
                <a:latin typeface="Calibri"/>
                <a:cs typeface="Calibri"/>
              </a:rPr>
              <a:t> </a:t>
            </a:r>
            <a:r>
              <a:rPr dirty="0" sz="800" spc="30">
                <a:latin typeface="Calibri"/>
                <a:cs typeface="Calibri"/>
              </a:rPr>
              <a:t>excluded.</a:t>
            </a:r>
            <a:r>
              <a:rPr dirty="0" sz="800" spc="-20">
                <a:latin typeface="Calibri"/>
                <a:cs typeface="Calibri"/>
              </a:rPr>
              <a:t> </a:t>
            </a:r>
            <a:r>
              <a:rPr dirty="0" sz="800" spc="25" i="1">
                <a:latin typeface="Calibri"/>
                <a:cs typeface="Calibri"/>
              </a:rPr>
              <a:t>TR</a:t>
            </a:r>
            <a:r>
              <a:rPr dirty="0" sz="800" spc="25">
                <a:latin typeface="Calibri"/>
                <a:cs typeface="Calibri"/>
              </a:rPr>
              <a:t>,</a:t>
            </a:r>
            <a:r>
              <a:rPr dirty="0" sz="800" spc="-35">
                <a:latin typeface="Calibri"/>
                <a:cs typeface="Calibri"/>
              </a:rPr>
              <a:t> </a:t>
            </a:r>
            <a:r>
              <a:rPr dirty="0" sz="800" spc="25">
                <a:latin typeface="Calibri"/>
                <a:cs typeface="Calibri"/>
              </a:rPr>
              <a:t>tricuspid  </a:t>
            </a:r>
            <a:r>
              <a:rPr dirty="0" sz="800" spc="5">
                <a:latin typeface="Calibri"/>
                <a:cs typeface="Calibri"/>
              </a:rPr>
              <a:t>regurgitation;</a:t>
            </a:r>
            <a:r>
              <a:rPr dirty="0" sz="800" spc="-30">
                <a:latin typeface="Calibri"/>
                <a:cs typeface="Calibri"/>
              </a:rPr>
              <a:t> </a:t>
            </a:r>
            <a:r>
              <a:rPr dirty="0" sz="800" spc="40" i="1">
                <a:latin typeface="Calibri"/>
                <a:cs typeface="Calibri"/>
              </a:rPr>
              <a:t>NYHA</a:t>
            </a:r>
            <a:r>
              <a:rPr dirty="0" sz="800" spc="40">
                <a:latin typeface="Calibri"/>
                <a:cs typeface="Calibri"/>
              </a:rPr>
              <a:t>,</a:t>
            </a:r>
            <a:r>
              <a:rPr dirty="0" sz="800" spc="-40">
                <a:latin typeface="Calibri"/>
                <a:cs typeface="Calibri"/>
              </a:rPr>
              <a:t> </a:t>
            </a:r>
            <a:r>
              <a:rPr dirty="0" sz="800" spc="25">
                <a:latin typeface="Calibri"/>
                <a:cs typeface="Calibri"/>
              </a:rPr>
              <a:t>New</a:t>
            </a:r>
            <a:r>
              <a:rPr dirty="0" sz="800" spc="-20">
                <a:latin typeface="Calibri"/>
                <a:cs typeface="Calibri"/>
              </a:rPr>
              <a:t> </a:t>
            </a:r>
            <a:r>
              <a:rPr dirty="0" sz="800" spc="15">
                <a:latin typeface="Calibri"/>
                <a:cs typeface="Calibri"/>
              </a:rPr>
              <a:t>York</a:t>
            </a:r>
            <a:r>
              <a:rPr dirty="0" sz="800" spc="-55">
                <a:latin typeface="Calibri"/>
                <a:cs typeface="Calibri"/>
              </a:rPr>
              <a:t> </a:t>
            </a:r>
            <a:r>
              <a:rPr dirty="0" sz="800" spc="15">
                <a:latin typeface="Calibri"/>
                <a:cs typeface="Calibri"/>
              </a:rPr>
              <a:t>Heart</a:t>
            </a:r>
            <a:r>
              <a:rPr dirty="0" sz="800" spc="5">
                <a:latin typeface="Calibri"/>
                <a:cs typeface="Calibri"/>
              </a:rPr>
              <a:t> </a:t>
            </a:r>
            <a:r>
              <a:rPr dirty="0" sz="800" spc="25">
                <a:latin typeface="Calibri"/>
                <a:cs typeface="Calibri"/>
              </a:rPr>
              <a:t>Association;</a:t>
            </a:r>
            <a:r>
              <a:rPr dirty="0" sz="800" spc="-10">
                <a:latin typeface="Calibri"/>
                <a:cs typeface="Calibri"/>
              </a:rPr>
              <a:t> </a:t>
            </a:r>
            <a:r>
              <a:rPr dirty="0" sz="800" spc="70" i="1">
                <a:latin typeface="Calibri"/>
                <a:cs typeface="Calibri"/>
              </a:rPr>
              <a:t>KCCQ</a:t>
            </a:r>
            <a:r>
              <a:rPr dirty="0" sz="800" spc="70">
                <a:latin typeface="Calibri"/>
                <a:cs typeface="Calibri"/>
              </a:rPr>
              <a:t>,</a:t>
            </a:r>
            <a:r>
              <a:rPr dirty="0" sz="800" spc="-40">
                <a:latin typeface="Calibri"/>
                <a:cs typeface="Calibri"/>
              </a:rPr>
              <a:t> </a:t>
            </a:r>
            <a:r>
              <a:rPr dirty="0" sz="800" spc="40">
                <a:latin typeface="Calibri"/>
                <a:cs typeface="Calibri"/>
              </a:rPr>
              <a:t>Kansas</a:t>
            </a:r>
            <a:r>
              <a:rPr dirty="0" sz="800" spc="25">
                <a:latin typeface="Calibri"/>
                <a:cs typeface="Calibri"/>
              </a:rPr>
              <a:t> </a:t>
            </a:r>
            <a:r>
              <a:rPr dirty="0" sz="800" spc="20">
                <a:latin typeface="Calibri"/>
                <a:cs typeface="Calibri"/>
              </a:rPr>
              <a:t>City</a:t>
            </a:r>
            <a:r>
              <a:rPr dirty="0" sz="800" spc="-25">
                <a:latin typeface="Calibri"/>
                <a:cs typeface="Calibri"/>
              </a:rPr>
              <a:t> </a:t>
            </a:r>
            <a:r>
              <a:rPr dirty="0" sz="800" spc="15">
                <a:latin typeface="Calibri"/>
                <a:cs typeface="Calibri"/>
              </a:rPr>
              <a:t>Cardiomyopathy</a:t>
            </a:r>
            <a:r>
              <a:rPr dirty="0" sz="800" spc="-20">
                <a:latin typeface="Calibri"/>
                <a:cs typeface="Calibri"/>
              </a:rPr>
              <a:t> </a:t>
            </a:r>
            <a:r>
              <a:rPr dirty="0" sz="800" spc="20">
                <a:latin typeface="Calibri"/>
                <a:cs typeface="Calibri"/>
              </a:rPr>
              <a:t>Questionnaire;</a:t>
            </a:r>
            <a:r>
              <a:rPr dirty="0" sz="800" spc="-25">
                <a:latin typeface="Calibri"/>
                <a:cs typeface="Calibri"/>
              </a:rPr>
              <a:t> </a:t>
            </a:r>
            <a:r>
              <a:rPr dirty="0" sz="800" spc="10" i="1">
                <a:latin typeface="Calibri"/>
                <a:cs typeface="Calibri"/>
              </a:rPr>
              <a:t>6MWD</a:t>
            </a:r>
            <a:r>
              <a:rPr dirty="0" sz="800" spc="10">
                <a:latin typeface="Calibri"/>
                <a:cs typeface="Calibri"/>
              </a:rPr>
              <a:t>,</a:t>
            </a:r>
            <a:r>
              <a:rPr dirty="0" sz="800" spc="-40">
                <a:latin typeface="Calibri"/>
                <a:cs typeface="Calibri"/>
              </a:rPr>
              <a:t> </a:t>
            </a:r>
            <a:r>
              <a:rPr dirty="0" sz="800" spc="20">
                <a:latin typeface="Calibri"/>
                <a:cs typeface="Calibri"/>
              </a:rPr>
              <a:t>6-minute</a:t>
            </a:r>
            <a:r>
              <a:rPr dirty="0" sz="800" spc="-10">
                <a:latin typeface="Calibri"/>
                <a:cs typeface="Calibri"/>
              </a:rPr>
              <a:t> </a:t>
            </a:r>
            <a:r>
              <a:rPr dirty="0" sz="800" spc="20">
                <a:latin typeface="Calibri"/>
                <a:cs typeface="Calibri"/>
              </a:rPr>
              <a:t>walk</a:t>
            </a:r>
            <a:r>
              <a:rPr dirty="0" sz="800" spc="-55">
                <a:latin typeface="Calibri"/>
                <a:cs typeface="Calibri"/>
              </a:rPr>
              <a:t> </a:t>
            </a:r>
            <a:r>
              <a:rPr dirty="0" sz="800" spc="30">
                <a:latin typeface="Calibri"/>
                <a:cs typeface="Calibri"/>
              </a:rPr>
              <a:t>distance;  </a:t>
            </a:r>
            <a:r>
              <a:rPr dirty="0" sz="800" spc="55" i="1">
                <a:latin typeface="Calibri"/>
                <a:cs typeface="Calibri"/>
              </a:rPr>
              <a:t>HFH</a:t>
            </a:r>
            <a:r>
              <a:rPr dirty="0" sz="800" spc="55">
                <a:latin typeface="Calibri"/>
                <a:cs typeface="Calibri"/>
              </a:rPr>
              <a:t>, </a:t>
            </a:r>
            <a:r>
              <a:rPr dirty="0" sz="800" spc="15">
                <a:latin typeface="Calibri"/>
                <a:cs typeface="Calibri"/>
              </a:rPr>
              <a:t>heart </a:t>
            </a:r>
            <a:r>
              <a:rPr dirty="0" sz="800" spc="10">
                <a:latin typeface="Calibri"/>
                <a:cs typeface="Calibri"/>
              </a:rPr>
              <a:t>failure</a:t>
            </a:r>
            <a:r>
              <a:rPr dirty="0" sz="800" spc="-125">
                <a:latin typeface="Calibri"/>
                <a:cs typeface="Calibri"/>
              </a:rPr>
              <a:t> </a:t>
            </a:r>
            <a:r>
              <a:rPr dirty="0" sz="800" spc="15">
                <a:latin typeface="Calibri"/>
                <a:cs typeface="Calibri"/>
              </a:rPr>
              <a:t>hospitalization.</a:t>
            </a:r>
            <a:endParaRPr sz="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7575" y="607377"/>
            <a:ext cx="7806055" cy="701040"/>
          </a:xfrm>
          <a:prstGeom prst="rect"/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4400" spc="-155" b="1">
                <a:solidFill>
                  <a:srgbClr val="000000"/>
                </a:solidFill>
                <a:latin typeface="Trebuchet MS"/>
                <a:cs typeface="Trebuchet MS"/>
              </a:rPr>
              <a:t>Safety</a:t>
            </a:r>
            <a:r>
              <a:rPr dirty="0" sz="4400" spc="-434" b="1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dirty="0" sz="4400" spc="-195" b="1">
                <a:solidFill>
                  <a:srgbClr val="000000"/>
                </a:solidFill>
                <a:latin typeface="Trebuchet MS"/>
                <a:cs typeface="Trebuchet MS"/>
              </a:rPr>
              <a:t>of</a:t>
            </a:r>
            <a:r>
              <a:rPr dirty="0" sz="4400" spc="-484" b="1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dirty="0" sz="4400" spc="-225" b="1">
                <a:solidFill>
                  <a:srgbClr val="000000"/>
                </a:solidFill>
                <a:latin typeface="Trebuchet MS"/>
                <a:cs typeface="Trebuchet MS"/>
              </a:rPr>
              <a:t>Procedure</a:t>
            </a:r>
            <a:r>
              <a:rPr dirty="0" sz="4400" spc="-530" b="1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dirty="0" sz="4400" spc="-185" b="1">
                <a:solidFill>
                  <a:srgbClr val="000000"/>
                </a:solidFill>
                <a:latin typeface="Trebuchet MS"/>
                <a:cs typeface="Trebuchet MS"/>
              </a:rPr>
              <a:t>at</a:t>
            </a:r>
            <a:r>
              <a:rPr dirty="0" sz="4400" spc="-475" b="1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dirty="0" sz="4400" spc="-110" b="1">
                <a:solidFill>
                  <a:srgbClr val="000000"/>
                </a:solidFill>
                <a:latin typeface="Trebuchet MS"/>
                <a:cs typeface="Trebuchet MS"/>
              </a:rPr>
              <a:t>Crossover</a:t>
            </a:r>
            <a:endParaRPr sz="4400">
              <a:latin typeface="Trebuchet MS"/>
              <a:cs typeface="Trebuchet MS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440561" y="1340485"/>
          <a:ext cx="9121775" cy="46526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84215"/>
                <a:gridCol w="1734185"/>
                <a:gridCol w="1583690"/>
              </a:tblGrid>
              <a:tr h="5123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9850">
                        <a:lnSpc>
                          <a:spcPts val="1835"/>
                        </a:lnSpc>
                      </a:pPr>
                      <a:r>
                        <a:rPr dirty="0" sz="1550" spc="-45" b="1">
                          <a:latin typeface="Arial"/>
                          <a:cs typeface="Arial"/>
                        </a:rPr>
                        <a:t>Adverse </a:t>
                      </a:r>
                      <a:r>
                        <a:rPr dirty="0" sz="1550" spc="-25" b="1">
                          <a:latin typeface="Arial"/>
                          <a:cs typeface="Arial"/>
                        </a:rPr>
                        <a:t>events </a:t>
                      </a:r>
                      <a:r>
                        <a:rPr dirty="0" sz="1550" spc="-35" b="1">
                          <a:latin typeface="Arial"/>
                          <a:cs typeface="Arial"/>
                        </a:rPr>
                        <a:t>through </a:t>
                      </a:r>
                      <a:r>
                        <a:rPr dirty="0" sz="1550" spc="5" b="1">
                          <a:latin typeface="Arial"/>
                          <a:cs typeface="Arial"/>
                        </a:rPr>
                        <a:t>30</a:t>
                      </a:r>
                      <a:r>
                        <a:rPr dirty="0" sz="1550" spc="-28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50" spc="-30" b="1">
                          <a:latin typeface="Arial"/>
                          <a:cs typeface="Arial"/>
                        </a:rPr>
                        <a:t>days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12700">
                      <a:solidFill>
                        <a:srgbClr val="172B54"/>
                      </a:solidFill>
                      <a:prstDash val="solid"/>
                    </a:lnL>
                    <a:lnT w="12700">
                      <a:solidFill>
                        <a:srgbClr val="172B54"/>
                      </a:solidFill>
                      <a:prstDash val="solid"/>
                    </a:lnT>
                    <a:lnB w="12700">
                      <a:solidFill>
                        <a:srgbClr val="172B54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7747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1550" spc="-5" b="1">
                          <a:latin typeface="Arial"/>
                          <a:cs typeface="Arial"/>
                        </a:rPr>
                        <a:t>Device</a:t>
                      </a:r>
                      <a:r>
                        <a:rPr dirty="0" sz="1550" spc="-1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50" spc="-45" b="1">
                          <a:latin typeface="Arial"/>
                          <a:cs typeface="Arial"/>
                        </a:rPr>
                        <a:t>Group</a:t>
                      </a:r>
                      <a:endParaRPr sz="1550">
                        <a:latin typeface="Arial"/>
                        <a:cs typeface="Arial"/>
                      </a:endParaRPr>
                    </a:p>
                    <a:p>
                      <a:pPr algn="ctr" marR="6858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dirty="0" sz="1550" spc="-5" b="1">
                          <a:latin typeface="Arial"/>
                          <a:cs typeface="Arial"/>
                        </a:rPr>
                        <a:t>N=281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T w="12700">
                      <a:solidFill>
                        <a:srgbClr val="172B54"/>
                      </a:solidFill>
                      <a:prstDash val="solid"/>
                    </a:lnT>
                    <a:lnB w="12700">
                      <a:solidFill>
                        <a:srgbClr val="172B54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5905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1550" spc="-35" b="1">
                          <a:latin typeface="Arial"/>
                          <a:cs typeface="Arial"/>
                        </a:rPr>
                        <a:t>Crossover</a:t>
                      </a:r>
                      <a:endParaRPr sz="1550">
                        <a:latin typeface="Arial"/>
                        <a:cs typeface="Arial"/>
                      </a:endParaRPr>
                    </a:p>
                    <a:p>
                      <a:pPr algn="ctr" marR="55244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dirty="0" sz="1550" spc="-10" b="1">
                          <a:latin typeface="Arial"/>
                          <a:cs typeface="Arial"/>
                        </a:rPr>
                        <a:t>N=142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R w="12700">
                      <a:solidFill>
                        <a:srgbClr val="172B54"/>
                      </a:solidFill>
                      <a:prstDash val="solid"/>
                    </a:lnR>
                    <a:lnT w="12700">
                      <a:solidFill>
                        <a:srgbClr val="172B54"/>
                      </a:solidFill>
                      <a:prstDash val="solid"/>
                    </a:lnT>
                    <a:lnB w="12700">
                      <a:solidFill>
                        <a:srgbClr val="172B54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  <a:tr h="1295146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550" spc="-10" b="1">
                          <a:latin typeface="Arial"/>
                          <a:cs typeface="Arial"/>
                        </a:rPr>
                        <a:t>Major</a:t>
                      </a:r>
                      <a:r>
                        <a:rPr dirty="0" sz="1550" spc="-12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50" spc="-35" b="1">
                          <a:latin typeface="Arial"/>
                          <a:cs typeface="Arial"/>
                        </a:rPr>
                        <a:t>Adverse</a:t>
                      </a:r>
                      <a:r>
                        <a:rPr dirty="0" sz="1550" spc="-1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50" spc="-35" b="1">
                          <a:latin typeface="Arial"/>
                          <a:cs typeface="Arial"/>
                        </a:rPr>
                        <a:t>Event</a:t>
                      </a:r>
                      <a:r>
                        <a:rPr dirty="0" sz="1550" spc="-9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50" spc="-35" b="1">
                          <a:latin typeface="Arial"/>
                          <a:cs typeface="Arial"/>
                        </a:rPr>
                        <a:t>through</a:t>
                      </a:r>
                      <a:r>
                        <a:rPr dirty="0" sz="1550" spc="-14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50" spc="5" b="1">
                          <a:latin typeface="Arial"/>
                          <a:cs typeface="Arial"/>
                        </a:rPr>
                        <a:t>30</a:t>
                      </a:r>
                      <a:r>
                        <a:rPr dirty="0" sz="1550" spc="-15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50" spc="-35" b="1">
                          <a:latin typeface="Arial"/>
                          <a:cs typeface="Arial"/>
                        </a:rPr>
                        <a:t>Days</a:t>
                      </a:r>
                      <a:endParaRPr sz="1550">
                        <a:latin typeface="Arial"/>
                        <a:cs typeface="Arial"/>
                      </a:endParaRPr>
                    </a:p>
                    <a:p>
                      <a:pPr marL="193675" marR="3427729">
                        <a:lnSpc>
                          <a:spcPct val="109000"/>
                        </a:lnSpc>
                      </a:pPr>
                      <a:r>
                        <a:rPr dirty="0" sz="1550" spc="85">
                          <a:latin typeface="Calibri"/>
                          <a:cs typeface="Calibri"/>
                        </a:rPr>
                        <a:t>Cardiovascular</a:t>
                      </a:r>
                      <a:r>
                        <a:rPr dirty="0" sz="155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spc="30">
                          <a:latin typeface="Calibri"/>
                          <a:cs typeface="Calibri"/>
                        </a:rPr>
                        <a:t>mortality  </a:t>
                      </a:r>
                      <a:r>
                        <a:rPr dirty="0" sz="1550" spc="70">
                          <a:latin typeface="Calibri"/>
                          <a:cs typeface="Calibri"/>
                        </a:rPr>
                        <a:t>New-onset </a:t>
                      </a:r>
                      <a:r>
                        <a:rPr dirty="0" sz="1550" spc="60">
                          <a:latin typeface="Calibri"/>
                          <a:cs typeface="Calibri"/>
                        </a:rPr>
                        <a:t>renal</a:t>
                      </a:r>
                      <a:r>
                        <a:rPr dirty="0" sz="1550" spc="-2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spc="40">
                          <a:latin typeface="Calibri"/>
                          <a:cs typeface="Calibri"/>
                        </a:rPr>
                        <a:t>failure</a:t>
                      </a:r>
                      <a:endParaRPr sz="1550">
                        <a:latin typeface="Calibri"/>
                        <a:cs typeface="Calibri"/>
                      </a:endParaRPr>
                    </a:p>
                    <a:p>
                      <a:pPr marL="193675" marR="2969895">
                        <a:lnSpc>
                          <a:spcPct val="109000"/>
                        </a:lnSpc>
                        <a:spcBef>
                          <a:spcPts val="80"/>
                        </a:spcBef>
                      </a:pPr>
                      <a:r>
                        <a:rPr dirty="0" sz="1550" spc="60">
                          <a:latin typeface="Calibri"/>
                          <a:cs typeface="Calibri"/>
                        </a:rPr>
                        <a:t>Non-elective </a:t>
                      </a:r>
                      <a:r>
                        <a:rPr dirty="0" sz="1550" spc="90">
                          <a:latin typeface="Calibri"/>
                          <a:cs typeface="Calibri"/>
                        </a:rPr>
                        <a:t>cardiac </a:t>
                      </a:r>
                      <a:r>
                        <a:rPr dirty="0" sz="1550" spc="45">
                          <a:latin typeface="Calibri"/>
                          <a:cs typeface="Calibri"/>
                        </a:rPr>
                        <a:t>surgery  </a:t>
                      </a:r>
                      <a:r>
                        <a:rPr dirty="0" sz="1550" spc="70">
                          <a:latin typeface="Calibri"/>
                          <a:cs typeface="Calibri"/>
                        </a:rPr>
                        <a:t>Endocarditis </a:t>
                      </a:r>
                      <a:r>
                        <a:rPr dirty="0" sz="1550" spc="35">
                          <a:latin typeface="Calibri"/>
                          <a:cs typeface="Calibri"/>
                        </a:rPr>
                        <a:t>requiring</a:t>
                      </a:r>
                      <a:r>
                        <a:rPr dirty="0" sz="1550" spc="-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spc="45">
                          <a:latin typeface="Calibri"/>
                          <a:cs typeface="Calibri"/>
                        </a:rPr>
                        <a:t>surgery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2700">
                      <a:solidFill>
                        <a:srgbClr val="172B54"/>
                      </a:solidFill>
                      <a:prstDash val="solid"/>
                    </a:lnL>
                    <a:lnT w="12700">
                      <a:solidFill>
                        <a:srgbClr val="172B54"/>
                      </a:solidFill>
                      <a:prstDash val="solid"/>
                    </a:lnT>
                    <a:lnB w="12700">
                      <a:solidFill>
                        <a:srgbClr val="E8E8E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algn="ctr" marR="74295">
                        <a:lnSpc>
                          <a:spcPct val="100000"/>
                        </a:lnSpc>
                      </a:pPr>
                      <a:r>
                        <a:rPr dirty="0" sz="1550" spc="95">
                          <a:latin typeface="Calibri"/>
                          <a:cs typeface="Calibri"/>
                        </a:rPr>
                        <a:t>0.4%</a:t>
                      </a:r>
                      <a:endParaRPr sz="1550">
                        <a:latin typeface="Calibri"/>
                        <a:cs typeface="Calibri"/>
                      </a:endParaRPr>
                    </a:p>
                    <a:p>
                      <a:pPr algn="ctr" marR="74295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550" spc="95">
                          <a:latin typeface="Calibri"/>
                          <a:cs typeface="Calibri"/>
                        </a:rPr>
                        <a:t>0.7%</a:t>
                      </a:r>
                      <a:endParaRPr sz="1550">
                        <a:latin typeface="Calibri"/>
                        <a:cs typeface="Calibri"/>
                      </a:endParaRPr>
                    </a:p>
                    <a:p>
                      <a:pPr algn="ctr" marR="8064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550" spc="105">
                          <a:latin typeface="Calibri"/>
                          <a:cs typeface="Calibri"/>
                        </a:rPr>
                        <a:t>0%</a:t>
                      </a:r>
                      <a:endParaRPr sz="1550">
                        <a:latin typeface="Calibri"/>
                        <a:cs typeface="Calibri"/>
                      </a:endParaRPr>
                    </a:p>
                    <a:p>
                      <a:pPr algn="ctr" marR="80645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550" spc="105">
                          <a:latin typeface="Calibri"/>
                          <a:cs typeface="Calibri"/>
                        </a:rPr>
                        <a:t>0%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T w="12700">
                      <a:solidFill>
                        <a:srgbClr val="172B54"/>
                      </a:solidFill>
                      <a:prstDash val="solid"/>
                    </a:lnT>
                    <a:lnB w="12700">
                      <a:solidFill>
                        <a:srgbClr val="E8E8E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algn="ctr" marR="59690">
                        <a:lnSpc>
                          <a:spcPct val="100000"/>
                        </a:lnSpc>
                      </a:pPr>
                      <a:r>
                        <a:rPr dirty="0" sz="1550" spc="100">
                          <a:latin typeface="Calibri"/>
                          <a:cs typeface="Calibri"/>
                        </a:rPr>
                        <a:t>0.7%</a:t>
                      </a:r>
                      <a:endParaRPr sz="1550">
                        <a:latin typeface="Calibri"/>
                        <a:cs typeface="Calibri"/>
                      </a:endParaRPr>
                    </a:p>
                    <a:p>
                      <a:pPr algn="ctr" marR="5969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550" spc="100">
                          <a:latin typeface="Calibri"/>
                          <a:cs typeface="Calibri"/>
                        </a:rPr>
                        <a:t>1.4%</a:t>
                      </a:r>
                      <a:endParaRPr sz="1550">
                        <a:latin typeface="Calibri"/>
                        <a:cs typeface="Calibri"/>
                      </a:endParaRPr>
                    </a:p>
                    <a:p>
                      <a:pPr algn="ctr" marR="666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550" spc="105">
                          <a:latin typeface="Calibri"/>
                          <a:cs typeface="Calibri"/>
                        </a:rPr>
                        <a:t>0%</a:t>
                      </a:r>
                      <a:endParaRPr sz="1550">
                        <a:latin typeface="Calibri"/>
                        <a:cs typeface="Calibri"/>
                      </a:endParaRPr>
                    </a:p>
                    <a:p>
                      <a:pPr algn="ctr" marR="66675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550" spc="105">
                          <a:latin typeface="Calibri"/>
                          <a:cs typeface="Calibri"/>
                        </a:rPr>
                        <a:t>0%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R w="12700">
                      <a:solidFill>
                        <a:srgbClr val="172B54"/>
                      </a:solidFill>
                      <a:prstDash val="solid"/>
                    </a:lnR>
                    <a:lnT w="12700">
                      <a:solidFill>
                        <a:srgbClr val="172B54"/>
                      </a:solidFill>
                      <a:prstDash val="solid"/>
                    </a:lnT>
                    <a:lnB w="12700">
                      <a:solidFill>
                        <a:srgbClr val="E8E8E8"/>
                      </a:solidFill>
                      <a:prstDash val="solid"/>
                    </a:lnB>
                  </a:tcPr>
                </a:tc>
              </a:tr>
              <a:tr h="2077846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550" spc="5" b="1">
                          <a:latin typeface="Arial"/>
                          <a:cs typeface="Arial"/>
                        </a:rPr>
                        <a:t>Other</a:t>
                      </a:r>
                      <a:r>
                        <a:rPr dirty="0" sz="1550" spc="-1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50" spc="-45" b="1">
                          <a:latin typeface="Arial"/>
                          <a:cs typeface="Arial"/>
                        </a:rPr>
                        <a:t>Adverse</a:t>
                      </a:r>
                      <a:r>
                        <a:rPr dirty="0" sz="1550" spc="-1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50" spc="-30" b="1">
                          <a:latin typeface="Arial"/>
                          <a:cs typeface="Arial"/>
                        </a:rPr>
                        <a:t>Events</a:t>
                      </a:r>
                      <a:r>
                        <a:rPr dirty="0" sz="1550" spc="-12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50" spc="-35" b="1">
                          <a:latin typeface="Arial"/>
                          <a:cs typeface="Arial"/>
                        </a:rPr>
                        <a:t>through</a:t>
                      </a:r>
                      <a:r>
                        <a:rPr dirty="0" sz="1550" spc="-7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50" spc="-30" b="1">
                          <a:latin typeface="Arial"/>
                          <a:cs typeface="Arial"/>
                        </a:rPr>
                        <a:t>30</a:t>
                      </a:r>
                      <a:r>
                        <a:rPr dirty="0" sz="1550" spc="-7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50" spc="-35" b="1">
                          <a:latin typeface="Arial"/>
                          <a:cs typeface="Arial"/>
                        </a:rPr>
                        <a:t>Days</a:t>
                      </a:r>
                      <a:endParaRPr sz="1550">
                        <a:latin typeface="Arial"/>
                        <a:cs typeface="Arial"/>
                      </a:endParaRPr>
                    </a:p>
                    <a:p>
                      <a:pPr marL="19367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dirty="0" sz="1550" spc="15">
                          <a:latin typeface="Calibri"/>
                          <a:cs typeface="Calibri"/>
                        </a:rPr>
                        <a:t>Major</a:t>
                      </a:r>
                      <a:r>
                        <a:rPr dirty="0" sz="15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spc="60">
                          <a:latin typeface="Calibri"/>
                          <a:cs typeface="Calibri"/>
                        </a:rPr>
                        <a:t>bleeding</a:t>
                      </a:r>
                      <a:endParaRPr sz="1550">
                        <a:latin typeface="Calibri"/>
                        <a:cs typeface="Calibri"/>
                      </a:endParaRPr>
                    </a:p>
                    <a:p>
                      <a:pPr marL="193675" marR="2776855">
                        <a:lnSpc>
                          <a:spcPts val="2100"/>
                        </a:lnSpc>
                        <a:spcBef>
                          <a:spcPts val="35"/>
                        </a:spcBef>
                      </a:pPr>
                      <a:r>
                        <a:rPr dirty="0" sz="1550" spc="75">
                          <a:latin typeface="Calibri"/>
                          <a:cs typeface="Calibri"/>
                        </a:rPr>
                        <a:t>Single</a:t>
                      </a:r>
                      <a:r>
                        <a:rPr dirty="0" sz="1550" spc="-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spc="55">
                          <a:latin typeface="Calibri"/>
                          <a:cs typeface="Calibri"/>
                        </a:rPr>
                        <a:t>leaflet</a:t>
                      </a:r>
                      <a:r>
                        <a:rPr dirty="0" sz="1550" spc="-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spc="70">
                          <a:latin typeface="Calibri"/>
                          <a:cs typeface="Calibri"/>
                        </a:rPr>
                        <a:t>device</a:t>
                      </a:r>
                      <a:r>
                        <a:rPr dirty="0" sz="1550" spc="-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spc="70">
                          <a:latin typeface="Calibri"/>
                          <a:cs typeface="Calibri"/>
                        </a:rPr>
                        <a:t>attachment  </a:t>
                      </a:r>
                      <a:r>
                        <a:rPr dirty="0" sz="1550" spc="85">
                          <a:latin typeface="Calibri"/>
                          <a:cs typeface="Calibri"/>
                        </a:rPr>
                        <a:t>Device</a:t>
                      </a:r>
                      <a:r>
                        <a:rPr dirty="0" sz="1550" spc="-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spc="55">
                          <a:latin typeface="Calibri"/>
                          <a:cs typeface="Calibri"/>
                        </a:rPr>
                        <a:t>embolization</a:t>
                      </a:r>
                      <a:endParaRPr sz="1550">
                        <a:latin typeface="Calibri"/>
                        <a:cs typeface="Calibri"/>
                      </a:endParaRPr>
                    </a:p>
                    <a:p>
                      <a:pPr marL="19367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550" spc="85">
                          <a:latin typeface="Calibri"/>
                          <a:cs typeface="Calibri"/>
                        </a:rPr>
                        <a:t>Device</a:t>
                      </a:r>
                      <a:r>
                        <a:rPr dirty="0" sz="1550" spc="-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spc="70">
                          <a:latin typeface="Calibri"/>
                          <a:cs typeface="Calibri"/>
                        </a:rPr>
                        <a:t>thrombosis</a:t>
                      </a:r>
                      <a:endParaRPr sz="1550">
                        <a:latin typeface="Calibri"/>
                        <a:cs typeface="Calibri"/>
                      </a:endParaRPr>
                    </a:p>
                    <a:p>
                      <a:pPr marL="193675" marR="3740150">
                        <a:lnSpc>
                          <a:spcPct val="109000"/>
                        </a:lnSpc>
                        <a:spcBef>
                          <a:spcPts val="75"/>
                        </a:spcBef>
                      </a:pPr>
                      <a:r>
                        <a:rPr dirty="0" sz="1550" spc="50">
                          <a:latin typeface="Calibri"/>
                          <a:cs typeface="Calibri"/>
                        </a:rPr>
                        <a:t>Myocardial</a:t>
                      </a:r>
                      <a:r>
                        <a:rPr dirty="0" sz="1550" spc="-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spc="45">
                          <a:latin typeface="Calibri"/>
                          <a:cs typeface="Calibri"/>
                        </a:rPr>
                        <a:t>infarction  Stroke</a:t>
                      </a:r>
                      <a:endParaRPr sz="1550">
                        <a:latin typeface="Calibri"/>
                        <a:cs typeface="Calibri"/>
                      </a:endParaRPr>
                    </a:p>
                    <a:p>
                      <a:pPr marL="193675">
                        <a:lnSpc>
                          <a:spcPts val="1855"/>
                        </a:lnSpc>
                        <a:spcBef>
                          <a:spcPts val="170"/>
                        </a:spcBef>
                      </a:pPr>
                      <a:r>
                        <a:rPr dirty="0" sz="1550" spc="65">
                          <a:latin typeface="Calibri"/>
                          <a:cs typeface="Calibri"/>
                        </a:rPr>
                        <a:t>New</a:t>
                      </a:r>
                      <a:r>
                        <a:rPr dirty="0" sz="15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spc="80">
                          <a:latin typeface="Calibri"/>
                          <a:cs typeface="Calibri"/>
                        </a:rPr>
                        <a:t>conduction</a:t>
                      </a:r>
                      <a:r>
                        <a:rPr dirty="0" sz="155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spc="75">
                          <a:latin typeface="Calibri"/>
                          <a:cs typeface="Calibri"/>
                        </a:rPr>
                        <a:t>disturbance</a:t>
                      </a:r>
                      <a:r>
                        <a:rPr dirty="0" sz="1550" spc="-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spc="35">
                          <a:latin typeface="Calibri"/>
                          <a:cs typeface="Calibri"/>
                        </a:rPr>
                        <a:t>requiring</a:t>
                      </a:r>
                      <a:r>
                        <a:rPr dirty="0" sz="15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spc="60">
                          <a:latin typeface="Calibri"/>
                          <a:cs typeface="Calibri"/>
                        </a:rPr>
                        <a:t>permanent</a:t>
                      </a:r>
                      <a:r>
                        <a:rPr dirty="0" sz="155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spc="80">
                          <a:latin typeface="Calibri"/>
                          <a:cs typeface="Calibri"/>
                        </a:rPr>
                        <a:t>pacemaker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12700">
                      <a:solidFill>
                        <a:srgbClr val="172B54"/>
                      </a:solidFill>
                      <a:prstDash val="solid"/>
                    </a:lnL>
                    <a:lnT w="12700">
                      <a:solidFill>
                        <a:srgbClr val="E8E8E8"/>
                      </a:solidFill>
                      <a:prstDash val="solid"/>
                    </a:lnT>
                    <a:lnB w="12700">
                      <a:solidFill>
                        <a:srgbClr val="E8E8E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algn="ctr" marR="74930">
                        <a:lnSpc>
                          <a:spcPct val="100000"/>
                        </a:lnSpc>
                      </a:pPr>
                      <a:r>
                        <a:rPr dirty="0" sz="1550" spc="95">
                          <a:latin typeface="Calibri"/>
                          <a:cs typeface="Calibri"/>
                        </a:rPr>
                        <a:t>3.2%</a:t>
                      </a:r>
                      <a:endParaRPr sz="1550">
                        <a:latin typeface="Calibri"/>
                        <a:cs typeface="Calibri"/>
                      </a:endParaRPr>
                    </a:p>
                    <a:p>
                      <a:pPr algn="ctr" marR="74295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550" spc="95">
                          <a:latin typeface="Calibri"/>
                          <a:cs typeface="Calibri"/>
                        </a:rPr>
                        <a:t>5.7%</a:t>
                      </a:r>
                      <a:endParaRPr sz="1550">
                        <a:latin typeface="Calibri"/>
                        <a:cs typeface="Calibri"/>
                      </a:endParaRPr>
                    </a:p>
                    <a:p>
                      <a:pPr algn="ctr" marR="8064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550" spc="105">
                          <a:latin typeface="Calibri"/>
                          <a:cs typeface="Calibri"/>
                        </a:rPr>
                        <a:t>0%</a:t>
                      </a:r>
                      <a:endParaRPr sz="1550">
                        <a:latin typeface="Calibri"/>
                        <a:cs typeface="Calibri"/>
                      </a:endParaRPr>
                    </a:p>
                    <a:p>
                      <a:pPr algn="ctr" marR="80645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550" spc="105">
                          <a:latin typeface="Calibri"/>
                          <a:cs typeface="Calibri"/>
                        </a:rPr>
                        <a:t>0%</a:t>
                      </a:r>
                      <a:endParaRPr sz="1550">
                        <a:latin typeface="Calibri"/>
                        <a:cs typeface="Calibri"/>
                      </a:endParaRPr>
                    </a:p>
                    <a:p>
                      <a:pPr algn="ctr" marR="8064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550" spc="105">
                          <a:latin typeface="Calibri"/>
                          <a:cs typeface="Calibri"/>
                        </a:rPr>
                        <a:t>0%</a:t>
                      </a:r>
                      <a:endParaRPr sz="1550">
                        <a:latin typeface="Calibri"/>
                        <a:cs typeface="Calibri"/>
                      </a:endParaRPr>
                    </a:p>
                    <a:p>
                      <a:pPr algn="ctr" marR="74295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550" spc="95">
                          <a:latin typeface="Calibri"/>
                          <a:cs typeface="Calibri"/>
                        </a:rPr>
                        <a:t>0.4%</a:t>
                      </a:r>
                      <a:endParaRPr sz="1550">
                        <a:latin typeface="Calibri"/>
                        <a:cs typeface="Calibri"/>
                      </a:endParaRPr>
                    </a:p>
                    <a:p>
                      <a:pPr algn="ctr" marR="74295">
                        <a:lnSpc>
                          <a:spcPts val="1855"/>
                        </a:lnSpc>
                        <a:spcBef>
                          <a:spcPts val="170"/>
                        </a:spcBef>
                      </a:pPr>
                      <a:r>
                        <a:rPr dirty="0" sz="1550" spc="95">
                          <a:latin typeface="Calibri"/>
                          <a:cs typeface="Calibri"/>
                        </a:rPr>
                        <a:t>0.9%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T w="12700">
                      <a:solidFill>
                        <a:srgbClr val="E8E8E8"/>
                      </a:solidFill>
                      <a:prstDash val="solid"/>
                    </a:lnT>
                    <a:lnB w="12700">
                      <a:solidFill>
                        <a:srgbClr val="E8E8E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algn="ctr" marR="60325">
                        <a:lnSpc>
                          <a:spcPct val="100000"/>
                        </a:lnSpc>
                      </a:pPr>
                      <a:r>
                        <a:rPr dirty="0" sz="1550" spc="100">
                          <a:latin typeface="Calibri"/>
                          <a:cs typeface="Calibri"/>
                        </a:rPr>
                        <a:t>2.8%</a:t>
                      </a:r>
                      <a:endParaRPr sz="1550">
                        <a:latin typeface="Calibri"/>
                        <a:cs typeface="Calibri"/>
                      </a:endParaRPr>
                    </a:p>
                    <a:p>
                      <a:pPr algn="ctr" marR="5969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550" spc="100">
                          <a:latin typeface="Calibri"/>
                          <a:cs typeface="Calibri"/>
                        </a:rPr>
                        <a:t>5.6%</a:t>
                      </a:r>
                      <a:endParaRPr sz="1550">
                        <a:latin typeface="Calibri"/>
                        <a:cs typeface="Calibri"/>
                      </a:endParaRPr>
                    </a:p>
                    <a:p>
                      <a:pPr algn="ctr" marR="666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550" spc="105">
                          <a:latin typeface="Calibri"/>
                          <a:cs typeface="Calibri"/>
                        </a:rPr>
                        <a:t>0%</a:t>
                      </a:r>
                      <a:endParaRPr sz="1550">
                        <a:latin typeface="Calibri"/>
                        <a:cs typeface="Calibri"/>
                      </a:endParaRPr>
                    </a:p>
                    <a:p>
                      <a:pPr algn="ctr" marR="66675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550" spc="105">
                          <a:latin typeface="Calibri"/>
                          <a:cs typeface="Calibri"/>
                        </a:rPr>
                        <a:t>0%</a:t>
                      </a:r>
                      <a:endParaRPr sz="1550">
                        <a:latin typeface="Calibri"/>
                        <a:cs typeface="Calibri"/>
                      </a:endParaRPr>
                    </a:p>
                    <a:p>
                      <a:pPr algn="ctr" marR="666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550" spc="105">
                          <a:latin typeface="Calibri"/>
                          <a:cs typeface="Calibri"/>
                        </a:rPr>
                        <a:t>0%</a:t>
                      </a:r>
                      <a:endParaRPr sz="1550">
                        <a:latin typeface="Calibri"/>
                        <a:cs typeface="Calibri"/>
                      </a:endParaRPr>
                    </a:p>
                    <a:p>
                      <a:pPr algn="ctr" marR="66675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550" spc="105">
                          <a:latin typeface="Calibri"/>
                          <a:cs typeface="Calibri"/>
                        </a:rPr>
                        <a:t>0%</a:t>
                      </a:r>
                      <a:endParaRPr sz="1550">
                        <a:latin typeface="Calibri"/>
                        <a:cs typeface="Calibri"/>
                      </a:endParaRPr>
                    </a:p>
                    <a:p>
                      <a:pPr algn="ctr" marR="66675">
                        <a:lnSpc>
                          <a:spcPts val="1855"/>
                        </a:lnSpc>
                        <a:spcBef>
                          <a:spcPts val="170"/>
                        </a:spcBef>
                      </a:pPr>
                      <a:r>
                        <a:rPr dirty="0" sz="1550" spc="105">
                          <a:latin typeface="Calibri"/>
                          <a:cs typeface="Calibri"/>
                        </a:rPr>
                        <a:t>0%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R w="12700">
                      <a:solidFill>
                        <a:srgbClr val="172B54"/>
                      </a:solidFill>
                      <a:prstDash val="solid"/>
                    </a:lnR>
                    <a:lnT w="12700">
                      <a:solidFill>
                        <a:srgbClr val="E8E8E8"/>
                      </a:solidFill>
                      <a:prstDash val="solid"/>
                    </a:lnT>
                    <a:lnB w="12700">
                      <a:solidFill>
                        <a:srgbClr val="E8E8E8"/>
                      </a:solidFill>
                      <a:prstDash val="solid"/>
                    </a:lnB>
                  </a:tcPr>
                </a:tc>
              </a:tr>
              <a:tr h="251333">
                <a:tc>
                  <a:txBody>
                    <a:bodyPr/>
                    <a:lstStyle/>
                    <a:p>
                      <a:pPr marL="69850">
                        <a:lnSpc>
                          <a:spcPts val="1795"/>
                        </a:lnSpc>
                        <a:spcBef>
                          <a:spcPts val="85"/>
                        </a:spcBef>
                      </a:pPr>
                      <a:r>
                        <a:rPr dirty="0" sz="1550" spc="-25" b="1">
                          <a:latin typeface="Arial"/>
                          <a:cs typeface="Arial"/>
                        </a:rPr>
                        <a:t>Discharge </a:t>
                      </a:r>
                      <a:r>
                        <a:rPr dirty="0" sz="1550" spc="15" b="1"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550" spc="-22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50" spc="20" b="1">
                          <a:latin typeface="Arial"/>
                          <a:cs typeface="Arial"/>
                        </a:rPr>
                        <a:t>Home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10795">
                    <a:lnL w="12700">
                      <a:solidFill>
                        <a:srgbClr val="172B54"/>
                      </a:solidFill>
                      <a:prstDash val="solid"/>
                    </a:lnL>
                    <a:lnT w="12700">
                      <a:solidFill>
                        <a:srgbClr val="E8E8E8"/>
                      </a:solidFill>
                      <a:prstDash val="solid"/>
                    </a:lnT>
                    <a:lnB w="12700">
                      <a:solidFill>
                        <a:srgbClr val="E8E8E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77470">
                        <a:lnSpc>
                          <a:spcPts val="1795"/>
                        </a:lnSpc>
                        <a:spcBef>
                          <a:spcPts val="85"/>
                        </a:spcBef>
                      </a:pPr>
                      <a:r>
                        <a:rPr dirty="0" sz="1550" spc="85">
                          <a:latin typeface="Calibri"/>
                          <a:cs typeface="Calibri"/>
                        </a:rPr>
                        <a:t>97.9%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10795">
                    <a:lnT w="12700">
                      <a:solidFill>
                        <a:srgbClr val="E8E8E8"/>
                      </a:solidFill>
                      <a:prstDash val="solid"/>
                    </a:lnT>
                    <a:lnB w="12700">
                      <a:solidFill>
                        <a:srgbClr val="E8E8E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63500">
                        <a:lnSpc>
                          <a:spcPts val="1795"/>
                        </a:lnSpc>
                        <a:spcBef>
                          <a:spcPts val="85"/>
                        </a:spcBef>
                      </a:pPr>
                      <a:r>
                        <a:rPr dirty="0" sz="1550" spc="85">
                          <a:latin typeface="Calibri"/>
                          <a:cs typeface="Calibri"/>
                        </a:rPr>
                        <a:t>97.2%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10795">
                    <a:lnR w="12700">
                      <a:solidFill>
                        <a:srgbClr val="172B54"/>
                      </a:solidFill>
                      <a:prstDash val="solid"/>
                    </a:lnR>
                    <a:lnT w="12700">
                      <a:solidFill>
                        <a:srgbClr val="E8E8E8"/>
                      </a:solidFill>
                      <a:prstDash val="solid"/>
                    </a:lnT>
                    <a:lnB w="12700">
                      <a:solidFill>
                        <a:srgbClr val="E8E8E8"/>
                      </a:solidFill>
                      <a:prstDash val="solid"/>
                    </a:lnB>
                  </a:tcPr>
                </a:tc>
              </a:tr>
              <a:tr h="251447">
                <a:tc>
                  <a:txBody>
                    <a:bodyPr/>
                    <a:lstStyle/>
                    <a:p>
                      <a:pPr marL="69850">
                        <a:lnSpc>
                          <a:spcPts val="1789"/>
                        </a:lnSpc>
                        <a:spcBef>
                          <a:spcPts val="85"/>
                        </a:spcBef>
                      </a:pPr>
                      <a:r>
                        <a:rPr dirty="0" sz="1550" spc="-5" b="1">
                          <a:latin typeface="Arial"/>
                          <a:cs typeface="Arial"/>
                        </a:rPr>
                        <a:t>All-cause</a:t>
                      </a:r>
                      <a:r>
                        <a:rPr dirty="0" sz="1550" spc="-114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50" spc="-5" b="1">
                          <a:latin typeface="Arial"/>
                          <a:cs typeface="Arial"/>
                        </a:rPr>
                        <a:t>Mortality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10795">
                    <a:lnL w="12700">
                      <a:solidFill>
                        <a:srgbClr val="172B54"/>
                      </a:solidFill>
                      <a:prstDash val="solid"/>
                    </a:lnL>
                    <a:lnT w="12700">
                      <a:solidFill>
                        <a:srgbClr val="E8E8E8"/>
                      </a:solidFill>
                      <a:prstDash val="solid"/>
                    </a:lnT>
                    <a:lnB w="12700">
                      <a:solidFill>
                        <a:srgbClr val="E8E8E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74295">
                        <a:lnSpc>
                          <a:spcPts val="1789"/>
                        </a:lnSpc>
                        <a:spcBef>
                          <a:spcPts val="85"/>
                        </a:spcBef>
                      </a:pPr>
                      <a:r>
                        <a:rPr dirty="0" sz="1550" spc="95">
                          <a:latin typeface="Calibri"/>
                          <a:cs typeface="Calibri"/>
                        </a:rPr>
                        <a:t>0.4%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10795">
                    <a:lnT w="12700">
                      <a:solidFill>
                        <a:srgbClr val="E8E8E8"/>
                      </a:solidFill>
                      <a:prstDash val="solid"/>
                    </a:lnT>
                    <a:lnB w="12700">
                      <a:solidFill>
                        <a:srgbClr val="E8E8E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59690">
                        <a:lnSpc>
                          <a:spcPts val="1789"/>
                        </a:lnSpc>
                        <a:spcBef>
                          <a:spcPts val="85"/>
                        </a:spcBef>
                      </a:pPr>
                      <a:r>
                        <a:rPr dirty="0" sz="1550" spc="100">
                          <a:latin typeface="Calibri"/>
                          <a:cs typeface="Calibri"/>
                        </a:rPr>
                        <a:t>1.4%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10795">
                    <a:lnR w="12700">
                      <a:solidFill>
                        <a:srgbClr val="172B54"/>
                      </a:solidFill>
                      <a:prstDash val="solid"/>
                    </a:lnR>
                    <a:lnT w="12700">
                      <a:solidFill>
                        <a:srgbClr val="E8E8E8"/>
                      </a:solidFill>
                      <a:prstDash val="solid"/>
                    </a:lnT>
                    <a:lnB w="12700">
                      <a:solidFill>
                        <a:srgbClr val="E8E8E8"/>
                      </a:solidFill>
                      <a:prstDash val="solid"/>
                    </a:lnB>
                  </a:tcPr>
                </a:tc>
              </a:tr>
              <a:tr h="251396">
                <a:tc>
                  <a:txBody>
                    <a:bodyPr/>
                    <a:lstStyle/>
                    <a:p>
                      <a:pPr marL="69850">
                        <a:lnSpc>
                          <a:spcPts val="1789"/>
                        </a:lnSpc>
                        <a:spcBef>
                          <a:spcPts val="90"/>
                        </a:spcBef>
                      </a:pPr>
                      <a:r>
                        <a:rPr dirty="0" sz="1550" spc="20" b="1">
                          <a:latin typeface="Arial"/>
                          <a:cs typeface="Arial"/>
                        </a:rPr>
                        <a:t>Heart </a:t>
                      </a:r>
                      <a:r>
                        <a:rPr dirty="0" sz="1550" spc="-15" b="1">
                          <a:latin typeface="Arial"/>
                          <a:cs typeface="Arial"/>
                        </a:rPr>
                        <a:t>Failure</a:t>
                      </a:r>
                      <a:r>
                        <a:rPr dirty="0" sz="1550" spc="-229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50" spc="-5" b="1">
                          <a:latin typeface="Arial"/>
                          <a:cs typeface="Arial"/>
                        </a:rPr>
                        <a:t>Hospitalization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12700">
                      <a:solidFill>
                        <a:srgbClr val="172B54"/>
                      </a:solidFill>
                      <a:prstDash val="solid"/>
                    </a:lnL>
                    <a:lnT w="12700">
                      <a:solidFill>
                        <a:srgbClr val="E8E8E8"/>
                      </a:solidFill>
                      <a:prstDash val="solid"/>
                    </a:lnT>
                    <a:lnB w="12700">
                      <a:solidFill>
                        <a:srgbClr val="172B5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74295">
                        <a:lnSpc>
                          <a:spcPts val="1789"/>
                        </a:lnSpc>
                        <a:spcBef>
                          <a:spcPts val="90"/>
                        </a:spcBef>
                      </a:pPr>
                      <a:r>
                        <a:rPr dirty="0" sz="1550" spc="95">
                          <a:latin typeface="Calibri"/>
                          <a:cs typeface="Calibri"/>
                        </a:rPr>
                        <a:t>2.5%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11430">
                    <a:lnT w="12700">
                      <a:solidFill>
                        <a:srgbClr val="E8E8E8"/>
                      </a:solidFill>
                      <a:prstDash val="solid"/>
                    </a:lnT>
                    <a:lnB w="12700">
                      <a:solidFill>
                        <a:srgbClr val="172B5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59690">
                        <a:lnSpc>
                          <a:spcPts val="1789"/>
                        </a:lnSpc>
                        <a:spcBef>
                          <a:spcPts val="90"/>
                        </a:spcBef>
                      </a:pPr>
                      <a:r>
                        <a:rPr dirty="0" sz="1550" spc="100">
                          <a:latin typeface="Calibri"/>
                          <a:cs typeface="Calibri"/>
                        </a:rPr>
                        <a:t>3.5%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11430">
                    <a:lnR w="12700">
                      <a:solidFill>
                        <a:srgbClr val="172B54"/>
                      </a:solidFill>
                      <a:prstDash val="solid"/>
                    </a:lnR>
                    <a:lnT w="12700">
                      <a:solidFill>
                        <a:srgbClr val="E8E8E8"/>
                      </a:solidFill>
                      <a:prstDash val="solid"/>
                    </a:lnT>
                    <a:lnB w="12700">
                      <a:solidFill>
                        <a:srgbClr val="172B54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3048000" y="6381750"/>
            <a:ext cx="6096000" cy="219075"/>
          </a:xfrm>
          <a:prstGeom prst="rect">
            <a:avLst/>
          </a:prstGeom>
          <a:solidFill>
            <a:srgbClr val="FFFFFF"/>
          </a:solidFill>
          <a:ln w="19050">
            <a:solidFill>
              <a:srgbClr val="172B54"/>
            </a:solidFill>
          </a:ln>
        </p:spPr>
        <p:txBody>
          <a:bodyPr wrap="square" lIns="0" tIns="49530" rIns="0" bIns="0" rtlCol="0" vert="horz">
            <a:spAutoFit/>
          </a:bodyPr>
          <a:lstStyle/>
          <a:p>
            <a:pPr algn="ctr" marL="5715">
              <a:lnSpc>
                <a:spcPct val="100000"/>
              </a:lnSpc>
              <a:spcBef>
                <a:spcPts val="390"/>
              </a:spcBef>
            </a:pPr>
            <a:r>
              <a:rPr dirty="0" sz="800" spc="25">
                <a:latin typeface="Calibri"/>
                <a:cs typeface="Calibri"/>
              </a:rPr>
              <a:t>Data </a:t>
            </a:r>
            <a:r>
              <a:rPr dirty="0" sz="800" spc="30">
                <a:latin typeface="Calibri"/>
                <a:cs typeface="Calibri"/>
              </a:rPr>
              <a:t>shown </a:t>
            </a:r>
            <a:r>
              <a:rPr dirty="0" sz="800" spc="35">
                <a:latin typeface="Calibri"/>
                <a:cs typeface="Calibri"/>
              </a:rPr>
              <a:t>as</a:t>
            </a:r>
            <a:r>
              <a:rPr dirty="0" sz="800" spc="-110">
                <a:latin typeface="Calibri"/>
                <a:cs typeface="Calibri"/>
              </a:rPr>
              <a:t> </a:t>
            </a:r>
            <a:r>
              <a:rPr dirty="0" sz="800" spc="25">
                <a:latin typeface="Calibri"/>
                <a:cs typeface="Calibri"/>
              </a:rPr>
              <a:t>%.</a:t>
            </a:r>
            <a:endParaRPr sz="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7575" y="607377"/>
            <a:ext cx="2862580" cy="701040"/>
          </a:xfrm>
          <a:prstGeom prst="rect"/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4400" spc="-55" b="1">
                <a:solidFill>
                  <a:srgbClr val="000000"/>
                </a:solidFill>
                <a:latin typeface="Trebuchet MS"/>
                <a:cs typeface="Trebuchet MS"/>
              </a:rPr>
              <a:t>Disclosures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7575" y="1794255"/>
            <a:ext cx="10219690" cy="3138805"/>
          </a:xfrm>
          <a:prstGeom prst="rect">
            <a:avLst/>
          </a:prstGeom>
        </p:spPr>
        <p:txBody>
          <a:bodyPr wrap="square" lIns="0" tIns="52705" rIns="0" bIns="0" rtlCol="0" vert="horz">
            <a:spAutoFit/>
          </a:bodyPr>
          <a:lstStyle/>
          <a:p>
            <a:pPr marL="241300" marR="826769" indent="-229235">
              <a:lnSpc>
                <a:spcPts val="3080"/>
              </a:lnSpc>
              <a:spcBef>
                <a:spcPts val="415"/>
              </a:spcBef>
              <a:buFont typeface="Arial"/>
              <a:buChar char="•"/>
              <a:tabLst>
                <a:tab pos="241935" algn="l"/>
              </a:tabLst>
            </a:pPr>
            <a:r>
              <a:rPr dirty="0" sz="2750" spc="-55" b="1">
                <a:latin typeface="Arial"/>
                <a:cs typeface="Arial"/>
              </a:rPr>
              <a:t>Grants</a:t>
            </a:r>
            <a:r>
              <a:rPr dirty="0" sz="2750" spc="-175" b="1">
                <a:latin typeface="Arial"/>
                <a:cs typeface="Arial"/>
              </a:rPr>
              <a:t> </a:t>
            </a:r>
            <a:r>
              <a:rPr dirty="0" sz="2750" spc="-20" b="1">
                <a:latin typeface="Arial"/>
                <a:cs typeface="Arial"/>
              </a:rPr>
              <a:t>and</a:t>
            </a:r>
            <a:r>
              <a:rPr dirty="0" sz="2750" spc="-215" b="1">
                <a:latin typeface="Arial"/>
                <a:cs typeface="Arial"/>
              </a:rPr>
              <a:t> </a:t>
            </a:r>
            <a:r>
              <a:rPr dirty="0" sz="2750" spc="-10" b="1">
                <a:latin typeface="Arial"/>
                <a:cs typeface="Arial"/>
              </a:rPr>
              <a:t>institutional</a:t>
            </a:r>
            <a:r>
              <a:rPr dirty="0" sz="2750" spc="-165" b="1">
                <a:latin typeface="Arial"/>
                <a:cs typeface="Arial"/>
              </a:rPr>
              <a:t> </a:t>
            </a:r>
            <a:r>
              <a:rPr dirty="0" sz="2750" spc="-30" b="1">
                <a:latin typeface="Arial"/>
                <a:cs typeface="Arial"/>
              </a:rPr>
              <a:t>research</a:t>
            </a:r>
            <a:r>
              <a:rPr dirty="0" sz="2750" spc="-195" b="1">
                <a:latin typeface="Arial"/>
                <a:cs typeface="Arial"/>
              </a:rPr>
              <a:t> </a:t>
            </a:r>
            <a:r>
              <a:rPr dirty="0" sz="2750" spc="-20" b="1">
                <a:latin typeface="Arial"/>
                <a:cs typeface="Arial"/>
              </a:rPr>
              <a:t>support</a:t>
            </a:r>
            <a:r>
              <a:rPr dirty="0" sz="2750" spc="-20">
                <a:latin typeface="Calibri"/>
                <a:cs typeface="Calibri"/>
              </a:rPr>
              <a:t>:</a:t>
            </a:r>
            <a:r>
              <a:rPr dirty="0" sz="2750" spc="-70">
                <a:latin typeface="Calibri"/>
                <a:cs typeface="Calibri"/>
              </a:rPr>
              <a:t> </a:t>
            </a:r>
            <a:r>
              <a:rPr dirty="0" sz="2750" spc="65">
                <a:latin typeface="Calibri"/>
                <a:cs typeface="Calibri"/>
              </a:rPr>
              <a:t>Abbott,</a:t>
            </a:r>
            <a:r>
              <a:rPr dirty="0" sz="2750" spc="-65">
                <a:latin typeface="Calibri"/>
                <a:cs typeface="Calibri"/>
              </a:rPr>
              <a:t> </a:t>
            </a:r>
            <a:r>
              <a:rPr dirty="0" sz="2750" spc="120">
                <a:latin typeface="Calibri"/>
                <a:cs typeface="Calibri"/>
              </a:rPr>
              <a:t>Boston  </a:t>
            </a:r>
            <a:r>
              <a:rPr dirty="0" sz="2750" spc="105">
                <a:latin typeface="Calibri"/>
                <a:cs typeface="Calibri"/>
              </a:rPr>
              <a:t>Scientific, </a:t>
            </a:r>
            <a:r>
              <a:rPr dirty="0" sz="2750" spc="114">
                <a:latin typeface="Calibri"/>
                <a:cs typeface="Calibri"/>
              </a:rPr>
              <a:t>and </a:t>
            </a:r>
            <a:r>
              <a:rPr dirty="0" sz="2750" spc="120">
                <a:latin typeface="Calibri"/>
                <a:cs typeface="Calibri"/>
              </a:rPr>
              <a:t>Edwards</a:t>
            </a:r>
            <a:r>
              <a:rPr dirty="0" sz="2750" spc="-265">
                <a:latin typeface="Calibri"/>
                <a:cs typeface="Calibri"/>
              </a:rPr>
              <a:t> </a:t>
            </a:r>
            <a:r>
              <a:rPr dirty="0" sz="2750" spc="150">
                <a:latin typeface="Calibri"/>
                <a:cs typeface="Calibri"/>
              </a:rPr>
              <a:t>Lifesciences</a:t>
            </a:r>
            <a:endParaRPr sz="2750">
              <a:latin typeface="Calibri"/>
              <a:cs typeface="Calibri"/>
            </a:endParaRPr>
          </a:p>
          <a:p>
            <a:pPr marL="241300" marR="5080" indent="-229235">
              <a:lnSpc>
                <a:spcPts val="3080"/>
              </a:lnSpc>
              <a:spcBef>
                <a:spcPts val="900"/>
              </a:spcBef>
              <a:buFont typeface="Arial"/>
              <a:buChar char="•"/>
              <a:tabLst>
                <a:tab pos="241935" algn="l"/>
              </a:tabLst>
            </a:pPr>
            <a:r>
              <a:rPr dirty="0" sz="2750" spc="-55" b="1">
                <a:latin typeface="Arial"/>
                <a:cs typeface="Arial"/>
              </a:rPr>
              <a:t>Consulting</a:t>
            </a:r>
            <a:r>
              <a:rPr dirty="0" sz="2750" spc="-155" b="1">
                <a:latin typeface="Arial"/>
                <a:cs typeface="Arial"/>
              </a:rPr>
              <a:t> </a:t>
            </a:r>
            <a:r>
              <a:rPr dirty="0" sz="2750" spc="-5" b="1">
                <a:latin typeface="Arial"/>
                <a:cs typeface="Arial"/>
              </a:rPr>
              <a:t>fees/honoraria</a:t>
            </a:r>
            <a:r>
              <a:rPr dirty="0" sz="2750" spc="-5">
                <a:latin typeface="Calibri"/>
                <a:cs typeface="Calibri"/>
              </a:rPr>
              <a:t>:</a:t>
            </a:r>
            <a:r>
              <a:rPr dirty="0" sz="2750" spc="-60">
                <a:latin typeface="Calibri"/>
                <a:cs typeface="Calibri"/>
              </a:rPr>
              <a:t> </a:t>
            </a:r>
            <a:r>
              <a:rPr dirty="0" sz="2750" spc="65">
                <a:latin typeface="Calibri"/>
                <a:cs typeface="Calibri"/>
              </a:rPr>
              <a:t>Abbott,</a:t>
            </a:r>
            <a:r>
              <a:rPr dirty="0" sz="2750" spc="-60">
                <a:latin typeface="Calibri"/>
                <a:cs typeface="Calibri"/>
              </a:rPr>
              <a:t> </a:t>
            </a:r>
            <a:r>
              <a:rPr dirty="0" sz="2750" spc="120">
                <a:latin typeface="Calibri"/>
                <a:cs typeface="Calibri"/>
              </a:rPr>
              <a:t>Boston</a:t>
            </a:r>
            <a:r>
              <a:rPr dirty="0" sz="2750" spc="-50">
                <a:latin typeface="Calibri"/>
                <a:cs typeface="Calibri"/>
              </a:rPr>
              <a:t> </a:t>
            </a:r>
            <a:r>
              <a:rPr dirty="0" sz="2750" spc="105">
                <a:latin typeface="Calibri"/>
                <a:cs typeface="Calibri"/>
              </a:rPr>
              <a:t>Scientific,</a:t>
            </a:r>
            <a:r>
              <a:rPr dirty="0" sz="2750" spc="15">
                <a:latin typeface="Calibri"/>
                <a:cs typeface="Calibri"/>
              </a:rPr>
              <a:t> </a:t>
            </a:r>
            <a:r>
              <a:rPr dirty="0" sz="2750" spc="70">
                <a:latin typeface="Calibri"/>
                <a:cs typeface="Calibri"/>
              </a:rPr>
              <a:t>W.L.</a:t>
            </a:r>
            <a:r>
              <a:rPr dirty="0" sz="2750" spc="-60">
                <a:latin typeface="Calibri"/>
                <a:cs typeface="Calibri"/>
              </a:rPr>
              <a:t> </a:t>
            </a:r>
            <a:r>
              <a:rPr dirty="0" sz="2750" spc="85">
                <a:latin typeface="Calibri"/>
                <a:cs typeface="Calibri"/>
              </a:rPr>
              <a:t>Gore,  </a:t>
            </a:r>
            <a:r>
              <a:rPr dirty="0" sz="2750" spc="114">
                <a:latin typeface="Calibri"/>
                <a:cs typeface="Calibri"/>
              </a:rPr>
              <a:t>and</a:t>
            </a:r>
            <a:r>
              <a:rPr dirty="0" sz="2750" spc="-15">
                <a:latin typeface="Calibri"/>
                <a:cs typeface="Calibri"/>
              </a:rPr>
              <a:t> </a:t>
            </a:r>
            <a:r>
              <a:rPr dirty="0" sz="2750" spc="55">
                <a:latin typeface="Calibri"/>
                <a:cs typeface="Calibri"/>
              </a:rPr>
              <a:t>Medtronic</a:t>
            </a:r>
            <a:endParaRPr sz="2750">
              <a:latin typeface="Calibri"/>
              <a:cs typeface="Calibri"/>
            </a:endParaRPr>
          </a:p>
          <a:p>
            <a:pPr marL="241300" marR="1050290" indent="-229235">
              <a:lnSpc>
                <a:spcPts val="3080"/>
              </a:lnSpc>
              <a:spcBef>
                <a:spcPts val="900"/>
              </a:spcBef>
              <a:buFont typeface="Arial"/>
              <a:buChar char="•"/>
              <a:tabLst>
                <a:tab pos="241935" algn="l"/>
              </a:tabLst>
            </a:pPr>
            <a:r>
              <a:rPr dirty="0" sz="2750" spc="-50" b="1">
                <a:latin typeface="Arial"/>
                <a:cs typeface="Arial"/>
              </a:rPr>
              <a:t>Steering</a:t>
            </a:r>
            <a:r>
              <a:rPr dirty="0" sz="2750" spc="-240" b="1">
                <a:latin typeface="Arial"/>
                <a:cs typeface="Arial"/>
              </a:rPr>
              <a:t> </a:t>
            </a:r>
            <a:r>
              <a:rPr dirty="0" sz="2750" spc="20" b="1">
                <a:latin typeface="Arial"/>
                <a:cs typeface="Arial"/>
              </a:rPr>
              <a:t>committee</a:t>
            </a:r>
            <a:r>
              <a:rPr dirty="0" sz="2750" spc="-215" b="1">
                <a:latin typeface="Arial"/>
                <a:cs typeface="Arial"/>
              </a:rPr>
              <a:t> </a:t>
            </a:r>
            <a:r>
              <a:rPr dirty="0" sz="2750" spc="25" b="1">
                <a:latin typeface="Arial"/>
                <a:cs typeface="Arial"/>
              </a:rPr>
              <a:t>member</a:t>
            </a:r>
            <a:r>
              <a:rPr dirty="0" sz="2750" spc="25">
                <a:latin typeface="Calibri"/>
                <a:cs typeface="Calibri"/>
              </a:rPr>
              <a:t>:</a:t>
            </a:r>
            <a:r>
              <a:rPr dirty="0" sz="2750" spc="-60">
                <a:latin typeface="Calibri"/>
                <a:cs typeface="Calibri"/>
              </a:rPr>
              <a:t> </a:t>
            </a:r>
            <a:r>
              <a:rPr dirty="0" sz="2750" spc="70">
                <a:latin typeface="Calibri"/>
                <a:cs typeface="Calibri"/>
              </a:rPr>
              <a:t>TRILUMINATE</a:t>
            </a:r>
            <a:r>
              <a:rPr dirty="0" sz="2750">
                <a:latin typeface="Calibri"/>
                <a:cs typeface="Calibri"/>
              </a:rPr>
              <a:t> </a:t>
            </a:r>
            <a:r>
              <a:rPr dirty="0" sz="2750" spc="70">
                <a:latin typeface="Calibri"/>
                <a:cs typeface="Calibri"/>
              </a:rPr>
              <a:t>Pivotal</a:t>
            </a:r>
            <a:r>
              <a:rPr dirty="0" sz="2750" spc="-70">
                <a:latin typeface="Calibri"/>
                <a:cs typeface="Calibri"/>
              </a:rPr>
              <a:t> </a:t>
            </a:r>
            <a:r>
              <a:rPr dirty="0" sz="2750" spc="105">
                <a:latin typeface="Calibri"/>
                <a:cs typeface="Calibri"/>
              </a:rPr>
              <a:t>study  </a:t>
            </a:r>
            <a:r>
              <a:rPr dirty="0" sz="2750" spc="40">
                <a:latin typeface="Calibri"/>
                <a:cs typeface="Calibri"/>
              </a:rPr>
              <a:t>(Abbott)</a:t>
            </a:r>
            <a:endParaRPr sz="275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15"/>
              </a:spcBef>
              <a:buFont typeface="Arial"/>
              <a:buChar char="•"/>
              <a:tabLst>
                <a:tab pos="241935" algn="l"/>
              </a:tabLst>
            </a:pPr>
            <a:r>
              <a:rPr dirty="0" sz="2750" spc="-5" b="1">
                <a:latin typeface="Arial"/>
                <a:cs typeface="Arial"/>
              </a:rPr>
              <a:t>National</a:t>
            </a:r>
            <a:r>
              <a:rPr dirty="0" sz="2750" spc="-165" b="1">
                <a:latin typeface="Arial"/>
                <a:cs typeface="Arial"/>
              </a:rPr>
              <a:t> </a:t>
            </a:r>
            <a:r>
              <a:rPr dirty="0" sz="2750" spc="-20" b="1">
                <a:latin typeface="Arial"/>
                <a:cs typeface="Arial"/>
              </a:rPr>
              <a:t>principal</a:t>
            </a:r>
            <a:r>
              <a:rPr dirty="0" sz="2750" spc="-165" b="1">
                <a:latin typeface="Arial"/>
                <a:cs typeface="Arial"/>
              </a:rPr>
              <a:t> </a:t>
            </a:r>
            <a:r>
              <a:rPr dirty="0" sz="2750" spc="-40" b="1">
                <a:latin typeface="Arial"/>
                <a:cs typeface="Arial"/>
              </a:rPr>
              <a:t>investigator</a:t>
            </a:r>
            <a:r>
              <a:rPr dirty="0" sz="2750" spc="-40">
                <a:latin typeface="Calibri"/>
                <a:cs typeface="Calibri"/>
              </a:rPr>
              <a:t>:</a:t>
            </a:r>
            <a:r>
              <a:rPr dirty="0" sz="2750" spc="-70">
                <a:latin typeface="Calibri"/>
                <a:cs typeface="Calibri"/>
              </a:rPr>
              <a:t> </a:t>
            </a:r>
            <a:r>
              <a:rPr dirty="0" sz="2750" spc="125">
                <a:latin typeface="Calibri"/>
                <a:cs typeface="Calibri"/>
              </a:rPr>
              <a:t>EXPAND,</a:t>
            </a:r>
            <a:r>
              <a:rPr dirty="0" sz="2750" spc="-65">
                <a:latin typeface="Calibri"/>
                <a:cs typeface="Calibri"/>
              </a:rPr>
              <a:t> </a:t>
            </a:r>
            <a:r>
              <a:rPr dirty="0" sz="2750" spc="125">
                <a:latin typeface="Calibri"/>
                <a:cs typeface="Calibri"/>
              </a:rPr>
              <a:t>REPAIR</a:t>
            </a:r>
            <a:r>
              <a:rPr dirty="0" sz="2750" spc="15">
                <a:latin typeface="Calibri"/>
                <a:cs typeface="Calibri"/>
              </a:rPr>
              <a:t> </a:t>
            </a:r>
            <a:r>
              <a:rPr dirty="0" sz="2750" spc="5">
                <a:latin typeface="Calibri"/>
                <a:cs typeface="Calibri"/>
              </a:rPr>
              <a:t>MR</a:t>
            </a:r>
            <a:r>
              <a:rPr dirty="0" sz="2750" spc="-60">
                <a:latin typeface="Calibri"/>
                <a:cs typeface="Calibri"/>
              </a:rPr>
              <a:t> </a:t>
            </a:r>
            <a:r>
              <a:rPr dirty="0" sz="2750" spc="40">
                <a:latin typeface="Calibri"/>
                <a:cs typeface="Calibri"/>
              </a:rPr>
              <a:t>(Abbott)</a:t>
            </a:r>
            <a:endParaRPr sz="27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90925" y="6381750"/>
            <a:ext cx="5010150" cy="219075"/>
          </a:xfrm>
          <a:prstGeom prst="rect">
            <a:avLst/>
          </a:prstGeom>
          <a:solidFill>
            <a:srgbClr val="FFFFFF"/>
          </a:solidFill>
          <a:ln w="19050">
            <a:solidFill>
              <a:srgbClr val="172B54"/>
            </a:solidFill>
          </a:ln>
        </p:spPr>
        <p:txBody>
          <a:bodyPr wrap="square" lIns="0" tIns="51435" rIns="0" bIns="0" rtlCol="0" vert="horz">
            <a:spAutoFit/>
          </a:bodyPr>
          <a:lstStyle/>
          <a:p>
            <a:pPr marL="442595">
              <a:lnSpc>
                <a:spcPct val="100000"/>
              </a:lnSpc>
              <a:spcBef>
                <a:spcPts val="405"/>
              </a:spcBef>
            </a:pPr>
            <a:r>
              <a:rPr dirty="0" sz="800" spc="15">
                <a:latin typeface="Calibri"/>
                <a:cs typeface="Calibri"/>
              </a:rPr>
              <a:t>The</a:t>
            </a:r>
            <a:r>
              <a:rPr dirty="0" sz="800" spc="-25">
                <a:latin typeface="Calibri"/>
                <a:cs typeface="Calibri"/>
              </a:rPr>
              <a:t> </a:t>
            </a:r>
            <a:r>
              <a:rPr dirty="0" sz="800" spc="15">
                <a:latin typeface="Calibri"/>
                <a:cs typeface="Calibri"/>
              </a:rPr>
              <a:t>TRILUMINATE</a:t>
            </a:r>
            <a:r>
              <a:rPr dirty="0" sz="800" spc="30">
                <a:latin typeface="Calibri"/>
                <a:cs typeface="Calibri"/>
              </a:rPr>
              <a:t> </a:t>
            </a:r>
            <a:r>
              <a:rPr dirty="0" sz="800" spc="10">
                <a:latin typeface="Calibri"/>
                <a:cs typeface="Calibri"/>
              </a:rPr>
              <a:t>Pivotal</a:t>
            </a:r>
            <a:r>
              <a:rPr dirty="0" sz="800" spc="-25">
                <a:latin typeface="Calibri"/>
                <a:cs typeface="Calibri"/>
              </a:rPr>
              <a:t> </a:t>
            </a:r>
            <a:r>
              <a:rPr dirty="0" sz="800" spc="5">
                <a:latin typeface="Calibri"/>
                <a:cs typeface="Calibri"/>
              </a:rPr>
              <a:t>trial</a:t>
            </a:r>
            <a:r>
              <a:rPr dirty="0" sz="800" spc="-25">
                <a:latin typeface="Calibri"/>
                <a:cs typeface="Calibri"/>
              </a:rPr>
              <a:t> </a:t>
            </a:r>
            <a:r>
              <a:rPr dirty="0" sz="800" spc="55">
                <a:latin typeface="Calibri"/>
                <a:cs typeface="Calibri"/>
              </a:rPr>
              <a:t>was</a:t>
            </a:r>
            <a:r>
              <a:rPr dirty="0" sz="800" spc="-60">
                <a:latin typeface="Calibri"/>
                <a:cs typeface="Calibri"/>
              </a:rPr>
              <a:t> </a:t>
            </a:r>
            <a:r>
              <a:rPr dirty="0" sz="800" spc="25">
                <a:latin typeface="Calibri"/>
                <a:cs typeface="Calibri"/>
              </a:rPr>
              <a:t>funded</a:t>
            </a:r>
            <a:r>
              <a:rPr dirty="0" sz="800" spc="-45">
                <a:latin typeface="Calibri"/>
                <a:cs typeface="Calibri"/>
              </a:rPr>
              <a:t> </a:t>
            </a:r>
            <a:r>
              <a:rPr dirty="0" sz="800" spc="20">
                <a:latin typeface="Calibri"/>
                <a:cs typeface="Calibri"/>
              </a:rPr>
              <a:t>by</a:t>
            </a:r>
            <a:r>
              <a:rPr dirty="0" sz="800" spc="-35">
                <a:latin typeface="Calibri"/>
                <a:cs typeface="Calibri"/>
              </a:rPr>
              <a:t> </a:t>
            </a:r>
            <a:r>
              <a:rPr dirty="0" sz="800" spc="10">
                <a:latin typeface="Calibri"/>
                <a:cs typeface="Calibri"/>
              </a:rPr>
              <a:t>Abbott;</a:t>
            </a:r>
            <a:r>
              <a:rPr dirty="0" sz="800" spc="-45">
                <a:latin typeface="Calibri"/>
                <a:cs typeface="Calibri"/>
              </a:rPr>
              <a:t> </a:t>
            </a:r>
            <a:r>
              <a:rPr dirty="0" sz="800" spc="25">
                <a:latin typeface="Calibri"/>
                <a:cs typeface="Calibri"/>
              </a:rPr>
              <a:t>ClinicalTrials.gov</a:t>
            </a:r>
            <a:r>
              <a:rPr dirty="0" sz="800" spc="-35">
                <a:latin typeface="Calibri"/>
                <a:cs typeface="Calibri"/>
              </a:rPr>
              <a:t> </a:t>
            </a:r>
            <a:r>
              <a:rPr dirty="0" sz="800" spc="20">
                <a:latin typeface="Calibri"/>
                <a:cs typeface="Calibri"/>
              </a:rPr>
              <a:t>number,</a:t>
            </a:r>
            <a:r>
              <a:rPr dirty="0" sz="800" spc="-45">
                <a:latin typeface="Calibri"/>
                <a:cs typeface="Calibri"/>
              </a:rPr>
              <a:t> </a:t>
            </a:r>
            <a:r>
              <a:rPr dirty="0" sz="800" spc="30">
                <a:latin typeface="Calibri"/>
                <a:cs typeface="Calibri"/>
              </a:rPr>
              <a:t>NCT03904147.</a:t>
            </a:r>
            <a:endParaRPr sz="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7575" y="607377"/>
            <a:ext cx="10846435" cy="701040"/>
          </a:xfrm>
          <a:prstGeom prst="rect"/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4400" spc="-215" b="1">
                <a:solidFill>
                  <a:srgbClr val="000000"/>
                </a:solidFill>
                <a:latin typeface="Trebuchet MS"/>
                <a:cs typeface="Trebuchet MS"/>
              </a:rPr>
              <a:t>Tricuspid</a:t>
            </a:r>
            <a:r>
              <a:rPr dirty="0" sz="4400" spc="-505" b="1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dirty="0" sz="4400" spc="-225" b="1">
                <a:solidFill>
                  <a:srgbClr val="000000"/>
                </a:solidFill>
                <a:latin typeface="Trebuchet MS"/>
                <a:cs typeface="Trebuchet MS"/>
              </a:rPr>
              <a:t>Regurgitation</a:t>
            </a:r>
            <a:r>
              <a:rPr dirty="0" sz="4400" spc="-459" b="1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dirty="0" sz="4400" spc="-185" b="1">
                <a:solidFill>
                  <a:srgbClr val="000000"/>
                </a:solidFill>
                <a:latin typeface="Trebuchet MS"/>
                <a:cs typeface="Trebuchet MS"/>
              </a:rPr>
              <a:t>Grade</a:t>
            </a:r>
            <a:r>
              <a:rPr dirty="0" sz="4400" spc="-520" b="1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dirty="0" sz="4400" spc="-240" b="1">
                <a:solidFill>
                  <a:srgbClr val="000000"/>
                </a:solidFill>
                <a:latin typeface="Trebuchet MS"/>
                <a:cs typeface="Trebuchet MS"/>
              </a:rPr>
              <a:t>After</a:t>
            </a:r>
            <a:r>
              <a:rPr dirty="0" sz="4400" spc="-509" b="1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dirty="0" sz="4400" spc="-105" b="1">
                <a:solidFill>
                  <a:srgbClr val="000000"/>
                </a:solidFill>
                <a:latin typeface="Trebuchet MS"/>
                <a:cs typeface="Trebuchet MS"/>
              </a:rPr>
              <a:t>Crossover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19425" y="6276975"/>
            <a:ext cx="6400800" cy="342900"/>
          </a:xfrm>
          <a:prstGeom prst="rect">
            <a:avLst/>
          </a:prstGeom>
          <a:solidFill>
            <a:srgbClr val="FFFFFF"/>
          </a:solidFill>
          <a:ln w="19050">
            <a:solidFill>
              <a:srgbClr val="172B54"/>
            </a:solidFill>
          </a:ln>
        </p:spPr>
        <p:txBody>
          <a:bodyPr wrap="square" lIns="0" tIns="52705" rIns="0" bIns="0" rtlCol="0" vert="horz">
            <a:spAutoFit/>
          </a:bodyPr>
          <a:lstStyle/>
          <a:p>
            <a:pPr algn="ctr" marL="17145">
              <a:lnSpc>
                <a:spcPct val="100000"/>
              </a:lnSpc>
              <a:spcBef>
                <a:spcPts val="415"/>
              </a:spcBef>
            </a:pPr>
            <a:r>
              <a:rPr dirty="0" sz="800" spc="25">
                <a:latin typeface="Calibri"/>
                <a:cs typeface="Calibri"/>
              </a:rPr>
              <a:t>Paired</a:t>
            </a:r>
            <a:r>
              <a:rPr dirty="0" sz="800" spc="-40">
                <a:latin typeface="Calibri"/>
                <a:cs typeface="Calibri"/>
              </a:rPr>
              <a:t> </a:t>
            </a:r>
            <a:r>
              <a:rPr dirty="0" sz="800" spc="25">
                <a:latin typeface="Calibri"/>
                <a:cs typeface="Calibri"/>
              </a:rPr>
              <a:t>data</a:t>
            </a:r>
            <a:r>
              <a:rPr dirty="0" sz="800" spc="-20">
                <a:latin typeface="Calibri"/>
                <a:cs typeface="Calibri"/>
              </a:rPr>
              <a:t> </a:t>
            </a:r>
            <a:r>
              <a:rPr dirty="0" sz="800" spc="15">
                <a:latin typeface="Calibri"/>
                <a:cs typeface="Calibri"/>
              </a:rPr>
              <a:t>shown.</a:t>
            </a:r>
            <a:r>
              <a:rPr dirty="0" sz="800" spc="-40">
                <a:latin typeface="Calibri"/>
                <a:cs typeface="Calibri"/>
              </a:rPr>
              <a:t> </a:t>
            </a:r>
            <a:r>
              <a:rPr dirty="0" sz="800" spc="20">
                <a:latin typeface="Calibri"/>
                <a:cs typeface="Calibri"/>
              </a:rPr>
              <a:t>“Pure”</a:t>
            </a:r>
            <a:r>
              <a:rPr dirty="0" sz="800" spc="-25">
                <a:latin typeface="Calibri"/>
                <a:cs typeface="Calibri"/>
              </a:rPr>
              <a:t> </a:t>
            </a:r>
            <a:r>
              <a:rPr dirty="0" sz="800" spc="25">
                <a:latin typeface="Calibri"/>
                <a:cs typeface="Calibri"/>
              </a:rPr>
              <a:t>control</a:t>
            </a:r>
            <a:r>
              <a:rPr dirty="0" sz="800" spc="-20">
                <a:latin typeface="Calibri"/>
                <a:cs typeface="Calibri"/>
              </a:rPr>
              <a:t> </a:t>
            </a:r>
            <a:r>
              <a:rPr dirty="0" sz="800" spc="30">
                <a:latin typeface="Calibri"/>
                <a:cs typeface="Calibri"/>
              </a:rPr>
              <a:t>includes</a:t>
            </a:r>
            <a:r>
              <a:rPr dirty="0" sz="800" spc="-55">
                <a:latin typeface="Calibri"/>
                <a:cs typeface="Calibri"/>
              </a:rPr>
              <a:t> </a:t>
            </a:r>
            <a:r>
              <a:rPr dirty="0" sz="800" spc="20">
                <a:latin typeface="Calibri"/>
                <a:cs typeface="Calibri"/>
              </a:rPr>
              <a:t>patients</a:t>
            </a:r>
            <a:r>
              <a:rPr dirty="0" sz="800" spc="-55">
                <a:latin typeface="Calibri"/>
                <a:cs typeface="Calibri"/>
              </a:rPr>
              <a:t> </a:t>
            </a:r>
            <a:r>
              <a:rPr dirty="0" sz="800" spc="25">
                <a:latin typeface="Calibri"/>
                <a:cs typeface="Calibri"/>
              </a:rPr>
              <a:t>who</a:t>
            </a:r>
            <a:r>
              <a:rPr dirty="0" sz="800" spc="-35">
                <a:latin typeface="Calibri"/>
                <a:cs typeface="Calibri"/>
              </a:rPr>
              <a:t> </a:t>
            </a:r>
            <a:r>
              <a:rPr dirty="0" sz="800" spc="10">
                <a:latin typeface="Calibri"/>
                <a:cs typeface="Calibri"/>
              </a:rPr>
              <a:t>remain</a:t>
            </a:r>
            <a:r>
              <a:rPr dirty="0" sz="800" spc="-30">
                <a:latin typeface="Calibri"/>
                <a:cs typeface="Calibri"/>
              </a:rPr>
              <a:t> </a:t>
            </a:r>
            <a:r>
              <a:rPr dirty="0" sz="800" spc="25">
                <a:latin typeface="Calibri"/>
                <a:cs typeface="Calibri"/>
              </a:rPr>
              <a:t>on</a:t>
            </a:r>
            <a:r>
              <a:rPr dirty="0" sz="800" spc="-35">
                <a:latin typeface="Calibri"/>
                <a:cs typeface="Calibri"/>
              </a:rPr>
              <a:t> </a:t>
            </a:r>
            <a:r>
              <a:rPr dirty="0" sz="800" spc="35">
                <a:latin typeface="Calibri"/>
                <a:cs typeface="Calibri"/>
              </a:rPr>
              <a:t>medical</a:t>
            </a:r>
            <a:r>
              <a:rPr dirty="0" sz="800" spc="-20">
                <a:latin typeface="Calibri"/>
                <a:cs typeface="Calibri"/>
              </a:rPr>
              <a:t> </a:t>
            </a:r>
            <a:r>
              <a:rPr dirty="0" sz="800" spc="10">
                <a:latin typeface="Calibri"/>
                <a:cs typeface="Calibri"/>
              </a:rPr>
              <a:t>therapy</a:t>
            </a:r>
            <a:r>
              <a:rPr dirty="0" sz="800" spc="-25">
                <a:latin typeface="Calibri"/>
                <a:cs typeface="Calibri"/>
              </a:rPr>
              <a:t> </a:t>
            </a:r>
            <a:r>
              <a:rPr dirty="0" sz="800" spc="25">
                <a:latin typeface="Calibri"/>
                <a:cs typeface="Calibri"/>
              </a:rPr>
              <a:t>alone.</a:t>
            </a:r>
            <a:r>
              <a:rPr dirty="0" sz="800" spc="-40">
                <a:latin typeface="Calibri"/>
                <a:cs typeface="Calibri"/>
              </a:rPr>
              <a:t> </a:t>
            </a:r>
            <a:r>
              <a:rPr dirty="0" sz="800" spc="25">
                <a:latin typeface="Calibri"/>
                <a:cs typeface="Calibri"/>
              </a:rPr>
              <a:t>Patients</a:t>
            </a:r>
            <a:r>
              <a:rPr dirty="0" sz="800" spc="-55">
                <a:latin typeface="Calibri"/>
                <a:cs typeface="Calibri"/>
              </a:rPr>
              <a:t> </a:t>
            </a:r>
            <a:r>
              <a:rPr dirty="0" sz="800" spc="10">
                <a:latin typeface="Calibri"/>
                <a:cs typeface="Calibri"/>
              </a:rPr>
              <a:t>with</a:t>
            </a:r>
            <a:r>
              <a:rPr dirty="0" sz="800" spc="-35">
                <a:latin typeface="Calibri"/>
                <a:cs typeface="Calibri"/>
              </a:rPr>
              <a:t> </a:t>
            </a:r>
            <a:r>
              <a:rPr dirty="0" sz="800" spc="25">
                <a:latin typeface="Calibri"/>
                <a:cs typeface="Calibri"/>
              </a:rPr>
              <a:t>tricuspid</a:t>
            </a:r>
            <a:r>
              <a:rPr dirty="0" sz="800" spc="-40">
                <a:latin typeface="Calibri"/>
                <a:cs typeface="Calibri"/>
              </a:rPr>
              <a:t> </a:t>
            </a:r>
            <a:r>
              <a:rPr dirty="0" sz="800" spc="15">
                <a:latin typeface="Calibri"/>
                <a:cs typeface="Calibri"/>
              </a:rPr>
              <a:t>valve</a:t>
            </a:r>
            <a:r>
              <a:rPr dirty="0" sz="800" spc="-5">
                <a:latin typeface="Calibri"/>
                <a:cs typeface="Calibri"/>
              </a:rPr>
              <a:t> </a:t>
            </a:r>
            <a:r>
              <a:rPr dirty="0" sz="800" spc="20">
                <a:latin typeface="Calibri"/>
                <a:cs typeface="Calibri"/>
              </a:rPr>
              <a:t>surgery</a:t>
            </a:r>
            <a:r>
              <a:rPr dirty="0" sz="800" spc="-25">
                <a:latin typeface="Calibri"/>
                <a:cs typeface="Calibri"/>
              </a:rPr>
              <a:t> </a:t>
            </a:r>
            <a:r>
              <a:rPr dirty="0" sz="800" spc="30">
                <a:latin typeface="Calibri"/>
                <a:cs typeface="Calibri"/>
              </a:rPr>
              <a:t>are</a:t>
            </a:r>
            <a:r>
              <a:rPr dirty="0" sz="800" spc="-85">
                <a:latin typeface="Calibri"/>
                <a:cs typeface="Calibri"/>
              </a:rPr>
              <a:t> </a:t>
            </a:r>
            <a:r>
              <a:rPr dirty="0" sz="800" spc="35">
                <a:latin typeface="Calibri"/>
                <a:cs typeface="Calibri"/>
              </a:rPr>
              <a:t>excluded</a:t>
            </a:r>
            <a:endParaRPr sz="800">
              <a:latin typeface="Calibri"/>
              <a:cs typeface="Calibri"/>
            </a:endParaRPr>
          </a:p>
          <a:p>
            <a:pPr algn="ctr" marL="15875">
              <a:lnSpc>
                <a:spcPct val="100000"/>
              </a:lnSpc>
              <a:spcBef>
                <a:spcPts val="15"/>
              </a:spcBef>
            </a:pPr>
            <a:r>
              <a:rPr dirty="0" sz="800" spc="20">
                <a:latin typeface="Calibri"/>
                <a:cs typeface="Calibri"/>
              </a:rPr>
              <a:t>from </a:t>
            </a:r>
            <a:r>
              <a:rPr dirty="0" sz="800" spc="15">
                <a:latin typeface="Calibri"/>
                <a:cs typeface="Calibri"/>
              </a:rPr>
              <a:t>all</a:t>
            </a:r>
            <a:r>
              <a:rPr dirty="0" sz="800" spc="-114">
                <a:latin typeface="Calibri"/>
                <a:cs typeface="Calibri"/>
              </a:rPr>
              <a:t> </a:t>
            </a:r>
            <a:r>
              <a:rPr dirty="0" sz="800" spc="25">
                <a:latin typeface="Calibri"/>
                <a:cs typeface="Calibri"/>
              </a:rPr>
              <a:t>groups.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790825" y="3752850"/>
            <a:ext cx="542925" cy="1543050"/>
          </a:xfrm>
          <a:custGeom>
            <a:avLst/>
            <a:gdLst/>
            <a:ahLst/>
            <a:cxnLst/>
            <a:rect l="l" t="t" r="r" b="b"/>
            <a:pathLst>
              <a:path w="542925" h="1543050">
                <a:moveTo>
                  <a:pt x="0" y="1543050"/>
                </a:moveTo>
                <a:lnTo>
                  <a:pt x="542925" y="1543050"/>
                </a:lnTo>
                <a:lnTo>
                  <a:pt x="542925" y="0"/>
                </a:lnTo>
                <a:lnTo>
                  <a:pt x="0" y="0"/>
                </a:lnTo>
                <a:lnTo>
                  <a:pt x="0" y="1543050"/>
                </a:lnTo>
                <a:close/>
              </a:path>
            </a:pathLst>
          </a:custGeom>
          <a:solidFill>
            <a:srgbClr val="0D624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619500" y="4019550"/>
            <a:ext cx="552450" cy="1276350"/>
          </a:xfrm>
          <a:custGeom>
            <a:avLst/>
            <a:gdLst/>
            <a:ahLst/>
            <a:cxnLst/>
            <a:rect l="l" t="t" r="r" b="b"/>
            <a:pathLst>
              <a:path w="552450" h="1276350">
                <a:moveTo>
                  <a:pt x="0" y="1276350"/>
                </a:moveTo>
                <a:lnTo>
                  <a:pt x="552450" y="1276350"/>
                </a:lnTo>
                <a:lnTo>
                  <a:pt x="552450" y="0"/>
                </a:lnTo>
                <a:lnTo>
                  <a:pt x="0" y="0"/>
                </a:lnTo>
                <a:lnTo>
                  <a:pt x="0" y="1276350"/>
                </a:lnTo>
                <a:close/>
              </a:path>
            </a:pathLst>
          </a:custGeom>
          <a:solidFill>
            <a:srgbClr val="0D624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934200" y="4057650"/>
            <a:ext cx="552450" cy="1238250"/>
          </a:xfrm>
          <a:custGeom>
            <a:avLst/>
            <a:gdLst/>
            <a:ahLst/>
            <a:cxnLst/>
            <a:rect l="l" t="t" r="r" b="b"/>
            <a:pathLst>
              <a:path w="552450" h="1238250">
                <a:moveTo>
                  <a:pt x="0" y="1238250"/>
                </a:moveTo>
                <a:lnTo>
                  <a:pt x="552450" y="1238250"/>
                </a:lnTo>
                <a:lnTo>
                  <a:pt x="552450" y="0"/>
                </a:lnTo>
                <a:lnTo>
                  <a:pt x="0" y="0"/>
                </a:lnTo>
                <a:lnTo>
                  <a:pt x="0" y="1238250"/>
                </a:lnTo>
                <a:close/>
              </a:path>
            </a:pathLst>
          </a:custGeom>
          <a:solidFill>
            <a:srgbClr val="0D624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9429750" y="5219700"/>
            <a:ext cx="552450" cy="76200"/>
          </a:xfrm>
          <a:custGeom>
            <a:avLst/>
            <a:gdLst/>
            <a:ahLst/>
            <a:cxnLst/>
            <a:rect l="l" t="t" r="r" b="b"/>
            <a:pathLst>
              <a:path w="552450" h="76200">
                <a:moveTo>
                  <a:pt x="0" y="76200"/>
                </a:moveTo>
                <a:lnTo>
                  <a:pt x="552450" y="76200"/>
                </a:lnTo>
                <a:lnTo>
                  <a:pt x="552450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0D624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962150" y="5200650"/>
            <a:ext cx="542925" cy="95250"/>
          </a:xfrm>
          <a:custGeom>
            <a:avLst/>
            <a:gdLst/>
            <a:ahLst/>
            <a:cxnLst/>
            <a:rect l="l" t="t" r="r" b="b"/>
            <a:pathLst>
              <a:path w="542925" h="95250">
                <a:moveTo>
                  <a:pt x="0" y="95250"/>
                </a:moveTo>
                <a:lnTo>
                  <a:pt x="542925" y="95250"/>
                </a:lnTo>
                <a:lnTo>
                  <a:pt x="542925" y="0"/>
                </a:lnTo>
                <a:lnTo>
                  <a:pt x="0" y="0"/>
                </a:lnTo>
                <a:lnTo>
                  <a:pt x="0" y="95250"/>
                </a:lnTo>
                <a:close/>
              </a:path>
            </a:pathLst>
          </a:custGeom>
          <a:solidFill>
            <a:srgbClr val="68BD5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790825" y="2600325"/>
            <a:ext cx="542925" cy="1152525"/>
          </a:xfrm>
          <a:custGeom>
            <a:avLst/>
            <a:gdLst/>
            <a:ahLst/>
            <a:cxnLst/>
            <a:rect l="l" t="t" r="r" b="b"/>
            <a:pathLst>
              <a:path w="542925" h="1152525">
                <a:moveTo>
                  <a:pt x="0" y="1152525"/>
                </a:moveTo>
                <a:lnTo>
                  <a:pt x="542925" y="1152525"/>
                </a:lnTo>
                <a:lnTo>
                  <a:pt x="542925" y="0"/>
                </a:lnTo>
                <a:lnTo>
                  <a:pt x="0" y="0"/>
                </a:lnTo>
                <a:lnTo>
                  <a:pt x="0" y="1152525"/>
                </a:lnTo>
                <a:close/>
              </a:path>
            </a:pathLst>
          </a:custGeom>
          <a:solidFill>
            <a:srgbClr val="68BD5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619500" y="2724150"/>
            <a:ext cx="552450" cy="1295400"/>
          </a:xfrm>
          <a:custGeom>
            <a:avLst/>
            <a:gdLst/>
            <a:ahLst/>
            <a:cxnLst/>
            <a:rect l="l" t="t" r="r" b="b"/>
            <a:pathLst>
              <a:path w="552450" h="1295400">
                <a:moveTo>
                  <a:pt x="0" y="1295400"/>
                </a:moveTo>
                <a:lnTo>
                  <a:pt x="552450" y="1295400"/>
                </a:lnTo>
                <a:lnTo>
                  <a:pt x="552450" y="0"/>
                </a:lnTo>
                <a:lnTo>
                  <a:pt x="0" y="0"/>
                </a:lnTo>
                <a:lnTo>
                  <a:pt x="0" y="1295400"/>
                </a:lnTo>
                <a:close/>
              </a:path>
            </a:pathLst>
          </a:custGeom>
          <a:solidFill>
            <a:srgbClr val="68BD5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276850" y="5238750"/>
            <a:ext cx="552450" cy="57150"/>
          </a:xfrm>
          <a:custGeom>
            <a:avLst/>
            <a:gdLst/>
            <a:ahLst/>
            <a:cxnLst/>
            <a:rect l="l" t="t" r="r" b="b"/>
            <a:pathLst>
              <a:path w="552450" h="57150">
                <a:moveTo>
                  <a:pt x="0" y="57150"/>
                </a:moveTo>
                <a:lnTo>
                  <a:pt x="552450" y="57150"/>
                </a:lnTo>
                <a:lnTo>
                  <a:pt x="552450" y="0"/>
                </a:lnTo>
                <a:lnTo>
                  <a:pt x="0" y="0"/>
                </a:lnTo>
                <a:lnTo>
                  <a:pt x="0" y="57150"/>
                </a:lnTo>
                <a:close/>
              </a:path>
            </a:pathLst>
          </a:custGeom>
          <a:solidFill>
            <a:srgbClr val="68BD5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6105525" y="5210175"/>
            <a:ext cx="552450" cy="85725"/>
          </a:xfrm>
          <a:custGeom>
            <a:avLst/>
            <a:gdLst/>
            <a:ahLst/>
            <a:cxnLst/>
            <a:rect l="l" t="t" r="r" b="b"/>
            <a:pathLst>
              <a:path w="552450" h="85725">
                <a:moveTo>
                  <a:pt x="0" y="85725"/>
                </a:moveTo>
                <a:lnTo>
                  <a:pt x="552450" y="85725"/>
                </a:lnTo>
                <a:lnTo>
                  <a:pt x="552450" y="0"/>
                </a:lnTo>
                <a:lnTo>
                  <a:pt x="0" y="0"/>
                </a:lnTo>
                <a:lnTo>
                  <a:pt x="0" y="85725"/>
                </a:lnTo>
                <a:close/>
              </a:path>
            </a:pathLst>
          </a:custGeom>
          <a:solidFill>
            <a:srgbClr val="68BD5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6934200" y="2857500"/>
            <a:ext cx="552450" cy="1200150"/>
          </a:xfrm>
          <a:custGeom>
            <a:avLst/>
            <a:gdLst/>
            <a:ahLst/>
            <a:cxnLst/>
            <a:rect l="l" t="t" r="r" b="b"/>
            <a:pathLst>
              <a:path w="552450" h="1200150">
                <a:moveTo>
                  <a:pt x="0" y="1200150"/>
                </a:moveTo>
                <a:lnTo>
                  <a:pt x="552450" y="1200150"/>
                </a:lnTo>
                <a:lnTo>
                  <a:pt x="552450" y="0"/>
                </a:lnTo>
                <a:lnTo>
                  <a:pt x="0" y="0"/>
                </a:lnTo>
                <a:lnTo>
                  <a:pt x="0" y="1200150"/>
                </a:lnTo>
                <a:close/>
              </a:path>
            </a:pathLst>
          </a:custGeom>
          <a:solidFill>
            <a:srgbClr val="68BD5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9429750" y="5019675"/>
            <a:ext cx="552450" cy="200025"/>
          </a:xfrm>
          <a:custGeom>
            <a:avLst/>
            <a:gdLst/>
            <a:ahLst/>
            <a:cxnLst/>
            <a:rect l="l" t="t" r="r" b="b"/>
            <a:pathLst>
              <a:path w="552450" h="200025">
                <a:moveTo>
                  <a:pt x="0" y="200025"/>
                </a:moveTo>
                <a:lnTo>
                  <a:pt x="552450" y="200025"/>
                </a:lnTo>
                <a:lnTo>
                  <a:pt x="552450" y="0"/>
                </a:lnTo>
                <a:lnTo>
                  <a:pt x="0" y="0"/>
                </a:lnTo>
                <a:lnTo>
                  <a:pt x="0" y="200025"/>
                </a:lnTo>
                <a:close/>
              </a:path>
            </a:pathLst>
          </a:custGeom>
          <a:solidFill>
            <a:srgbClr val="68BD5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0258425" y="4667250"/>
            <a:ext cx="552450" cy="628650"/>
          </a:xfrm>
          <a:custGeom>
            <a:avLst/>
            <a:gdLst/>
            <a:ahLst/>
            <a:cxnLst/>
            <a:rect l="l" t="t" r="r" b="b"/>
            <a:pathLst>
              <a:path w="552450" h="628650">
                <a:moveTo>
                  <a:pt x="0" y="628650"/>
                </a:moveTo>
                <a:lnTo>
                  <a:pt x="552450" y="628650"/>
                </a:lnTo>
                <a:lnTo>
                  <a:pt x="552450" y="0"/>
                </a:lnTo>
                <a:lnTo>
                  <a:pt x="0" y="0"/>
                </a:lnTo>
                <a:lnTo>
                  <a:pt x="0" y="628650"/>
                </a:lnTo>
                <a:close/>
              </a:path>
            </a:pathLst>
          </a:custGeom>
          <a:solidFill>
            <a:srgbClr val="68BD5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962150" y="4314825"/>
            <a:ext cx="542925" cy="885825"/>
          </a:xfrm>
          <a:custGeom>
            <a:avLst/>
            <a:gdLst/>
            <a:ahLst/>
            <a:cxnLst/>
            <a:rect l="l" t="t" r="r" b="b"/>
            <a:pathLst>
              <a:path w="542925" h="885825">
                <a:moveTo>
                  <a:pt x="0" y="885825"/>
                </a:moveTo>
                <a:lnTo>
                  <a:pt x="542925" y="885825"/>
                </a:lnTo>
                <a:lnTo>
                  <a:pt x="542925" y="0"/>
                </a:lnTo>
                <a:lnTo>
                  <a:pt x="0" y="0"/>
                </a:lnTo>
                <a:lnTo>
                  <a:pt x="0" y="885825"/>
                </a:lnTo>
                <a:close/>
              </a:path>
            </a:pathLst>
          </a:custGeom>
          <a:solidFill>
            <a:srgbClr val="FFC54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790825" y="2343150"/>
            <a:ext cx="542925" cy="257175"/>
          </a:xfrm>
          <a:custGeom>
            <a:avLst/>
            <a:gdLst/>
            <a:ahLst/>
            <a:cxnLst/>
            <a:rect l="l" t="t" r="r" b="b"/>
            <a:pathLst>
              <a:path w="542925" h="257175">
                <a:moveTo>
                  <a:pt x="0" y="257175"/>
                </a:moveTo>
                <a:lnTo>
                  <a:pt x="542925" y="257175"/>
                </a:lnTo>
                <a:lnTo>
                  <a:pt x="542925" y="0"/>
                </a:lnTo>
                <a:lnTo>
                  <a:pt x="0" y="0"/>
                </a:lnTo>
                <a:lnTo>
                  <a:pt x="0" y="257175"/>
                </a:lnTo>
                <a:close/>
              </a:path>
            </a:pathLst>
          </a:custGeom>
          <a:solidFill>
            <a:srgbClr val="FFC54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619500" y="2390775"/>
            <a:ext cx="552450" cy="333375"/>
          </a:xfrm>
          <a:custGeom>
            <a:avLst/>
            <a:gdLst/>
            <a:ahLst/>
            <a:cxnLst/>
            <a:rect l="l" t="t" r="r" b="b"/>
            <a:pathLst>
              <a:path w="552450" h="333375">
                <a:moveTo>
                  <a:pt x="0" y="333375"/>
                </a:moveTo>
                <a:lnTo>
                  <a:pt x="552450" y="333375"/>
                </a:lnTo>
                <a:lnTo>
                  <a:pt x="552450" y="0"/>
                </a:lnTo>
                <a:lnTo>
                  <a:pt x="0" y="0"/>
                </a:lnTo>
                <a:lnTo>
                  <a:pt x="0" y="333375"/>
                </a:lnTo>
                <a:close/>
              </a:path>
            </a:pathLst>
          </a:custGeom>
          <a:solidFill>
            <a:srgbClr val="FFC54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5276850" y="4333875"/>
            <a:ext cx="552450" cy="904875"/>
          </a:xfrm>
          <a:custGeom>
            <a:avLst/>
            <a:gdLst/>
            <a:ahLst/>
            <a:cxnLst/>
            <a:rect l="l" t="t" r="r" b="b"/>
            <a:pathLst>
              <a:path w="552450" h="904875">
                <a:moveTo>
                  <a:pt x="0" y="904875"/>
                </a:moveTo>
                <a:lnTo>
                  <a:pt x="552450" y="904875"/>
                </a:lnTo>
                <a:lnTo>
                  <a:pt x="552450" y="0"/>
                </a:lnTo>
                <a:lnTo>
                  <a:pt x="0" y="0"/>
                </a:lnTo>
                <a:lnTo>
                  <a:pt x="0" y="904875"/>
                </a:lnTo>
                <a:close/>
              </a:path>
            </a:pathLst>
          </a:custGeom>
          <a:solidFill>
            <a:srgbClr val="FFC54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6105525" y="4581525"/>
            <a:ext cx="552450" cy="628650"/>
          </a:xfrm>
          <a:custGeom>
            <a:avLst/>
            <a:gdLst/>
            <a:ahLst/>
            <a:cxnLst/>
            <a:rect l="l" t="t" r="r" b="b"/>
            <a:pathLst>
              <a:path w="552450" h="628650">
                <a:moveTo>
                  <a:pt x="0" y="628650"/>
                </a:moveTo>
                <a:lnTo>
                  <a:pt x="552450" y="628650"/>
                </a:lnTo>
                <a:lnTo>
                  <a:pt x="552450" y="0"/>
                </a:lnTo>
                <a:lnTo>
                  <a:pt x="0" y="0"/>
                </a:lnTo>
                <a:lnTo>
                  <a:pt x="0" y="628650"/>
                </a:lnTo>
                <a:close/>
              </a:path>
            </a:pathLst>
          </a:custGeom>
          <a:solidFill>
            <a:srgbClr val="FFC54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6934200" y="2362200"/>
            <a:ext cx="552450" cy="495300"/>
          </a:xfrm>
          <a:custGeom>
            <a:avLst/>
            <a:gdLst/>
            <a:ahLst/>
            <a:cxnLst/>
            <a:rect l="l" t="t" r="r" b="b"/>
            <a:pathLst>
              <a:path w="552450" h="495300">
                <a:moveTo>
                  <a:pt x="0" y="495300"/>
                </a:moveTo>
                <a:lnTo>
                  <a:pt x="552450" y="495300"/>
                </a:lnTo>
                <a:lnTo>
                  <a:pt x="552450" y="0"/>
                </a:lnTo>
                <a:lnTo>
                  <a:pt x="0" y="0"/>
                </a:lnTo>
                <a:lnTo>
                  <a:pt x="0" y="495300"/>
                </a:lnTo>
                <a:close/>
              </a:path>
            </a:pathLst>
          </a:custGeom>
          <a:solidFill>
            <a:srgbClr val="FFC54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8601075" y="3981450"/>
            <a:ext cx="542925" cy="1314450"/>
          </a:xfrm>
          <a:custGeom>
            <a:avLst/>
            <a:gdLst/>
            <a:ahLst/>
            <a:cxnLst/>
            <a:rect l="l" t="t" r="r" b="b"/>
            <a:pathLst>
              <a:path w="542925" h="1314450">
                <a:moveTo>
                  <a:pt x="0" y="1314450"/>
                </a:moveTo>
                <a:lnTo>
                  <a:pt x="542925" y="1314450"/>
                </a:lnTo>
                <a:lnTo>
                  <a:pt x="542925" y="0"/>
                </a:lnTo>
                <a:lnTo>
                  <a:pt x="0" y="0"/>
                </a:lnTo>
                <a:lnTo>
                  <a:pt x="0" y="1314450"/>
                </a:lnTo>
                <a:close/>
              </a:path>
            </a:pathLst>
          </a:custGeom>
          <a:solidFill>
            <a:srgbClr val="FFC54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0258425" y="3981450"/>
            <a:ext cx="552450" cy="685800"/>
          </a:xfrm>
          <a:custGeom>
            <a:avLst/>
            <a:gdLst/>
            <a:ahLst/>
            <a:cxnLst/>
            <a:rect l="l" t="t" r="r" b="b"/>
            <a:pathLst>
              <a:path w="552450" h="685800">
                <a:moveTo>
                  <a:pt x="0" y="685800"/>
                </a:moveTo>
                <a:lnTo>
                  <a:pt x="552450" y="685800"/>
                </a:lnTo>
                <a:lnTo>
                  <a:pt x="55245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FFC54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962150" y="3648075"/>
            <a:ext cx="542925" cy="666750"/>
          </a:xfrm>
          <a:custGeom>
            <a:avLst/>
            <a:gdLst/>
            <a:ahLst/>
            <a:cxnLst/>
            <a:rect l="l" t="t" r="r" b="b"/>
            <a:pathLst>
              <a:path w="542925" h="666750">
                <a:moveTo>
                  <a:pt x="0" y="666750"/>
                </a:moveTo>
                <a:lnTo>
                  <a:pt x="542925" y="666750"/>
                </a:lnTo>
                <a:lnTo>
                  <a:pt x="542925" y="0"/>
                </a:lnTo>
                <a:lnTo>
                  <a:pt x="0" y="0"/>
                </a:lnTo>
                <a:lnTo>
                  <a:pt x="0" y="666750"/>
                </a:lnTo>
                <a:close/>
              </a:path>
            </a:pathLst>
          </a:custGeom>
          <a:solidFill>
            <a:srgbClr val="F1674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2790825" y="2286000"/>
            <a:ext cx="542925" cy="57150"/>
          </a:xfrm>
          <a:custGeom>
            <a:avLst/>
            <a:gdLst/>
            <a:ahLst/>
            <a:cxnLst/>
            <a:rect l="l" t="t" r="r" b="b"/>
            <a:pathLst>
              <a:path w="542925" h="57150">
                <a:moveTo>
                  <a:pt x="0" y="57150"/>
                </a:moveTo>
                <a:lnTo>
                  <a:pt x="542925" y="57150"/>
                </a:lnTo>
                <a:lnTo>
                  <a:pt x="542925" y="0"/>
                </a:lnTo>
                <a:lnTo>
                  <a:pt x="0" y="0"/>
                </a:lnTo>
                <a:lnTo>
                  <a:pt x="0" y="57150"/>
                </a:lnTo>
                <a:close/>
              </a:path>
            </a:pathLst>
          </a:custGeom>
          <a:solidFill>
            <a:srgbClr val="F1674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3619500" y="2305050"/>
            <a:ext cx="552450" cy="85725"/>
          </a:xfrm>
          <a:custGeom>
            <a:avLst/>
            <a:gdLst/>
            <a:ahLst/>
            <a:cxnLst/>
            <a:rect l="l" t="t" r="r" b="b"/>
            <a:pathLst>
              <a:path w="552450" h="85725">
                <a:moveTo>
                  <a:pt x="0" y="85725"/>
                </a:moveTo>
                <a:lnTo>
                  <a:pt x="552450" y="85725"/>
                </a:lnTo>
                <a:lnTo>
                  <a:pt x="552450" y="0"/>
                </a:lnTo>
                <a:lnTo>
                  <a:pt x="0" y="0"/>
                </a:lnTo>
                <a:lnTo>
                  <a:pt x="0" y="85725"/>
                </a:lnTo>
                <a:close/>
              </a:path>
            </a:pathLst>
          </a:custGeom>
          <a:solidFill>
            <a:srgbClr val="F1674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6105525" y="4200525"/>
            <a:ext cx="552450" cy="381000"/>
          </a:xfrm>
          <a:custGeom>
            <a:avLst/>
            <a:gdLst/>
            <a:ahLst/>
            <a:cxnLst/>
            <a:rect l="l" t="t" r="r" b="b"/>
            <a:pathLst>
              <a:path w="552450" h="381000">
                <a:moveTo>
                  <a:pt x="0" y="381000"/>
                </a:moveTo>
                <a:lnTo>
                  <a:pt x="552450" y="381000"/>
                </a:lnTo>
                <a:lnTo>
                  <a:pt x="552450" y="0"/>
                </a:lnTo>
                <a:lnTo>
                  <a:pt x="0" y="0"/>
                </a:lnTo>
                <a:lnTo>
                  <a:pt x="0" y="381000"/>
                </a:lnTo>
                <a:close/>
              </a:path>
            </a:pathLst>
          </a:custGeom>
          <a:solidFill>
            <a:srgbClr val="F1674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6934200" y="2276475"/>
            <a:ext cx="552450" cy="85725"/>
          </a:xfrm>
          <a:custGeom>
            <a:avLst/>
            <a:gdLst/>
            <a:ahLst/>
            <a:cxnLst/>
            <a:rect l="l" t="t" r="r" b="b"/>
            <a:pathLst>
              <a:path w="552450" h="85725">
                <a:moveTo>
                  <a:pt x="0" y="85725"/>
                </a:moveTo>
                <a:lnTo>
                  <a:pt x="552450" y="85725"/>
                </a:lnTo>
                <a:lnTo>
                  <a:pt x="552450" y="0"/>
                </a:lnTo>
                <a:lnTo>
                  <a:pt x="0" y="0"/>
                </a:lnTo>
                <a:lnTo>
                  <a:pt x="0" y="85725"/>
                </a:lnTo>
                <a:close/>
              </a:path>
            </a:pathLst>
          </a:custGeom>
          <a:solidFill>
            <a:srgbClr val="F1674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8601075" y="3562350"/>
            <a:ext cx="542925" cy="419100"/>
          </a:xfrm>
          <a:custGeom>
            <a:avLst/>
            <a:gdLst/>
            <a:ahLst/>
            <a:cxnLst/>
            <a:rect l="l" t="t" r="r" b="b"/>
            <a:pathLst>
              <a:path w="542925" h="419100">
                <a:moveTo>
                  <a:pt x="0" y="419100"/>
                </a:moveTo>
                <a:lnTo>
                  <a:pt x="542925" y="419100"/>
                </a:lnTo>
                <a:lnTo>
                  <a:pt x="542925" y="0"/>
                </a:lnTo>
                <a:lnTo>
                  <a:pt x="0" y="0"/>
                </a:lnTo>
                <a:lnTo>
                  <a:pt x="0" y="419100"/>
                </a:lnTo>
                <a:close/>
              </a:path>
            </a:pathLst>
          </a:custGeom>
          <a:solidFill>
            <a:srgbClr val="F1674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10258425" y="3143250"/>
            <a:ext cx="552450" cy="838200"/>
          </a:xfrm>
          <a:custGeom>
            <a:avLst/>
            <a:gdLst/>
            <a:ahLst/>
            <a:cxnLst/>
            <a:rect l="l" t="t" r="r" b="b"/>
            <a:pathLst>
              <a:path w="552450" h="838200">
                <a:moveTo>
                  <a:pt x="0" y="838200"/>
                </a:moveTo>
                <a:lnTo>
                  <a:pt x="552450" y="838200"/>
                </a:lnTo>
                <a:lnTo>
                  <a:pt x="552450" y="0"/>
                </a:lnTo>
                <a:lnTo>
                  <a:pt x="0" y="0"/>
                </a:lnTo>
                <a:lnTo>
                  <a:pt x="0" y="838200"/>
                </a:lnTo>
                <a:close/>
              </a:path>
            </a:pathLst>
          </a:custGeom>
          <a:solidFill>
            <a:srgbClr val="F1674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1962150" y="2247900"/>
            <a:ext cx="542925" cy="1400175"/>
          </a:xfrm>
          <a:custGeom>
            <a:avLst/>
            <a:gdLst/>
            <a:ahLst/>
            <a:cxnLst/>
            <a:rect l="l" t="t" r="r" b="b"/>
            <a:pathLst>
              <a:path w="542925" h="1400175">
                <a:moveTo>
                  <a:pt x="0" y="1400175"/>
                </a:moveTo>
                <a:lnTo>
                  <a:pt x="542925" y="1400175"/>
                </a:lnTo>
                <a:lnTo>
                  <a:pt x="542925" y="0"/>
                </a:lnTo>
                <a:lnTo>
                  <a:pt x="0" y="0"/>
                </a:lnTo>
                <a:lnTo>
                  <a:pt x="0" y="1400175"/>
                </a:lnTo>
                <a:close/>
              </a:path>
            </a:pathLst>
          </a:custGeom>
          <a:solidFill>
            <a:srgbClr val="AC094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2790825" y="2247900"/>
            <a:ext cx="542925" cy="38100"/>
          </a:xfrm>
          <a:custGeom>
            <a:avLst/>
            <a:gdLst/>
            <a:ahLst/>
            <a:cxnLst/>
            <a:rect l="l" t="t" r="r" b="b"/>
            <a:pathLst>
              <a:path w="542925" h="38100">
                <a:moveTo>
                  <a:pt x="0" y="38100"/>
                </a:moveTo>
                <a:lnTo>
                  <a:pt x="542925" y="38100"/>
                </a:lnTo>
                <a:lnTo>
                  <a:pt x="542925" y="0"/>
                </a:lnTo>
                <a:lnTo>
                  <a:pt x="0" y="0"/>
                </a:lnTo>
                <a:lnTo>
                  <a:pt x="0" y="38100"/>
                </a:lnTo>
                <a:close/>
              </a:path>
            </a:pathLst>
          </a:custGeom>
          <a:solidFill>
            <a:srgbClr val="AC094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3619500" y="2257425"/>
            <a:ext cx="552450" cy="47625"/>
          </a:xfrm>
          <a:custGeom>
            <a:avLst/>
            <a:gdLst/>
            <a:ahLst/>
            <a:cxnLst/>
            <a:rect l="l" t="t" r="r" b="b"/>
            <a:pathLst>
              <a:path w="552450" h="47625">
                <a:moveTo>
                  <a:pt x="0" y="47625"/>
                </a:moveTo>
                <a:lnTo>
                  <a:pt x="552450" y="47625"/>
                </a:lnTo>
                <a:lnTo>
                  <a:pt x="552450" y="0"/>
                </a:lnTo>
                <a:lnTo>
                  <a:pt x="0" y="0"/>
                </a:lnTo>
                <a:lnTo>
                  <a:pt x="0" y="47625"/>
                </a:lnTo>
                <a:close/>
              </a:path>
            </a:pathLst>
          </a:custGeom>
          <a:solidFill>
            <a:srgbClr val="AC094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6105525" y="2247900"/>
            <a:ext cx="552450" cy="1952625"/>
          </a:xfrm>
          <a:custGeom>
            <a:avLst/>
            <a:gdLst/>
            <a:ahLst/>
            <a:cxnLst/>
            <a:rect l="l" t="t" r="r" b="b"/>
            <a:pathLst>
              <a:path w="552450" h="1952625">
                <a:moveTo>
                  <a:pt x="0" y="1952625"/>
                </a:moveTo>
                <a:lnTo>
                  <a:pt x="552450" y="1952625"/>
                </a:lnTo>
                <a:lnTo>
                  <a:pt x="552450" y="0"/>
                </a:lnTo>
                <a:lnTo>
                  <a:pt x="0" y="0"/>
                </a:lnTo>
                <a:lnTo>
                  <a:pt x="0" y="1952625"/>
                </a:lnTo>
                <a:close/>
              </a:path>
            </a:pathLst>
          </a:custGeom>
          <a:solidFill>
            <a:srgbClr val="AC094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6934200" y="2257425"/>
            <a:ext cx="552450" cy="19050"/>
          </a:xfrm>
          <a:custGeom>
            <a:avLst/>
            <a:gdLst/>
            <a:ahLst/>
            <a:cxnLst/>
            <a:rect l="l" t="t" r="r" b="b"/>
            <a:pathLst>
              <a:path w="552450" h="19050">
                <a:moveTo>
                  <a:pt x="0" y="19050"/>
                </a:moveTo>
                <a:lnTo>
                  <a:pt x="552450" y="19050"/>
                </a:lnTo>
                <a:lnTo>
                  <a:pt x="55245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AC094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8601075" y="2247900"/>
            <a:ext cx="542925" cy="1314450"/>
          </a:xfrm>
          <a:custGeom>
            <a:avLst/>
            <a:gdLst/>
            <a:ahLst/>
            <a:cxnLst/>
            <a:rect l="l" t="t" r="r" b="b"/>
            <a:pathLst>
              <a:path w="542925" h="1314450">
                <a:moveTo>
                  <a:pt x="0" y="1314450"/>
                </a:moveTo>
                <a:lnTo>
                  <a:pt x="542925" y="1314450"/>
                </a:lnTo>
                <a:lnTo>
                  <a:pt x="542925" y="0"/>
                </a:lnTo>
                <a:lnTo>
                  <a:pt x="0" y="0"/>
                </a:lnTo>
                <a:lnTo>
                  <a:pt x="0" y="1314450"/>
                </a:lnTo>
                <a:close/>
              </a:path>
            </a:pathLst>
          </a:custGeom>
          <a:solidFill>
            <a:srgbClr val="AC094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10258425" y="2247900"/>
            <a:ext cx="552450" cy="895350"/>
          </a:xfrm>
          <a:custGeom>
            <a:avLst/>
            <a:gdLst/>
            <a:ahLst/>
            <a:cxnLst/>
            <a:rect l="l" t="t" r="r" b="b"/>
            <a:pathLst>
              <a:path w="552450" h="895350">
                <a:moveTo>
                  <a:pt x="0" y="895350"/>
                </a:moveTo>
                <a:lnTo>
                  <a:pt x="552450" y="895350"/>
                </a:lnTo>
                <a:lnTo>
                  <a:pt x="552450" y="0"/>
                </a:lnTo>
                <a:lnTo>
                  <a:pt x="0" y="0"/>
                </a:lnTo>
                <a:lnTo>
                  <a:pt x="0" y="895350"/>
                </a:lnTo>
                <a:close/>
              </a:path>
            </a:pathLst>
          </a:custGeom>
          <a:solidFill>
            <a:srgbClr val="AC094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1814576" y="2252726"/>
            <a:ext cx="0" cy="3038475"/>
          </a:xfrm>
          <a:custGeom>
            <a:avLst/>
            <a:gdLst/>
            <a:ahLst/>
            <a:cxnLst/>
            <a:rect l="l" t="t" r="r" b="b"/>
            <a:pathLst>
              <a:path w="0" h="3038475">
                <a:moveTo>
                  <a:pt x="0" y="3038475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1776476" y="5291201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1776476" y="4681473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1776476" y="4071873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1776476" y="3471926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1776476" y="2862326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1776476" y="2252726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1814576" y="5291201"/>
            <a:ext cx="9134475" cy="0"/>
          </a:xfrm>
          <a:custGeom>
            <a:avLst/>
            <a:gdLst/>
            <a:ahLst/>
            <a:cxnLst/>
            <a:rect l="l" t="t" r="r" b="b"/>
            <a:pathLst>
              <a:path w="9134475" h="0">
                <a:moveTo>
                  <a:pt x="0" y="0"/>
                </a:moveTo>
                <a:lnTo>
                  <a:pt x="9134475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 txBox="1"/>
          <p:nvPr/>
        </p:nvSpPr>
        <p:spPr>
          <a:xfrm>
            <a:off x="2900045" y="4419028"/>
            <a:ext cx="334010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 b="1">
                <a:solidFill>
                  <a:srgbClr val="FFFFFF"/>
                </a:solidFill>
                <a:latin typeface="Arial"/>
                <a:cs typeface="Arial"/>
              </a:rPr>
              <a:t>51%</a:t>
            </a:r>
            <a:endParaRPr sz="12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3730625" y="4551933"/>
            <a:ext cx="3346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 b="1">
                <a:solidFill>
                  <a:srgbClr val="FFFFFF"/>
                </a:solidFill>
                <a:latin typeface="Arial"/>
                <a:cs typeface="Arial"/>
              </a:rPr>
              <a:t>42%</a:t>
            </a:r>
            <a:endParaRPr sz="12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7053580" y="4573270"/>
            <a:ext cx="3333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41%</a:t>
            </a:r>
            <a:endParaRPr sz="12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2095754" y="5108257"/>
            <a:ext cx="24828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 b="1">
                <a:latin typeface="Arial"/>
                <a:cs typeface="Arial"/>
              </a:rPr>
              <a:t>3%</a:t>
            </a:r>
            <a:endParaRPr sz="12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2900045" y="3072701"/>
            <a:ext cx="334010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 b="1">
                <a:latin typeface="Arial"/>
                <a:cs typeface="Arial"/>
              </a:rPr>
              <a:t>38%</a:t>
            </a:r>
            <a:endParaRPr sz="120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3730625" y="3267773"/>
            <a:ext cx="33464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 b="1">
                <a:latin typeface="Arial"/>
                <a:cs typeface="Arial"/>
              </a:rPr>
              <a:t>42%</a:t>
            </a:r>
            <a:endParaRPr sz="120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5447029" y="5073650"/>
            <a:ext cx="24765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Arial"/>
                <a:cs typeface="Arial"/>
              </a:rPr>
              <a:t>2%</a:t>
            </a:r>
            <a:endParaRPr sz="120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7053580" y="3353434"/>
            <a:ext cx="3333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Arial"/>
                <a:cs typeface="Arial"/>
              </a:rPr>
              <a:t>40%</a:t>
            </a:r>
            <a:endParaRPr sz="120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9613265" y="4977828"/>
            <a:ext cx="248285" cy="3473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265"/>
              </a:lnSpc>
              <a:spcBef>
                <a:spcPts val="100"/>
              </a:spcBef>
            </a:pPr>
            <a:r>
              <a:rPr dirty="0" sz="1200" spc="5" b="1">
                <a:latin typeface="Arial"/>
                <a:cs typeface="Arial"/>
              </a:rPr>
              <a:t>7%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ts val="1265"/>
              </a:lnSpc>
            </a:pPr>
            <a:r>
              <a:rPr dirty="0" sz="1200" spc="5" b="1">
                <a:solidFill>
                  <a:srgbClr val="FFFFFF"/>
                </a:solidFill>
                <a:latin typeface="Arial"/>
                <a:cs typeface="Arial"/>
              </a:rPr>
              <a:t>2%</a:t>
            </a:r>
            <a:endParaRPr sz="120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0376281" y="4877498"/>
            <a:ext cx="334010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 b="1">
                <a:latin typeface="Arial"/>
                <a:cs typeface="Arial"/>
              </a:rPr>
              <a:t>21%</a:t>
            </a:r>
            <a:endParaRPr sz="1200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2069464" y="4658042"/>
            <a:ext cx="334010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 b="1">
                <a:latin typeface="Arial"/>
                <a:cs typeface="Arial"/>
              </a:rPr>
              <a:t>29%</a:t>
            </a:r>
            <a:endParaRPr sz="120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2942335" y="2364994"/>
            <a:ext cx="24828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 b="1">
                <a:latin typeface="Arial"/>
                <a:cs typeface="Arial"/>
              </a:rPr>
              <a:t>9%</a:t>
            </a:r>
            <a:endParaRPr sz="1200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3730625" y="2454909"/>
            <a:ext cx="3346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 b="1">
                <a:latin typeface="Arial"/>
                <a:cs typeface="Arial"/>
              </a:rPr>
              <a:t>11%</a:t>
            </a:r>
            <a:endParaRPr sz="120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5392039" y="4682426"/>
            <a:ext cx="334010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 b="1">
                <a:latin typeface="Arial"/>
                <a:cs typeface="Arial"/>
              </a:rPr>
              <a:t>30%</a:t>
            </a:r>
            <a:endParaRPr sz="120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6222619" y="4694352"/>
            <a:ext cx="334010" cy="586740"/>
          </a:xfrm>
          <a:prstGeom prst="rect">
            <a:avLst/>
          </a:prstGeom>
        </p:spPr>
        <p:txBody>
          <a:bodyPr wrap="square" lIns="0" tIns="11048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69"/>
              </a:spcBef>
            </a:pPr>
            <a:r>
              <a:rPr dirty="0" sz="1200" spc="5" b="1">
                <a:latin typeface="Arial"/>
                <a:cs typeface="Arial"/>
              </a:rPr>
              <a:t>21%</a:t>
            </a:r>
            <a:endParaRPr sz="1200">
              <a:latin typeface="Arial"/>
              <a:cs typeface="Arial"/>
            </a:endParaRPr>
          </a:p>
          <a:p>
            <a:pPr marL="93345">
              <a:lnSpc>
                <a:spcPct val="100000"/>
              </a:lnSpc>
              <a:spcBef>
                <a:spcPts val="770"/>
              </a:spcBef>
            </a:pPr>
            <a:r>
              <a:rPr dirty="0" sz="1200" b="1">
                <a:latin typeface="Arial"/>
                <a:cs typeface="Arial"/>
              </a:rPr>
              <a:t>3%</a:t>
            </a:r>
            <a:endParaRPr sz="1200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7053580" y="2503106"/>
            <a:ext cx="334010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 b="1">
                <a:latin typeface="Arial"/>
                <a:cs typeface="Arial"/>
              </a:rPr>
              <a:t>16%</a:t>
            </a:r>
            <a:endParaRPr sz="1200">
              <a:latin typeface="Arial"/>
              <a:cs typeface="Aria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8714740" y="4531677"/>
            <a:ext cx="334010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 b="1">
                <a:latin typeface="Arial"/>
                <a:cs typeface="Arial"/>
              </a:rPr>
              <a:t>43%</a:t>
            </a:r>
            <a:endParaRPr sz="120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9429750" y="4324350"/>
            <a:ext cx="552450" cy="695325"/>
          </a:xfrm>
          <a:prstGeom prst="rect">
            <a:avLst/>
          </a:prstGeom>
          <a:solidFill>
            <a:srgbClr val="FFC54F"/>
          </a:solidFill>
        </p:spPr>
        <p:txBody>
          <a:bodyPr wrap="square" lIns="0" tIns="698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5"/>
              </a:spcBef>
            </a:pPr>
            <a:endParaRPr sz="1700">
              <a:latin typeface="Times New Roman"/>
              <a:cs typeface="Times New Roman"/>
            </a:endParaRPr>
          </a:p>
          <a:p>
            <a:pPr marL="128270">
              <a:lnSpc>
                <a:spcPct val="100000"/>
              </a:lnSpc>
            </a:pPr>
            <a:r>
              <a:rPr dirty="0" sz="1200" spc="5" b="1">
                <a:latin typeface="Arial"/>
                <a:cs typeface="Arial"/>
              </a:rPr>
              <a:t>23%</a:t>
            </a:r>
            <a:endParaRPr sz="1200">
              <a:latin typeface="Arial"/>
              <a:cs typeface="Aria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10376281" y="4219511"/>
            <a:ext cx="334010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 b="1">
                <a:latin typeface="Arial"/>
                <a:cs typeface="Arial"/>
              </a:rPr>
              <a:t>23%</a:t>
            </a:r>
            <a:endParaRPr sz="1200">
              <a:latin typeface="Arial"/>
              <a:cs typeface="Aria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2069464" y="3878833"/>
            <a:ext cx="3333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22%</a:t>
            </a:r>
            <a:endParaRPr sz="1200">
              <a:latin typeface="Arial"/>
              <a:cs typeface="Aria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2942335" y="2206307"/>
            <a:ext cx="248920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 b="1">
                <a:solidFill>
                  <a:srgbClr val="FFFFFF"/>
                </a:solidFill>
                <a:latin typeface="Arial"/>
                <a:cs typeface="Arial"/>
              </a:rPr>
              <a:t>2%</a:t>
            </a:r>
            <a:endParaRPr sz="1200">
              <a:latin typeface="Arial"/>
              <a:cs typeface="Aria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3803903" y="2265997"/>
            <a:ext cx="24828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 b="1">
                <a:solidFill>
                  <a:srgbClr val="FFFFFF"/>
                </a:solidFill>
                <a:latin typeface="Arial"/>
                <a:cs typeface="Arial"/>
              </a:rPr>
              <a:t>3%</a:t>
            </a:r>
            <a:endParaRPr sz="1200">
              <a:latin typeface="Arial"/>
              <a:cs typeface="Aria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5276850" y="3790950"/>
            <a:ext cx="552450" cy="542925"/>
          </a:xfrm>
          <a:prstGeom prst="rect">
            <a:avLst/>
          </a:prstGeom>
          <a:solidFill>
            <a:srgbClr val="F1674F"/>
          </a:solidFill>
        </p:spPr>
        <p:txBody>
          <a:bodyPr wrap="square" lIns="0" tIns="254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1200">
              <a:latin typeface="Times New Roman"/>
              <a:cs typeface="Times New Roman"/>
            </a:endParaRPr>
          </a:p>
          <a:p>
            <a:pPr marL="127635">
              <a:lnSpc>
                <a:spcPct val="100000"/>
              </a:lnSpc>
            </a:pPr>
            <a:r>
              <a:rPr dirty="0" sz="1200" spc="5" b="1">
                <a:solidFill>
                  <a:srgbClr val="FFFFFF"/>
                </a:solidFill>
                <a:latin typeface="Arial"/>
                <a:cs typeface="Arial"/>
              </a:rPr>
              <a:t>18%</a:t>
            </a:r>
            <a:endParaRPr sz="120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6222619" y="4284916"/>
            <a:ext cx="334010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 b="1">
                <a:solidFill>
                  <a:srgbClr val="FFFFFF"/>
                </a:solidFill>
                <a:latin typeface="Arial"/>
                <a:cs typeface="Arial"/>
              </a:rPr>
              <a:t>13%</a:t>
            </a:r>
            <a:endParaRPr sz="1200">
              <a:latin typeface="Arial"/>
              <a:cs typeface="Arial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7121143" y="2215769"/>
            <a:ext cx="24765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3%</a:t>
            </a:r>
            <a:endParaRPr sz="1200">
              <a:latin typeface="Arial"/>
              <a:cs typeface="Arial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8714740" y="3667125"/>
            <a:ext cx="3333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14%</a:t>
            </a:r>
            <a:endParaRPr sz="1200">
              <a:latin typeface="Arial"/>
              <a:cs typeface="Aria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9429750" y="3562350"/>
            <a:ext cx="552450" cy="762000"/>
          </a:xfrm>
          <a:prstGeom prst="rect">
            <a:avLst/>
          </a:prstGeom>
          <a:solidFill>
            <a:srgbClr val="F1674F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128270">
              <a:lnSpc>
                <a:spcPct val="100000"/>
              </a:lnSpc>
              <a:spcBef>
                <a:spcPts val="795"/>
              </a:spcBef>
            </a:pPr>
            <a:r>
              <a:rPr dirty="0" sz="1200" spc="5" b="1">
                <a:solidFill>
                  <a:srgbClr val="FFFFFF"/>
                </a:solidFill>
                <a:latin typeface="Arial"/>
                <a:cs typeface="Arial"/>
              </a:rPr>
              <a:t>25%</a:t>
            </a:r>
            <a:endParaRPr sz="1200">
              <a:latin typeface="Arial"/>
              <a:cs typeface="Arial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10376281" y="3458591"/>
            <a:ext cx="3333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27%</a:t>
            </a:r>
            <a:endParaRPr sz="1200">
              <a:latin typeface="Arial"/>
              <a:cs typeface="Arial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2069464" y="2842831"/>
            <a:ext cx="334010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 b="1">
                <a:solidFill>
                  <a:srgbClr val="FFFFFF"/>
                </a:solidFill>
                <a:latin typeface="Arial"/>
                <a:cs typeface="Arial"/>
              </a:rPr>
              <a:t>46%</a:t>
            </a:r>
            <a:endParaRPr sz="1200">
              <a:latin typeface="Arial"/>
              <a:cs typeface="Arial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3336290" y="2101786"/>
            <a:ext cx="24828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 b="1">
                <a:solidFill>
                  <a:srgbClr val="AC0943"/>
                </a:solidFill>
                <a:latin typeface="Arial"/>
                <a:cs typeface="Arial"/>
              </a:rPr>
              <a:t>1%</a:t>
            </a:r>
            <a:endParaRPr sz="1200">
              <a:latin typeface="Arial"/>
              <a:cs typeface="Arial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4232909" y="2135441"/>
            <a:ext cx="24828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 b="1">
                <a:solidFill>
                  <a:srgbClr val="AC0943"/>
                </a:solidFill>
                <a:latin typeface="Arial"/>
                <a:cs typeface="Arial"/>
              </a:rPr>
              <a:t>2%</a:t>
            </a:r>
            <a:endParaRPr sz="1200">
              <a:latin typeface="Arial"/>
              <a:cs typeface="Arial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5276850" y="2247900"/>
            <a:ext cx="552450" cy="1543050"/>
          </a:xfrm>
          <a:prstGeom prst="rect">
            <a:avLst/>
          </a:prstGeom>
          <a:solidFill>
            <a:srgbClr val="AC0943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127635">
              <a:lnSpc>
                <a:spcPct val="100000"/>
              </a:lnSpc>
              <a:spcBef>
                <a:spcPts val="850"/>
              </a:spcBef>
            </a:pPr>
            <a:r>
              <a:rPr dirty="0" sz="1200" spc="5" b="1">
                <a:solidFill>
                  <a:srgbClr val="FFFFFF"/>
                </a:solidFill>
                <a:latin typeface="Arial"/>
                <a:cs typeface="Arial"/>
              </a:rPr>
              <a:t>51%</a:t>
            </a:r>
            <a:endParaRPr sz="1200">
              <a:latin typeface="Arial"/>
              <a:cs typeface="Arial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6222619" y="3118548"/>
            <a:ext cx="334010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 b="1">
                <a:solidFill>
                  <a:srgbClr val="FFFFFF"/>
                </a:solidFill>
                <a:latin typeface="Arial"/>
                <a:cs typeface="Arial"/>
              </a:rPr>
              <a:t>64%</a:t>
            </a:r>
            <a:endParaRPr sz="1200">
              <a:latin typeface="Arial"/>
              <a:cs typeface="Arial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7497064" y="2135187"/>
            <a:ext cx="24828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 b="1">
                <a:solidFill>
                  <a:srgbClr val="AC0943"/>
                </a:solidFill>
                <a:latin typeface="Arial"/>
                <a:cs typeface="Arial"/>
              </a:rPr>
              <a:t>1%</a:t>
            </a:r>
            <a:endParaRPr sz="1200">
              <a:latin typeface="Arial"/>
              <a:cs typeface="Arial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8714740" y="2801556"/>
            <a:ext cx="334010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 b="1">
                <a:solidFill>
                  <a:srgbClr val="FFFFFF"/>
                </a:solidFill>
                <a:latin typeface="Arial"/>
                <a:cs typeface="Arial"/>
              </a:rPr>
              <a:t>43%</a:t>
            </a:r>
            <a:endParaRPr sz="1200">
              <a:latin typeface="Arial"/>
              <a:cs typeface="Arial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9429750" y="2247900"/>
            <a:ext cx="552450" cy="1314450"/>
          </a:xfrm>
          <a:prstGeom prst="rect">
            <a:avLst/>
          </a:prstGeom>
          <a:solidFill>
            <a:srgbClr val="AC0943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250">
              <a:latin typeface="Times New Roman"/>
              <a:cs typeface="Times New Roman"/>
            </a:endParaRPr>
          </a:p>
          <a:p>
            <a:pPr marL="128270">
              <a:lnSpc>
                <a:spcPct val="100000"/>
              </a:lnSpc>
              <a:spcBef>
                <a:spcPts val="5"/>
              </a:spcBef>
            </a:pPr>
            <a:r>
              <a:rPr dirty="0" sz="1200" spc="5" b="1">
                <a:solidFill>
                  <a:srgbClr val="FFFFFF"/>
                </a:solidFill>
                <a:latin typeface="Arial"/>
                <a:cs typeface="Arial"/>
              </a:rPr>
              <a:t>43%</a:t>
            </a:r>
            <a:endParaRPr sz="1200">
              <a:latin typeface="Arial"/>
              <a:cs typeface="Arial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10376281" y="2593022"/>
            <a:ext cx="334010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 b="1">
                <a:solidFill>
                  <a:srgbClr val="FFFFFF"/>
                </a:solidFill>
                <a:latin typeface="Arial"/>
                <a:cs typeface="Arial"/>
              </a:rPr>
              <a:t>30%</a:t>
            </a:r>
            <a:endParaRPr sz="1200">
              <a:latin typeface="Arial"/>
              <a:cs typeface="Arial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1455419" y="5178107"/>
            <a:ext cx="248920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>
                <a:latin typeface="Arial"/>
                <a:cs typeface="Arial"/>
              </a:rPr>
              <a:t>0%</a:t>
            </a:r>
            <a:endParaRPr sz="1200">
              <a:latin typeface="Arial"/>
              <a:cs typeface="Arial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1370964" y="4568761"/>
            <a:ext cx="334010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>
                <a:latin typeface="Arial"/>
                <a:cs typeface="Arial"/>
              </a:rPr>
              <a:t>20%</a:t>
            </a:r>
            <a:endParaRPr sz="1200">
              <a:latin typeface="Arial"/>
              <a:cs typeface="Arial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1370964" y="3960241"/>
            <a:ext cx="3333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Arial"/>
                <a:cs typeface="Arial"/>
              </a:rPr>
              <a:t>40%</a:t>
            </a:r>
            <a:endParaRPr sz="1200">
              <a:latin typeface="Arial"/>
              <a:cs typeface="Arial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1370964" y="3350577"/>
            <a:ext cx="334010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>
                <a:latin typeface="Arial"/>
                <a:cs typeface="Arial"/>
              </a:rPr>
              <a:t>60%</a:t>
            </a:r>
            <a:endParaRPr sz="1200">
              <a:latin typeface="Arial"/>
              <a:cs typeface="Arial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1370964" y="2741929"/>
            <a:ext cx="3333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Arial"/>
                <a:cs typeface="Arial"/>
              </a:rPr>
              <a:t>80%</a:t>
            </a:r>
            <a:endParaRPr sz="1200">
              <a:latin typeface="Arial"/>
              <a:cs typeface="Arial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1286510" y="2132266"/>
            <a:ext cx="419734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>
                <a:latin typeface="Arial"/>
                <a:cs typeface="Arial"/>
              </a:rPr>
              <a:t>100%</a:t>
            </a:r>
            <a:endParaRPr sz="1200">
              <a:latin typeface="Arial"/>
              <a:cs typeface="Arial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1929764" y="5359463"/>
            <a:ext cx="60642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latin typeface="Arial"/>
                <a:cs typeface="Arial"/>
              </a:rPr>
              <a:t>Baseline</a:t>
            </a:r>
            <a:endParaRPr sz="1200">
              <a:latin typeface="Arial"/>
              <a:cs typeface="Arial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2840989" y="5359463"/>
            <a:ext cx="44767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Arial"/>
                <a:cs typeface="Arial"/>
              </a:rPr>
              <a:t>1</a:t>
            </a:r>
            <a:r>
              <a:rPr dirty="0" sz="1200" spc="-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year</a:t>
            </a:r>
            <a:endParaRPr sz="1200">
              <a:latin typeface="Arial"/>
              <a:cs typeface="Arial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3671570" y="5359463"/>
            <a:ext cx="44767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Arial"/>
                <a:cs typeface="Arial"/>
              </a:rPr>
              <a:t>2</a:t>
            </a:r>
            <a:r>
              <a:rPr dirty="0" sz="1200" spc="-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year</a:t>
            </a:r>
            <a:endParaRPr sz="1200">
              <a:latin typeface="Arial"/>
              <a:cs typeface="Arial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5252720" y="5359463"/>
            <a:ext cx="60515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latin typeface="Arial"/>
                <a:cs typeface="Arial"/>
              </a:rPr>
              <a:t>Baseline</a:t>
            </a:r>
            <a:endParaRPr sz="1200">
              <a:latin typeface="Arial"/>
              <a:cs typeface="Arial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6163564" y="5359463"/>
            <a:ext cx="44767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Arial"/>
                <a:cs typeface="Arial"/>
              </a:rPr>
              <a:t>1</a:t>
            </a:r>
            <a:r>
              <a:rPr dirty="0" sz="1200" spc="-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year</a:t>
            </a:r>
            <a:endParaRPr sz="1200">
              <a:latin typeface="Arial"/>
              <a:cs typeface="Arial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6994143" y="5359463"/>
            <a:ext cx="448309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Arial"/>
                <a:cs typeface="Arial"/>
              </a:rPr>
              <a:t>2</a:t>
            </a:r>
            <a:r>
              <a:rPr dirty="0" sz="1200" spc="-9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year</a:t>
            </a:r>
            <a:endParaRPr sz="1200">
              <a:latin typeface="Arial"/>
              <a:cs typeface="Arial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8575293" y="5359463"/>
            <a:ext cx="60515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latin typeface="Arial"/>
                <a:cs typeface="Arial"/>
              </a:rPr>
              <a:t>Baseline</a:t>
            </a:r>
            <a:endParaRPr sz="1200">
              <a:latin typeface="Arial"/>
              <a:cs typeface="Arial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9486265" y="5359463"/>
            <a:ext cx="44767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Arial"/>
                <a:cs typeface="Arial"/>
              </a:rPr>
              <a:t>1</a:t>
            </a:r>
            <a:r>
              <a:rPr dirty="0" sz="1200" spc="-1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year</a:t>
            </a:r>
            <a:endParaRPr sz="1200">
              <a:latin typeface="Arial"/>
              <a:cs typeface="Arial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10316844" y="5359463"/>
            <a:ext cx="44894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Arial"/>
                <a:cs typeface="Arial"/>
              </a:rPr>
              <a:t>2</a:t>
            </a:r>
            <a:r>
              <a:rPr dirty="0" sz="1200" spc="-9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year</a:t>
            </a:r>
            <a:endParaRPr sz="1200">
              <a:latin typeface="Arial"/>
              <a:cs typeface="Arial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1050953" y="3282133"/>
            <a:ext cx="227965" cy="99250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670"/>
              </a:lnSpc>
            </a:pPr>
            <a:r>
              <a:rPr dirty="0" sz="1400" spc="-5">
                <a:latin typeface="Arial"/>
                <a:cs typeface="Arial"/>
              </a:rPr>
              <a:t>Patients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 spc="-20">
                <a:latin typeface="Arial"/>
                <a:cs typeface="Arial"/>
              </a:rPr>
              <a:t>(%)</a:t>
            </a:r>
            <a:endParaRPr sz="1400">
              <a:latin typeface="Arial"/>
              <a:cs typeface="Arial"/>
            </a:endParaRPr>
          </a:p>
        </p:txBody>
      </p:sp>
      <p:sp>
        <p:nvSpPr>
          <p:cNvPr id="99" name="object 99"/>
          <p:cNvSpPr/>
          <p:nvPr/>
        </p:nvSpPr>
        <p:spPr>
          <a:xfrm>
            <a:off x="4257675" y="5772150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76200"/>
                </a:moveTo>
                <a:lnTo>
                  <a:pt x="76200" y="76200"/>
                </a:lnTo>
                <a:lnTo>
                  <a:pt x="76200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0D624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 txBox="1"/>
          <p:nvPr/>
        </p:nvSpPr>
        <p:spPr>
          <a:xfrm>
            <a:off x="4359275" y="5696902"/>
            <a:ext cx="3016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latin typeface="Arial"/>
                <a:cs typeface="Arial"/>
              </a:rPr>
              <a:t>M</a:t>
            </a:r>
            <a:r>
              <a:rPr dirty="0" sz="1200" spc="25">
                <a:latin typeface="Arial"/>
                <a:cs typeface="Arial"/>
              </a:rPr>
              <a:t>i</a:t>
            </a:r>
            <a:r>
              <a:rPr dirty="0" sz="1200" spc="-45">
                <a:latin typeface="Arial"/>
                <a:cs typeface="Arial"/>
              </a:rPr>
              <a:t>l</a:t>
            </a:r>
            <a:r>
              <a:rPr dirty="0" sz="1200" spc="-5">
                <a:latin typeface="Arial"/>
                <a:cs typeface="Arial"/>
              </a:rPr>
              <a:t>d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1" name="object 101"/>
          <p:cNvSpPr/>
          <p:nvPr/>
        </p:nvSpPr>
        <p:spPr>
          <a:xfrm>
            <a:off x="4972050" y="5772150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76200"/>
                </a:moveTo>
                <a:lnTo>
                  <a:pt x="76200" y="76200"/>
                </a:lnTo>
                <a:lnTo>
                  <a:pt x="76200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68BD5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 txBox="1"/>
          <p:nvPr/>
        </p:nvSpPr>
        <p:spPr>
          <a:xfrm>
            <a:off x="5070728" y="5696902"/>
            <a:ext cx="67246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ode</a:t>
            </a:r>
            <a:r>
              <a:rPr dirty="0" sz="1200" spc="-3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40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3" name="object 103"/>
          <p:cNvSpPr/>
          <p:nvPr/>
        </p:nvSpPr>
        <p:spPr>
          <a:xfrm>
            <a:off x="6048375" y="5772150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76200"/>
                </a:moveTo>
                <a:lnTo>
                  <a:pt x="76200" y="76200"/>
                </a:lnTo>
                <a:lnTo>
                  <a:pt x="76200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FFC54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 txBox="1"/>
          <p:nvPr/>
        </p:nvSpPr>
        <p:spPr>
          <a:xfrm>
            <a:off x="6145784" y="5696902"/>
            <a:ext cx="51180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2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v</a:t>
            </a:r>
            <a:r>
              <a:rPr dirty="0" sz="1200" spc="-70">
                <a:latin typeface="Arial"/>
                <a:cs typeface="Arial"/>
              </a:rPr>
              <a:t>e</a:t>
            </a:r>
            <a:r>
              <a:rPr dirty="0" sz="1200" spc="50">
                <a:latin typeface="Arial"/>
                <a:cs typeface="Arial"/>
              </a:rPr>
              <a:t>r</a:t>
            </a:r>
            <a:r>
              <a:rPr dirty="0" sz="1200" spc="-5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5" name="object 105"/>
          <p:cNvSpPr/>
          <p:nvPr/>
        </p:nvSpPr>
        <p:spPr>
          <a:xfrm>
            <a:off x="6953250" y="5772150"/>
            <a:ext cx="85725" cy="76200"/>
          </a:xfrm>
          <a:custGeom>
            <a:avLst/>
            <a:gdLst/>
            <a:ahLst/>
            <a:cxnLst/>
            <a:rect l="l" t="t" r="r" b="b"/>
            <a:pathLst>
              <a:path w="85725" h="76200">
                <a:moveTo>
                  <a:pt x="0" y="76200"/>
                </a:moveTo>
                <a:lnTo>
                  <a:pt x="85725" y="76200"/>
                </a:lnTo>
                <a:lnTo>
                  <a:pt x="85725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F1674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 txBox="1"/>
          <p:nvPr/>
        </p:nvSpPr>
        <p:spPr>
          <a:xfrm>
            <a:off x="7060565" y="5696902"/>
            <a:ext cx="58610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30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ss</a:t>
            </a:r>
            <a:r>
              <a:rPr dirty="0" sz="1200" spc="30">
                <a:latin typeface="Arial"/>
                <a:cs typeface="Arial"/>
              </a:rPr>
              <a:t>i</a:t>
            </a:r>
            <a:r>
              <a:rPr dirty="0" sz="1200" spc="-5">
                <a:latin typeface="Arial"/>
                <a:cs typeface="Arial"/>
              </a:rPr>
              <a:t>ve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7" name="object 107"/>
          <p:cNvSpPr/>
          <p:nvPr/>
        </p:nvSpPr>
        <p:spPr>
          <a:xfrm>
            <a:off x="7943850" y="5772150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76200"/>
                </a:moveTo>
                <a:lnTo>
                  <a:pt x="76200" y="76200"/>
                </a:lnTo>
                <a:lnTo>
                  <a:pt x="76200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AC094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 txBox="1"/>
          <p:nvPr/>
        </p:nvSpPr>
        <p:spPr>
          <a:xfrm>
            <a:off x="8050910" y="5696902"/>
            <a:ext cx="66865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Arial"/>
                <a:cs typeface="Arial"/>
              </a:rPr>
              <a:t>Torrential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9" name="object 109"/>
          <p:cNvSpPr/>
          <p:nvPr/>
        </p:nvSpPr>
        <p:spPr>
          <a:xfrm>
            <a:off x="2243201" y="2100326"/>
            <a:ext cx="819150" cy="95250"/>
          </a:xfrm>
          <a:custGeom>
            <a:avLst/>
            <a:gdLst/>
            <a:ahLst/>
            <a:cxnLst/>
            <a:rect l="l" t="t" r="r" b="b"/>
            <a:pathLst>
              <a:path w="819150" h="95250">
                <a:moveTo>
                  <a:pt x="0" y="95250"/>
                </a:moveTo>
                <a:lnTo>
                  <a:pt x="0" y="58132"/>
                </a:lnTo>
                <a:lnTo>
                  <a:pt x="0" y="27860"/>
                </a:lnTo>
                <a:lnTo>
                  <a:pt x="0" y="7471"/>
                </a:lnTo>
                <a:lnTo>
                  <a:pt x="0" y="0"/>
                </a:lnTo>
                <a:lnTo>
                  <a:pt x="819023" y="0"/>
                </a:lnTo>
                <a:lnTo>
                  <a:pt x="819096" y="7471"/>
                </a:lnTo>
                <a:lnTo>
                  <a:pt x="819134" y="27860"/>
                </a:lnTo>
                <a:lnTo>
                  <a:pt x="819148" y="58132"/>
                </a:lnTo>
                <a:lnTo>
                  <a:pt x="819150" y="952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 txBox="1"/>
          <p:nvPr/>
        </p:nvSpPr>
        <p:spPr>
          <a:xfrm>
            <a:off x="2414270" y="1915731"/>
            <a:ext cx="508000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20">
                <a:latin typeface="Arial"/>
                <a:cs typeface="Arial"/>
              </a:rPr>
              <a:t>p</a:t>
            </a:r>
            <a:r>
              <a:rPr dirty="0" sz="900">
                <a:latin typeface="Arial"/>
                <a:cs typeface="Arial"/>
              </a:rPr>
              <a:t>&lt;</a:t>
            </a:r>
            <a:r>
              <a:rPr dirty="0" sz="900" spc="-55">
                <a:latin typeface="Arial"/>
                <a:cs typeface="Arial"/>
              </a:rPr>
              <a:t>0</a:t>
            </a:r>
            <a:r>
              <a:rPr dirty="0" sz="900" spc="45">
                <a:latin typeface="Arial"/>
                <a:cs typeface="Arial"/>
              </a:rPr>
              <a:t>.</a:t>
            </a:r>
            <a:r>
              <a:rPr dirty="0" sz="900" spc="-55">
                <a:latin typeface="Arial"/>
                <a:cs typeface="Arial"/>
              </a:rPr>
              <a:t>0</a:t>
            </a:r>
            <a:r>
              <a:rPr dirty="0" sz="900" spc="20">
                <a:latin typeface="Arial"/>
                <a:cs typeface="Arial"/>
              </a:rPr>
              <a:t>00</a:t>
            </a:r>
            <a:r>
              <a:rPr dirty="0" sz="900">
                <a:latin typeface="Arial"/>
                <a:cs typeface="Arial"/>
              </a:rPr>
              <a:t>1</a:t>
            </a:r>
            <a:endParaRPr sz="900">
              <a:latin typeface="Arial"/>
              <a:cs typeface="Arial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3325876" y="1912365"/>
            <a:ext cx="37655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20">
                <a:latin typeface="Arial"/>
                <a:cs typeface="Arial"/>
              </a:rPr>
              <a:t>p</a:t>
            </a:r>
            <a:r>
              <a:rPr dirty="0" sz="900" spc="-5">
                <a:latin typeface="Arial"/>
                <a:cs typeface="Arial"/>
              </a:rPr>
              <a:t>=</a:t>
            </a:r>
            <a:r>
              <a:rPr dirty="0" sz="900" spc="-55">
                <a:latin typeface="Arial"/>
                <a:cs typeface="Arial"/>
              </a:rPr>
              <a:t>0</a:t>
            </a:r>
            <a:r>
              <a:rPr dirty="0" sz="900" spc="50">
                <a:latin typeface="Arial"/>
                <a:cs typeface="Arial"/>
              </a:rPr>
              <a:t>.</a:t>
            </a:r>
            <a:r>
              <a:rPr dirty="0" sz="900" spc="-55">
                <a:latin typeface="Arial"/>
                <a:cs typeface="Arial"/>
              </a:rPr>
              <a:t>3</a:t>
            </a:r>
            <a:r>
              <a:rPr dirty="0" sz="900" spc="-5">
                <a:latin typeface="Arial"/>
                <a:cs typeface="Arial"/>
              </a:rPr>
              <a:t>8</a:t>
            </a:r>
            <a:endParaRPr sz="900">
              <a:latin typeface="Arial"/>
              <a:cs typeface="Arial"/>
            </a:endParaRPr>
          </a:p>
        </p:txBody>
      </p:sp>
      <p:sp>
        <p:nvSpPr>
          <p:cNvPr id="112" name="object 112"/>
          <p:cNvSpPr/>
          <p:nvPr/>
        </p:nvSpPr>
        <p:spPr>
          <a:xfrm>
            <a:off x="3109976" y="2100326"/>
            <a:ext cx="819150" cy="95250"/>
          </a:xfrm>
          <a:custGeom>
            <a:avLst/>
            <a:gdLst/>
            <a:ahLst/>
            <a:cxnLst/>
            <a:rect l="l" t="t" r="r" b="b"/>
            <a:pathLst>
              <a:path w="819150" h="95250">
                <a:moveTo>
                  <a:pt x="0" y="95250"/>
                </a:moveTo>
                <a:lnTo>
                  <a:pt x="0" y="58132"/>
                </a:lnTo>
                <a:lnTo>
                  <a:pt x="0" y="27860"/>
                </a:lnTo>
                <a:lnTo>
                  <a:pt x="0" y="7471"/>
                </a:lnTo>
                <a:lnTo>
                  <a:pt x="0" y="0"/>
                </a:lnTo>
                <a:lnTo>
                  <a:pt x="819023" y="0"/>
                </a:lnTo>
                <a:lnTo>
                  <a:pt x="819096" y="7471"/>
                </a:lnTo>
                <a:lnTo>
                  <a:pt x="819134" y="27860"/>
                </a:lnTo>
                <a:lnTo>
                  <a:pt x="819148" y="58132"/>
                </a:lnTo>
                <a:lnTo>
                  <a:pt x="819150" y="952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 txBox="1"/>
          <p:nvPr/>
        </p:nvSpPr>
        <p:spPr>
          <a:xfrm>
            <a:off x="8706866" y="1496123"/>
            <a:ext cx="2146300" cy="26606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550" spc="20" b="1">
                <a:latin typeface="Arial"/>
                <a:cs typeface="Arial"/>
              </a:rPr>
              <a:t>“Pure” Control</a:t>
            </a:r>
            <a:r>
              <a:rPr dirty="0" sz="1550" spc="-25" b="1">
                <a:latin typeface="Arial"/>
                <a:cs typeface="Arial"/>
              </a:rPr>
              <a:t> </a:t>
            </a:r>
            <a:r>
              <a:rPr dirty="0" sz="1550" spc="25" b="1">
                <a:latin typeface="Arial"/>
                <a:cs typeface="Arial"/>
              </a:rPr>
              <a:t>(N=44)</a:t>
            </a:r>
            <a:endParaRPr sz="1550">
              <a:latin typeface="Arial"/>
              <a:cs typeface="Arial"/>
            </a:endParaRPr>
          </a:p>
        </p:txBody>
      </p:sp>
      <p:sp>
        <p:nvSpPr>
          <p:cNvPr id="114" name="object 114"/>
          <p:cNvSpPr/>
          <p:nvPr/>
        </p:nvSpPr>
        <p:spPr>
          <a:xfrm>
            <a:off x="8920226" y="2109851"/>
            <a:ext cx="819150" cy="95250"/>
          </a:xfrm>
          <a:custGeom>
            <a:avLst/>
            <a:gdLst/>
            <a:ahLst/>
            <a:cxnLst/>
            <a:rect l="l" t="t" r="r" b="b"/>
            <a:pathLst>
              <a:path w="819150" h="95250">
                <a:moveTo>
                  <a:pt x="0" y="95250"/>
                </a:moveTo>
                <a:lnTo>
                  <a:pt x="0" y="58132"/>
                </a:lnTo>
                <a:lnTo>
                  <a:pt x="0" y="27860"/>
                </a:lnTo>
                <a:lnTo>
                  <a:pt x="0" y="7471"/>
                </a:lnTo>
                <a:lnTo>
                  <a:pt x="0" y="0"/>
                </a:lnTo>
                <a:lnTo>
                  <a:pt x="819023" y="0"/>
                </a:lnTo>
                <a:lnTo>
                  <a:pt x="819042" y="7471"/>
                </a:lnTo>
                <a:lnTo>
                  <a:pt x="819086" y="27860"/>
                </a:lnTo>
                <a:lnTo>
                  <a:pt x="819130" y="58132"/>
                </a:lnTo>
                <a:lnTo>
                  <a:pt x="819150" y="952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5" name="object 115"/>
          <p:cNvSpPr txBox="1"/>
          <p:nvPr/>
        </p:nvSpPr>
        <p:spPr>
          <a:xfrm>
            <a:off x="9146793" y="1711310"/>
            <a:ext cx="1265555" cy="374650"/>
          </a:xfrm>
          <a:prstGeom prst="rect">
            <a:avLst/>
          </a:prstGeom>
        </p:spPr>
        <p:txBody>
          <a:bodyPr wrap="square" lIns="0" tIns="482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dirty="0" sz="950" spc="15">
                <a:latin typeface="Arial"/>
                <a:cs typeface="Arial"/>
              </a:rPr>
              <a:t>(crossovers</a:t>
            </a:r>
            <a:r>
              <a:rPr dirty="0" sz="950" spc="45">
                <a:latin typeface="Arial"/>
                <a:cs typeface="Arial"/>
              </a:rPr>
              <a:t> </a:t>
            </a:r>
            <a:r>
              <a:rPr dirty="0" sz="950" spc="15">
                <a:latin typeface="Arial"/>
                <a:cs typeface="Arial"/>
              </a:rPr>
              <a:t>excluded)</a:t>
            </a:r>
            <a:endParaRPr sz="950">
              <a:latin typeface="Arial"/>
              <a:cs typeface="Arial"/>
            </a:endParaRPr>
          </a:p>
          <a:p>
            <a:pPr marL="23495">
              <a:lnSpc>
                <a:spcPct val="100000"/>
              </a:lnSpc>
              <a:spcBef>
                <a:spcPts val="245"/>
              </a:spcBef>
              <a:tabLst>
                <a:tab pos="871855" algn="l"/>
              </a:tabLst>
            </a:pPr>
            <a:r>
              <a:rPr dirty="0" sz="900">
                <a:latin typeface="Arial"/>
                <a:cs typeface="Arial"/>
              </a:rPr>
              <a:t>p=0.55	</a:t>
            </a:r>
            <a:r>
              <a:rPr dirty="0" baseline="3086" sz="1350">
                <a:latin typeface="Arial"/>
                <a:cs typeface="Arial"/>
              </a:rPr>
              <a:t>p=0.68</a:t>
            </a:r>
            <a:endParaRPr baseline="3086" sz="1350">
              <a:latin typeface="Arial"/>
              <a:cs typeface="Arial"/>
            </a:endParaRPr>
          </a:p>
        </p:txBody>
      </p:sp>
      <p:sp>
        <p:nvSpPr>
          <p:cNvPr id="116" name="object 116"/>
          <p:cNvSpPr/>
          <p:nvPr/>
        </p:nvSpPr>
        <p:spPr>
          <a:xfrm>
            <a:off x="9777476" y="2109851"/>
            <a:ext cx="828675" cy="95250"/>
          </a:xfrm>
          <a:custGeom>
            <a:avLst/>
            <a:gdLst/>
            <a:ahLst/>
            <a:cxnLst/>
            <a:rect l="l" t="t" r="r" b="b"/>
            <a:pathLst>
              <a:path w="828675" h="95250">
                <a:moveTo>
                  <a:pt x="0" y="95250"/>
                </a:moveTo>
                <a:lnTo>
                  <a:pt x="0" y="58132"/>
                </a:lnTo>
                <a:lnTo>
                  <a:pt x="0" y="27860"/>
                </a:lnTo>
                <a:lnTo>
                  <a:pt x="0" y="7471"/>
                </a:lnTo>
                <a:lnTo>
                  <a:pt x="0" y="0"/>
                </a:lnTo>
                <a:lnTo>
                  <a:pt x="828548" y="0"/>
                </a:lnTo>
                <a:lnTo>
                  <a:pt x="828567" y="7471"/>
                </a:lnTo>
                <a:lnTo>
                  <a:pt x="828611" y="27860"/>
                </a:lnTo>
                <a:lnTo>
                  <a:pt x="828655" y="58132"/>
                </a:lnTo>
                <a:lnTo>
                  <a:pt x="828675" y="952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7" name="object 117"/>
          <p:cNvSpPr txBox="1"/>
          <p:nvPr/>
        </p:nvSpPr>
        <p:spPr>
          <a:xfrm>
            <a:off x="2375535" y="1578927"/>
            <a:ext cx="4932045" cy="26606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3142615" algn="l"/>
              </a:tabLst>
            </a:pPr>
            <a:r>
              <a:rPr dirty="0" sz="1550" spc="20" b="1">
                <a:latin typeface="Arial"/>
                <a:cs typeface="Arial"/>
              </a:rPr>
              <a:t>Device</a:t>
            </a:r>
            <a:r>
              <a:rPr dirty="0" sz="1550" spc="25" b="1">
                <a:latin typeface="Arial"/>
                <a:cs typeface="Arial"/>
              </a:rPr>
              <a:t> (N=172)	</a:t>
            </a:r>
            <a:r>
              <a:rPr dirty="0" sz="1550" spc="20" b="1">
                <a:latin typeface="Arial"/>
                <a:cs typeface="Arial"/>
              </a:rPr>
              <a:t>Crossover</a:t>
            </a:r>
            <a:r>
              <a:rPr dirty="0" sz="1550" spc="-25" b="1">
                <a:latin typeface="Arial"/>
                <a:cs typeface="Arial"/>
              </a:rPr>
              <a:t> </a:t>
            </a:r>
            <a:r>
              <a:rPr dirty="0" sz="1550" spc="-5" b="1">
                <a:latin typeface="Arial"/>
                <a:cs typeface="Arial"/>
              </a:rPr>
              <a:t>(N=111)</a:t>
            </a:r>
            <a:endParaRPr sz="1550">
              <a:latin typeface="Arial"/>
              <a:cs typeface="Arial"/>
            </a:endParaRPr>
          </a:p>
        </p:txBody>
      </p:sp>
      <p:sp>
        <p:nvSpPr>
          <p:cNvPr id="118" name="object 118"/>
          <p:cNvSpPr/>
          <p:nvPr/>
        </p:nvSpPr>
        <p:spPr>
          <a:xfrm>
            <a:off x="5548376" y="2119376"/>
            <a:ext cx="819150" cy="95250"/>
          </a:xfrm>
          <a:custGeom>
            <a:avLst/>
            <a:gdLst/>
            <a:ahLst/>
            <a:cxnLst/>
            <a:rect l="l" t="t" r="r" b="b"/>
            <a:pathLst>
              <a:path w="819150" h="95250">
                <a:moveTo>
                  <a:pt x="0" y="95250"/>
                </a:moveTo>
                <a:lnTo>
                  <a:pt x="0" y="58132"/>
                </a:lnTo>
                <a:lnTo>
                  <a:pt x="0" y="27860"/>
                </a:lnTo>
                <a:lnTo>
                  <a:pt x="0" y="7471"/>
                </a:lnTo>
                <a:lnTo>
                  <a:pt x="0" y="0"/>
                </a:lnTo>
                <a:lnTo>
                  <a:pt x="819023" y="0"/>
                </a:lnTo>
                <a:lnTo>
                  <a:pt x="819096" y="7471"/>
                </a:lnTo>
                <a:lnTo>
                  <a:pt x="819134" y="27860"/>
                </a:lnTo>
                <a:lnTo>
                  <a:pt x="819148" y="58132"/>
                </a:lnTo>
                <a:lnTo>
                  <a:pt x="819150" y="952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9" name="object 119"/>
          <p:cNvSpPr txBox="1"/>
          <p:nvPr/>
        </p:nvSpPr>
        <p:spPr>
          <a:xfrm>
            <a:off x="5781040" y="1932559"/>
            <a:ext cx="38481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latin typeface="Arial"/>
                <a:cs typeface="Arial"/>
              </a:rPr>
              <a:t>p=0.65</a:t>
            </a:r>
            <a:endParaRPr sz="900">
              <a:latin typeface="Arial"/>
              <a:cs typeface="Arial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6565900" y="1928177"/>
            <a:ext cx="504825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>
                <a:latin typeface="Arial"/>
                <a:cs typeface="Arial"/>
              </a:rPr>
              <a:t>p</a:t>
            </a:r>
            <a:r>
              <a:rPr dirty="0" sz="900">
                <a:latin typeface="Arial"/>
                <a:cs typeface="Arial"/>
              </a:rPr>
              <a:t>&lt;</a:t>
            </a:r>
            <a:r>
              <a:rPr dirty="0" sz="900" spc="15">
                <a:latin typeface="Arial"/>
                <a:cs typeface="Arial"/>
              </a:rPr>
              <a:t>0</a:t>
            </a:r>
            <a:r>
              <a:rPr dirty="0" sz="900" spc="-30">
                <a:latin typeface="Arial"/>
                <a:cs typeface="Arial"/>
              </a:rPr>
              <a:t>.</a:t>
            </a:r>
            <a:r>
              <a:rPr dirty="0" sz="900" spc="20">
                <a:latin typeface="Arial"/>
                <a:cs typeface="Arial"/>
              </a:rPr>
              <a:t>0</a:t>
            </a:r>
            <a:r>
              <a:rPr dirty="0" sz="900" spc="-55">
                <a:latin typeface="Arial"/>
                <a:cs typeface="Arial"/>
              </a:rPr>
              <a:t>0</a:t>
            </a:r>
            <a:r>
              <a:rPr dirty="0" sz="900" spc="20">
                <a:latin typeface="Arial"/>
                <a:cs typeface="Arial"/>
              </a:rPr>
              <a:t>0</a:t>
            </a:r>
            <a:r>
              <a:rPr dirty="0" sz="900">
                <a:latin typeface="Arial"/>
                <a:cs typeface="Arial"/>
              </a:rPr>
              <a:t>1</a:t>
            </a:r>
            <a:endParaRPr sz="900">
              <a:latin typeface="Arial"/>
              <a:cs typeface="Arial"/>
            </a:endParaRPr>
          </a:p>
        </p:txBody>
      </p:sp>
      <p:sp>
        <p:nvSpPr>
          <p:cNvPr id="121" name="object 121"/>
          <p:cNvSpPr/>
          <p:nvPr/>
        </p:nvSpPr>
        <p:spPr>
          <a:xfrm>
            <a:off x="6405626" y="2119376"/>
            <a:ext cx="828675" cy="95250"/>
          </a:xfrm>
          <a:custGeom>
            <a:avLst/>
            <a:gdLst/>
            <a:ahLst/>
            <a:cxnLst/>
            <a:rect l="l" t="t" r="r" b="b"/>
            <a:pathLst>
              <a:path w="828675" h="95250">
                <a:moveTo>
                  <a:pt x="0" y="95250"/>
                </a:moveTo>
                <a:lnTo>
                  <a:pt x="0" y="58132"/>
                </a:lnTo>
                <a:lnTo>
                  <a:pt x="0" y="27860"/>
                </a:lnTo>
                <a:lnTo>
                  <a:pt x="0" y="7471"/>
                </a:lnTo>
                <a:lnTo>
                  <a:pt x="0" y="0"/>
                </a:lnTo>
                <a:lnTo>
                  <a:pt x="828548" y="0"/>
                </a:lnTo>
                <a:lnTo>
                  <a:pt x="828567" y="7471"/>
                </a:lnTo>
                <a:lnTo>
                  <a:pt x="828611" y="27860"/>
                </a:lnTo>
                <a:lnTo>
                  <a:pt x="828655" y="58132"/>
                </a:lnTo>
                <a:lnTo>
                  <a:pt x="828675" y="952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2" name="object 122"/>
          <p:cNvSpPr/>
          <p:nvPr/>
        </p:nvSpPr>
        <p:spPr>
          <a:xfrm>
            <a:off x="4181475" y="2714625"/>
            <a:ext cx="76200" cy="2571750"/>
          </a:xfrm>
          <a:custGeom>
            <a:avLst/>
            <a:gdLst/>
            <a:ahLst/>
            <a:cxnLst/>
            <a:rect l="l" t="t" r="r" b="b"/>
            <a:pathLst>
              <a:path w="76200" h="2571750">
                <a:moveTo>
                  <a:pt x="0" y="0"/>
                </a:moveTo>
                <a:lnTo>
                  <a:pt x="29640" y="0"/>
                </a:lnTo>
                <a:lnTo>
                  <a:pt x="53863" y="0"/>
                </a:lnTo>
                <a:lnTo>
                  <a:pt x="70205" y="0"/>
                </a:lnTo>
                <a:lnTo>
                  <a:pt x="76200" y="0"/>
                </a:lnTo>
                <a:lnTo>
                  <a:pt x="76200" y="2571750"/>
                </a:lnTo>
                <a:lnTo>
                  <a:pt x="70205" y="2571750"/>
                </a:lnTo>
                <a:lnTo>
                  <a:pt x="53863" y="2571750"/>
                </a:lnTo>
                <a:lnTo>
                  <a:pt x="29640" y="2571750"/>
                </a:lnTo>
                <a:lnTo>
                  <a:pt x="0" y="2571750"/>
                </a:lnTo>
              </a:path>
            </a:pathLst>
          </a:custGeom>
          <a:ln w="19050">
            <a:solidFill>
              <a:srgbClr val="172B5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3" name="object 123"/>
          <p:cNvSpPr txBox="1"/>
          <p:nvPr/>
        </p:nvSpPr>
        <p:spPr>
          <a:xfrm>
            <a:off x="4316729" y="3705225"/>
            <a:ext cx="828675" cy="5708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430"/>
              </a:lnSpc>
              <a:spcBef>
                <a:spcPts val="100"/>
              </a:spcBef>
            </a:pPr>
            <a:r>
              <a:rPr dirty="0" sz="1200" spc="-45" b="1">
                <a:latin typeface="Arial"/>
                <a:cs typeface="Arial"/>
              </a:rPr>
              <a:t>84%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ts val="1430"/>
              </a:lnSpc>
              <a:spcBef>
                <a:spcPts val="45"/>
              </a:spcBef>
            </a:pPr>
            <a:r>
              <a:rPr dirty="0" sz="1200" spc="15">
                <a:latin typeface="Calibri"/>
                <a:cs typeface="Calibri"/>
              </a:rPr>
              <a:t>moderate</a:t>
            </a:r>
            <a:r>
              <a:rPr dirty="0" sz="1200" spc="-60">
                <a:latin typeface="Calibri"/>
                <a:cs typeface="Calibri"/>
              </a:rPr>
              <a:t> </a:t>
            </a:r>
            <a:r>
              <a:rPr dirty="0" sz="1200" spc="5">
                <a:latin typeface="Calibri"/>
                <a:cs typeface="Calibri"/>
              </a:rPr>
              <a:t>or  </a:t>
            </a:r>
            <a:r>
              <a:rPr dirty="0" sz="1200" spc="80">
                <a:latin typeface="Calibri"/>
                <a:cs typeface="Calibri"/>
              </a:rPr>
              <a:t>less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24" name="object 124"/>
          <p:cNvSpPr/>
          <p:nvPr/>
        </p:nvSpPr>
        <p:spPr>
          <a:xfrm>
            <a:off x="7505700" y="2847975"/>
            <a:ext cx="76200" cy="2419350"/>
          </a:xfrm>
          <a:custGeom>
            <a:avLst/>
            <a:gdLst/>
            <a:ahLst/>
            <a:cxnLst/>
            <a:rect l="l" t="t" r="r" b="b"/>
            <a:pathLst>
              <a:path w="76200" h="2419350">
                <a:moveTo>
                  <a:pt x="0" y="0"/>
                </a:moveTo>
                <a:lnTo>
                  <a:pt x="29640" y="0"/>
                </a:lnTo>
                <a:lnTo>
                  <a:pt x="53863" y="0"/>
                </a:lnTo>
                <a:lnTo>
                  <a:pt x="70205" y="0"/>
                </a:lnTo>
                <a:lnTo>
                  <a:pt x="76200" y="0"/>
                </a:lnTo>
                <a:lnTo>
                  <a:pt x="76200" y="2419350"/>
                </a:lnTo>
                <a:lnTo>
                  <a:pt x="70205" y="2419350"/>
                </a:lnTo>
                <a:lnTo>
                  <a:pt x="53863" y="2419350"/>
                </a:lnTo>
                <a:lnTo>
                  <a:pt x="29640" y="2419350"/>
                </a:lnTo>
                <a:lnTo>
                  <a:pt x="0" y="2419350"/>
                </a:lnTo>
              </a:path>
            </a:pathLst>
          </a:custGeom>
          <a:ln w="19050">
            <a:solidFill>
              <a:srgbClr val="172B5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5" name="object 125"/>
          <p:cNvSpPr txBox="1"/>
          <p:nvPr/>
        </p:nvSpPr>
        <p:spPr>
          <a:xfrm>
            <a:off x="7644765" y="3682301"/>
            <a:ext cx="828675" cy="7524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435"/>
              </a:lnSpc>
              <a:spcBef>
                <a:spcPts val="100"/>
              </a:spcBef>
            </a:pPr>
            <a:r>
              <a:rPr dirty="0" sz="1200" spc="-45" b="1">
                <a:latin typeface="Arial"/>
                <a:cs typeface="Arial"/>
              </a:rPr>
              <a:t>81%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ct val="99000"/>
              </a:lnSpc>
              <a:spcBef>
                <a:spcPts val="10"/>
              </a:spcBef>
            </a:pPr>
            <a:r>
              <a:rPr dirty="0" sz="1200" spc="15">
                <a:latin typeface="Calibri"/>
                <a:cs typeface="Calibri"/>
              </a:rPr>
              <a:t>moderate</a:t>
            </a:r>
            <a:r>
              <a:rPr dirty="0" sz="1200" spc="-65">
                <a:latin typeface="Calibri"/>
                <a:cs typeface="Calibri"/>
              </a:rPr>
              <a:t> </a:t>
            </a:r>
            <a:r>
              <a:rPr dirty="0" sz="1200" spc="10">
                <a:latin typeface="Calibri"/>
                <a:cs typeface="Calibri"/>
              </a:rPr>
              <a:t>or  </a:t>
            </a:r>
            <a:r>
              <a:rPr dirty="0" sz="1200" spc="80">
                <a:latin typeface="Calibri"/>
                <a:cs typeface="Calibri"/>
              </a:rPr>
              <a:t>less </a:t>
            </a:r>
            <a:r>
              <a:rPr dirty="0" sz="1200" spc="10">
                <a:latin typeface="Calibri"/>
                <a:cs typeface="Calibri"/>
              </a:rPr>
              <a:t>after  </a:t>
            </a:r>
            <a:r>
              <a:rPr dirty="0" sz="1200" spc="35">
                <a:latin typeface="Calibri"/>
                <a:cs typeface="Calibri"/>
              </a:rPr>
              <a:t>crossover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26" name="object 126"/>
          <p:cNvSpPr txBox="1"/>
          <p:nvPr/>
        </p:nvSpPr>
        <p:spPr>
          <a:xfrm>
            <a:off x="10864850" y="4670488"/>
            <a:ext cx="828675" cy="5715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435"/>
              </a:lnSpc>
              <a:spcBef>
                <a:spcPts val="100"/>
              </a:spcBef>
            </a:pPr>
            <a:r>
              <a:rPr dirty="0" sz="1200" spc="-45" b="1">
                <a:latin typeface="Arial"/>
                <a:cs typeface="Arial"/>
              </a:rPr>
              <a:t>21%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ts val="1430"/>
              </a:lnSpc>
              <a:spcBef>
                <a:spcPts val="50"/>
              </a:spcBef>
            </a:pPr>
            <a:r>
              <a:rPr dirty="0" sz="1200" spc="15">
                <a:latin typeface="Calibri"/>
                <a:cs typeface="Calibri"/>
              </a:rPr>
              <a:t>moderate</a:t>
            </a:r>
            <a:r>
              <a:rPr dirty="0" sz="1200" spc="-60">
                <a:latin typeface="Calibri"/>
                <a:cs typeface="Calibri"/>
              </a:rPr>
              <a:t> </a:t>
            </a:r>
            <a:r>
              <a:rPr dirty="0" sz="1200" spc="5">
                <a:latin typeface="Calibri"/>
                <a:cs typeface="Calibri"/>
              </a:rPr>
              <a:t>or  </a:t>
            </a:r>
            <a:r>
              <a:rPr dirty="0" sz="1200" spc="80">
                <a:latin typeface="Calibri"/>
                <a:cs typeface="Calibri"/>
              </a:rPr>
              <a:t>less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826759" y="2744342"/>
            <a:ext cx="3507740" cy="1858010"/>
          </a:xfrm>
          <a:custGeom>
            <a:avLst/>
            <a:gdLst/>
            <a:ahLst/>
            <a:cxnLst/>
            <a:rect l="l" t="t" r="r" b="b"/>
            <a:pathLst>
              <a:path w="3507740" h="1858010">
                <a:moveTo>
                  <a:pt x="3414267" y="0"/>
                </a:moveTo>
                <a:lnTo>
                  <a:pt x="0" y="1667383"/>
                </a:lnTo>
                <a:lnTo>
                  <a:pt x="92963" y="1857756"/>
                </a:lnTo>
                <a:lnTo>
                  <a:pt x="3507232" y="190246"/>
                </a:lnTo>
                <a:lnTo>
                  <a:pt x="3414267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17575" y="607377"/>
            <a:ext cx="7132955" cy="701040"/>
          </a:xfrm>
          <a:prstGeom prst="rect"/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4400" spc="-165" b="1">
                <a:solidFill>
                  <a:srgbClr val="000000"/>
                </a:solidFill>
                <a:latin typeface="Trebuchet MS"/>
                <a:cs typeface="Trebuchet MS"/>
              </a:rPr>
              <a:t>Health</a:t>
            </a:r>
            <a:r>
              <a:rPr dirty="0" sz="4400" spc="-480" b="1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dirty="0" sz="4400" spc="-80" b="1">
                <a:solidFill>
                  <a:srgbClr val="000000"/>
                </a:solidFill>
                <a:latin typeface="Trebuchet MS"/>
                <a:cs typeface="Trebuchet MS"/>
              </a:rPr>
              <a:t>Status</a:t>
            </a:r>
            <a:r>
              <a:rPr dirty="0" sz="4400" spc="-484" b="1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dirty="0" sz="4400" spc="-285" b="1">
                <a:solidFill>
                  <a:srgbClr val="000000"/>
                </a:solidFill>
                <a:latin typeface="Trebuchet MS"/>
                <a:cs typeface="Trebuchet MS"/>
              </a:rPr>
              <a:t>Through</a:t>
            </a:r>
            <a:r>
              <a:rPr dirty="0" sz="4400" spc="-470" b="1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dirty="0" sz="4400" spc="-185" b="1">
                <a:solidFill>
                  <a:srgbClr val="000000"/>
                </a:solidFill>
                <a:latin typeface="Trebuchet MS"/>
                <a:cs typeface="Trebuchet MS"/>
              </a:rPr>
              <a:t>2</a:t>
            </a:r>
            <a:r>
              <a:rPr dirty="0" sz="4400" spc="-509" b="1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dirty="0" sz="4400" spc="-204" b="1">
                <a:solidFill>
                  <a:srgbClr val="000000"/>
                </a:solidFill>
                <a:latin typeface="Trebuchet MS"/>
                <a:cs typeface="Trebuchet MS"/>
              </a:rPr>
              <a:t>Years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11296" y="2566015"/>
            <a:ext cx="466090" cy="1863725"/>
          </a:xfrm>
          <a:prstGeom prst="rect">
            <a:avLst/>
          </a:prstGeom>
        </p:spPr>
        <p:txBody>
          <a:bodyPr wrap="square" lIns="0" tIns="6985" rIns="0" bIns="0" rtlCol="0" vert="vert270">
            <a:spAutoFit/>
          </a:bodyPr>
          <a:lstStyle/>
          <a:p>
            <a:pPr marL="52705" marR="5080" indent="-40640">
              <a:lnSpc>
                <a:spcPts val="1730"/>
              </a:lnSpc>
              <a:spcBef>
                <a:spcPts val="55"/>
              </a:spcBef>
            </a:pPr>
            <a:r>
              <a:rPr dirty="0" sz="1400" spc="-50" b="1">
                <a:latin typeface="Arial"/>
                <a:cs typeface="Arial"/>
              </a:rPr>
              <a:t>Change </a:t>
            </a:r>
            <a:r>
              <a:rPr dirty="0" sz="1400" spc="-25" b="1">
                <a:latin typeface="Arial"/>
                <a:cs typeface="Arial"/>
              </a:rPr>
              <a:t>in </a:t>
            </a:r>
            <a:r>
              <a:rPr dirty="0" sz="1400" spc="-75" b="1">
                <a:latin typeface="Arial"/>
                <a:cs typeface="Arial"/>
              </a:rPr>
              <a:t>KCCQ</a:t>
            </a:r>
            <a:r>
              <a:rPr dirty="0" sz="1400" spc="-305" b="1">
                <a:latin typeface="Arial"/>
                <a:cs typeface="Arial"/>
              </a:rPr>
              <a:t> </a:t>
            </a:r>
            <a:r>
              <a:rPr dirty="0" sz="1400" spc="-40" b="1">
                <a:latin typeface="Arial"/>
                <a:cs typeface="Arial"/>
              </a:rPr>
              <a:t>Score  </a:t>
            </a:r>
            <a:r>
              <a:rPr dirty="0" sz="1400" spc="-35" b="1">
                <a:latin typeface="Arial"/>
                <a:cs typeface="Arial"/>
              </a:rPr>
              <a:t>(Follow-Up</a:t>
            </a:r>
            <a:r>
              <a:rPr dirty="0" sz="1400" spc="-125" b="1">
                <a:latin typeface="Arial"/>
                <a:cs typeface="Arial"/>
              </a:rPr>
              <a:t> </a:t>
            </a:r>
            <a:r>
              <a:rPr dirty="0" sz="1400" spc="-45" b="1">
                <a:latin typeface="Arial"/>
                <a:cs typeface="Arial"/>
              </a:rPr>
              <a:t>–Baseline)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23984" y="5259133"/>
            <a:ext cx="606425" cy="24320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400" spc="-20" b="1">
                <a:latin typeface="Arial"/>
                <a:cs typeface="Arial"/>
              </a:rPr>
              <a:t>2</a:t>
            </a:r>
            <a:r>
              <a:rPr dirty="0" sz="1400" spc="-160" b="1">
                <a:latin typeface="Arial"/>
                <a:cs typeface="Arial"/>
              </a:rPr>
              <a:t> </a:t>
            </a:r>
            <a:r>
              <a:rPr dirty="0" sz="1400" spc="-65" b="1">
                <a:latin typeface="Arial"/>
                <a:cs typeface="Arial"/>
              </a:rPr>
              <a:t>Years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762250" y="6381750"/>
            <a:ext cx="6667500" cy="219075"/>
          </a:xfrm>
          <a:prstGeom prst="rect">
            <a:avLst/>
          </a:prstGeom>
          <a:solidFill>
            <a:srgbClr val="FFFFFF"/>
          </a:solidFill>
          <a:ln w="19050">
            <a:solidFill>
              <a:srgbClr val="172B54"/>
            </a:solidFill>
          </a:ln>
        </p:spPr>
        <p:txBody>
          <a:bodyPr wrap="square" lIns="0" tIns="50165" rIns="0" bIns="0" rtlCol="0" vert="horz">
            <a:spAutoFit/>
          </a:bodyPr>
          <a:lstStyle/>
          <a:p>
            <a:pPr algn="ctr" marL="4445">
              <a:lnSpc>
                <a:spcPct val="100000"/>
              </a:lnSpc>
              <a:spcBef>
                <a:spcPts val="395"/>
              </a:spcBef>
            </a:pPr>
            <a:r>
              <a:rPr dirty="0" sz="800" spc="15">
                <a:latin typeface="Calibri"/>
                <a:cs typeface="Calibri"/>
              </a:rPr>
              <a:t>Mean</a:t>
            </a:r>
            <a:r>
              <a:rPr dirty="0" sz="800" spc="-40">
                <a:latin typeface="Calibri"/>
                <a:cs typeface="Calibri"/>
              </a:rPr>
              <a:t> </a:t>
            </a:r>
            <a:r>
              <a:rPr dirty="0" sz="800" spc="15">
                <a:latin typeface="Calibri"/>
                <a:cs typeface="Calibri"/>
              </a:rPr>
              <a:t>and</a:t>
            </a:r>
            <a:r>
              <a:rPr dirty="0" sz="800" spc="25">
                <a:latin typeface="Calibri"/>
                <a:cs typeface="Calibri"/>
              </a:rPr>
              <a:t> </a:t>
            </a:r>
            <a:r>
              <a:rPr dirty="0" sz="800" spc="40">
                <a:latin typeface="Calibri"/>
                <a:cs typeface="Calibri"/>
              </a:rPr>
              <a:t>95%CI</a:t>
            </a:r>
            <a:r>
              <a:rPr dirty="0" sz="800" spc="-25">
                <a:latin typeface="Calibri"/>
                <a:cs typeface="Calibri"/>
              </a:rPr>
              <a:t> </a:t>
            </a:r>
            <a:r>
              <a:rPr dirty="0" sz="800" spc="40">
                <a:latin typeface="Calibri"/>
                <a:cs typeface="Calibri"/>
              </a:rPr>
              <a:t>and</a:t>
            </a:r>
            <a:r>
              <a:rPr dirty="0" sz="800" spc="-45">
                <a:latin typeface="Calibri"/>
                <a:cs typeface="Calibri"/>
              </a:rPr>
              <a:t> </a:t>
            </a:r>
            <a:r>
              <a:rPr dirty="0" sz="800" spc="15">
                <a:latin typeface="Calibri"/>
                <a:cs typeface="Calibri"/>
              </a:rPr>
              <a:t>paired</a:t>
            </a:r>
            <a:r>
              <a:rPr dirty="0" sz="800" spc="-45">
                <a:latin typeface="Calibri"/>
                <a:cs typeface="Calibri"/>
              </a:rPr>
              <a:t> </a:t>
            </a:r>
            <a:r>
              <a:rPr dirty="0" sz="800" spc="25">
                <a:latin typeface="Calibri"/>
                <a:cs typeface="Calibri"/>
              </a:rPr>
              <a:t>data</a:t>
            </a:r>
            <a:r>
              <a:rPr dirty="0" sz="800" spc="-20">
                <a:latin typeface="Calibri"/>
                <a:cs typeface="Calibri"/>
              </a:rPr>
              <a:t> </a:t>
            </a:r>
            <a:r>
              <a:rPr dirty="0" sz="800" spc="30">
                <a:latin typeface="Calibri"/>
                <a:cs typeface="Calibri"/>
              </a:rPr>
              <a:t>shown.</a:t>
            </a:r>
            <a:r>
              <a:rPr dirty="0" sz="800" spc="-45">
                <a:latin typeface="Calibri"/>
                <a:cs typeface="Calibri"/>
              </a:rPr>
              <a:t> </a:t>
            </a:r>
            <a:r>
              <a:rPr dirty="0" sz="800" spc="25">
                <a:latin typeface="Calibri"/>
                <a:cs typeface="Calibri"/>
              </a:rPr>
              <a:t>Patients</a:t>
            </a:r>
            <a:r>
              <a:rPr dirty="0" sz="800" spc="-60">
                <a:latin typeface="Calibri"/>
                <a:cs typeface="Calibri"/>
              </a:rPr>
              <a:t> </a:t>
            </a:r>
            <a:r>
              <a:rPr dirty="0" sz="800" spc="10">
                <a:latin typeface="Calibri"/>
                <a:cs typeface="Calibri"/>
              </a:rPr>
              <a:t>with</a:t>
            </a:r>
            <a:r>
              <a:rPr dirty="0" sz="800" spc="-40">
                <a:latin typeface="Calibri"/>
                <a:cs typeface="Calibri"/>
              </a:rPr>
              <a:t> </a:t>
            </a:r>
            <a:r>
              <a:rPr dirty="0" sz="800" spc="15">
                <a:latin typeface="Calibri"/>
                <a:cs typeface="Calibri"/>
              </a:rPr>
              <a:t>tricuspid</a:t>
            </a:r>
            <a:r>
              <a:rPr dirty="0" sz="800" spc="25">
                <a:latin typeface="Calibri"/>
                <a:cs typeface="Calibri"/>
              </a:rPr>
              <a:t> </a:t>
            </a:r>
            <a:r>
              <a:rPr dirty="0" sz="800" spc="15">
                <a:latin typeface="Calibri"/>
                <a:cs typeface="Calibri"/>
              </a:rPr>
              <a:t>valve</a:t>
            </a:r>
            <a:r>
              <a:rPr dirty="0" sz="800" spc="-20">
                <a:latin typeface="Calibri"/>
                <a:cs typeface="Calibri"/>
              </a:rPr>
              <a:t> </a:t>
            </a:r>
            <a:r>
              <a:rPr dirty="0" sz="800" spc="10">
                <a:latin typeface="Calibri"/>
                <a:cs typeface="Calibri"/>
              </a:rPr>
              <a:t>surgery</a:t>
            </a:r>
            <a:r>
              <a:rPr dirty="0" sz="800" spc="-35">
                <a:latin typeface="Calibri"/>
                <a:cs typeface="Calibri"/>
              </a:rPr>
              <a:t> </a:t>
            </a:r>
            <a:r>
              <a:rPr dirty="0" sz="800" spc="15">
                <a:latin typeface="Calibri"/>
                <a:cs typeface="Calibri"/>
              </a:rPr>
              <a:t>are</a:t>
            </a:r>
            <a:r>
              <a:rPr dirty="0" sz="800" spc="-15">
                <a:latin typeface="Calibri"/>
                <a:cs typeface="Calibri"/>
              </a:rPr>
              <a:t> </a:t>
            </a:r>
            <a:r>
              <a:rPr dirty="0" sz="800" spc="25">
                <a:latin typeface="Calibri"/>
                <a:cs typeface="Calibri"/>
              </a:rPr>
              <a:t>excluded.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290826" y="1871726"/>
            <a:ext cx="0" cy="3362325"/>
          </a:xfrm>
          <a:custGeom>
            <a:avLst/>
            <a:gdLst/>
            <a:ahLst/>
            <a:cxnLst/>
            <a:rect l="l" t="t" r="r" b="b"/>
            <a:pathLst>
              <a:path w="0" h="3362325">
                <a:moveTo>
                  <a:pt x="0" y="3362325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243201" y="5234051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62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243201" y="4557648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62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243201" y="3890898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62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243201" y="3214751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62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243201" y="2548001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62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243201" y="1871726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62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286000" y="4557776"/>
            <a:ext cx="33655" cy="0"/>
          </a:xfrm>
          <a:custGeom>
            <a:avLst/>
            <a:gdLst/>
            <a:ahLst/>
            <a:cxnLst/>
            <a:rect l="l" t="t" r="r" b="b"/>
            <a:pathLst>
              <a:path w="33655" h="0">
                <a:moveTo>
                  <a:pt x="0" y="0"/>
                </a:moveTo>
                <a:lnTo>
                  <a:pt x="33400" y="0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286000" y="4557776"/>
            <a:ext cx="33655" cy="0"/>
          </a:xfrm>
          <a:custGeom>
            <a:avLst/>
            <a:gdLst/>
            <a:ahLst/>
            <a:cxnLst/>
            <a:rect l="l" t="t" r="r" b="b"/>
            <a:pathLst>
              <a:path w="33655" h="0">
                <a:moveTo>
                  <a:pt x="0" y="0"/>
                </a:moveTo>
                <a:lnTo>
                  <a:pt x="33400" y="0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586101" y="2224151"/>
            <a:ext cx="0" cy="390525"/>
          </a:xfrm>
          <a:custGeom>
            <a:avLst/>
            <a:gdLst/>
            <a:ahLst/>
            <a:cxnLst/>
            <a:rect l="l" t="t" r="r" b="b"/>
            <a:pathLst>
              <a:path w="0" h="390525">
                <a:moveTo>
                  <a:pt x="0" y="0"/>
                </a:moveTo>
                <a:lnTo>
                  <a:pt x="0" y="390525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586101" y="1866900"/>
            <a:ext cx="0" cy="357505"/>
          </a:xfrm>
          <a:custGeom>
            <a:avLst/>
            <a:gdLst/>
            <a:ahLst/>
            <a:cxnLst/>
            <a:rect l="l" t="t" r="r" b="b"/>
            <a:pathLst>
              <a:path w="0" h="357505">
                <a:moveTo>
                  <a:pt x="0" y="357250"/>
                </a:moveTo>
                <a:lnTo>
                  <a:pt x="0" y="0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557526" y="2614676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 h="0">
                <a:moveTo>
                  <a:pt x="0" y="0"/>
                </a:moveTo>
                <a:lnTo>
                  <a:pt x="57150" y="0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5805551" y="2119376"/>
            <a:ext cx="0" cy="400050"/>
          </a:xfrm>
          <a:custGeom>
            <a:avLst/>
            <a:gdLst/>
            <a:ahLst/>
            <a:cxnLst/>
            <a:rect l="l" t="t" r="r" b="b"/>
            <a:pathLst>
              <a:path w="0" h="400050">
                <a:moveTo>
                  <a:pt x="0" y="0"/>
                </a:moveTo>
                <a:lnTo>
                  <a:pt x="0" y="400050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5805551" y="1866900"/>
            <a:ext cx="0" cy="252729"/>
          </a:xfrm>
          <a:custGeom>
            <a:avLst/>
            <a:gdLst/>
            <a:ahLst/>
            <a:cxnLst/>
            <a:rect l="l" t="t" r="r" b="b"/>
            <a:pathLst>
              <a:path w="0" h="252730">
                <a:moveTo>
                  <a:pt x="0" y="252475"/>
                </a:moveTo>
                <a:lnTo>
                  <a:pt x="0" y="0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5776976" y="2519426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 h="0">
                <a:moveTo>
                  <a:pt x="0" y="0"/>
                </a:moveTo>
                <a:lnTo>
                  <a:pt x="57150" y="0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9320276" y="2490851"/>
            <a:ext cx="0" cy="428625"/>
          </a:xfrm>
          <a:custGeom>
            <a:avLst/>
            <a:gdLst/>
            <a:ahLst/>
            <a:cxnLst/>
            <a:rect l="l" t="t" r="r" b="b"/>
            <a:pathLst>
              <a:path w="0" h="428625">
                <a:moveTo>
                  <a:pt x="0" y="0"/>
                </a:moveTo>
                <a:lnTo>
                  <a:pt x="0" y="428625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9320276" y="2062226"/>
            <a:ext cx="0" cy="428625"/>
          </a:xfrm>
          <a:custGeom>
            <a:avLst/>
            <a:gdLst/>
            <a:ahLst/>
            <a:cxnLst/>
            <a:rect l="l" t="t" r="r" b="b"/>
            <a:pathLst>
              <a:path w="0" h="428625">
                <a:moveTo>
                  <a:pt x="0" y="428625"/>
                </a:moveTo>
                <a:lnTo>
                  <a:pt x="0" y="0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9291701" y="2919476"/>
            <a:ext cx="33655" cy="0"/>
          </a:xfrm>
          <a:custGeom>
            <a:avLst/>
            <a:gdLst/>
            <a:ahLst/>
            <a:cxnLst/>
            <a:rect l="l" t="t" r="r" b="b"/>
            <a:pathLst>
              <a:path w="33654" h="0">
                <a:moveTo>
                  <a:pt x="0" y="0"/>
                </a:moveTo>
                <a:lnTo>
                  <a:pt x="33274" y="0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9291701" y="2062226"/>
            <a:ext cx="33655" cy="0"/>
          </a:xfrm>
          <a:custGeom>
            <a:avLst/>
            <a:gdLst/>
            <a:ahLst/>
            <a:cxnLst/>
            <a:rect l="l" t="t" r="r" b="b"/>
            <a:pathLst>
              <a:path w="33654" h="0">
                <a:moveTo>
                  <a:pt x="0" y="0"/>
                </a:moveTo>
                <a:lnTo>
                  <a:pt x="33274" y="0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2286000" y="4557776"/>
            <a:ext cx="33655" cy="0"/>
          </a:xfrm>
          <a:custGeom>
            <a:avLst/>
            <a:gdLst/>
            <a:ahLst/>
            <a:cxnLst/>
            <a:rect l="l" t="t" r="r" b="b"/>
            <a:pathLst>
              <a:path w="33655" h="0">
                <a:moveTo>
                  <a:pt x="0" y="0"/>
                </a:moveTo>
                <a:lnTo>
                  <a:pt x="33400" y="0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286000" y="4557776"/>
            <a:ext cx="33655" cy="0"/>
          </a:xfrm>
          <a:custGeom>
            <a:avLst/>
            <a:gdLst/>
            <a:ahLst/>
            <a:cxnLst/>
            <a:rect l="l" t="t" r="r" b="b"/>
            <a:pathLst>
              <a:path w="33655" h="0">
                <a:moveTo>
                  <a:pt x="0" y="0"/>
                </a:moveTo>
                <a:lnTo>
                  <a:pt x="33400" y="0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586101" y="4024376"/>
            <a:ext cx="0" cy="438150"/>
          </a:xfrm>
          <a:custGeom>
            <a:avLst/>
            <a:gdLst/>
            <a:ahLst/>
            <a:cxnLst/>
            <a:rect l="l" t="t" r="r" b="b"/>
            <a:pathLst>
              <a:path w="0" h="438150">
                <a:moveTo>
                  <a:pt x="0" y="0"/>
                </a:moveTo>
                <a:lnTo>
                  <a:pt x="0" y="438150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2586101" y="3576701"/>
            <a:ext cx="0" cy="447675"/>
          </a:xfrm>
          <a:custGeom>
            <a:avLst/>
            <a:gdLst/>
            <a:ahLst/>
            <a:cxnLst/>
            <a:rect l="l" t="t" r="r" b="b"/>
            <a:pathLst>
              <a:path w="0" h="447675">
                <a:moveTo>
                  <a:pt x="0" y="447675"/>
                </a:moveTo>
                <a:lnTo>
                  <a:pt x="0" y="0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2557526" y="4462526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 h="0">
                <a:moveTo>
                  <a:pt x="0" y="0"/>
                </a:moveTo>
                <a:lnTo>
                  <a:pt x="57150" y="0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2557526" y="3576701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 h="0">
                <a:moveTo>
                  <a:pt x="0" y="0"/>
                </a:moveTo>
                <a:lnTo>
                  <a:pt x="57150" y="0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5805551" y="4548251"/>
            <a:ext cx="0" cy="428625"/>
          </a:xfrm>
          <a:custGeom>
            <a:avLst/>
            <a:gdLst/>
            <a:ahLst/>
            <a:cxnLst/>
            <a:rect l="l" t="t" r="r" b="b"/>
            <a:pathLst>
              <a:path w="0" h="428625">
                <a:moveTo>
                  <a:pt x="0" y="0"/>
                </a:moveTo>
                <a:lnTo>
                  <a:pt x="0" y="428625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5805551" y="4119626"/>
            <a:ext cx="0" cy="428625"/>
          </a:xfrm>
          <a:custGeom>
            <a:avLst/>
            <a:gdLst/>
            <a:ahLst/>
            <a:cxnLst/>
            <a:rect l="l" t="t" r="r" b="b"/>
            <a:pathLst>
              <a:path w="0" h="428625">
                <a:moveTo>
                  <a:pt x="0" y="428625"/>
                </a:moveTo>
                <a:lnTo>
                  <a:pt x="0" y="0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5776976" y="4976876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 h="0">
                <a:moveTo>
                  <a:pt x="0" y="0"/>
                </a:moveTo>
                <a:lnTo>
                  <a:pt x="57150" y="0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5776976" y="4119626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 h="0">
                <a:moveTo>
                  <a:pt x="0" y="0"/>
                </a:moveTo>
                <a:lnTo>
                  <a:pt x="57150" y="0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9320276" y="2824226"/>
            <a:ext cx="0" cy="552450"/>
          </a:xfrm>
          <a:custGeom>
            <a:avLst/>
            <a:gdLst/>
            <a:ahLst/>
            <a:cxnLst/>
            <a:rect l="l" t="t" r="r" b="b"/>
            <a:pathLst>
              <a:path w="0" h="552450">
                <a:moveTo>
                  <a:pt x="0" y="0"/>
                </a:moveTo>
                <a:lnTo>
                  <a:pt x="0" y="552450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9320276" y="2281301"/>
            <a:ext cx="0" cy="542925"/>
          </a:xfrm>
          <a:custGeom>
            <a:avLst/>
            <a:gdLst/>
            <a:ahLst/>
            <a:cxnLst/>
            <a:rect l="l" t="t" r="r" b="b"/>
            <a:pathLst>
              <a:path w="0" h="542925">
                <a:moveTo>
                  <a:pt x="0" y="542925"/>
                </a:moveTo>
                <a:lnTo>
                  <a:pt x="0" y="0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9291701" y="3376676"/>
            <a:ext cx="33655" cy="0"/>
          </a:xfrm>
          <a:custGeom>
            <a:avLst/>
            <a:gdLst/>
            <a:ahLst/>
            <a:cxnLst/>
            <a:rect l="l" t="t" r="r" b="b"/>
            <a:pathLst>
              <a:path w="33654" h="0">
                <a:moveTo>
                  <a:pt x="0" y="0"/>
                </a:moveTo>
                <a:lnTo>
                  <a:pt x="33274" y="0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9291701" y="2281301"/>
            <a:ext cx="33655" cy="0"/>
          </a:xfrm>
          <a:custGeom>
            <a:avLst/>
            <a:gdLst/>
            <a:ahLst/>
            <a:cxnLst/>
            <a:rect l="l" t="t" r="r" b="b"/>
            <a:pathLst>
              <a:path w="33654" h="0">
                <a:moveTo>
                  <a:pt x="0" y="0"/>
                </a:moveTo>
                <a:lnTo>
                  <a:pt x="33274" y="0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2286000" y="4557776"/>
            <a:ext cx="33655" cy="0"/>
          </a:xfrm>
          <a:custGeom>
            <a:avLst/>
            <a:gdLst/>
            <a:ahLst/>
            <a:cxnLst/>
            <a:rect l="l" t="t" r="r" b="b"/>
            <a:pathLst>
              <a:path w="33655" h="0">
                <a:moveTo>
                  <a:pt x="0" y="0"/>
                </a:moveTo>
                <a:lnTo>
                  <a:pt x="33400" y="0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2286000" y="4557776"/>
            <a:ext cx="33655" cy="0"/>
          </a:xfrm>
          <a:custGeom>
            <a:avLst/>
            <a:gdLst/>
            <a:ahLst/>
            <a:cxnLst/>
            <a:rect l="l" t="t" r="r" b="b"/>
            <a:pathLst>
              <a:path w="33655" h="0">
                <a:moveTo>
                  <a:pt x="0" y="0"/>
                </a:moveTo>
                <a:lnTo>
                  <a:pt x="33400" y="0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2586101" y="3767201"/>
            <a:ext cx="0" cy="514350"/>
          </a:xfrm>
          <a:custGeom>
            <a:avLst/>
            <a:gdLst/>
            <a:ahLst/>
            <a:cxnLst/>
            <a:rect l="l" t="t" r="r" b="b"/>
            <a:pathLst>
              <a:path w="0" h="514350">
                <a:moveTo>
                  <a:pt x="0" y="0"/>
                </a:moveTo>
                <a:lnTo>
                  <a:pt x="0" y="514350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2586101" y="3262376"/>
            <a:ext cx="0" cy="504825"/>
          </a:xfrm>
          <a:custGeom>
            <a:avLst/>
            <a:gdLst/>
            <a:ahLst/>
            <a:cxnLst/>
            <a:rect l="l" t="t" r="r" b="b"/>
            <a:pathLst>
              <a:path w="0" h="504825">
                <a:moveTo>
                  <a:pt x="0" y="504825"/>
                </a:moveTo>
                <a:lnTo>
                  <a:pt x="0" y="0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2557526" y="4281551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 h="0">
                <a:moveTo>
                  <a:pt x="0" y="0"/>
                </a:moveTo>
                <a:lnTo>
                  <a:pt x="57150" y="0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2557526" y="3262376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 h="0">
                <a:moveTo>
                  <a:pt x="0" y="0"/>
                </a:moveTo>
                <a:lnTo>
                  <a:pt x="57150" y="0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5805551" y="3624326"/>
            <a:ext cx="0" cy="600075"/>
          </a:xfrm>
          <a:custGeom>
            <a:avLst/>
            <a:gdLst/>
            <a:ahLst/>
            <a:cxnLst/>
            <a:rect l="l" t="t" r="r" b="b"/>
            <a:pathLst>
              <a:path w="0" h="600075">
                <a:moveTo>
                  <a:pt x="0" y="0"/>
                </a:moveTo>
                <a:lnTo>
                  <a:pt x="0" y="600075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5805551" y="3014726"/>
            <a:ext cx="0" cy="609600"/>
          </a:xfrm>
          <a:custGeom>
            <a:avLst/>
            <a:gdLst/>
            <a:ahLst/>
            <a:cxnLst/>
            <a:rect l="l" t="t" r="r" b="b"/>
            <a:pathLst>
              <a:path w="0" h="609600">
                <a:moveTo>
                  <a:pt x="0" y="609600"/>
                </a:moveTo>
                <a:lnTo>
                  <a:pt x="0" y="0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5776976" y="4224401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 h="0">
                <a:moveTo>
                  <a:pt x="0" y="0"/>
                </a:moveTo>
                <a:lnTo>
                  <a:pt x="57150" y="0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5776976" y="3014726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 h="0">
                <a:moveTo>
                  <a:pt x="0" y="0"/>
                </a:moveTo>
                <a:lnTo>
                  <a:pt x="57150" y="0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9320276" y="3176651"/>
            <a:ext cx="0" cy="876300"/>
          </a:xfrm>
          <a:custGeom>
            <a:avLst/>
            <a:gdLst/>
            <a:ahLst/>
            <a:cxnLst/>
            <a:rect l="l" t="t" r="r" b="b"/>
            <a:pathLst>
              <a:path w="0" h="876300">
                <a:moveTo>
                  <a:pt x="0" y="0"/>
                </a:moveTo>
                <a:lnTo>
                  <a:pt x="0" y="876173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9320276" y="2300351"/>
            <a:ext cx="0" cy="876300"/>
          </a:xfrm>
          <a:custGeom>
            <a:avLst/>
            <a:gdLst/>
            <a:ahLst/>
            <a:cxnLst/>
            <a:rect l="l" t="t" r="r" b="b"/>
            <a:pathLst>
              <a:path w="0" h="876300">
                <a:moveTo>
                  <a:pt x="0" y="876300"/>
                </a:moveTo>
                <a:lnTo>
                  <a:pt x="0" y="0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9291701" y="4052823"/>
            <a:ext cx="33655" cy="0"/>
          </a:xfrm>
          <a:custGeom>
            <a:avLst/>
            <a:gdLst/>
            <a:ahLst/>
            <a:cxnLst/>
            <a:rect l="l" t="t" r="r" b="b"/>
            <a:pathLst>
              <a:path w="33654" h="0">
                <a:moveTo>
                  <a:pt x="0" y="0"/>
                </a:moveTo>
                <a:lnTo>
                  <a:pt x="33274" y="0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9291701" y="2300351"/>
            <a:ext cx="33655" cy="0"/>
          </a:xfrm>
          <a:custGeom>
            <a:avLst/>
            <a:gdLst/>
            <a:ahLst/>
            <a:cxnLst/>
            <a:rect l="l" t="t" r="r" b="b"/>
            <a:pathLst>
              <a:path w="33654" h="0">
                <a:moveTo>
                  <a:pt x="0" y="0"/>
                </a:moveTo>
                <a:lnTo>
                  <a:pt x="33274" y="0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2290826" y="2224151"/>
            <a:ext cx="295275" cy="2333625"/>
          </a:xfrm>
          <a:custGeom>
            <a:avLst/>
            <a:gdLst/>
            <a:ahLst/>
            <a:cxnLst/>
            <a:rect l="l" t="t" r="r" b="b"/>
            <a:pathLst>
              <a:path w="295275" h="2333625">
                <a:moveTo>
                  <a:pt x="0" y="2333625"/>
                </a:moveTo>
                <a:lnTo>
                  <a:pt x="295275" y="0"/>
                </a:lnTo>
              </a:path>
            </a:pathLst>
          </a:custGeom>
          <a:ln w="28575">
            <a:solidFill>
              <a:srgbClr val="3A6BB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2586101" y="2119376"/>
            <a:ext cx="3219450" cy="104775"/>
          </a:xfrm>
          <a:custGeom>
            <a:avLst/>
            <a:gdLst/>
            <a:ahLst/>
            <a:cxnLst/>
            <a:rect l="l" t="t" r="r" b="b"/>
            <a:pathLst>
              <a:path w="3219450" h="104775">
                <a:moveTo>
                  <a:pt x="0" y="104775"/>
                </a:moveTo>
                <a:lnTo>
                  <a:pt x="3219450" y="0"/>
                </a:lnTo>
              </a:path>
            </a:pathLst>
          </a:custGeom>
          <a:ln w="28575">
            <a:solidFill>
              <a:srgbClr val="3A6BB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5805551" y="2119376"/>
            <a:ext cx="3514725" cy="371475"/>
          </a:xfrm>
          <a:custGeom>
            <a:avLst/>
            <a:gdLst/>
            <a:ahLst/>
            <a:cxnLst/>
            <a:rect l="l" t="t" r="r" b="b"/>
            <a:pathLst>
              <a:path w="3514725" h="371475">
                <a:moveTo>
                  <a:pt x="0" y="0"/>
                </a:moveTo>
                <a:lnTo>
                  <a:pt x="3514725" y="371475"/>
                </a:lnTo>
              </a:path>
            </a:pathLst>
          </a:custGeom>
          <a:ln w="28575">
            <a:solidFill>
              <a:srgbClr val="3A6BB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2226564" y="4500626"/>
            <a:ext cx="114300" cy="114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2521839" y="2167001"/>
            <a:ext cx="114300" cy="114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5741289" y="2052701"/>
            <a:ext cx="114300" cy="114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9256014" y="2433701"/>
            <a:ext cx="114300" cy="114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2286000" y="4019550"/>
            <a:ext cx="295275" cy="542925"/>
          </a:xfrm>
          <a:custGeom>
            <a:avLst/>
            <a:gdLst/>
            <a:ahLst/>
            <a:cxnLst/>
            <a:rect l="l" t="t" r="r" b="b"/>
            <a:pathLst>
              <a:path w="295275" h="542925">
                <a:moveTo>
                  <a:pt x="0" y="542925"/>
                </a:moveTo>
                <a:lnTo>
                  <a:pt x="295275" y="0"/>
                </a:lnTo>
              </a:path>
            </a:pathLst>
          </a:custGeom>
          <a:ln w="19050">
            <a:solidFill>
              <a:srgbClr val="FBC65E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2581275" y="4019550"/>
            <a:ext cx="3219450" cy="523875"/>
          </a:xfrm>
          <a:custGeom>
            <a:avLst/>
            <a:gdLst/>
            <a:ahLst/>
            <a:cxnLst/>
            <a:rect l="l" t="t" r="r" b="b"/>
            <a:pathLst>
              <a:path w="3219450" h="523875">
                <a:moveTo>
                  <a:pt x="0" y="0"/>
                </a:moveTo>
                <a:lnTo>
                  <a:pt x="3219450" y="523875"/>
                </a:lnTo>
              </a:path>
            </a:pathLst>
          </a:custGeom>
          <a:ln w="19050">
            <a:solidFill>
              <a:srgbClr val="FBC65E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5800725" y="2828925"/>
            <a:ext cx="3514725" cy="1714500"/>
          </a:xfrm>
          <a:custGeom>
            <a:avLst/>
            <a:gdLst/>
            <a:ahLst/>
            <a:cxnLst/>
            <a:rect l="l" t="t" r="r" b="b"/>
            <a:pathLst>
              <a:path w="3514725" h="1714500">
                <a:moveTo>
                  <a:pt x="0" y="1714500"/>
                </a:moveTo>
                <a:lnTo>
                  <a:pt x="3514725" y="0"/>
                </a:lnTo>
              </a:path>
            </a:pathLst>
          </a:custGeom>
          <a:ln w="19050">
            <a:solidFill>
              <a:srgbClr val="FBC65E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2226500" y="4491037"/>
            <a:ext cx="114300" cy="1143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2521775" y="3957637"/>
            <a:ext cx="114300" cy="1143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5741225" y="4481512"/>
            <a:ext cx="114300" cy="1143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9255950" y="2757487"/>
            <a:ext cx="114300" cy="1143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2286000" y="3771900"/>
            <a:ext cx="295275" cy="790575"/>
          </a:xfrm>
          <a:custGeom>
            <a:avLst/>
            <a:gdLst/>
            <a:ahLst/>
            <a:cxnLst/>
            <a:rect l="l" t="t" r="r" b="b"/>
            <a:pathLst>
              <a:path w="295275" h="790575">
                <a:moveTo>
                  <a:pt x="0" y="790575"/>
                </a:moveTo>
                <a:lnTo>
                  <a:pt x="295275" y="0"/>
                </a:lnTo>
              </a:path>
            </a:pathLst>
          </a:custGeom>
          <a:ln w="19050">
            <a:solidFill>
              <a:srgbClr val="EF812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2581275" y="3619500"/>
            <a:ext cx="3219450" cy="152400"/>
          </a:xfrm>
          <a:custGeom>
            <a:avLst/>
            <a:gdLst/>
            <a:ahLst/>
            <a:cxnLst/>
            <a:rect l="l" t="t" r="r" b="b"/>
            <a:pathLst>
              <a:path w="3219450" h="152400">
                <a:moveTo>
                  <a:pt x="0" y="152400"/>
                </a:moveTo>
                <a:lnTo>
                  <a:pt x="3219450" y="0"/>
                </a:lnTo>
              </a:path>
            </a:pathLst>
          </a:custGeom>
          <a:ln w="19050">
            <a:solidFill>
              <a:srgbClr val="EF812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5800725" y="3181350"/>
            <a:ext cx="3514725" cy="438150"/>
          </a:xfrm>
          <a:custGeom>
            <a:avLst/>
            <a:gdLst/>
            <a:ahLst/>
            <a:cxnLst/>
            <a:rect l="l" t="t" r="r" b="b"/>
            <a:pathLst>
              <a:path w="3514725" h="438150">
                <a:moveTo>
                  <a:pt x="0" y="438150"/>
                </a:moveTo>
                <a:lnTo>
                  <a:pt x="3514725" y="0"/>
                </a:lnTo>
              </a:path>
            </a:pathLst>
          </a:custGeom>
          <a:ln w="19050">
            <a:solidFill>
              <a:srgbClr val="EF812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2226564" y="4500626"/>
            <a:ext cx="114300" cy="1143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2521839" y="3710051"/>
            <a:ext cx="114300" cy="1143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5741289" y="3557651"/>
            <a:ext cx="114300" cy="1143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9256014" y="3119501"/>
            <a:ext cx="114300" cy="1143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 txBox="1"/>
          <p:nvPr/>
        </p:nvSpPr>
        <p:spPr>
          <a:xfrm>
            <a:off x="2647569" y="1927161"/>
            <a:ext cx="320040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 b="1">
                <a:latin typeface="Arial"/>
                <a:cs typeface="Arial"/>
              </a:rPr>
              <a:t>17</a:t>
            </a:r>
            <a:r>
              <a:rPr dirty="0" sz="1200" spc="-35" b="1">
                <a:latin typeface="Arial"/>
                <a:cs typeface="Arial"/>
              </a:rPr>
              <a:t>.</a:t>
            </a:r>
            <a:r>
              <a:rPr dirty="0" sz="1200" b="1">
                <a:latin typeface="Arial"/>
                <a:cs typeface="Arial"/>
              </a:rPr>
              <a:t>4</a:t>
            </a:r>
            <a:endParaRPr sz="1200">
              <a:latin typeface="Arial"/>
              <a:cs typeface="Arial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5928995" y="1849056"/>
            <a:ext cx="31940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Arial"/>
                <a:cs typeface="Arial"/>
              </a:rPr>
              <a:t>18</a:t>
            </a:r>
            <a:r>
              <a:rPr dirty="0" sz="1200" spc="-35" b="1">
                <a:latin typeface="Arial"/>
                <a:cs typeface="Arial"/>
              </a:rPr>
              <a:t>.</a:t>
            </a:r>
            <a:r>
              <a:rPr dirty="0" sz="1200" b="1">
                <a:latin typeface="Arial"/>
                <a:cs typeface="Arial"/>
              </a:rPr>
              <a:t>2</a:t>
            </a:r>
            <a:endParaRPr sz="1200">
              <a:latin typeface="Arial"/>
              <a:cs typeface="Arial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9084056" y="2108136"/>
            <a:ext cx="320040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 b="1">
                <a:latin typeface="Arial"/>
                <a:cs typeface="Arial"/>
              </a:rPr>
              <a:t>15</a:t>
            </a:r>
            <a:r>
              <a:rPr dirty="0" sz="1200" spc="-35" b="1">
                <a:latin typeface="Arial"/>
                <a:cs typeface="Arial"/>
              </a:rPr>
              <a:t>.</a:t>
            </a:r>
            <a:r>
              <a:rPr dirty="0" sz="1200" b="1">
                <a:latin typeface="Arial"/>
                <a:cs typeface="Arial"/>
              </a:rPr>
              <a:t>4</a:t>
            </a:r>
            <a:endParaRPr sz="1200">
              <a:latin typeface="Arial"/>
              <a:cs typeface="Arial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2609595" y="4123372"/>
            <a:ext cx="23431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 b="1">
                <a:latin typeface="Arial"/>
                <a:cs typeface="Arial"/>
              </a:rPr>
              <a:t>4</a:t>
            </a:r>
            <a:r>
              <a:rPr dirty="0" sz="1200" spc="-35" b="1">
                <a:latin typeface="Arial"/>
                <a:cs typeface="Arial"/>
              </a:rPr>
              <a:t>.</a:t>
            </a:r>
            <a:r>
              <a:rPr dirty="0" sz="1200" b="1">
                <a:latin typeface="Arial"/>
                <a:cs typeface="Arial"/>
              </a:rPr>
              <a:t>0</a:t>
            </a:r>
            <a:endParaRPr sz="1200">
              <a:latin typeface="Arial"/>
              <a:cs typeface="Arial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5871845" y="4559617"/>
            <a:ext cx="23431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Arial"/>
                <a:cs typeface="Arial"/>
              </a:rPr>
              <a:t>0</a:t>
            </a:r>
            <a:r>
              <a:rPr dirty="0" sz="1200" spc="-35" b="1">
                <a:latin typeface="Arial"/>
                <a:cs typeface="Arial"/>
              </a:rPr>
              <a:t>.</a:t>
            </a:r>
            <a:r>
              <a:rPr dirty="0" sz="1200" b="1"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8950959" y="2663761"/>
            <a:ext cx="31940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Arial"/>
                <a:cs typeface="Arial"/>
              </a:rPr>
              <a:t>12</a:t>
            </a:r>
            <a:r>
              <a:rPr dirty="0" sz="1200" spc="-35" b="1">
                <a:latin typeface="Arial"/>
                <a:cs typeface="Arial"/>
              </a:rPr>
              <a:t>.</a:t>
            </a:r>
            <a:r>
              <a:rPr dirty="0" sz="1200" b="1">
                <a:latin typeface="Arial"/>
                <a:cs typeface="Arial"/>
              </a:rPr>
              <a:t>9</a:t>
            </a:r>
            <a:endParaRPr sz="1200">
              <a:latin typeface="Arial"/>
              <a:cs typeface="Arial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5871845" y="3368611"/>
            <a:ext cx="23431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Arial"/>
                <a:cs typeface="Arial"/>
              </a:rPr>
              <a:t>7</a:t>
            </a:r>
            <a:r>
              <a:rPr dirty="0" sz="1200" spc="-35" b="1">
                <a:latin typeface="Arial"/>
                <a:cs typeface="Arial"/>
              </a:rPr>
              <a:t>.</a:t>
            </a:r>
            <a:r>
              <a:rPr dirty="0" sz="1200" b="1">
                <a:latin typeface="Arial"/>
                <a:cs typeface="Arial"/>
              </a:rPr>
              <a:t>0</a:t>
            </a:r>
            <a:endParaRPr sz="1200">
              <a:latin typeface="Arial"/>
              <a:cs typeface="Arial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9084056" y="3306127"/>
            <a:ext cx="320040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 b="1">
                <a:latin typeface="Arial"/>
                <a:cs typeface="Arial"/>
              </a:rPr>
              <a:t>10</a:t>
            </a:r>
            <a:r>
              <a:rPr dirty="0" sz="1200" spc="-35" b="1">
                <a:latin typeface="Arial"/>
                <a:cs typeface="Arial"/>
              </a:rPr>
              <a:t>.</a:t>
            </a:r>
            <a:r>
              <a:rPr dirty="0" sz="1200" b="1">
                <a:latin typeface="Arial"/>
                <a:cs typeface="Arial"/>
              </a:rPr>
              <a:t>3</a:t>
            </a:r>
            <a:endParaRPr sz="1200">
              <a:latin typeface="Arial"/>
              <a:cs typeface="Arial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2011426" y="5115877"/>
            <a:ext cx="154940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30">
                <a:latin typeface="Arial"/>
                <a:cs typeface="Arial"/>
              </a:rPr>
              <a:t>-5</a:t>
            </a:r>
            <a:endParaRPr sz="1200">
              <a:latin typeface="Arial"/>
              <a:cs typeface="Arial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2062226" y="4444047"/>
            <a:ext cx="110489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Arial"/>
                <a:cs typeface="Arial"/>
              </a:rPr>
              <a:t>0</a:t>
            </a:r>
            <a:endParaRPr sz="1200">
              <a:latin typeface="Arial"/>
              <a:cs typeface="Arial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2062226" y="3444430"/>
            <a:ext cx="819785" cy="536575"/>
          </a:xfrm>
          <a:prstGeom prst="rect">
            <a:avLst/>
          </a:prstGeom>
        </p:spPr>
        <p:txBody>
          <a:bodyPr wrap="square" lIns="0" tIns="85090" rIns="0" bIns="0" rtlCol="0" vert="horz">
            <a:spAutoFit/>
          </a:bodyPr>
          <a:lstStyle/>
          <a:p>
            <a:pPr marL="597535">
              <a:lnSpc>
                <a:spcPct val="100000"/>
              </a:lnSpc>
              <a:spcBef>
                <a:spcPts val="670"/>
              </a:spcBef>
            </a:pPr>
            <a:r>
              <a:rPr dirty="0" sz="1200" spc="5" b="1">
                <a:latin typeface="Arial"/>
                <a:cs typeface="Arial"/>
              </a:rPr>
              <a:t>5</a:t>
            </a:r>
            <a:r>
              <a:rPr dirty="0" sz="1200" spc="-35" b="1">
                <a:latin typeface="Arial"/>
                <a:cs typeface="Arial"/>
              </a:rPr>
              <a:t>.</a:t>
            </a:r>
            <a:r>
              <a:rPr dirty="0" sz="1200" b="1">
                <a:latin typeface="Arial"/>
                <a:cs typeface="Arial"/>
              </a:rPr>
              <a:t>9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70"/>
              </a:spcBef>
            </a:pPr>
            <a:r>
              <a:rPr dirty="0" sz="1200">
                <a:latin typeface="Arial"/>
                <a:cs typeface="Arial"/>
              </a:rPr>
              <a:t>5</a:t>
            </a:r>
            <a:endParaRPr sz="1200">
              <a:latin typeface="Arial"/>
              <a:cs typeface="Arial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1977389" y="3100387"/>
            <a:ext cx="196850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>
                <a:latin typeface="Arial"/>
                <a:cs typeface="Arial"/>
              </a:rPr>
              <a:t>10</a:t>
            </a:r>
            <a:endParaRPr sz="1200">
              <a:latin typeface="Arial"/>
              <a:cs typeface="Arial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1977389" y="2428875"/>
            <a:ext cx="19685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Arial"/>
                <a:cs typeface="Arial"/>
              </a:rPr>
              <a:t>15</a:t>
            </a:r>
            <a:endParaRPr sz="1200">
              <a:latin typeface="Arial"/>
              <a:cs typeface="Arial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1977389" y="1757045"/>
            <a:ext cx="19685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Arial"/>
                <a:cs typeface="Arial"/>
              </a:rPr>
              <a:t>20</a:t>
            </a:r>
            <a:endParaRPr sz="1200">
              <a:latin typeface="Arial"/>
              <a:cs typeface="Arial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9834626" y="2195576"/>
            <a:ext cx="314325" cy="0"/>
          </a:xfrm>
          <a:custGeom>
            <a:avLst/>
            <a:gdLst/>
            <a:ahLst/>
            <a:cxnLst/>
            <a:rect l="l" t="t" r="r" b="b"/>
            <a:pathLst>
              <a:path w="314325" h="0">
                <a:moveTo>
                  <a:pt x="0" y="0"/>
                </a:moveTo>
                <a:lnTo>
                  <a:pt x="314325" y="0"/>
                </a:lnTo>
              </a:path>
            </a:pathLst>
          </a:custGeom>
          <a:ln w="28575">
            <a:solidFill>
              <a:srgbClr val="3A6BB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9944100" y="2143125"/>
            <a:ext cx="85725" cy="8572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 txBox="1"/>
          <p:nvPr/>
        </p:nvSpPr>
        <p:spPr>
          <a:xfrm>
            <a:off x="10182225" y="2078672"/>
            <a:ext cx="106235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 b="1">
                <a:latin typeface="Arial"/>
                <a:cs typeface="Arial"/>
              </a:rPr>
              <a:t>Device</a:t>
            </a:r>
            <a:r>
              <a:rPr dirty="0" sz="1200" spc="-150" b="1">
                <a:latin typeface="Arial"/>
                <a:cs typeface="Arial"/>
              </a:rPr>
              <a:t> </a:t>
            </a:r>
            <a:r>
              <a:rPr dirty="0" sz="1200" spc="-30" b="1">
                <a:latin typeface="Arial"/>
                <a:cs typeface="Arial"/>
              </a:rPr>
              <a:t>(N=201)</a:t>
            </a:r>
            <a:endParaRPr sz="1200">
              <a:latin typeface="Arial"/>
              <a:cs typeface="Arial"/>
            </a:endParaRPr>
          </a:p>
        </p:txBody>
      </p:sp>
      <p:sp>
        <p:nvSpPr>
          <p:cNvPr id="92" name="object 92"/>
          <p:cNvSpPr/>
          <p:nvPr/>
        </p:nvSpPr>
        <p:spPr>
          <a:xfrm>
            <a:off x="9829800" y="2686050"/>
            <a:ext cx="323850" cy="0"/>
          </a:xfrm>
          <a:custGeom>
            <a:avLst/>
            <a:gdLst/>
            <a:ahLst/>
            <a:cxnLst/>
            <a:rect l="l" t="t" r="r" b="b"/>
            <a:pathLst>
              <a:path w="323850" h="0">
                <a:moveTo>
                  <a:pt x="0" y="0"/>
                </a:moveTo>
                <a:lnTo>
                  <a:pt x="323850" y="0"/>
                </a:lnTo>
              </a:path>
            </a:pathLst>
          </a:custGeom>
          <a:ln w="19050">
            <a:solidFill>
              <a:srgbClr val="FBC65E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9948862" y="2633662"/>
            <a:ext cx="85725" cy="8572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9829800" y="3171825"/>
            <a:ext cx="323850" cy="0"/>
          </a:xfrm>
          <a:custGeom>
            <a:avLst/>
            <a:gdLst/>
            <a:ahLst/>
            <a:cxnLst/>
            <a:rect l="l" t="t" r="r" b="b"/>
            <a:pathLst>
              <a:path w="323850" h="0">
                <a:moveTo>
                  <a:pt x="0" y="0"/>
                </a:moveTo>
                <a:lnTo>
                  <a:pt x="323850" y="0"/>
                </a:lnTo>
              </a:path>
            </a:pathLst>
          </a:custGeom>
          <a:ln w="19050">
            <a:solidFill>
              <a:srgbClr val="EF812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9944100" y="3114675"/>
            <a:ext cx="85725" cy="8572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 txBox="1"/>
          <p:nvPr/>
        </p:nvSpPr>
        <p:spPr>
          <a:xfrm>
            <a:off x="10182225" y="2563431"/>
            <a:ext cx="1451610" cy="880110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12700" marR="114935">
              <a:lnSpc>
                <a:spcPct val="101899"/>
              </a:lnSpc>
              <a:spcBef>
                <a:spcPts val="75"/>
              </a:spcBef>
            </a:pPr>
            <a:r>
              <a:rPr dirty="0" sz="1200" spc="-20" b="1">
                <a:latin typeface="Arial"/>
                <a:cs typeface="Arial"/>
              </a:rPr>
              <a:t>Control,</a:t>
            </a:r>
            <a:r>
              <a:rPr dirty="0" sz="1200" spc="-130" b="1">
                <a:latin typeface="Arial"/>
                <a:cs typeface="Arial"/>
              </a:rPr>
              <a:t> </a:t>
            </a:r>
            <a:r>
              <a:rPr dirty="0" sz="1200" spc="-40" b="1">
                <a:latin typeface="Arial"/>
                <a:cs typeface="Arial"/>
              </a:rPr>
              <a:t>Crossover  (N=117)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10"/>
              </a:spcBef>
            </a:pPr>
            <a:r>
              <a:rPr dirty="0" sz="1200" spc="-40" b="1">
                <a:latin typeface="Arial"/>
                <a:cs typeface="Arial"/>
              </a:rPr>
              <a:t>"Pure" </a:t>
            </a:r>
            <a:r>
              <a:rPr dirty="0" sz="1200" spc="-15" b="1">
                <a:latin typeface="Arial"/>
                <a:cs typeface="Arial"/>
              </a:rPr>
              <a:t>Control</a:t>
            </a:r>
            <a:r>
              <a:rPr dirty="0" sz="1200" spc="-270" b="1">
                <a:latin typeface="Arial"/>
                <a:cs typeface="Arial"/>
              </a:rPr>
              <a:t> </a:t>
            </a:r>
            <a:r>
              <a:rPr dirty="0" sz="1200" spc="-20" b="1">
                <a:latin typeface="Arial"/>
                <a:cs typeface="Arial"/>
              </a:rPr>
              <a:t>(Non-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1200" spc="-35" b="1">
                <a:latin typeface="Arial"/>
                <a:cs typeface="Arial"/>
              </a:rPr>
              <a:t>crossover,</a:t>
            </a:r>
            <a:r>
              <a:rPr dirty="0" sz="1200" spc="-110" b="1">
                <a:latin typeface="Arial"/>
                <a:cs typeface="Arial"/>
              </a:rPr>
              <a:t> </a:t>
            </a:r>
            <a:r>
              <a:rPr dirty="0" sz="1200" spc="-25" b="1">
                <a:latin typeface="Arial"/>
                <a:cs typeface="Arial"/>
              </a:rPr>
              <a:t>N=50)</a:t>
            </a:r>
            <a:endParaRPr sz="1200">
              <a:latin typeface="Arial"/>
              <a:cs typeface="Arial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4931028" y="5211458"/>
            <a:ext cx="1766570" cy="662305"/>
          </a:xfrm>
          <a:prstGeom prst="rect">
            <a:avLst/>
          </a:prstGeom>
        </p:spPr>
        <p:txBody>
          <a:bodyPr wrap="square" lIns="0" tIns="63500" rIns="0" bIns="0" rtlCol="0" vert="horz">
            <a:spAutoFit/>
          </a:bodyPr>
          <a:lstStyle/>
          <a:p>
            <a:pPr algn="ctr" marR="27305">
              <a:lnSpc>
                <a:spcPct val="100000"/>
              </a:lnSpc>
              <a:spcBef>
                <a:spcPts val="500"/>
              </a:spcBef>
            </a:pPr>
            <a:r>
              <a:rPr dirty="0" sz="1400" spc="-20" b="1">
                <a:latin typeface="Arial"/>
                <a:cs typeface="Arial"/>
              </a:rPr>
              <a:t>1</a:t>
            </a:r>
            <a:r>
              <a:rPr dirty="0" sz="1400" spc="-110" b="1">
                <a:latin typeface="Arial"/>
                <a:cs typeface="Arial"/>
              </a:rPr>
              <a:t> </a:t>
            </a:r>
            <a:r>
              <a:rPr dirty="0" sz="1400" spc="-70" b="1">
                <a:latin typeface="Arial"/>
                <a:cs typeface="Arial"/>
              </a:rPr>
              <a:t>Year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ts val="1300"/>
              </a:lnSpc>
              <a:spcBef>
                <a:spcPts val="330"/>
              </a:spcBef>
            </a:pPr>
            <a:r>
              <a:rPr dirty="0" sz="1100" spc="45" i="1">
                <a:solidFill>
                  <a:srgbClr val="7E7E7E"/>
                </a:solidFill>
                <a:latin typeface="Calibri"/>
                <a:cs typeface="Calibri"/>
              </a:rPr>
              <a:t>Control</a:t>
            </a:r>
            <a:r>
              <a:rPr dirty="0" sz="1100" spc="-30" i="1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 spc="30" i="1">
                <a:solidFill>
                  <a:srgbClr val="7E7E7E"/>
                </a:solidFill>
                <a:latin typeface="Calibri"/>
                <a:cs typeface="Calibri"/>
              </a:rPr>
              <a:t>eligible</a:t>
            </a:r>
            <a:r>
              <a:rPr dirty="0" sz="1100" spc="-95" i="1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 spc="25" i="1">
                <a:solidFill>
                  <a:srgbClr val="7E7E7E"/>
                </a:solidFill>
                <a:latin typeface="Calibri"/>
                <a:cs typeface="Calibri"/>
              </a:rPr>
              <a:t>for</a:t>
            </a:r>
            <a:r>
              <a:rPr dirty="0" sz="1100" spc="-30" i="1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 spc="45" i="1">
                <a:solidFill>
                  <a:srgbClr val="7E7E7E"/>
                </a:solidFill>
                <a:latin typeface="Calibri"/>
                <a:cs typeface="Calibri"/>
              </a:rPr>
              <a:t>crossover</a:t>
            </a:r>
            <a:endParaRPr sz="1100">
              <a:latin typeface="Calibri"/>
              <a:cs typeface="Calibri"/>
            </a:endParaRPr>
          </a:p>
          <a:p>
            <a:pPr algn="ctr">
              <a:lnSpc>
                <a:spcPts val="1300"/>
              </a:lnSpc>
            </a:pPr>
            <a:r>
              <a:rPr dirty="0" sz="1100" spc="10" i="1">
                <a:solidFill>
                  <a:srgbClr val="7E7E7E"/>
                </a:solidFill>
                <a:latin typeface="Calibri"/>
                <a:cs typeface="Calibri"/>
              </a:rPr>
              <a:t>after</a:t>
            </a:r>
            <a:r>
              <a:rPr dirty="0" sz="1100" spc="-100" i="1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 spc="20" i="1">
                <a:solidFill>
                  <a:srgbClr val="7E7E7E"/>
                </a:solidFill>
                <a:latin typeface="Calibri"/>
                <a:cs typeface="Calibri"/>
              </a:rPr>
              <a:t>1-year</a:t>
            </a:r>
            <a:r>
              <a:rPr dirty="0" sz="1100" spc="-30" i="1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 spc="30" i="1">
                <a:solidFill>
                  <a:srgbClr val="7E7E7E"/>
                </a:solidFill>
                <a:latin typeface="Calibri"/>
                <a:cs typeface="Calibri"/>
              </a:rPr>
              <a:t>follow-up</a:t>
            </a:r>
            <a:r>
              <a:rPr dirty="0" sz="1100" spc="-55" i="1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 spc="20" i="1">
                <a:solidFill>
                  <a:srgbClr val="7E7E7E"/>
                </a:solidFill>
                <a:latin typeface="Calibri"/>
                <a:cs typeface="Calibri"/>
              </a:rPr>
              <a:t>visit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1628775" y="5258498"/>
            <a:ext cx="1447800" cy="24320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400" spc="-35" b="1">
                <a:latin typeface="Arial"/>
                <a:cs typeface="Arial"/>
              </a:rPr>
              <a:t>Baseline </a:t>
            </a:r>
            <a:r>
              <a:rPr dirty="0" sz="1400" spc="-25" b="1">
                <a:latin typeface="Arial"/>
                <a:cs typeface="Arial"/>
              </a:rPr>
              <a:t>30</a:t>
            </a:r>
            <a:r>
              <a:rPr dirty="0" sz="1400" spc="-135" b="1">
                <a:latin typeface="Arial"/>
                <a:cs typeface="Arial"/>
              </a:rPr>
              <a:t> </a:t>
            </a:r>
            <a:r>
              <a:rPr dirty="0" sz="1400" spc="-55" b="1">
                <a:latin typeface="Arial"/>
                <a:cs typeface="Arial"/>
              </a:rPr>
              <a:t>Days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7575" y="607377"/>
            <a:ext cx="3006090" cy="701040"/>
          </a:xfrm>
          <a:prstGeom prst="rect"/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4400" spc="-65" b="1">
                <a:solidFill>
                  <a:srgbClr val="000000"/>
                </a:solidFill>
                <a:latin typeface="Trebuchet MS"/>
                <a:cs typeface="Trebuchet MS"/>
              </a:rPr>
              <a:t>Conclusions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7575" y="1411986"/>
            <a:ext cx="10105390" cy="3987800"/>
          </a:xfrm>
          <a:prstGeom prst="rect">
            <a:avLst/>
          </a:prstGeom>
        </p:spPr>
        <p:txBody>
          <a:bodyPr wrap="square" lIns="0" tIns="52705" rIns="0" bIns="0" rtlCol="0" vert="horz">
            <a:spAutoFit/>
          </a:bodyPr>
          <a:lstStyle/>
          <a:p>
            <a:pPr marL="241300" marR="502920" indent="-229235">
              <a:lnSpc>
                <a:spcPts val="3080"/>
              </a:lnSpc>
              <a:spcBef>
                <a:spcPts val="415"/>
              </a:spcBef>
              <a:buFont typeface="Arial"/>
              <a:buChar char="•"/>
              <a:tabLst>
                <a:tab pos="241935" algn="l"/>
              </a:tabLst>
            </a:pPr>
            <a:r>
              <a:rPr dirty="0" sz="2750" spc="85">
                <a:latin typeface="Calibri"/>
                <a:cs typeface="Calibri"/>
              </a:rPr>
              <a:t>Improvements</a:t>
            </a:r>
            <a:r>
              <a:rPr dirty="0" sz="2750" spc="-30">
                <a:latin typeface="Calibri"/>
                <a:cs typeface="Calibri"/>
              </a:rPr>
              <a:t> </a:t>
            </a:r>
            <a:r>
              <a:rPr dirty="0" sz="2750" spc="25">
                <a:latin typeface="Calibri"/>
                <a:cs typeface="Calibri"/>
              </a:rPr>
              <a:t>in</a:t>
            </a:r>
            <a:r>
              <a:rPr dirty="0" sz="2750" spc="15">
                <a:latin typeface="Calibri"/>
                <a:cs typeface="Calibri"/>
              </a:rPr>
              <a:t> </a:t>
            </a:r>
            <a:r>
              <a:rPr dirty="0" sz="2750" spc="60">
                <a:latin typeface="Calibri"/>
                <a:cs typeface="Calibri"/>
              </a:rPr>
              <a:t>TR</a:t>
            </a:r>
            <a:r>
              <a:rPr dirty="0" sz="2750" spc="20">
                <a:latin typeface="Calibri"/>
                <a:cs typeface="Calibri"/>
              </a:rPr>
              <a:t> </a:t>
            </a:r>
            <a:r>
              <a:rPr dirty="0" sz="2750" spc="55">
                <a:latin typeface="Calibri"/>
                <a:cs typeface="Calibri"/>
              </a:rPr>
              <a:t>severity</a:t>
            </a:r>
            <a:r>
              <a:rPr dirty="0" sz="2750" spc="-10">
                <a:latin typeface="Calibri"/>
                <a:cs typeface="Calibri"/>
              </a:rPr>
              <a:t> </a:t>
            </a:r>
            <a:r>
              <a:rPr dirty="0" sz="2750" spc="114">
                <a:latin typeface="Calibri"/>
                <a:cs typeface="Calibri"/>
              </a:rPr>
              <a:t>and</a:t>
            </a:r>
            <a:r>
              <a:rPr dirty="0" sz="2750" spc="-5">
                <a:latin typeface="Calibri"/>
                <a:cs typeface="Calibri"/>
              </a:rPr>
              <a:t> </a:t>
            </a:r>
            <a:r>
              <a:rPr dirty="0" sz="2750" spc="70">
                <a:latin typeface="Calibri"/>
                <a:cs typeface="Calibri"/>
              </a:rPr>
              <a:t>quality</a:t>
            </a:r>
            <a:r>
              <a:rPr dirty="0" sz="2750" spc="-85">
                <a:latin typeface="Calibri"/>
                <a:cs typeface="Calibri"/>
              </a:rPr>
              <a:t> </a:t>
            </a:r>
            <a:r>
              <a:rPr dirty="0" sz="2750" spc="55">
                <a:latin typeface="Calibri"/>
                <a:cs typeface="Calibri"/>
              </a:rPr>
              <a:t>of</a:t>
            </a:r>
            <a:r>
              <a:rPr dirty="0" sz="2750" spc="-35">
                <a:latin typeface="Calibri"/>
                <a:cs typeface="Calibri"/>
              </a:rPr>
              <a:t> </a:t>
            </a:r>
            <a:r>
              <a:rPr dirty="0" sz="2750" spc="35">
                <a:latin typeface="Calibri"/>
                <a:cs typeface="Calibri"/>
              </a:rPr>
              <a:t>life</a:t>
            </a:r>
            <a:r>
              <a:rPr dirty="0" sz="2750" spc="-65">
                <a:latin typeface="Calibri"/>
                <a:cs typeface="Calibri"/>
              </a:rPr>
              <a:t> </a:t>
            </a:r>
            <a:r>
              <a:rPr dirty="0" sz="2750" spc="35">
                <a:latin typeface="Calibri"/>
                <a:cs typeface="Calibri"/>
              </a:rPr>
              <a:t>were</a:t>
            </a:r>
            <a:r>
              <a:rPr dirty="0" sz="2750" spc="10">
                <a:latin typeface="Calibri"/>
                <a:cs typeface="Calibri"/>
              </a:rPr>
              <a:t> </a:t>
            </a:r>
            <a:r>
              <a:rPr dirty="0" sz="2750" spc="120">
                <a:latin typeface="Calibri"/>
                <a:cs typeface="Calibri"/>
              </a:rPr>
              <a:t>sustained  </a:t>
            </a:r>
            <a:r>
              <a:rPr dirty="0" sz="2750" spc="45">
                <a:latin typeface="Calibri"/>
                <a:cs typeface="Calibri"/>
              </a:rPr>
              <a:t>through</a:t>
            </a:r>
            <a:r>
              <a:rPr dirty="0" sz="2750" spc="-55">
                <a:latin typeface="Calibri"/>
                <a:cs typeface="Calibri"/>
              </a:rPr>
              <a:t> </a:t>
            </a:r>
            <a:r>
              <a:rPr dirty="0" sz="2750" spc="85">
                <a:latin typeface="Calibri"/>
                <a:cs typeface="Calibri"/>
              </a:rPr>
              <a:t>2</a:t>
            </a:r>
            <a:r>
              <a:rPr dirty="0" sz="2750" spc="-15">
                <a:latin typeface="Calibri"/>
                <a:cs typeface="Calibri"/>
              </a:rPr>
              <a:t> </a:t>
            </a:r>
            <a:r>
              <a:rPr dirty="0" sz="2750" spc="90">
                <a:latin typeface="Calibri"/>
                <a:cs typeface="Calibri"/>
              </a:rPr>
              <a:t>years</a:t>
            </a:r>
            <a:r>
              <a:rPr dirty="0" sz="2750" spc="-25">
                <a:latin typeface="Calibri"/>
                <a:cs typeface="Calibri"/>
              </a:rPr>
              <a:t> </a:t>
            </a:r>
            <a:r>
              <a:rPr dirty="0" sz="2750" spc="60">
                <a:latin typeface="Calibri"/>
                <a:cs typeface="Calibri"/>
              </a:rPr>
              <a:t>in</a:t>
            </a:r>
            <a:r>
              <a:rPr dirty="0" sz="2750" spc="-60">
                <a:latin typeface="Calibri"/>
                <a:cs typeface="Calibri"/>
              </a:rPr>
              <a:t> </a:t>
            </a:r>
            <a:r>
              <a:rPr dirty="0" sz="2750" spc="130">
                <a:latin typeface="Calibri"/>
                <a:cs typeface="Calibri"/>
              </a:rPr>
              <a:t>Device</a:t>
            </a:r>
            <a:r>
              <a:rPr dirty="0" sz="2750" spc="-65">
                <a:latin typeface="Calibri"/>
                <a:cs typeface="Calibri"/>
              </a:rPr>
              <a:t> </a:t>
            </a:r>
            <a:r>
              <a:rPr dirty="0" sz="2750" spc="80">
                <a:latin typeface="Calibri"/>
                <a:cs typeface="Calibri"/>
              </a:rPr>
              <a:t>patients.</a:t>
            </a:r>
            <a:endParaRPr sz="2750">
              <a:latin typeface="Calibri"/>
              <a:cs typeface="Calibri"/>
            </a:endParaRPr>
          </a:p>
          <a:p>
            <a:pPr marL="241300" marR="732155" indent="-229235">
              <a:lnSpc>
                <a:spcPts val="3000"/>
              </a:lnSpc>
              <a:spcBef>
                <a:spcPts val="1190"/>
              </a:spcBef>
              <a:buFont typeface="Arial"/>
              <a:buChar char="•"/>
              <a:tabLst>
                <a:tab pos="241935" algn="l"/>
              </a:tabLst>
            </a:pPr>
            <a:r>
              <a:rPr dirty="0" sz="2750" spc="40">
                <a:latin typeface="Calibri"/>
                <a:cs typeface="Calibri"/>
              </a:rPr>
              <a:t>Treatment</a:t>
            </a:r>
            <a:r>
              <a:rPr dirty="0" sz="2750" spc="-25">
                <a:latin typeface="Calibri"/>
                <a:cs typeface="Calibri"/>
              </a:rPr>
              <a:t> </a:t>
            </a:r>
            <a:r>
              <a:rPr dirty="0" sz="2750" spc="35">
                <a:latin typeface="Calibri"/>
                <a:cs typeface="Calibri"/>
              </a:rPr>
              <a:t>with</a:t>
            </a:r>
            <a:r>
              <a:rPr dirty="0" sz="2750" spc="-55">
                <a:latin typeface="Calibri"/>
                <a:cs typeface="Calibri"/>
              </a:rPr>
              <a:t> </a:t>
            </a:r>
            <a:r>
              <a:rPr dirty="0" sz="2750" spc="40">
                <a:latin typeface="Calibri"/>
                <a:cs typeface="Calibri"/>
              </a:rPr>
              <a:t>the</a:t>
            </a:r>
            <a:r>
              <a:rPr dirty="0" sz="2750" spc="20">
                <a:latin typeface="Calibri"/>
                <a:cs typeface="Calibri"/>
              </a:rPr>
              <a:t> </a:t>
            </a:r>
            <a:r>
              <a:rPr dirty="0" sz="2750" spc="80">
                <a:latin typeface="Calibri"/>
                <a:cs typeface="Calibri"/>
              </a:rPr>
              <a:t>TriClip</a:t>
            </a:r>
            <a:r>
              <a:rPr dirty="0" sz="2750" spc="-40">
                <a:latin typeface="Calibri"/>
                <a:cs typeface="Calibri"/>
              </a:rPr>
              <a:t> </a:t>
            </a:r>
            <a:r>
              <a:rPr dirty="0" sz="2750" spc="110">
                <a:latin typeface="Calibri"/>
                <a:cs typeface="Calibri"/>
              </a:rPr>
              <a:t>device</a:t>
            </a:r>
            <a:r>
              <a:rPr dirty="0" sz="2750" spc="-60">
                <a:latin typeface="Calibri"/>
                <a:cs typeface="Calibri"/>
              </a:rPr>
              <a:t> </a:t>
            </a:r>
            <a:r>
              <a:rPr dirty="0" sz="2750" spc="114">
                <a:latin typeface="Calibri"/>
                <a:cs typeface="Calibri"/>
              </a:rPr>
              <a:t>reduced</a:t>
            </a:r>
            <a:r>
              <a:rPr dirty="0" sz="2750" spc="-5">
                <a:latin typeface="Calibri"/>
                <a:cs typeface="Calibri"/>
              </a:rPr>
              <a:t> </a:t>
            </a:r>
            <a:r>
              <a:rPr dirty="0" sz="2750" spc="240">
                <a:latin typeface="Calibri"/>
                <a:cs typeface="Calibri"/>
              </a:rPr>
              <a:t>HFH</a:t>
            </a:r>
            <a:r>
              <a:rPr dirty="0" sz="2750" spc="-35">
                <a:latin typeface="Calibri"/>
                <a:cs typeface="Calibri"/>
              </a:rPr>
              <a:t> </a:t>
            </a:r>
            <a:r>
              <a:rPr dirty="0" sz="2750" spc="120">
                <a:latin typeface="Calibri"/>
                <a:cs typeface="Calibri"/>
              </a:rPr>
              <a:t>compared</a:t>
            </a:r>
            <a:r>
              <a:rPr dirty="0" sz="2750" spc="-10">
                <a:latin typeface="Calibri"/>
                <a:cs typeface="Calibri"/>
              </a:rPr>
              <a:t> </a:t>
            </a:r>
            <a:r>
              <a:rPr dirty="0" sz="2750" spc="25">
                <a:latin typeface="Calibri"/>
                <a:cs typeface="Calibri"/>
              </a:rPr>
              <a:t>to  </a:t>
            </a:r>
            <a:r>
              <a:rPr dirty="0" sz="2750" spc="145">
                <a:latin typeface="Calibri"/>
                <a:cs typeface="Calibri"/>
              </a:rPr>
              <a:t>medical</a:t>
            </a:r>
            <a:r>
              <a:rPr dirty="0" sz="2750" spc="-75">
                <a:latin typeface="Calibri"/>
                <a:cs typeface="Calibri"/>
              </a:rPr>
              <a:t> </a:t>
            </a:r>
            <a:r>
              <a:rPr dirty="0" sz="2750" spc="45">
                <a:latin typeface="Calibri"/>
                <a:cs typeface="Calibri"/>
              </a:rPr>
              <a:t>therapy</a:t>
            </a:r>
            <a:r>
              <a:rPr dirty="0" sz="2750" spc="-85">
                <a:latin typeface="Calibri"/>
                <a:cs typeface="Calibri"/>
              </a:rPr>
              <a:t> </a:t>
            </a:r>
            <a:r>
              <a:rPr dirty="0" sz="2750" spc="90">
                <a:latin typeface="Calibri"/>
                <a:cs typeface="Calibri"/>
              </a:rPr>
              <a:t>(despite</a:t>
            </a:r>
            <a:r>
              <a:rPr dirty="0" sz="2750" spc="-65">
                <a:latin typeface="Calibri"/>
                <a:cs typeface="Calibri"/>
              </a:rPr>
              <a:t> </a:t>
            </a:r>
            <a:r>
              <a:rPr dirty="0" sz="2750" spc="135">
                <a:latin typeface="Calibri"/>
                <a:cs typeface="Calibri"/>
              </a:rPr>
              <a:t>crossovers</a:t>
            </a:r>
            <a:r>
              <a:rPr dirty="0" sz="2750" spc="-100">
                <a:latin typeface="Calibri"/>
                <a:cs typeface="Calibri"/>
              </a:rPr>
              <a:t> </a:t>
            </a:r>
            <a:r>
              <a:rPr dirty="0" sz="2750" spc="60">
                <a:latin typeface="Calibri"/>
                <a:cs typeface="Calibri"/>
              </a:rPr>
              <a:t>in</a:t>
            </a:r>
            <a:r>
              <a:rPr dirty="0" sz="2750" spc="-55">
                <a:latin typeface="Calibri"/>
                <a:cs typeface="Calibri"/>
              </a:rPr>
              <a:t> </a:t>
            </a:r>
            <a:r>
              <a:rPr dirty="0" sz="2750" spc="60">
                <a:latin typeface="Calibri"/>
                <a:cs typeface="Calibri"/>
              </a:rPr>
              <a:t>the</a:t>
            </a:r>
            <a:r>
              <a:rPr dirty="0" sz="2750" spc="-65">
                <a:latin typeface="Calibri"/>
                <a:cs typeface="Calibri"/>
              </a:rPr>
              <a:t> </a:t>
            </a:r>
            <a:r>
              <a:rPr dirty="0" sz="2750" spc="105">
                <a:latin typeface="Calibri"/>
                <a:cs typeface="Calibri"/>
              </a:rPr>
              <a:t>Control</a:t>
            </a:r>
            <a:r>
              <a:rPr dirty="0" sz="2750" spc="-75">
                <a:latin typeface="Calibri"/>
                <a:cs typeface="Calibri"/>
              </a:rPr>
              <a:t> </a:t>
            </a:r>
            <a:r>
              <a:rPr dirty="0" sz="2750" spc="60">
                <a:latin typeface="Calibri"/>
                <a:cs typeface="Calibri"/>
              </a:rPr>
              <a:t>group).</a:t>
            </a:r>
            <a:endParaRPr sz="2750">
              <a:latin typeface="Calibri"/>
              <a:cs typeface="Calibri"/>
            </a:endParaRPr>
          </a:p>
          <a:p>
            <a:pPr marL="241300" marR="372110" indent="-229235">
              <a:lnSpc>
                <a:spcPts val="3010"/>
              </a:lnSpc>
              <a:spcBef>
                <a:spcPts val="1275"/>
              </a:spcBef>
              <a:buFont typeface="Arial"/>
              <a:buChar char="•"/>
              <a:tabLst>
                <a:tab pos="241935" algn="l"/>
              </a:tabLst>
            </a:pPr>
            <a:r>
              <a:rPr dirty="0" sz="2750" spc="80">
                <a:latin typeface="Calibri"/>
                <a:cs typeface="Calibri"/>
              </a:rPr>
              <a:t>TriClip</a:t>
            </a:r>
            <a:r>
              <a:rPr dirty="0" sz="2750" spc="-30">
                <a:latin typeface="Calibri"/>
                <a:cs typeface="Calibri"/>
              </a:rPr>
              <a:t> </a:t>
            </a:r>
            <a:r>
              <a:rPr dirty="0" sz="2750" spc="120">
                <a:latin typeface="Calibri"/>
                <a:cs typeface="Calibri"/>
              </a:rPr>
              <a:t>continues</a:t>
            </a:r>
            <a:r>
              <a:rPr dirty="0" sz="2750" spc="-25">
                <a:latin typeface="Calibri"/>
                <a:cs typeface="Calibri"/>
              </a:rPr>
              <a:t> </a:t>
            </a:r>
            <a:r>
              <a:rPr dirty="0" sz="2750" spc="-10">
                <a:latin typeface="Calibri"/>
                <a:cs typeface="Calibri"/>
              </a:rPr>
              <a:t>to</a:t>
            </a:r>
            <a:r>
              <a:rPr dirty="0" sz="2750" spc="20">
                <a:latin typeface="Calibri"/>
                <a:cs typeface="Calibri"/>
              </a:rPr>
              <a:t> </a:t>
            </a:r>
            <a:r>
              <a:rPr dirty="0" sz="2750" spc="110">
                <a:latin typeface="Calibri"/>
                <a:cs typeface="Calibri"/>
              </a:rPr>
              <a:t>be</a:t>
            </a:r>
            <a:r>
              <a:rPr dirty="0" sz="2750" spc="-60">
                <a:latin typeface="Calibri"/>
                <a:cs typeface="Calibri"/>
              </a:rPr>
              <a:t> </a:t>
            </a:r>
            <a:r>
              <a:rPr dirty="0" sz="2750" spc="130">
                <a:latin typeface="Calibri"/>
                <a:cs typeface="Calibri"/>
              </a:rPr>
              <a:t>safe</a:t>
            </a:r>
            <a:r>
              <a:rPr dirty="0" sz="2750" spc="-65">
                <a:latin typeface="Calibri"/>
                <a:cs typeface="Calibri"/>
              </a:rPr>
              <a:t> </a:t>
            </a:r>
            <a:r>
              <a:rPr dirty="0" sz="2750" spc="114">
                <a:latin typeface="Calibri"/>
                <a:cs typeface="Calibri"/>
              </a:rPr>
              <a:t>and</a:t>
            </a:r>
            <a:r>
              <a:rPr dirty="0" sz="2750" spc="-5">
                <a:latin typeface="Calibri"/>
                <a:cs typeface="Calibri"/>
              </a:rPr>
              <a:t> </a:t>
            </a:r>
            <a:r>
              <a:rPr dirty="0" sz="2750" spc="60">
                <a:latin typeface="Calibri"/>
                <a:cs typeface="Calibri"/>
              </a:rPr>
              <a:t>effective,</a:t>
            </a:r>
            <a:r>
              <a:rPr dirty="0" sz="2750" spc="-65">
                <a:latin typeface="Calibri"/>
                <a:cs typeface="Calibri"/>
              </a:rPr>
              <a:t> </a:t>
            </a:r>
            <a:r>
              <a:rPr dirty="0" sz="2750" spc="100">
                <a:latin typeface="Calibri"/>
                <a:cs typeface="Calibri"/>
              </a:rPr>
              <a:t>including</a:t>
            </a:r>
            <a:r>
              <a:rPr dirty="0" sz="2750" spc="-20">
                <a:latin typeface="Calibri"/>
                <a:cs typeface="Calibri"/>
              </a:rPr>
              <a:t> </a:t>
            </a:r>
            <a:r>
              <a:rPr dirty="0" sz="2750" spc="-5">
                <a:latin typeface="Calibri"/>
                <a:cs typeface="Calibri"/>
              </a:rPr>
              <a:t>for</a:t>
            </a:r>
            <a:r>
              <a:rPr dirty="0" sz="2750" spc="-55">
                <a:latin typeface="Calibri"/>
                <a:cs typeface="Calibri"/>
              </a:rPr>
              <a:t> </a:t>
            </a:r>
            <a:r>
              <a:rPr dirty="0" sz="2750" spc="110">
                <a:latin typeface="Calibri"/>
                <a:cs typeface="Calibri"/>
              </a:rPr>
              <a:t>Control  </a:t>
            </a:r>
            <a:r>
              <a:rPr dirty="0" sz="2750" spc="80">
                <a:latin typeface="Calibri"/>
                <a:cs typeface="Calibri"/>
              </a:rPr>
              <a:t>patients</a:t>
            </a:r>
            <a:r>
              <a:rPr dirty="0" sz="2750" spc="-30">
                <a:latin typeface="Calibri"/>
                <a:cs typeface="Calibri"/>
              </a:rPr>
              <a:t> </a:t>
            </a:r>
            <a:r>
              <a:rPr dirty="0" sz="2750" spc="85">
                <a:latin typeface="Calibri"/>
                <a:cs typeface="Calibri"/>
              </a:rPr>
              <a:t>who</a:t>
            </a:r>
            <a:r>
              <a:rPr dirty="0" sz="2750" spc="-60">
                <a:latin typeface="Calibri"/>
                <a:cs typeface="Calibri"/>
              </a:rPr>
              <a:t> </a:t>
            </a:r>
            <a:r>
              <a:rPr dirty="0" sz="2750" spc="155">
                <a:latin typeface="Calibri"/>
                <a:cs typeface="Calibri"/>
              </a:rPr>
              <a:t>crossed</a:t>
            </a:r>
            <a:r>
              <a:rPr dirty="0" sz="2750" spc="-10">
                <a:latin typeface="Calibri"/>
                <a:cs typeface="Calibri"/>
              </a:rPr>
              <a:t> </a:t>
            </a:r>
            <a:r>
              <a:rPr dirty="0" sz="2750" spc="25">
                <a:latin typeface="Calibri"/>
                <a:cs typeface="Calibri"/>
              </a:rPr>
              <a:t>over</a:t>
            </a:r>
            <a:r>
              <a:rPr dirty="0" sz="2750" spc="-55">
                <a:latin typeface="Calibri"/>
                <a:cs typeface="Calibri"/>
              </a:rPr>
              <a:t> </a:t>
            </a:r>
            <a:r>
              <a:rPr dirty="0" sz="2750" spc="45">
                <a:latin typeface="Calibri"/>
                <a:cs typeface="Calibri"/>
              </a:rPr>
              <a:t>after</a:t>
            </a:r>
            <a:r>
              <a:rPr dirty="0" sz="2750" spc="-55">
                <a:latin typeface="Calibri"/>
                <a:cs typeface="Calibri"/>
              </a:rPr>
              <a:t> </a:t>
            </a:r>
            <a:r>
              <a:rPr dirty="0" sz="2750" spc="90">
                <a:latin typeface="Calibri"/>
                <a:cs typeface="Calibri"/>
              </a:rPr>
              <a:t>1-year</a:t>
            </a:r>
            <a:r>
              <a:rPr dirty="0" sz="2750" spc="-55">
                <a:latin typeface="Calibri"/>
                <a:cs typeface="Calibri"/>
              </a:rPr>
              <a:t> </a:t>
            </a:r>
            <a:r>
              <a:rPr dirty="0" sz="2750" spc="75">
                <a:latin typeface="Calibri"/>
                <a:cs typeface="Calibri"/>
              </a:rPr>
              <a:t>follow-up.</a:t>
            </a:r>
            <a:endParaRPr sz="2750">
              <a:latin typeface="Calibri"/>
              <a:cs typeface="Calibri"/>
            </a:endParaRPr>
          </a:p>
          <a:p>
            <a:pPr marL="241300" marR="5080" indent="-229235">
              <a:lnSpc>
                <a:spcPct val="92200"/>
              </a:lnSpc>
              <a:spcBef>
                <a:spcPts val="1105"/>
              </a:spcBef>
              <a:buFont typeface="Arial"/>
              <a:buChar char="•"/>
              <a:tabLst>
                <a:tab pos="241935" algn="l"/>
              </a:tabLst>
            </a:pPr>
            <a:r>
              <a:rPr dirty="0" sz="2750" spc="40">
                <a:latin typeface="Calibri"/>
                <a:cs typeface="Calibri"/>
              </a:rPr>
              <a:t>Treatment</a:t>
            </a:r>
            <a:r>
              <a:rPr dirty="0" sz="2750" spc="-30">
                <a:latin typeface="Calibri"/>
                <a:cs typeface="Calibri"/>
              </a:rPr>
              <a:t> </a:t>
            </a:r>
            <a:r>
              <a:rPr dirty="0" sz="2750" spc="55">
                <a:latin typeface="Calibri"/>
                <a:cs typeface="Calibri"/>
              </a:rPr>
              <a:t>of</a:t>
            </a:r>
            <a:r>
              <a:rPr dirty="0" sz="2750" spc="-110">
                <a:latin typeface="Calibri"/>
                <a:cs typeface="Calibri"/>
              </a:rPr>
              <a:t> </a:t>
            </a:r>
            <a:r>
              <a:rPr dirty="0" sz="2750" spc="110">
                <a:latin typeface="Calibri"/>
                <a:cs typeface="Calibri"/>
              </a:rPr>
              <a:t>Control</a:t>
            </a:r>
            <a:r>
              <a:rPr dirty="0" sz="2750" spc="-75">
                <a:latin typeface="Calibri"/>
                <a:cs typeface="Calibri"/>
              </a:rPr>
              <a:t> </a:t>
            </a:r>
            <a:r>
              <a:rPr dirty="0" sz="2750" spc="90">
                <a:latin typeface="Calibri"/>
                <a:cs typeface="Calibri"/>
              </a:rPr>
              <a:t>patients</a:t>
            </a:r>
            <a:r>
              <a:rPr dirty="0" sz="2750" spc="-35">
                <a:latin typeface="Calibri"/>
                <a:cs typeface="Calibri"/>
              </a:rPr>
              <a:t> </a:t>
            </a:r>
            <a:r>
              <a:rPr dirty="0" sz="2750" spc="20">
                <a:latin typeface="Calibri"/>
                <a:cs typeface="Calibri"/>
              </a:rPr>
              <a:t>with</a:t>
            </a:r>
            <a:r>
              <a:rPr dirty="0" sz="2750" spc="40">
                <a:latin typeface="Calibri"/>
                <a:cs typeface="Calibri"/>
              </a:rPr>
              <a:t> </a:t>
            </a:r>
            <a:r>
              <a:rPr dirty="0" sz="2750" spc="85">
                <a:latin typeface="Calibri"/>
                <a:cs typeface="Calibri"/>
              </a:rPr>
              <a:t>TriClip</a:t>
            </a:r>
            <a:r>
              <a:rPr dirty="0" sz="2750" spc="-45">
                <a:latin typeface="Calibri"/>
                <a:cs typeface="Calibri"/>
              </a:rPr>
              <a:t> </a:t>
            </a:r>
            <a:r>
              <a:rPr dirty="0" sz="2750" spc="65">
                <a:latin typeface="Calibri"/>
                <a:cs typeface="Calibri"/>
              </a:rPr>
              <a:t>improved</a:t>
            </a:r>
            <a:r>
              <a:rPr dirty="0" sz="2750" spc="-15">
                <a:latin typeface="Calibri"/>
                <a:cs typeface="Calibri"/>
              </a:rPr>
              <a:t> </a:t>
            </a:r>
            <a:r>
              <a:rPr dirty="0" sz="2750" spc="75">
                <a:latin typeface="Calibri"/>
                <a:cs typeface="Calibri"/>
              </a:rPr>
              <a:t>health</a:t>
            </a:r>
            <a:r>
              <a:rPr dirty="0" sz="2750" spc="15">
                <a:latin typeface="Calibri"/>
                <a:cs typeface="Calibri"/>
              </a:rPr>
              <a:t> </a:t>
            </a:r>
            <a:r>
              <a:rPr dirty="0" sz="2750" spc="120">
                <a:latin typeface="Calibri"/>
                <a:cs typeface="Calibri"/>
              </a:rPr>
              <a:t>status  </a:t>
            </a:r>
            <a:r>
              <a:rPr dirty="0" sz="2750" spc="55">
                <a:latin typeface="Calibri"/>
                <a:cs typeface="Calibri"/>
              </a:rPr>
              <a:t>following </a:t>
            </a:r>
            <a:r>
              <a:rPr dirty="0" sz="2750" spc="110">
                <a:latin typeface="Calibri"/>
                <a:cs typeface="Calibri"/>
              </a:rPr>
              <a:t>crossover; </a:t>
            </a:r>
            <a:r>
              <a:rPr dirty="0" sz="2750" spc="20">
                <a:latin typeface="Calibri"/>
                <a:cs typeface="Calibri"/>
              </a:rPr>
              <a:t>however, </a:t>
            </a:r>
            <a:r>
              <a:rPr dirty="0" sz="2750" spc="75">
                <a:latin typeface="Calibri"/>
                <a:cs typeface="Calibri"/>
              </a:rPr>
              <a:t>delaying </a:t>
            </a:r>
            <a:r>
              <a:rPr dirty="0" sz="2750" spc="50">
                <a:latin typeface="Calibri"/>
                <a:cs typeface="Calibri"/>
              </a:rPr>
              <a:t>treatment </a:t>
            </a:r>
            <a:r>
              <a:rPr dirty="0" sz="2750" spc="85">
                <a:latin typeface="Calibri"/>
                <a:cs typeface="Calibri"/>
              </a:rPr>
              <a:t>resulted </a:t>
            </a:r>
            <a:r>
              <a:rPr dirty="0" sz="2750" spc="60">
                <a:latin typeface="Calibri"/>
                <a:cs typeface="Calibri"/>
              </a:rPr>
              <a:t>in  </a:t>
            </a:r>
            <a:r>
              <a:rPr dirty="0" sz="2750" spc="114">
                <a:latin typeface="Calibri"/>
                <a:cs typeface="Calibri"/>
              </a:rPr>
              <a:t>symptom</a:t>
            </a:r>
            <a:r>
              <a:rPr dirty="0" sz="2750" spc="-70">
                <a:latin typeface="Calibri"/>
                <a:cs typeface="Calibri"/>
              </a:rPr>
              <a:t> </a:t>
            </a:r>
            <a:r>
              <a:rPr dirty="0" sz="2750" spc="95">
                <a:latin typeface="Calibri"/>
                <a:cs typeface="Calibri"/>
              </a:rPr>
              <a:t>progression</a:t>
            </a:r>
            <a:r>
              <a:rPr dirty="0" sz="2750" spc="-60">
                <a:latin typeface="Calibri"/>
                <a:cs typeface="Calibri"/>
              </a:rPr>
              <a:t> </a:t>
            </a:r>
            <a:r>
              <a:rPr dirty="0" sz="2750" spc="114">
                <a:latin typeface="Calibri"/>
                <a:cs typeface="Calibri"/>
              </a:rPr>
              <a:t>and</a:t>
            </a:r>
            <a:r>
              <a:rPr dirty="0" sz="2750" spc="-10">
                <a:latin typeface="Calibri"/>
                <a:cs typeface="Calibri"/>
              </a:rPr>
              <a:t> </a:t>
            </a:r>
            <a:r>
              <a:rPr dirty="0" sz="2750" spc="60">
                <a:latin typeface="Calibri"/>
                <a:cs typeface="Calibri"/>
              </a:rPr>
              <a:t>recurrent</a:t>
            </a:r>
            <a:r>
              <a:rPr dirty="0" sz="2750" spc="-95">
                <a:latin typeface="Calibri"/>
                <a:cs typeface="Calibri"/>
              </a:rPr>
              <a:t> </a:t>
            </a:r>
            <a:r>
              <a:rPr dirty="0" sz="2750" spc="195">
                <a:latin typeface="Calibri"/>
                <a:cs typeface="Calibri"/>
              </a:rPr>
              <a:t>HFH.</a:t>
            </a:r>
            <a:endParaRPr sz="27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7575" y="607377"/>
            <a:ext cx="7103745" cy="701040"/>
          </a:xfrm>
          <a:prstGeom prst="rect"/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4400" spc="-330" b="1">
                <a:solidFill>
                  <a:srgbClr val="000000"/>
                </a:solidFill>
                <a:latin typeface="Trebuchet MS"/>
                <a:cs typeface="Trebuchet MS"/>
              </a:rPr>
              <a:t>The </a:t>
            </a:r>
            <a:r>
              <a:rPr dirty="0" sz="4400" spc="-145" b="1">
                <a:solidFill>
                  <a:srgbClr val="000000"/>
                </a:solidFill>
                <a:latin typeface="Trebuchet MS"/>
                <a:cs typeface="Trebuchet MS"/>
              </a:rPr>
              <a:t>TRILUMINATE </a:t>
            </a:r>
            <a:r>
              <a:rPr dirty="0" sz="4400" spc="-170" b="1">
                <a:solidFill>
                  <a:srgbClr val="000000"/>
                </a:solidFill>
                <a:latin typeface="Trebuchet MS"/>
                <a:cs typeface="Trebuchet MS"/>
              </a:rPr>
              <a:t>Pivotal</a:t>
            </a:r>
            <a:r>
              <a:rPr dirty="0" sz="4400" spc="-1065" b="1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dirty="0" sz="4400" spc="-210" b="1">
                <a:solidFill>
                  <a:srgbClr val="000000"/>
                </a:solidFill>
                <a:latin typeface="Trebuchet MS"/>
                <a:cs typeface="Trebuchet MS"/>
              </a:rPr>
              <a:t>trial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4875" y="1416367"/>
            <a:ext cx="7662545" cy="3439795"/>
          </a:xfrm>
          <a:prstGeom prst="rect">
            <a:avLst/>
          </a:prstGeom>
        </p:spPr>
        <p:txBody>
          <a:bodyPr wrap="square" lIns="0" tIns="54610" rIns="0" bIns="0" rtlCol="0" vert="horz">
            <a:spAutoFit/>
          </a:bodyPr>
          <a:lstStyle/>
          <a:p>
            <a:pPr marL="254000" marR="420370" indent="-229235">
              <a:lnSpc>
                <a:spcPct val="90300"/>
              </a:lnSpc>
              <a:spcBef>
                <a:spcPts val="430"/>
              </a:spcBef>
              <a:buFont typeface="Arial"/>
              <a:buChar char="•"/>
              <a:tabLst>
                <a:tab pos="254635" algn="l"/>
              </a:tabLst>
            </a:pPr>
            <a:r>
              <a:rPr dirty="0" sz="2600" spc="45">
                <a:latin typeface="Calibri"/>
                <a:cs typeface="Calibri"/>
              </a:rPr>
              <a:t>The</a:t>
            </a:r>
            <a:r>
              <a:rPr dirty="0" sz="2600" spc="-85">
                <a:latin typeface="Calibri"/>
                <a:cs typeface="Calibri"/>
              </a:rPr>
              <a:t> </a:t>
            </a:r>
            <a:r>
              <a:rPr dirty="0" sz="2600" spc="-35" b="1">
                <a:latin typeface="Arial"/>
                <a:cs typeface="Arial"/>
              </a:rPr>
              <a:t>first</a:t>
            </a:r>
            <a:r>
              <a:rPr dirty="0" sz="2600" spc="-235" b="1">
                <a:latin typeface="Arial"/>
                <a:cs typeface="Arial"/>
              </a:rPr>
              <a:t> </a:t>
            </a:r>
            <a:r>
              <a:rPr dirty="0" sz="2600" spc="-55" b="1">
                <a:latin typeface="Arial"/>
                <a:cs typeface="Arial"/>
              </a:rPr>
              <a:t>randomized</a:t>
            </a:r>
            <a:r>
              <a:rPr dirty="0" sz="2600" spc="-240" b="1">
                <a:latin typeface="Arial"/>
                <a:cs typeface="Arial"/>
              </a:rPr>
              <a:t> </a:t>
            </a:r>
            <a:r>
              <a:rPr dirty="0" sz="2600" spc="-35" b="1">
                <a:latin typeface="Arial"/>
                <a:cs typeface="Arial"/>
              </a:rPr>
              <a:t>controlled</a:t>
            </a:r>
            <a:r>
              <a:rPr dirty="0" sz="2600" spc="-165" b="1">
                <a:latin typeface="Arial"/>
                <a:cs typeface="Arial"/>
              </a:rPr>
              <a:t> </a:t>
            </a:r>
            <a:r>
              <a:rPr dirty="0" sz="2600" spc="-5" b="1">
                <a:latin typeface="Arial"/>
                <a:cs typeface="Arial"/>
              </a:rPr>
              <a:t>trial</a:t>
            </a:r>
            <a:r>
              <a:rPr dirty="0" sz="2600" spc="-170" b="1">
                <a:latin typeface="Arial"/>
                <a:cs typeface="Arial"/>
              </a:rPr>
              <a:t> </a:t>
            </a:r>
            <a:r>
              <a:rPr dirty="0" sz="2600" spc="15">
                <a:latin typeface="Calibri"/>
                <a:cs typeface="Calibri"/>
              </a:rPr>
              <a:t>to</a:t>
            </a:r>
            <a:r>
              <a:rPr dirty="0" sz="2600" spc="-90">
                <a:latin typeface="Calibri"/>
                <a:cs typeface="Calibri"/>
              </a:rPr>
              <a:t> </a:t>
            </a:r>
            <a:r>
              <a:rPr dirty="0" sz="2600" spc="65">
                <a:latin typeface="Calibri"/>
                <a:cs typeface="Calibri"/>
              </a:rPr>
              <a:t>evaluate  </a:t>
            </a:r>
            <a:r>
              <a:rPr dirty="0" sz="2600" spc="-45" b="1">
                <a:latin typeface="Arial"/>
                <a:cs typeface="Arial"/>
              </a:rPr>
              <a:t>tricuspid </a:t>
            </a:r>
            <a:r>
              <a:rPr dirty="0" sz="2600" spc="-250" b="1">
                <a:latin typeface="Arial"/>
                <a:cs typeface="Arial"/>
              </a:rPr>
              <a:t>TEER </a:t>
            </a:r>
            <a:r>
              <a:rPr dirty="0" sz="2600" spc="-60" b="1">
                <a:latin typeface="Arial"/>
                <a:cs typeface="Arial"/>
              </a:rPr>
              <a:t>in </a:t>
            </a:r>
            <a:r>
              <a:rPr dirty="0" sz="2600" spc="-50" b="1">
                <a:latin typeface="Arial"/>
                <a:cs typeface="Arial"/>
              </a:rPr>
              <a:t>subjects </a:t>
            </a:r>
            <a:r>
              <a:rPr dirty="0" sz="2600" spc="-25" b="1">
                <a:latin typeface="Arial"/>
                <a:cs typeface="Arial"/>
              </a:rPr>
              <a:t>with </a:t>
            </a:r>
            <a:r>
              <a:rPr dirty="0" sz="2600" spc="-45" b="1">
                <a:latin typeface="Arial"/>
                <a:cs typeface="Arial"/>
              </a:rPr>
              <a:t>symptomatic,  </a:t>
            </a:r>
            <a:r>
              <a:rPr dirty="0" sz="2600" spc="-60" b="1">
                <a:latin typeface="Arial"/>
                <a:cs typeface="Arial"/>
              </a:rPr>
              <a:t>severe</a:t>
            </a:r>
            <a:r>
              <a:rPr dirty="0" sz="2600" spc="-229" b="1">
                <a:latin typeface="Arial"/>
                <a:cs typeface="Arial"/>
              </a:rPr>
              <a:t> </a:t>
            </a:r>
            <a:r>
              <a:rPr dirty="0" sz="2600" spc="-265" b="1">
                <a:latin typeface="Arial"/>
                <a:cs typeface="Arial"/>
              </a:rPr>
              <a:t>TR</a:t>
            </a:r>
            <a:r>
              <a:rPr dirty="0" sz="2600" spc="-170" b="1">
                <a:latin typeface="Arial"/>
                <a:cs typeface="Arial"/>
              </a:rPr>
              <a:t> </a:t>
            </a:r>
            <a:r>
              <a:rPr dirty="0" sz="2600" spc="85">
                <a:latin typeface="Calibri"/>
                <a:cs typeface="Calibri"/>
              </a:rPr>
              <a:t>despite</a:t>
            </a:r>
            <a:r>
              <a:rPr dirty="0" sz="2600" spc="-90">
                <a:latin typeface="Calibri"/>
                <a:cs typeface="Calibri"/>
              </a:rPr>
              <a:t> </a:t>
            </a:r>
            <a:r>
              <a:rPr dirty="0" sz="2600" spc="60">
                <a:latin typeface="Calibri"/>
                <a:cs typeface="Calibri"/>
              </a:rPr>
              <a:t>optimized</a:t>
            </a:r>
            <a:r>
              <a:rPr dirty="0" sz="2600" spc="-110">
                <a:latin typeface="Calibri"/>
                <a:cs typeface="Calibri"/>
              </a:rPr>
              <a:t> </a:t>
            </a:r>
            <a:r>
              <a:rPr dirty="0" sz="2600" spc="110">
                <a:latin typeface="Calibri"/>
                <a:cs typeface="Calibri"/>
              </a:rPr>
              <a:t>medical</a:t>
            </a:r>
            <a:r>
              <a:rPr dirty="0" sz="2600" spc="-75">
                <a:latin typeface="Calibri"/>
                <a:cs typeface="Calibri"/>
              </a:rPr>
              <a:t> </a:t>
            </a:r>
            <a:r>
              <a:rPr dirty="0" sz="2600" spc="20">
                <a:latin typeface="Calibri"/>
                <a:cs typeface="Calibri"/>
              </a:rPr>
              <a:t>therapy.</a:t>
            </a:r>
            <a:endParaRPr sz="2600">
              <a:latin typeface="Calibri"/>
              <a:cs typeface="Calibri"/>
            </a:endParaRPr>
          </a:p>
          <a:p>
            <a:pPr marL="254000" marR="17780" indent="-229235">
              <a:lnSpc>
                <a:spcPct val="90500"/>
              </a:lnSpc>
              <a:spcBef>
                <a:spcPts val="1155"/>
              </a:spcBef>
              <a:buFont typeface="Arial"/>
              <a:buChar char="•"/>
              <a:tabLst>
                <a:tab pos="254635" algn="l"/>
              </a:tabLst>
            </a:pPr>
            <a:r>
              <a:rPr dirty="0" sz="2600" spc="45">
                <a:latin typeface="Calibri"/>
                <a:cs typeface="Calibri"/>
              </a:rPr>
              <a:t>The</a:t>
            </a:r>
            <a:r>
              <a:rPr dirty="0" sz="2600" spc="-100">
                <a:latin typeface="Calibri"/>
                <a:cs typeface="Calibri"/>
              </a:rPr>
              <a:t> </a:t>
            </a:r>
            <a:r>
              <a:rPr dirty="0" sz="2600" spc="55">
                <a:latin typeface="Calibri"/>
                <a:cs typeface="Calibri"/>
              </a:rPr>
              <a:t>primary</a:t>
            </a:r>
            <a:r>
              <a:rPr dirty="0" sz="2600" spc="-55">
                <a:latin typeface="Calibri"/>
                <a:cs typeface="Calibri"/>
              </a:rPr>
              <a:t> </a:t>
            </a:r>
            <a:r>
              <a:rPr dirty="0" sz="2600" spc="55">
                <a:latin typeface="Calibri"/>
                <a:cs typeface="Calibri"/>
              </a:rPr>
              <a:t>endpoint</a:t>
            </a:r>
            <a:r>
              <a:rPr dirty="0" sz="2600" spc="-90">
                <a:latin typeface="Calibri"/>
                <a:cs typeface="Calibri"/>
              </a:rPr>
              <a:t> </a:t>
            </a:r>
            <a:r>
              <a:rPr dirty="0" sz="2600" spc="55">
                <a:latin typeface="Calibri"/>
                <a:cs typeface="Calibri"/>
              </a:rPr>
              <a:t>(evaluated</a:t>
            </a:r>
            <a:r>
              <a:rPr dirty="0" sz="2600" spc="-40">
                <a:latin typeface="Calibri"/>
                <a:cs typeface="Calibri"/>
              </a:rPr>
              <a:t> </a:t>
            </a:r>
            <a:r>
              <a:rPr dirty="0" sz="2600" spc="35">
                <a:latin typeface="Calibri"/>
                <a:cs typeface="Calibri"/>
              </a:rPr>
              <a:t>at</a:t>
            </a:r>
            <a:r>
              <a:rPr dirty="0" sz="2600" spc="-90">
                <a:latin typeface="Calibri"/>
                <a:cs typeface="Calibri"/>
              </a:rPr>
              <a:t> </a:t>
            </a:r>
            <a:r>
              <a:rPr dirty="0" sz="2600" spc="85">
                <a:latin typeface="Calibri"/>
                <a:cs typeface="Calibri"/>
              </a:rPr>
              <a:t>1</a:t>
            </a:r>
            <a:r>
              <a:rPr dirty="0" sz="2600" spc="-40">
                <a:latin typeface="Calibri"/>
                <a:cs typeface="Calibri"/>
              </a:rPr>
              <a:t> </a:t>
            </a:r>
            <a:r>
              <a:rPr dirty="0" sz="2600" spc="35">
                <a:latin typeface="Calibri"/>
                <a:cs typeface="Calibri"/>
              </a:rPr>
              <a:t>year</a:t>
            </a:r>
            <a:r>
              <a:rPr dirty="0" sz="2600" spc="-120">
                <a:latin typeface="Calibri"/>
                <a:cs typeface="Calibri"/>
              </a:rPr>
              <a:t> </a:t>
            </a:r>
            <a:r>
              <a:rPr dirty="0" sz="2600" spc="55">
                <a:latin typeface="Calibri"/>
                <a:cs typeface="Calibri"/>
              </a:rPr>
              <a:t>follow-up)  </a:t>
            </a:r>
            <a:r>
              <a:rPr dirty="0" sz="2600" spc="20">
                <a:latin typeface="Calibri"/>
                <a:cs typeface="Calibri"/>
              </a:rPr>
              <a:t>of </a:t>
            </a:r>
            <a:r>
              <a:rPr dirty="0" sz="2600" spc="30">
                <a:latin typeface="Calibri"/>
                <a:cs typeface="Calibri"/>
              </a:rPr>
              <a:t>the </a:t>
            </a:r>
            <a:r>
              <a:rPr dirty="0" sz="2600" spc="40">
                <a:latin typeface="Calibri"/>
                <a:cs typeface="Calibri"/>
              </a:rPr>
              <a:t>TRILUMINATE </a:t>
            </a:r>
            <a:r>
              <a:rPr dirty="0" sz="2600" spc="50">
                <a:latin typeface="Calibri"/>
                <a:cs typeface="Calibri"/>
              </a:rPr>
              <a:t>Pivotal </a:t>
            </a:r>
            <a:r>
              <a:rPr dirty="0" sz="2600" spc="40">
                <a:latin typeface="Calibri"/>
                <a:cs typeface="Calibri"/>
              </a:rPr>
              <a:t>trial </a:t>
            </a:r>
            <a:r>
              <a:rPr dirty="0" sz="2600" spc="85">
                <a:latin typeface="Calibri"/>
                <a:cs typeface="Calibri"/>
              </a:rPr>
              <a:t>showed </a:t>
            </a:r>
            <a:r>
              <a:rPr dirty="0" sz="2600" spc="-45" b="1">
                <a:latin typeface="Arial"/>
                <a:cs typeface="Arial"/>
              </a:rPr>
              <a:t>tricuspid  </a:t>
            </a:r>
            <a:r>
              <a:rPr dirty="0" sz="2600" spc="-250" b="1">
                <a:latin typeface="Arial"/>
                <a:cs typeface="Arial"/>
              </a:rPr>
              <a:t>TEER </a:t>
            </a:r>
            <a:r>
              <a:rPr dirty="0" sz="2600" spc="-25" b="1">
                <a:latin typeface="Arial"/>
                <a:cs typeface="Arial"/>
              </a:rPr>
              <a:t>with </a:t>
            </a:r>
            <a:r>
              <a:rPr dirty="0" sz="2600" spc="10" b="1">
                <a:latin typeface="Arial"/>
                <a:cs typeface="Arial"/>
              </a:rPr>
              <a:t>the </a:t>
            </a:r>
            <a:r>
              <a:rPr dirty="0" sz="2600" spc="-80" b="1">
                <a:latin typeface="Arial"/>
                <a:cs typeface="Arial"/>
              </a:rPr>
              <a:t>TriClip </a:t>
            </a:r>
            <a:r>
              <a:rPr dirty="0" sz="2600" spc="-45" b="1">
                <a:latin typeface="Arial"/>
                <a:cs typeface="Arial"/>
              </a:rPr>
              <a:t>device </a:t>
            </a:r>
            <a:r>
              <a:rPr dirty="0" sz="2600" spc="-65" b="1">
                <a:latin typeface="Arial"/>
                <a:cs typeface="Arial"/>
              </a:rPr>
              <a:t>was </a:t>
            </a:r>
            <a:r>
              <a:rPr dirty="0" sz="2600" spc="-70" b="1">
                <a:latin typeface="Arial"/>
                <a:cs typeface="Arial"/>
              </a:rPr>
              <a:t>superior </a:t>
            </a:r>
            <a:r>
              <a:rPr dirty="0" sz="2600" spc="-30" b="1">
                <a:latin typeface="Arial"/>
                <a:cs typeface="Arial"/>
              </a:rPr>
              <a:t>to  </a:t>
            </a:r>
            <a:r>
              <a:rPr dirty="0" sz="2600" spc="-15" b="1">
                <a:latin typeface="Arial"/>
                <a:cs typeface="Arial"/>
              </a:rPr>
              <a:t>medical </a:t>
            </a:r>
            <a:r>
              <a:rPr dirty="0" sz="2600" spc="-60" b="1">
                <a:latin typeface="Arial"/>
                <a:cs typeface="Arial"/>
              </a:rPr>
              <a:t>therapy </a:t>
            </a:r>
            <a:r>
              <a:rPr dirty="0" sz="2600" spc="-10" b="1">
                <a:latin typeface="Arial"/>
                <a:cs typeface="Arial"/>
              </a:rPr>
              <a:t>alone</a:t>
            </a:r>
            <a:r>
              <a:rPr dirty="0" sz="2600" spc="-10">
                <a:latin typeface="Calibri"/>
                <a:cs typeface="Calibri"/>
              </a:rPr>
              <a:t>, </a:t>
            </a:r>
            <a:r>
              <a:rPr dirty="0" sz="2600" spc="30">
                <a:latin typeface="Calibri"/>
                <a:cs typeface="Calibri"/>
              </a:rPr>
              <a:t>driven by </a:t>
            </a:r>
            <a:r>
              <a:rPr dirty="0" sz="2600" spc="60">
                <a:latin typeface="Calibri"/>
                <a:cs typeface="Calibri"/>
              </a:rPr>
              <a:t>improvements </a:t>
            </a:r>
            <a:r>
              <a:rPr dirty="0" sz="2600" spc="40">
                <a:latin typeface="Calibri"/>
                <a:cs typeface="Calibri"/>
              </a:rPr>
              <a:t>in  </a:t>
            </a:r>
            <a:r>
              <a:rPr dirty="0" sz="2600" spc="65">
                <a:latin typeface="Calibri"/>
                <a:cs typeface="Calibri"/>
              </a:rPr>
              <a:t>health </a:t>
            </a:r>
            <a:r>
              <a:rPr dirty="0" sz="2600" spc="105">
                <a:latin typeface="Calibri"/>
                <a:cs typeface="Calibri"/>
              </a:rPr>
              <a:t>status </a:t>
            </a:r>
            <a:r>
              <a:rPr dirty="0" sz="2600" spc="10">
                <a:latin typeface="Calibri"/>
                <a:cs typeface="Calibri"/>
              </a:rPr>
              <a:t>with </a:t>
            </a:r>
            <a:r>
              <a:rPr dirty="0" sz="2600" spc="65">
                <a:latin typeface="Calibri"/>
                <a:cs typeface="Calibri"/>
              </a:rPr>
              <a:t>no differences </a:t>
            </a:r>
            <a:r>
              <a:rPr dirty="0" sz="2600" spc="80">
                <a:latin typeface="Calibri"/>
                <a:cs typeface="Calibri"/>
              </a:rPr>
              <a:t>in </a:t>
            </a:r>
            <a:r>
              <a:rPr dirty="0" sz="2600" spc="30">
                <a:latin typeface="Calibri"/>
                <a:cs typeface="Calibri"/>
              </a:rPr>
              <a:t>mortality </a:t>
            </a:r>
            <a:r>
              <a:rPr dirty="0" sz="2600" spc="10">
                <a:latin typeface="Calibri"/>
                <a:cs typeface="Calibri"/>
              </a:rPr>
              <a:t>or  </a:t>
            </a:r>
            <a:r>
              <a:rPr dirty="0" sz="2600" spc="45">
                <a:latin typeface="Calibri"/>
                <a:cs typeface="Calibri"/>
              </a:rPr>
              <a:t>heart </a:t>
            </a:r>
            <a:r>
              <a:rPr dirty="0" sz="2600" spc="35">
                <a:latin typeface="Calibri"/>
                <a:cs typeface="Calibri"/>
              </a:rPr>
              <a:t>failure </a:t>
            </a:r>
            <a:r>
              <a:rPr dirty="0" sz="2600" spc="70">
                <a:latin typeface="Calibri"/>
                <a:cs typeface="Calibri"/>
              </a:rPr>
              <a:t>hospitalization</a:t>
            </a:r>
            <a:r>
              <a:rPr dirty="0" sz="2600" spc="-365">
                <a:latin typeface="Calibri"/>
                <a:cs typeface="Calibri"/>
              </a:rPr>
              <a:t> </a:t>
            </a:r>
            <a:r>
              <a:rPr dirty="0" sz="2600" spc="105">
                <a:latin typeface="Calibri"/>
                <a:cs typeface="Calibri"/>
              </a:rPr>
              <a:t>(HFH).</a:t>
            </a:r>
            <a:r>
              <a:rPr dirty="0" baseline="24509" sz="2550" spc="157">
                <a:latin typeface="Calibri"/>
                <a:cs typeface="Calibri"/>
              </a:rPr>
              <a:t>1</a:t>
            </a:r>
            <a:endParaRPr baseline="24509" sz="25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92175" y="4935918"/>
            <a:ext cx="7620634" cy="779145"/>
          </a:xfrm>
          <a:prstGeom prst="rect">
            <a:avLst/>
          </a:prstGeom>
        </p:spPr>
        <p:txBody>
          <a:bodyPr wrap="square" lIns="0" tIns="63500" rIns="0" bIns="0" rtlCol="0" vert="horz">
            <a:spAutoFit/>
          </a:bodyPr>
          <a:lstStyle/>
          <a:p>
            <a:pPr marL="266700" marR="30480" indent="-229235">
              <a:lnSpc>
                <a:spcPts val="2780"/>
              </a:lnSpc>
              <a:spcBef>
                <a:spcPts val="500"/>
              </a:spcBef>
              <a:buFont typeface="Arial"/>
              <a:buChar char="•"/>
              <a:tabLst>
                <a:tab pos="267335" algn="l"/>
              </a:tabLst>
            </a:pPr>
            <a:r>
              <a:rPr dirty="0" sz="2600" spc="30">
                <a:latin typeface="Calibri"/>
                <a:cs typeface="Calibri"/>
              </a:rPr>
              <a:t>However,</a:t>
            </a:r>
            <a:r>
              <a:rPr dirty="0" sz="2600" spc="-70">
                <a:latin typeface="Calibri"/>
                <a:cs typeface="Calibri"/>
              </a:rPr>
              <a:t> </a:t>
            </a:r>
            <a:r>
              <a:rPr dirty="0" sz="2600" spc="150">
                <a:latin typeface="Calibri"/>
                <a:cs typeface="Calibri"/>
              </a:rPr>
              <a:t>a</a:t>
            </a:r>
            <a:r>
              <a:rPr dirty="0" sz="2600" spc="-110">
                <a:latin typeface="Calibri"/>
                <a:cs typeface="Calibri"/>
              </a:rPr>
              <a:t> </a:t>
            </a:r>
            <a:r>
              <a:rPr dirty="0" sz="2600" spc="75">
                <a:latin typeface="Calibri"/>
                <a:cs typeface="Calibri"/>
              </a:rPr>
              <a:t>significant</a:t>
            </a:r>
            <a:r>
              <a:rPr dirty="0" sz="2600" spc="-95">
                <a:latin typeface="Calibri"/>
                <a:cs typeface="Calibri"/>
              </a:rPr>
              <a:t> </a:t>
            </a:r>
            <a:r>
              <a:rPr dirty="0" sz="2600" spc="70">
                <a:latin typeface="Calibri"/>
                <a:cs typeface="Calibri"/>
              </a:rPr>
              <a:t>reduction</a:t>
            </a:r>
            <a:r>
              <a:rPr dirty="0" sz="2600" spc="-90">
                <a:latin typeface="Calibri"/>
                <a:cs typeface="Calibri"/>
              </a:rPr>
              <a:t> </a:t>
            </a:r>
            <a:r>
              <a:rPr dirty="0" sz="2600" spc="40">
                <a:latin typeface="Calibri"/>
                <a:cs typeface="Calibri"/>
              </a:rPr>
              <a:t>in</a:t>
            </a:r>
            <a:r>
              <a:rPr dirty="0" sz="2600" spc="-95">
                <a:latin typeface="Calibri"/>
                <a:cs typeface="Calibri"/>
              </a:rPr>
              <a:t> </a:t>
            </a:r>
            <a:r>
              <a:rPr dirty="0" sz="2600" spc="210">
                <a:latin typeface="Calibri"/>
                <a:cs typeface="Calibri"/>
              </a:rPr>
              <a:t>HFH</a:t>
            </a:r>
            <a:r>
              <a:rPr dirty="0" sz="2600" spc="-125">
                <a:latin typeface="Calibri"/>
                <a:cs typeface="Calibri"/>
              </a:rPr>
              <a:t> </a:t>
            </a:r>
            <a:r>
              <a:rPr dirty="0" sz="2600" spc="150">
                <a:latin typeface="Calibri"/>
                <a:cs typeface="Calibri"/>
              </a:rPr>
              <a:t>was</a:t>
            </a:r>
            <a:r>
              <a:rPr dirty="0" sz="2600" spc="-65">
                <a:latin typeface="Calibri"/>
                <a:cs typeface="Calibri"/>
              </a:rPr>
              <a:t> </a:t>
            </a:r>
            <a:r>
              <a:rPr dirty="0" sz="2600" spc="110">
                <a:latin typeface="Calibri"/>
                <a:cs typeface="Calibri"/>
              </a:rPr>
              <a:t>seen</a:t>
            </a:r>
            <a:r>
              <a:rPr dirty="0" sz="2600" spc="-95">
                <a:latin typeface="Calibri"/>
                <a:cs typeface="Calibri"/>
              </a:rPr>
              <a:t> </a:t>
            </a:r>
            <a:r>
              <a:rPr dirty="0" sz="2600" spc="75">
                <a:latin typeface="Calibri"/>
                <a:cs typeface="Calibri"/>
              </a:rPr>
              <a:t>in  </a:t>
            </a:r>
            <a:r>
              <a:rPr dirty="0" sz="2600" spc="30">
                <a:latin typeface="Calibri"/>
                <a:cs typeface="Calibri"/>
              </a:rPr>
              <a:t>the</a:t>
            </a:r>
            <a:r>
              <a:rPr dirty="0" sz="2600" spc="-35">
                <a:latin typeface="Calibri"/>
                <a:cs typeface="Calibri"/>
              </a:rPr>
              <a:t> </a:t>
            </a:r>
            <a:r>
              <a:rPr dirty="0" sz="2600" spc="30">
                <a:latin typeface="Calibri"/>
                <a:cs typeface="Calibri"/>
              </a:rPr>
              <a:t>later</a:t>
            </a:r>
            <a:r>
              <a:rPr dirty="0" sz="2600" spc="-45">
                <a:latin typeface="Calibri"/>
                <a:cs typeface="Calibri"/>
              </a:rPr>
              <a:t> </a:t>
            </a:r>
            <a:r>
              <a:rPr dirty="0" sz="2600" spc="55">
                <a:latin typeface="Calibri"/>
                <a:cs typeface="Calibri"/>
              </a:rPr>
              <a:t>enrollment</a:t>
            </a:r>
            <a:r>
              <a:rPr dirty="0" sz="2600" spc="-90">
                <a:latin typeface="Calibri"/>
                <a:cs typeface="Calibri"/>
              </a:rPr>
              <a:t> </a:t>
            </a:r>
            <a:r>
              <a:rPr dirty="0" sz="2600" spc="-10">
                <a:latin typeface="Calibri"/>
                <a:cs typeface="Calibri"/>
              </a:rPr>
              <a:t>for</a:t>
            </a:r>
            <a:r>
              <a:rPr dirty="0" sz="2600" spc="-45">
                <a:latin typeface="Calibri"/>
                <a:cs typeface="Calibri"/>
              </a:rPr>
              <a:t> </a:t>
            </a:r>
            <a:r>
              <a:rPr dirty="0" sz="2600" spc="120">
                <a:latin typeface="Calibri"/>
                <a:cs typeface="Calibri"/>
              </a:rPr>
              <a:t>TEER</a:t>
            </a:r>
            <a:r>
              <a:rPr dirty="0" sz="2600" spc="-85">
                <a:latin typeface="Calibri"/>
                <a:cs typeface="Calibri"/>
              </a:rPr>
              <a:t> </a:t>
            </a:r>
            <a:r>
              <a:rPr dirty="0" sz="2600" spc="35">
                <a:latin typeface="Calibri"/>
                <a:cs typeface="Calibri"/>
              </a:rPr>
              <a:t>at</a:t>
            </a:r>
            <a:r>
              <a:rPr dirty="0" sz="2600" spc="-95">
                <a:latin typeface="Calibri"/>
                <a:cs typeface="Calibri"/>
              </a:rPr>
              <a:t> </a:t>
            </a:r>
            <a:r>
              <a:rPr dirty="0" sz="2600" spc="85">
                <a:latin typeface="Calibri"/>
                <a:cs typeface="Calibri"/>
              </a:rPr>
              <a:t>1</a:t>
            </a:r>
            <a:r>
              <a:rPr dirty="0" sz="2600" spc="-45">
                <a:latin typeface="Calibri"/>
                <a:cs typeface="Calibri"/>
              </a:rPr>
              <a:t> </a:t>
            </a:r>
            <a:r>
              <a:rPr dirty="0" sz="2600" spc="20">
                <a:latin typeface="Calibri"/>
                <a:cs typeface="Calibri"/>
              </a:rPr>
              <a:t>year.</a:t>
            </a:r>
            <a:r>
              <a:rPr dirty="0" baseline="24509" sz="2550" spc="30">
                <a:latin typeface="Calibri"/>
                <a:cs typeface="Calibri"/>
              </a:rPr>
              <a:t>2</a:t>
            </a:r>
            <a:endParaRPr baseline="24509" sz="255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752725" y="6257925"/>
            <a:ext cx="6677025" cy="466725"/>
          </a:xfrm>
          <a:prstGeom prst="rect">
            <a:avLst/>
          </a:prstGeom>
          <a:solidFill>
            <a:srgbClr val="FFFFFF"/>
          </a:solidFill>
          <a:ln w="19050">
            <a:solidFill>
              <a:srgbClr val="172B54"/>
            </a:solidFill>
          </a:ln>
        </p:spPr>
        <p:txBody>
          <a:bodyPr wrap="square" lIns="0" tIns="52069" rIns="0" bIns="0" rtlCol="0" vert="horz">
            <a:spAutoFit/>
          </a:bodyPr>
          <a:lstStyle/>
          <a:p>
            <a:pPr algn="ctr" marL="13970">
              <a:lnSpc>
                <a:spcPct val="100000"/>
              </a:lnSpc>
              <a:spcBef>
                <a:spcPts val="409"/>
              </a:spcBef>
            </a:pPr>
            <a:r>
              <a:rPr dirty="0" baseline="22222" sz="750" spc="37">
                <a:latin typeface="Calibri"/>
                <a:cs typeface="Calibri"/>
              </a:rPr>
              <a:t>1</a:t>
            </a:r>
            <a:r>
              <a:rPr dirty="0" baseline="22222" sz="750" spc="7">
                <a:latin typeface="Calibri"/>
                <a:cs typeface="Calibri"/>
              </a:rPr>
              <a:t> </a:t>
            </a:r>
            <a:r>
              <a:rPr dirty="0" sz="800" spc="20">
                <a:latin typeface="Calibri"/>
                <a:cs typeface="Calibri"/>
              </a:rPr>
              <a:t>Sorajja</a:t>
            </a:r>
            <a:r>
              <a:rPr dirty="0" sz="800" spc="-20">
                <a:latin typeface="Calibri"/>
                <a:cs typeface="Calibri"/>
              </a:rPr>
              <a:t> </a:t>
            </a:r>
            <a:r>
              <a:rPr dirty="0" sz="800" spc="30">
                <a:latin typeface="Calibri"/>
                <a:cs typeface="Calibri"/>
              </a:rPr>
              <a:t>P,</a:t>
            </a:r>
            <a:r>
              <a:rPr dirty="0" sz="800" spc="-40">
                <a:latin typeface="Calibri"/>
                <a:cs typeface="Calibri"/>
              </a:rPr>
              <a:t> </a:t>
            </a:r>
            <a:r>
              <a:rPr dirty="0" sz="800" spc="15">
                <a:latin typeface="Calibri"/>
                <a:cs typeface="Calibri"/>
              </a:rPr>
              <a:t>Whisenant</a:t>
            </a:r>
            <a:r>
              <a:rPr dirty="0" sz="800" spc="5">
                <a:latin typeface="Calibri"/>
                <a:cs typeface="Calibri"/>
              </a:rPr>
              <a:t> </a:t>
            </a:r>
            <a:r>
              <a:rPr dirty="0" sz="800" spc="20">
                <a:latin typeface="Calibri"/>
                <a:cs typeface="Calibri"/>
              </a:rPr>
              <a:t>B,</a:t>
            </a:r>
            <a:r>
              <a:rPr dirty="0" sz="800" spc="35">
                <a:latin typeface="Calibri"/>
                <a:cs typeface="Calibri"/>
              </a:rPr>
              <a:t> </a:t>
            </a:r>
            <a:r>
              <a:rPr dirty="0" sz="800" spc="25">
                <a:latin typeface="Calibri"/>
                <a:cs typeface="Calibri"/>
              </a:rPr>
              <a:t>Hamid</a:t>
            </a:r>
            <a:r>
              <a:rPr dirty="0" sz="800" spc="35">
                <a:latin typeface="Calibri"/>
                <a:cs typeface="Calibri"/>
              </a:rPr>
              <a:t> </a:t>
            </a:r>
            <a:r>
              <a:rPr dirty="0" sz="800" spc="20">
                <a:latin typeface="Calibri"/>
                <a:cs typeface="Calibri"/>
              </a:rPr>
              <a:t>N,</a:t>
            </a:r>
            <a:r>
              <a:rPr dirty="0" sz="800" spc="-40">
                <a:latin typeface="Calibri"/>
                <a:cs typeface="Calibri"/>
              </a:rPr>
              <a:t> </a:t>
            </a:r>
            <a:r>
              <a:rPr dirty="0" sz="800" spc="20">
                <a:latin typeface="Calibri"/>
                <a:cs typeface="Calibri"/>
              </a:rPr>
              <a:t>et</a:t>
            </a:r>
            <a:r>
              <a:rPr dirty="0" sz="800" spc="5">
                <a:latin typeface="Calibri"/>
                <a:cs typeface="Calibri"/>
              </a:rPr>
              <a:t> </a:t>
            </a:r>
            <a:r>
              <a:rPr dirty="0" sz="800" spc="20">
                <a:latin typeface="Calibri"/>
                <a:cs typeface="Calibri"/>
              </a:rPr>
              <a:t>al.</a:t>
            </a:r>
            <a:r>
              <a:rPr dirty="0" sz="800" spc="-40">
                <a:latin typeface="Calibri"/>
                <a:cs typeface="Calibri"/>
              </a:rPr>
              <a:t> </a:t>
            </a:r>
            <a:r>
              <a:rPr dirty="0" sz="800" spc="20">
                <a:latin typeface="Calibri"/>
                <a:cs typeface="Calibri"/>
              </a:rPr>
              <a:t>Transcatheter</a:t>
            </a:r>
            <a:r>
              <a:rPr dirty="0" sz="800" spc="-5">
                <a:latin typeface="Calibri"/>
                <a:cs typeface="Calibri"/>
              </a:rPr>
              <a:t> </a:t>
            </a:r>
            <a:r>
              <a:rPr dirty="0" sz="800" spc="15">
                <a:latin typeface="Calibri"/>
                <a:cs typeface="Calibri"/>
              </a:rPr>
              <a:t>Repair</a:t>
            </a:r>
            <a:r>
              <a:rPr dirty="0" sz="800" spc="-5">
                <a:latin typeface="Calibri"/>
                <a:cs typeface="Calibri"/>
              </a:rPr>
              <a:t> for</a:t>
            </a:r>
            <a:r>
              <a:rPr dirty="0" sz="800" spc="-85">
                <a:latin typeface="Calibri"/>
                <a:cs typeface="Calibri"/>
              </a:rPr>
              <a:t> </a:t>
            </a:r>
            <a:r>
              <a:rPr dirty="0" sz="800" spc="25">
                <a:latin typeface="Calibri"/>
                <a:cs typeface="Calibri"/>
              </a:rPr>
              <a:t>Patients</a:t>
            </a:r>
            <a:r>
              <a:rPr dirty="0" sz="800" spc="20">
                <a:latin typeface="Calibri"/>
                <a:cs typeface="Calibri"/>
              </a:rPr>
              <a:t> </a:t>
            </a:r>
            <a:r>
              <a:rPr dirty="0" sz="800" spc="-10">
                <a:latin typeface="Calibri"/>
                <a:cs typeface="Calibri"/>
              </a:rPr>
              <a:t>with</a:t>
            </a:r>
            <a:r>
              <a:rPr dirty="0" sz="800" spc="-35">
                <a:latin typeface="Calibri"/>
                <a:cs typeface="Calibri"/>
              </a:rPr>
              <a:t> </a:t>
            </a:r>
            <a:r>
              <a:rPr dirty="0" sz="800" spc="25">
                <a:latin typeface="Calibri"/>
                <a:cs typeface="Calibri"/>
              </a:rPr>
              <a:t>Tricuspid</a:t>
            </a:r>
            <a:r>
              <a:rPr dirty="0" sz="800" spc="-40">
                <a:latin typeface="Calibri"/>
                <a:cs typeface="Calibri"/>
              </a:rPr>
              <a:t> </a:t>
            </a:r>
            <a:r>
              <a:rPr dirty="0" sz="800" spc="10">
                <a:latin typeface="Calibri"/>
                <a:cs typeface="Calibri"/>
              </a:rPr>
              <a:t>Regurgitation.</a:t>
            </a:r>
            <a:r>
              <a:rPr dirty="0" sz="800" spc="45">
                <a:latin typeface="Calibri"/>
                <a:cs typeface="Calibri"/>
              </a:rPr>
              <a:t> </a:t>
            </a:r>
            <a:r>
              <a:rPr dirty="0" sz="800" spc="65" i="1">
                <a:latin typeface="Calibri"/>
                <a:cs typeface="Calibri"/>
              </a:rPr>
              <a:t>N</a:t>
            </a:r>
            <a:r>
              <a:rPr dirty="0" sz="800" spc="-10" i="1">
                <a:latin typeface="Calibri"/>
                <a:cs typeface="Calibri"/>
              </a:rPr>
              <a:t> </a:t>
            </a:r>
            <a:r>
              <a:rPr dirty="0" sz="800" spc="20" i="1">
                <a:latin typeface="Calibri"/>
                <a:cs typeface="Calibri"/>
              </a:rPr>
              <a:t>Engl</a:t>
            </a:r>
            <a:r>
              <a:rPr dirty="0" sz="800" spc="-20" i="1">
                <a:latin typeface="Calibri"/>
                <a:cs typeface="Calibri"/>
              </a:rPr>
              <a:t> </a:t>
            </a:r>
            <a:r>
              <a:rPr dirty="0" sz="800" spc="15" i="1">
                <a:latin typeface="Calibri"/>
                <a:cs typeface="Calibri"/>
              </a:rPr>
              <a:t>J</a:t>
            </a:r>
            <a:r>
              <a:rPr dirty="0" sz="800" spc="-75" i="1">
                <a:latin typeface="Calibri"/>
                <a:cs typeface="Calibri"/>
              </a:rPr>
              <a:t> </a:t>
            </a:r>
            <a:r>
              <a:rPr dirty="0" sz="800" spc="20" i="1">
                <a:latin typeface="Calibri"/>
                <a:cs typeface="Calibri"/>
              </a:rPr>
              <a:t>Med</a:t>
            </a:r>
            <a:r>
              <a:rPr dirty="0" sz="800" spc="20">
                <a:latin typeface="Calibri"/>
                <a:cs typeface="Calibri"/>
              </a:rPr>
              <a:t>.</a:t>
            </a:r>
            <a:r>
              <a:rPr dirty="0" sz="800" spc="-45">
                <a:latin typeface="Calibri"/>
                <a:cs typeface="Calibri"/>
              </a:rPr>
              <a:t> </a:t>
            </a:r>
            <a:r>
              <a:rPr dirty="0" sz="800" spc="15">
                <a:latin typeface="Calibri"/>
                <a:cs typeface="Calibri"/>
              </a:rPr>
              <a:t>2023;388(20):1833-1842.</a:t>
            </a:r>
            <a:endParaRPr sz="800">
              <a:latin typeface="Calibri"/>
              <a:cs typeface="Calibri"/>
            </a:endParaRPr>
          </a:p>
          <a:p>
            <a:pPr algn="ctr" marL="14604">
              <a:lnSpc>
                <a:spcPts val="930"/>
              </a:lnSpc>
              <a:spcBef>
                <a:spcPts val="15"/>
              </a:spcBef>
            </a:pPr>
            <a:r>
              <a:rPr dirty="0" baseline="22222" sz="750" spc="37">
                <a:latin typeface="Calibri"/>
                <a:cs typeface="Calibri"/>
              </a:rPr>
              <a:t>2</a:t>
            </a:r>
            <a:r>
              <a:rPr dirty="0" baseline="22222" sz="750" spc="82">
                <a:latin typeface="Calibri"/>
                <a:cs typeface="Calibri"/>
              </a:rPr>
              <a:t> </a:t>
            </a:r>
            <a:r>
              <a:rPr dirty="0" sz="800" spc="20">
                <a:latin typeface="Calibri"/>
                <a:cs typeface="Calibri"/>
              </a:rPr>
              <a:t>Tang</a:t>
            </a:r>
            <a:r>
              <a:rPr dirty="0" sz="800" spc="-55">
                <a:latin typeface="Calibri"/>
                <a:cs typeface="Calibri"/>
              </a:rPr>
              <a:t> </a:t>
            </a:r>
            <a:r>
              <a:rPr dirty="0" sz="800" spc="45">
                <a:latin typeface="Calibri"/>
                <a:cs typeface="Calibri"/>
              </a:rPr>
              <a:t>GHL,</a:t>
            </a:r>
            <a:r>
              <a:rPr dirty="0" sz="800" spc="30">
                <a:latin typeface="Calibri"/>
                <a:cs typeface="Calibri"/>
              </a:rPr>
              <a:t> </a:t>
            </a:r>
            <a:r>
              <a:rPr dirty="0" sz="800" spc="35">
                <a:latin typeface="Calibri"/>
                <a:cs typeface="Calibri"/>
              </a:rPr>
              <a:t>Hahn</a:t>
            </a:r>
            <a:r>
              <a:rPr dirty="0" sz="800" spc="-35">
                <a:latin typeface="Calibri"/>
                <a:cs typeface="Calibri"/>
              </a:rPr>
              <a:t> </a:t>
            </a:r>
            <a:r>
              <a:rPr dirty="0" sz="800" spc="10">
                <a:latin typeface="Calibri"/>
                <a:cs typeface="Calibri"/>
              </a:rPr>
              <a:t>RT,</a:t>
            </a:r>
            <a:r>
              <a:rPr dirty="0" sz="800" spc="-45">
                <a:latin typeface="Calibri"/>
                <a:cs typeface="Calibri"/>
              </a:rPr>
              <a:t> </a:t>
            </a:r>
            <a:r>
              <a:rPr dirty="0" sz="800" spc="15">
                <a:latin typeface="Calibri"/>
                <a:cs typeface="Calibri"/>
              </a:rPr>
              <a:t>Whisenant</a:t>
            </a:r>
            <a:r>
              <a:rPr dirty="0" sz="800" spc="5">
                <a:latin typeface="Calibri"/>
                <a:cs typeface="Calibri"/>
              </a:rPr>
              <a:t> </a:t>
            </a:r>
            <a:r>
              <a:rPr dirty="0" sz="800" spc="50">
                <a:latin typeface="Calibri"/>
                <a:cs typeface="Calibri"/>
              </a:rPr>
              <a:t>BK,</a:t>
            </a:r>
            <a:r>
              <a:rPr dirty="0" sz="800" spc="-45">
                <a:latin typeface="Calibri"/>
                <a:cs typeface="Calibri"/>
              </a:rPr>
              <a:t> </a:t>
            </a:r>
            <a:r>
              <a:rPr dirty="0" sz="800" spc="-15">
                <a:latin typeface="Calibri"/>
                <a:cs typeface="Calibri"/>
              </a:rPr>
              <a:t>et</a:t>
            </a:r>
            <a:r>
              <a:rPr dirty="0" sz="800" spc="5">
                <a:latin typeface="Calibri"/>
                <a:cs typeface="Calibri"/>
              </a:rPr>
              <a:t> </a:t>
            </a:r>
            <a:r>
              <a:rPr dirty="0" sz="800" spc="40">
                <a:latin typeface="Calibri"/>
                <a:cs typeface="Calibri"/>
              </a:rPr>
              <a:t>al.</a:t>
            </a:r>
            <a:r>
              <a:rPr dirty="0" sz="800" spc="-45">
                <a:latin typeface="Calibri"/>
                <a:cs typeface="Calibri"/>
              </a:rPr>
              <a:t> </a:t>
            </a:r>
            <a:r>
              <a:rPr dirty="0" sz="800" spc="20">
                <a:latin typeface="Calibri"/>
                <a:cs typeface="Calibri"/>
              </a:rPr>
              <a:t>Tricuspid</a:t>
            </a:r>
            <a:r>
              <a:rPr dirty="0" sz="800" spc="-40">
                <a:latin typeface="Calibri"/>
                <a:cs typeface="Calibri"/>
              </a:rPr>
              <a:t> </a:t>
            </a:r>
            <a:r>
              <a:rPr dirty="0" sz="800" spc="20">
                <a:latin typeface="Calibri"/>
                <a:cs typeface="Calibri"/>
              </a:rPr>
              <a:t>Transcatheter</a:t>
            </a:r>
            <a:r>
              <a:rPr dirty="0" sz="800" spc="-10">
                <a:latin typeface="Calibri"/>
                <a:cs typeface="Calibri"/>
              </a:rPr>
              <a:t> </a:t>
            </a:r>
            <a:r>
              <a:rPr dirty="0" sz="800" spc="25">
                <a:latin typeface="Calibri"/>
                <a:cs typeface="Calibri"/>
              </a:rPr>
              <a:t>Edge-to-Edge</a:t>
            </a:r>
            <a:r>
              <a:rPr dirty="0" sz="800" spc="-15">
                <a:latin typeface="Calibri"/>
                <a:cs typeface="Calibri"/>
              </a:rPr>
              <a:t> </a:t>
            </a:r>
            <a:r>
              <a:rPr dirty="0" sz="800" spc="15">
                <a:latin typeface="Calibri"/>
                <a:cs typeface="Calibri"/>
              </a:rPr>
              <a:t>Repair</a:t>
            </a:r>
            <a:r>
              <a:rPr dirty="0" sz="800" spc="-5">
                <a:latin typeface="Calibri"/>
                <a:cs typeface="Calibri"/>
              </a:rPr>
              <a:t> </a:t>
            </a:r>
            <a:r>
              <a:rPr dirty="0" sz="800">
                <a:latin typeface="Calibri"/>
                <a:cs typeface="Calibri"/>
              </a:rPr>
              <a:t>for</a:t>
            </a:r>
            <a:r>
              <a:rPr dirty="0" sz="800" spc="-10">
                <a:latin typeface="Calibri"/>
                <a:cs typeface="Calibri"/>
              </a:rPr>
              <a:t> </a:t>
            </a:r>
            <a:r>
              <a:rPr dirty="0" sz="800" spc="15">
                <a:latin typeface="Calibri"/>
                <a:cs typeface="Calibri"/>
              </a:rPr>
              <a:t>Severe</a:t>
            </a:r>
            <a:r>
              <a:rPr dirty="0" sz="800" spc="-15">
                <a:latin typeface="Calibri"/>
                <a:cs typeface="Calibri"/>
              </a:rPr>
              <a:t> </a:t>
            </a:r>
            <a:r>
              <a:rPr dirty="0" sz="800" spc="30">
                <a:latin typeface="Calibri"/>
                <a:cs typeface="Calibri"/>
              </a:rPr>
              <a:t>Tricuspid</a:t>
            </a:r>
            <a:r>
              <a:rPr dirty="0" sz="800" spc="-45">
                <a:latin typeface="Calibri"/>
                <a:cs typeface="Calibri"/>
              </a:rPr>
              <a:t> </a:t>
            </a:r>
            <a:r>
              <a:rPr dirty="0" sz="800" spc="10">
                <a:latin typeface="Calibri"/>
                <a:cs typeface="Calibri"/>
              </a:rPr>
              <a:t>Regurgitation:</a:t>
            </a:r>
            <a:r>
              <a:rPr dirty="0" sz="800" spc="-40">
                <a:latin typeface="Calibri"/>
                <a:cs typeface="Calibri"/>
              </a:rPr>
              <a:t> </a:t>
            </a:r>
            <a:r>
              <a:rPr dirty="0" sz="800" spc="30">
                <a:latin typeface="Calibri"/>
                <a:cs typeface="Calibri"/>
              </a:rPr>
              <a:t>1-Year</a:t>
            </a:r>
            <a:r>
              <a:rPr dirty="0" sz="800" spc="-20">
                <a:latin typeface="Calibri"/>
                <a:cs typeface="Calibri"/>
              </a:rPr>
              <a:t> </a:t>
            </a:r>
            <a:r>
              <a:rPr dirty="0" sz="800" spc="45">
                <a:latin typeface="Calibri"/>
                <a:cs typeface="Calibri"/>
              </a:rPr>
              <a:t>Outcomes</a:t>
            </a:r>
            <a:r>
              <a:rPr dirty="0" sz="800" spc="-55">
                <a:latin typeface="Calibri"/>
                <a:cs typeface="Calibri"/>
              </a:rPr>
              <a:t> </a:t>
            </a:r>
            <a:r>
              <a:rPr dirty="0" sz="800" spc="30">
                <a:latin typeface="Calibri"/>
                <a:cs typeface="Calibri"/>
              </a:rPr>
              <a:t>From</a:t>
            </a:r>
            <a:endParaRPr sz="800">
              <a:latin typeface="Calibri"/>
              <a:cs typeface="Calibri"/>
            </a:endParaRPr>
          </a:p>
          <a:p>
            <a:pPr algn="ctr" marL="10795">
              <a:lnSpc>
                <a:spcPts val="930"/>
              </a:lnSpc>
            </a:pPr>
            <a:r>
              <a:rPr dirty="0" sz="800" spc="5">
                <a:latin typeface="Calibri"/>
                <a:cs typeface="Calibri"/>
              </a:rPr>
              <a:t>the</a:t>
            </a:r>
            <a:r>
              <a:rPr dirty="0" sz="800" spc="-20">
                <a:latin typeface="Calibri"/>
                <a:cs typeface="Calibri"/>
              </a:rPr>
              <a:t> </a:t>
            </a:r>
            <a:r>
              <a:rPr dirty="0" sz="800" spc="20">
                <a:latin typeface="Calibri"/>
                <a:cs typeface="Calibri"/>
              </a:rPr>
              <a:t>TRILUMINATE</a:t>
            </a:r>
            <a:r>
              <a:rPr dirty="0" sz="800" spc="-40">
                <a:latin typeface="Calibri"/>
                <a:cs typeface="Calibri"/>
              </a:rPr>
              <a:t> </a:t>
            </a:r>
            <a:r>
              <a:rPr dirty="0" sz="800" spc="25">
                <a:latin typeface="Calibri"/>
                <a:cs typeface="Calibri"/>
              </a:rPr>
              <a:t>Randomized</a:t>
            </a:r>
            <a:r>
              <a:rPr dirty="0" sz="800" spc="-45">
                <a:latin typeface="Calibri"/>
                <a:cs typeface="Calibri"/>
              </a:rPr>
              <a:t> </a:t>
            </a:r>
            <a:r>
              <a:rPr dirty="0" sz="800" spc="25">
                <a:latin typeface="Calibri"/>
                <a:cs typeface="Calibri"/>
              </a:rPr>
              <a:t>Cohort.</a:t>
            </a:r>
            <a:r>
              <a:rPr dirty="0" sz="800" spc="-50">
                <a:latin typeface="Calibri"/>
                <a:cs typeface="Calibri"/>
              </a:rPr>
              <a:t> </a:t>
            </a:r>
            <a:r>
              <a:rPr dirty="0" sz="800" spc="15" i="1">
                <a:latin typeface="Calibri"/>
                <a:cs typeface="Calibri"/>
              </a:rPr>
              <a:t>J</a:t>
            </a:r>
            <a:r>
              <a:rPr dirty="0" sz="800" spc="5" i="1">
                <a:latin typeface="Calibri"/>
                <a:cs typeface="Calibri"/>
              </a:rPr>
              <a:t> </a:t>
            </a:r>
            <a:r>
              <a:rPr dirty="0" sz="800" spc="30" i="1">
                <a:latin typeface="Calibri"/>
                <a:cs typeface="Calibri"/>
              </a:rPr>
              <a:t>Am</a:t>
            </a:r>
            <a:r>
              <a:rPr dirty="0" sz="800" spc="-60" i="1">
                <a:latin typeface="Calibri"/>
                <a:cs typeface="Calibri"/>
              </a:rPr>
              <a:t> </a:t>
            </a:r>
            <a:r>
              <a:rPr dirty="0" sz="800" spc="70" i="1">
                <a:latin typeface="Calibri"/>
                <a:cs typeface="Calibri"/>
              </a:rPr>
              <a:t>Coll</a:t>
            </a:r>
            <a:r>
              <a:rPr dirty="0" sz="800" spc="-70" i="1">
                <a:latin typeface="Calibri"/>
                <a:cs typeface="Calibri"/>
              </a:rPr>
              <a:t> </a:t>
            </a:r>
            <a:r>
              <a:rPr dirty="0" sz="800" spc="30" i="1">
                <a:latin typeface="Calibri"/>
                <a:cs typeface="Calibri"/>
              </a:rPr>
              <a:t>Cardiol</a:t>
            </a:r>
            <a:r>
              <a:rPr dirty="0" sz="800" spc="30">
                <a:latin typeface="Calibri"/>
                <a:cs typeface="Calibri"/>
              </a:rPr>
              <a:t>.</a:t>
            </a:r>
            <a:r>
              <a:rPr dirty="0" sz="800" spc="-45">
                <a:latin typeface="Calibri"/>
                <a:cs typeface="Calibri"/>
              </a:rPr>
              <a:t> </a:t>
            </a:r>
            <a:r>
              <a:rPr dirty="0" sz="800" spc="10">
                <a:latin typeface="Calibri"/>
                <a:cs typeface="Calibri"/>
              </a:rPr>
              <a:t>2025;85(3):235-246.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638837" y="1296462"/>
            <a:ext cx="3126120" cy="3705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0266933" y="5270119"/>
            <a:ext cx="1456055" cy="17399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950" spc="40">
                <a:latin typeface="Calibri"/>
                <a:cs typeface="Calibri"/>
              </a:rPr>
              <a:t>The</a:t>
            </a:r>
            <a:r>
              <a:rPr dirty="0" sz="950" spc="-70">
                <a:latin typeface="Calibri"/>
                <a:cs typeface="Calibri"/>
              </a:rPr>
              <a:t> </a:t>
            </a:r>
            <a:r>
              <a:rPr dirty="0" sz="950" spc="45">
                <a:latin typeface="Calibri"/>
                <a:cs typeface="Calibri"/>
              </a:rPr>
              <a:t>TriClip</a:t>
            </a:r>
            <a:r>
              <a:rPr dirty="0" sz="950" spc="-30">
                <a:latin typeface="Calibri"/>
                <a:cs typeface="Calibri"/>
              </a:rPr>
              <a:t> </a:t>
            </a:r>
            <a:r>
              <a:rPr dirty="0" sz="950" spc="55">
                <a:latin typeface="Calibri"/>
                <a:cs typeface="Calibri"/>
              </a:rPr>
              <a:t>device</a:t>
            </a:r>
            <a:r>
              <a:rPr dirty="0" sz="950">
                <a:latin typeface="Calibri"/>
                <a:cs typeface="Calibri"/>
              </a:rPr>
              <a:t> </a:t>
            </a:r>
            <a:r>
              <a:rPr dirty="0" sz="950" spc="20">
                <a:latin typeface="Calibri"/>
                <a:cs typeface="Calibri"/>
              </a:rPr>
              <a:t>(Abbott)</a:t>
            </a:r>
            <a:endParaRPr sz="9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9162" y="607377"/>
            <a:ext cx="6645909" cy="701040"/>
          </a:xfrm>
          <a:prstGeom prst="rect"/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4400" spc="-140" b="1">
                <a:solidFill>
                  <a:srgbClr val="000000"/>
                </a:solidFill>
                <a:latin typeface="Trebuchet MS"/>
                <a:cs typeface="Trebuchet MS"/>
              </a:rPr>
              <a:t>Study</a:t>
            </a:r>
            <a:r>
              <a:rPr dirty="0" sz="4400" spc="-455" b="1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dirty="0" sz="4400" spc="-90" b="1">
                <a:solidFill>
                  <a:srgbClr val="000000"/>
                </a:solidFill>
                <a:latin typeface="Trebuchet MS"/>
                <a:cs typeface="Trebuchet MS"/>
              </a:rPr>
              <a:t>Design</a:t>
            </a:r>
            <a:r>
              <a:rPr dirty="0" sz="4400" spc="-550" b="1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dirty="0" sz="4400" spc="-155" b="1">
                <a:solidFill>
                  <a:srgbClr val="000000"/>
                </a:solidFill>
                <a:latin typeface="Trebuchet MS"/>
                <a:cs typeface="Trebuchet MS"/>
              </a:rPr>
              <a:t>and</a:t>
            </a:r>
            <a:r>
              <a:rPr dirty="0" sz="4400" spc="-520" b="1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dirty="0" sz="4400" spc="-155" b="1">
                <a:solidFill>
                  <a:srgbClr val="000000"/>
                </a:solidFill>
                <a:latin typeface="Trebuchet MS"/>
                <a:cs typeface="Trebuchet MS"/>
              </a:rPr>
              <a:t>Endpoints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38200" y="1524000"/>
            <a:ext cx="5162550" cy="476250"/>
          </a:xfrm>
          <a:prstGeom prst="rect">
            <a:avLst/>
          </a:prstGeom>
          <a:solidFill>
            <a:srgbClr val="172B54"/>
          </a:solidFill>
        </p:spPr>
        <p:txBody>
          <a:bodyPr wrap="square" lIns="0" tIns="44450" rIns="0" bIns="0" rtlCol="0" vert="horz">
            <a:spAutoFit/>
          </a:bodyPr>
          <a:lstStyle/>
          <a:p>
            <a:pPr marL="93345">
              <a:lnSpc>
                <a:spcPct val="100000"/>
              </a:lnSpc>
              <a:spcBef>
                <a:spcPts val="350"/>
              </a:spcBef>
            </a:pPr>
            <a:r>
              <a:rPr dirty="0" sz="2400" spc="-80" b="1">
                <a:solidFill>
                  <a:srgbClr val="FFFFFF"/>
                </a:solidFill>
                <a:latin typeface="Arial"/>
                <a:cs typeface="Arial"/>
              </a:rPr>
              <a:t>Design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93762" y="2150681"/>
            <a:ext cx="5015865" cy="2823845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marL="266700" marR="269875" indent="-229235">
              <a:lnSpc>
                <a:spcPts val="2550"/>
              </a:lnSpc>
              <a:spcBef>
                <a:spcPts val="459"/>
              </a:spcBef>
              <a:buFont typeface="Arial"/>
              <a:buChar char="•"/>
              <a:tabLst>
                <a:tab pos="267335" algn="l"/>
              </a:tabLst>
            </a:pPr>
            <a:r>
              <a:rPr dirty="0" sz="2400" spc="50">
                <a:latin typeface="Calibri"/>
                <a:cs typeface="Calibri"/>
              </a:rPr>
              <a:t>1:1 randomization </a:t>
            </a:r>
            <a:r>
              <a:rPr dirty="0" sz="2400" spc="45">
                <a:latin typeface="Calibri"/>
                <a:cs typeface="Calibri"/>
              </a:rPr>
              <a:t>between</a:t>
            </a:r>
            <a:r>
              <a:rPr dirty="0" sz="2400" spc="-270">
                <a:latin typeface="Calibri"/>
                <a:cs typeface="Calibri"/>
              </a:rPr>
              <a:t> </a:t>
            </a:r>
            <a:r>
              <a:rPr dirty="0" sz="2400" spc="50">
                <a:latin typeface="Calibri"/>
                <a:cs typeface="Calibri"/>
              </a:rPr>
              <a:t>TriClip  </a:t>
            </a:r>
            <a:r>
              <a:rPr dirty="0" sz="2400" spc="80">
                <a:latin typeface="Calibri"/>
                <a:cs typeface="Calibri"/>
              </a:rPr>
              <a:t>device</a:t>
            </a:r>
            <a:r>
              <a:rPr dirty="0" sz="2400" spc="-95">
                <a:latin typeface="Calibri"/>
                <a:cs typeface="Calibri"/>
              </a:rPr>
              <a:t> </a:t>
            </a:r>
            <a:r>
              <a:rPr dirty="0" sz="2400" spc="95">
                <a:latin typeface="Calibri"/>
                <a:cs typeface="Calibri"/>
              </a:rPr>
              <a:t>and</a:t>
            </a:r>
            <a:r>
              <a:rPr dirty="0" sz="2400" spc="-90">
                <a:latin typeface="Calibri"/>
                <a:cs typeface="Calibri"/>
              </a:rPr>
              <a:t> </a:t>
            </a:r>
            <a:r>
              <a:rPr dirty="0" sz="2400" spc="105">
                <a:latin typeface="Calibri"/>
                <a:cs typeface="Calibri"/>
              </a:rPr>
              <a:t>medical</a:t>
            </a:r>
            <a:r>
              <a:rPr dirty="0" sz="2400" spc="-50">
                <a:latin typeface="Calibri"/>
                <a:cs typeface="Calibri"/>
              </a:rPr>
              <a:t> </a:t>
            </a:r>
            <a:r>
              <a:rPr dirty="0" sz="2400" spc="15">
                <a:latin typeface="Calibri"/>
                <a:cs typeface="Calibri"/>
              </a:rPr>
              <a:t>therapy</a:t>
            </a:r>
            <a:endParaRPr sz="2400">
              <a:latin typeface="Calibri"/>
              <a:cs typeface="Calibri"/>
            </a:endParaRPr>
          </a:p>
          <a:p>
            <a:pPr marL="266700" indent="-229235">
              <a:lnSpc>
                <a:spcPct val="100000"/>
              </a:lnSpc>
              <a:spcBef>
                <a:spcPts val="925"/>
              </a:spcBef>
              <a:buFont typeface="Arial"/>
              <a:buChar char="•"/>
              <a:tabLst>
                <a:tab pos="267335" algn="l"/>
              </a:tabLst>
            </a:pPr>
            <a:r>
              <a:rPr dirty="0" sz="2400">
                <a:latin typeface="Calibri"/>
                <a:cs typeface="Calibri"/>
              </a:rPr>
              <a:t>Total</a:t>
            </a:r>
            <a:r>
              <a:rPr dirty="0" sz="2400" spc="-125">
                <a:latin typeface="Calibri"/>
                <a:cs typeface="Calibri"/>
              </a:rPr>
              <a:t> </a:t>
            </a:r>
            <a:r>
              <a:rPr dirty="0" sz="2400" spc="30">
                <a:latin typeface="Calibri"/>
                <a:cs typeface="Calibri"/>
              </a:rPr>
              <a:t>of</a:t>
            </a:r>
            <a:r>
              <a:rPr dirty="0" sz="2400" spc="-70">
                <a:latin typeface="Calibri"/>
                <a:cs typeface="Calibri"/>
              </a:rPr>
              <a:t> </a:t>
            </a:r>
            <a:r>
              <a:rPr dirty="0" sz="2400" spc="80">
                <a:latin typeface="Calibri"/>
                <a:cs typeface="Calibri"/>
              </a:rPr>
              <a:t>572</a:t>
            </a:r>
            <a:r>
              <a:rPr dirty="0" sz="2400" spc="-110">
                <a:latin typeface="Calibri"/>
                <a:cs typeface="Calibri"/>
              </a:rPr>
              <a:t> </a:t>
            </a:r>
            <a:r>
              <a:rPr dirty="0" sz="2400" spc="110">
                <a:latin typeface="Calibri"/>
                <a:cs typeface="Calibri"/>
              </a:rPr>
              <a:t>subjects</a:t>
            </a:r>
            <a:r>
              <a:rPr dirty="0" sz="2400" spc="-65">
                <a:latin typeface="Calibri"/>
                <a:cs typeface="Calibri"/>
              </a:rPr>
              <a:t> </a:t>
            </a:r>
            <a:r>
              <a:rPr dirty="0" sz="2400" spc="60">
                <a:latin typeface="Calibri"/>
                <a:cs typeface="Calibri"/>
              </a:rPr>
              <a:t>randomized</a:t>
            </a:r>
            <a:endParaRPr sz="2400">
              <a:latin typeface="Calibri"/>
              <a:cs typeface="Calibri"/>
            </a:endParaRPr>
          </a:p>
          <a:p>
            <a:pPr marL="266700" indent="-229235">
              <a:lnSpc>
                <a:spcPct val="100000"/>
              </a:lnSpc>
              <a:spcBef>
                <a:spcPts val="950"/>
              </a:spcBef>
              <a:buFont typeface="Arial"/>
              <a:buChar char="•"/>
              <a:tabLst>
                <a:tab pos="267335" algn="l"/>
              </a:tabLst>
            </a:pPr>
            <a:r>
              <a:rPr dirty="0" sz="2400" spc="45">
                <a:latin typeface="Calibri"/>
                <a:cs typeface="Calibri"/>
              </a:rPr>
              <a:t>Primary </a:t>
            </a:r>
            <a:r>
              <a:rPr dirty="0" sz="2400" spc="55">
                <a:latin typeface="Calibri"/>
                <a:cs typeface="Calibri"/>
              </a:rPr>
              <a:t>endpoint</a:t>
            </a:r>
            <a:r>
              <a:rPr dirty="0" sz="2400" spc="-229">
                <a:latin typeface="Calibri"/>
                <a:cs typeface="Calibri"/>
              </a:rPr>
              <a:t> </a:t>
            </a:r>
            <a:r>
              <a:rPr dirty="0" sz="2400" spc="70">
                <a:latin typeface="Calibri"/>
                <a:cs typeface="Calibri"/>
              </a:rPr>
              <a:t>met</a:t>
            </a:r>
            <a:r>
              <a:rPr dirty="0" baseline="26881" sz="2325" spc="104">
                <a:latin typeface="Calibri"/>
                <a:cs typeface="Calibri"/>
              </a:rPr>
              <a:t>1</a:t>
            </a:r>
            <a:endParaRPr baseline="26881" sz="2325">
              <a:latin typeface="Calibri"/>
              <a:cs typeface="Calibri"/>
            </a:endParaRPr>
          </a:p>
          <a:p>
            <a:pPr marL="266700" marR="30480" indent="-229235">
              <a:lnSpc>
                <a:spcPct val="90000"/>
              </a:lnSpc>
              <a:spcBef>
                <a:spcPts val="1160"/>
              </a:spcBef>
              <a:buFont typeface="Arial"/>
              <a:buChar char="•"/>
              <a:tabLst>
                <a:tab pos="267335" algn="l"/>
              </a:tabLst>
            </a:pPr>
            <a:r>
              <a:rPr dirty="0" sz="2400" spc="85">
                <a:latin typeface="Calibri"/>
                <a:cs typeface="Calibri"/>
              </a:rPr>
              <a:t>Crossover </a:t>
            </a:r>
            <a:r>
              <a:rPr dirty="0" sz="2400">
                <a:latin typeface="Calibri"/>
                <a:cs typeface="Calibri"/>
              </a:rPr>
              <a:t>to </a:t>
            </a:r>
            <a:r>
              <a:rPr dirty="0" sz="2400" spc="80">
                <a:latin typeface="Calibri"/>
                <a:cs typeface="Calibri"/>
              </a:rPr>
              <a:t>device </a:t>
            </a:r>
            <a:r>
              <a:rPr dirty="0" sz="2400" spc="25">
                <a:latin typeface="Calibri"/>
                <a:cs typeface="Calibri"/>
              </a:rPr>
              <a:t>treatment  </a:t>
            </a:r>
            <a:r>
              <a:rPr dirty="0" sz="2400" spc="65">
                <a:latin typeface="Calibri"/>
                <a:cs typeface="Calibri"/>
              </a:rPr>
              <a:t>allowed</a:t>
            </a:r>
            <a:r>
              <a:rPr dirty="0" sz="2400" spc="-95">
                <a:latin typeface="Calibri"/>
                <a:cs typeface="Calibri"/>
              </a:rPr>
              <a:t> </a:t>
            </a:r>
            <a:r>
              <a:rPr dirty="0" sz="2400" spc="20">
                <a:latin typeface="Calibri"/>
                <a:cs typeface="Calibri"/>
              </a:rPr>
              <a:t>after</a:t>
            </a:r>
            <a:r>
              <a:rPr dirty="0" sz="2400" spc="-85">
                <a:latin typeface="Calibri"/>
                <a:cs typeface="Calibri"/>
              </a:rPr>
              <a:t> </a:t>
            </a:r>
            <a:r>
              <a:rPr dirty="0" sz="2400" spc="50">
                <a:latin typeface="Calibri"/>
                <a:cs typeface="Calibri"/>
              </a:rPr>
              <a:t>1-year</a:t>
            </a:r>
            <a:r>
              <a:rPr dirty="0" sz="2400" spc="-80">
                <a:latin typeface="Calibri"/>
                <a:cs typeface="Calibri"/>
              </a:rPr>
              <a:t> </a:t>
            </a:r>
            <a:r>
              <a:rPr dirty="0" sz="2400" spc="50">
                <a:latin typeface="Calibri"/>
                <a:cs typeface="Calibri"/>
              </a:rPr>
              <a:t>follow-up</a:t>
            </a:r>
            <a:r>
              <a:rPr dirty="0" sz="2400" spc="-95">
                <a:latin typeface="Calibri"/>
                <a:cs typeface="Calibri"/>
              </a:rPr>
              <a:t> </a:t>
            </a:r>
            <a:r>
              <a:rPr dirty="0" sz="2400" spc="15">
                <a:latin typeface="Calibri"/>
                <a:cs typeface="Calibri"/>
              </a:rPr>
              <a:t>if</a:t>
            </a:r>
            <a:r>
              <a:rPr dirty="0" sz="2400" spc="-75">
                <a:latin typeface="Calibri"/>
                <a:cs typeface="Calibri"/>
              </a:rPr>
              <a:t> </a:t>
            </a:r>
            <a:r>
              <a:rPr dirty="0" sz="2400" spc="30">
                <a:latin typeface="Calibri"/>
                <a:cs typeface="Calibri"/>
              </a:rPr>
              <a:t>trial  </a:t>
            </a:r>
            <a:r>
              <a:rPr dirty="0" sz="2400" spc="85">
                <a:latin typeface="Calibri"/>
                <a:cs typeface="Calibri"/>
              </a:rPr>
              <a:t>inclusion </a:t>
            </a:r>
            <a:r>
              <a:rPr dirty="0" sz="2400" spc="45">
                <a:latin typeface="Calibri"/>
                <a:cs typeface="Calibri"/>
              </a:rPr>
              <a:t>criteria </a:t>
            </a:r>
            <a:r>
              <a:rPr dirty="0" sz="2400" spc="70">
                <a:latin typeface="Calibri"/>
                <a:cs typeface="Calibri"/>
              </a:rPr>
              <a:t>still</a:t>
            </a:r>
            <a:r>
              <a:rPr dirty="0" sz="2400" spc="-360">
                <a:latin typeface="Calibri"/>
                <a:cs typeface="Calibri"/>
              </a:rPr>
              <a:t> </a:t>
            </a:r>
            <a:r>
              <a:rPr dirty="0" sz="2400" spc="50">
                <a:latin typeface="Calibri"/>
                <a:cs typeface="Calibri"/>
              </a:rPr>
              <a:t>met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172200" y="1524000"/>
            <a:ext cx="5181600" cy="476250"/>
          </a:xfrm>
          <a:prstGeom prst="rect">
            <a:avLst/>
          </a:prstGeom>
          <a:solidFill>
            <a:srgbClr val="F1F1F1"/>
          </a:solidFill>
        </p:spPr>
        <p:txBody>
          <a:bodyPr wrap="square" lIns="0" tIns="44450" rIns="0" bIns="0" rtlCol="0" vert="horz">
            <a:spAutoFit/>
          </a:bodyPr>
          <a:lstStyle/>
          <a:p>
            <a:pPr marL="95885">
              <a:lnSpc>
                <a:spcPct val="100000"/>
              </a:lnSpc>
              <a:spcBef>
                <a:spcPts val="350"/>
              </a:spcBef>
            </a:pPr>
            <a:r>
              <a:rPr dirty="0" sz="2400" spc="-50" b="1">
                <a:solidFill>
                  <a:srgbClr val="FFFFFF"/>
                </a:solidFill>
                <a:latin typeface="Arial"/>
                <a:cs typeface="Arial"/>
              </a:rPr>
              <a:t>Prespecified 2-year</a:t>
            </a:r>
            <a:r>
              <a:rPr dirty="0" sz="2400" spc="-30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80" b="1">
                <a:solidFill>
                  <a:srgbClr val="FFFFFF"/>
                </a:solidFill>
                <a:latin typeface="Arial"/>
                <a:cs typeface="Arial"/>
              </a:rPr>
              <a:t>Endpoints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58419" rIns="0" bIns="0" rtlCol="0" vert="horz">
            <a:spAutoFit/>
          </a:bodyPr>
          <a:lstStyle/>
          <a:p>
            <a:pPr marL="5837555" marR="246379" indent="-514984">
              <a:lnSpc>
                <a:spcPts val="2550"/>
              </a:lnSpc>
              <a:spcBef>
                <a:spcPts val="459"/>
              </a:spcBef>
              <a:buAutoNum type="arabicPeriod"/>
              <a:tabLst>
                <a:tab pos="5837555" algn="l"/>
                <a:tab pos="5838190" algn="l"/>
              </a:tabLst>
            </a:pPr>
            <a:r>
              <a:rPr dirty="0" spc="55">
                <a:solidFill>
                  <a:srgbClr val="F1F1F1"/>
                </a:solidFill>
              </a:rPr>
              <a:t>Recurrent </a:t>
            </a:r>
            <a:r>
              <a:rPr dirty="0" spc="190">
                <a:solidFill>
                  <a:srgbClr val="F1F1F1"/>
                </a:solidFill>
              </a:rPr>
              <a:t>HF</a:t>
            </a:r>
            <a:r>
              <a:rPr dirty="0" spc="-380">
                <a:solidFill>
                  <a:srgbClr val="F1F1F1"/>
                </a:solidFill>
              </a:rPr>
              <a:t> </a:t>
            </a:r>
            <a:r>
              <a:rPr dirty="0" spc="75">
                <a:solidFill>
                  <a:srgbClr val="F1F1F1"/>
                </a:solidFill>
              </a:rPr>
              <a:t>hospitalizations </a:t>
            </a:r>
            <a:r>
              <a:rPr dirty="0" spc="10">
                <a:solidFill>
                  <a:srgbClr val="F1F1F1"/>
                </a:solidFill>
              </a:rPr>
              <a:t>at  </a:t>
            </a:r>
            <a:r>
              <a:rPr dirty="0" spc="60">
                <a:solidFill>
                  <a:srgbClr val="F1F1F1"/>
                </a:solidFill>
              </a:rPr>
              <a:t>24</a:t>
            </a:r>
            <a:r>
              <a:rPr dirty="0" spc="-35">
                <a:solidFill>
                  <a:srgbClr val="F1F1F1"/>
                </a:solidFill>
              </a:rPr>
              <a:t> </a:t>
            </a:r>
            <a:r>
              <a:rPr dirty="0" spc="90">
                <a:solidFill>
                  <a:srgbClr val="F1F1F1"/>
                </a:solidFill>
              </a:rPr>
              <a:t>months</a:t>
            </a:r>
          </a:p>
          <a:p>
            <a:pPr marL="5837555" marR="5080" indent="-514984">
              <a:lnSpc>
                <a:spcPct val="90400"/>
              </a:lnSpc>
              <a:spcBef>
                <a:spcPts val="1200"/>
              </a:spcBef>
              <a:buAutoNum type="arabicPeriod"/>
              <a:tabLst>
                <a:tab pos="5837555" algn="l"/>
                <a:tab pos="5838190" algn="l"/>
              </a:tabLst>
            </a:pPr>
            <a:r>
              <a:rPr dirty="0" spc="65">
                <a:solidFill>
                  <a:srgbClr val="F1F1F1"/>
                </a:solidFill>
              </a:rPr>
              <a:t>Freedom </a:t>
            </a:r>
            <a:r>
              <a:rPr dirty="0" spc="35">
                <a:solidFill>
                  <a:srgbClr val="F1F1F1"/>
                </a:solidFill>
              </a:rPr>
              <a:t>from </a:t>
            </a:r>
            <a:r>
              <a:rPr dirty="0" spc="120">
                <a:solidFill>
                  <a:srgbClr val="F1F1F1"/>
                </a:solidFill>
              </a:rPr>
              <a:t>all-cause</a:t>
            </a:r>
            <a:r>
              <a:rPr dirty="0" spc="-409">
                <a:solidFill>
                  <a:srgbClr val="F1F1F1"/>
                </a:solidFill>
              </a:rPr>
              <a:t> </a:t>
            </a:r>
            <a:r>
              <a:rPr dirty="0" spc="25">
                <a:solidFill>
                  <a:srgbClr val="F1F1F1"/>
                </a:solidFill>
              </a:rPr>
              <a:t>mortality,  </a:t>
            </a:r>
            <a:r>
              <a:rPr dirty="0" spc="80">
                <a:solidFill>
                  <a:srgbClr val="F1F1F1"/>
                </a:solidFill>
              </a:rPr>
              <a:t>tricuspid </a:t>
            </a:r>
            <a:r>
              <a:rPr dirty="0" spc="50">
                <a:solidFill>
                  <a:srgbClr val="F1F1F1"/>
                </a:solidFill>
              </a:rPr>
              <a:t>valve </a:t>
            </a:r>
            <a:r>
              <a:rPr dirty="0" spc="25">
                <a:solidFill>
                  <a:srgbClr val="F1F1F1"/>
                </a:solidFill>
              </a:rPr>
              <a:t>surgery, </a:t>
            </a:r>
            <a:r>
              <a:rPr dirty="0" spc="70">
                <a:solidFill>
                  <a:srgbClr val="F1F1F1"/>
                </a:solidFill>
              </a:rPr>
              <a:t>and  </a:t>
            </a:r>
            <a:r>
              <a:rPr dirty="0" spc="80">
                <a:solidFill>
                  <a:srgbClr val="F1F1F1"/>
                </a:solidFill>
              </a:rPr>
              <a:t>tricuspid </a:t>
            </a:r>
            <a:r>
              <a:rPr dirty="0" spc="50">
                <a:solidFill>
                  <a:srgbClr val="F1F1F1"/>
                </a:solidFill>
              </a:rPr>
              <a:t>valve </a:t>
            </a:r>
            <a:r>
              <a:rPr dirty="0" spc="25">
                <a:solidFill>
                  <a:srgbClr val="F1F1F1"/>
                </a:solidFill>
              </a:rPr>
              <a:t>intervention </a:t>
            </a:r>
            <a:r>
              <a:rPr dirty="0" spc="45">
                <a:solidFill>
                  <a:srgbClr val="F1F1F1"/>
                </a:solidFill>
              </a:rPr>
              <a:t>at </a:t>
            </a:r>
            <a:r>
              <a:rPr dirty="0" spc="60">
                <a:solidFill>
                  <a:srgbClr val="F1F1F1"/>
                </a:solidFill>
              </a:rPr>
              <a:t>24  </a:t>
            </a:r>
            <a:r>
              <a:rPr dirty="0" spc="90">
                <a:solidFill>
                  <a:srgbClr val="F1F1F1"/>
                </a:solidFill>
              </a:rPr>
              <a:t>months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2762250" y="6381750"/>
            <a:ext cx="6667500" cy="219075"/>
          </a:xfrm>
          <a:prstGeom prst="rect">
            <a:avLst/>
          </a:prstGeom>
          <a:solidFill>
            <a:srgbClr val="FFFFFF"/>
          </a:solidFill>
          <a:ln w="19050">
            <a:solidFill>
              <a:srgbClr val="172B54"/>
            </a:solidFill>
          </a:ln>
        </p:spPr>
        <p:txBody>
          <a:bodyPr wrap="square" lIns="0" tIns="51435" rIns="0" bIns="0" rtlCol="0" vert="horz">
            <a:spAutoFit/>
          </a:bodyPr>
          <a:lstStyle/>
          <a:p>
            <a:pPr marL="246379">
              <a:lnSpc>
                <a:spcPct val="100000"/>
              </a:lnSpc>
              <a:spcBef>
                <a:spcPts val="405"/>
              </a:spcBef>
            </a:pPr>
            <a:r>
              <a:rPr dirty="0" baseline="22222" sz="750" spc="37">
                <a:latin typeface="Calibri"/>
                <a:cs typeface="Calibri"/>
              </a:rPr>
              <a:t>1</a:t>
            </a:r>
            <a:r>
              <a:rPr dirty="0" baseline="22222" sz="750" spc="7">
                <a:latin typeface="Calibri"/>
                <a:cs typeface="Calibri"/>
              </a:rPr>
              <a:t> </a:t>
            </a:r>
            <a:r>
              <a:rPr dirty="0" sz="800" spc="20">
                <a:latin typeface="Calibri"/>
                <a:cs typeface="Calibri"/>
              </a:rPr>
              <a:t>Sorajja</a:t>
            </a:r>
            <a:r>
              <a:rPr dirty="0" sz="800" spc="-10">
                <a:latin typeface="Calibri"/>
                <a:cs typeface="Calibri"/>
              </a:rPr>
              <a:t> </a:t>
            </a:r>
            <a:r>
              <a:rPr dirty="0" sz="800" spc="35">
                <a:latin typeface="Calibri"/>
                <a:cs typeface="Calibri"/>
              </a:rPr>
              <a:t>P,</a:t>
            </a:r>
            <a:r>
              <a:rPr dirty="0" sz="800" spc="-40">
                <a:latin typeface="Calibri"/>
                <a:cs typeface="Calibri"/>
              </a:rPr>
              <a:t> </a:t>
            </a:r>
            <a:r>
              <a:rPr dirty="0" sz="800" spc="20">
                <a:latin typeface="Calibri"/>
                <a:cs typeface="Calibri"/>
              </a:rPr>
              <a:t>Whisenant</a:t>
            </a:r>
            <a:r>
              <a:rPr dirty="0" sz="800" spc="5">
                <a:latin typeface="Calibri"/>
                <a:cs typeface="Calibri"/>
              </a:rPr>
              <a:t> </a:t>
            </a:r>
            <a:r>
              <a:rPr dirty="0" sz="800" spc="25">
                <a:latin typeface="Calibri"/>
                <a:cs typeface="Calibri"/>
              </a:rPr>
              <a:t>B,</a:t>
            </a:r>
            <a:r>
              <a:rPr dirty="0" sz="800" spc="35">
                <a:latin typeface="Calibri"/>
                <a:cs typeface="Calibri"/>
              </a:rPr>
              <a:t> </a:t>
            </a:r>
            <a:r>
              <a:rPr dirty="0" sz="800" spc="25">
                <a:latin typeface="Calibri"/>
                <a:cs typeface="Calibri"/>
              </a:rPr>
              <a:t>Hamid</a:t>
            </a:r>
            <a:r>
              <a:rPr dirty="0" sz="800" spc="40">
                <a:latin typeface="Calibri"/>
                <a:cs typeface="Calibri"/>
              </a:rPr>
              <a:t> </a:t>
            </a:r>
            <a:r>
              <a:rPr dirty="0" sz="800" spc="20">
                <a:latin typeface="Calibri"/>
                <a:cs typeface="Calibri"/>
              </a:rPr>
              <a:t>N,</a:t>
            </a:r>
            <a:r>
              <a:rPr dirty="0" sz="800" spc="-40">
                <a:latin typeface="Calibri"/>
                <a:cs typeface="Calibri"/>
              </a:rPr>
              <a:t> </a:t>
            </a:r>
            <a:r>
              <a:rPr dirty="0" sz="800" spc="25">
                <a:latin typeface="Calibri"/>
                <a:cs typeface="Calibri"/>
              </a:rPr>
              <a:t>et</a:t>
            </a:r>
            <a:r>
              <a:rPr dirty="0" sz="800" spc="5">
                <a:latin typeface="Calibri"/>
                <a:cs typeface="Calibri"/>
              </a:rPr>
              <a:t> </a:t>
            </a:r>
            <a:r>
              <a:rPr dirty="0" sz="800" spc="20">
                <a:latin typeface="Calibri"/>
                <a:cs typeface="Calibri"/>
              </a:rPr>
              <a:t>al.</a:t>
            </a:r>
            <a:r>
              <a:rPr dirty="0" sz="800" spc="-40">
                <a:latin typeface="Calibri"/>
                <a:cs typeface="Calibri"/>
              </a:rPr>
              <a:t> </a:t>
            </a:r>
            <a:r>
              <a:rPr dirty="0" sz="800" spc="20">
                <a:latin typeface="Calibri"/>
                <a:cs typeface="Calibri"/>
              </a:rPr>
              <a:t>Transcatheter</a:t>
            </a:r>
            <a:r>
              <a:rPr dirty="0" sz="800">
                <a:latin typeface="Calibri"/>
                <a:cs typeface="Calibri"/>
              </a:rPr>
              <a:t> </a:t>
            </a:r>
            <a:r>
              <a:rPr dirty="0" sz="800" spc="20">
                <a:latin typeface="Calibri"/>
                <a:cs typeface="Calibri"/>
              </a:rPr>
              <a:t>Repair</a:t>
            </a:r>
            <a:r>
              <a:rPr dirty="0" sz="800" spc="-5">
                <a:latin typeface="Calibri"/>
                <a:cs typeface="Calibri"/>
              </a:rPr>
              <a:t> </a:t>
            </a:r>
            <a:r>
              <a:rPr dirty="0" sz="800">
                <a:latin typeface="Calibri"/>
                <a:cs typeface="Calibri"/>
              </a:rPr>
              <a:t>for</a:t>
            </a:r>
            <a:r>
              <a:rPr dirty="0" sz="800" spc="-80">
                <a:latin typeface="Calibri"/>
                <a:cs typeface="Calibri"/>
              </a:rPr>
              <a:t> </a:t>
            </a:r>
            <a:r>
              <a:rPr dirty="0" sz="800" spc="25">
                <a:latin typeface="Calibri"/>
                <a:cs typeface="Calibri"/>
              </a:rPr>
              <a:t>Patients</a:t>
            </a:r>
            <a:r>
              <a:rPr dirty="0" sz="800" spc="20">
                <a:latin typeface="Calibri"/>
                <a:cs typeface="Calibri"/>
              </a:rPr>
              <a:t> </a:t>
            </a:r>
            <a:r>
              <a:rPr dirty="0" sz="800" spc="-5">
                <a:latin typeface="Calibri"/>
                <a:cs typeface="Calibri"/>
              </a:rPr>
              <a:t>with</a:t>
            </a:r>
            <a:r>
              <a:rPr dirty="0" sz="800" spc="-30">
                <a:latin typeface="Calibri"/>
                <a:cs typeface="Calibri"/>
              </a:rPr>
              <a:t> </a:t>
            </a:r>
            <a:r>
              <a:rPr dirty="0" sz="800" spc="30">
                <a:latin typeface="Calibri"/>
                <a:cs typeface="Calibri"/>
              </a:rPr>
              <a:t>Tricuspid</a:t>
            </a:r>
            <a:r>
              <a:rPr dirty="0" sz="800" spc="-40">
                <a:latin typeface="Calibri"/>
                <a:cs typeface="Calibri"/>
              </a:rPr>
              <a:t> </a:t>
            </a:r>
            <a:r>
              <a:rPr dirty="0" sz="800" spc="10">
                <a:latin typeface="Calibri"/>
                <a:cs typeface="Calibri"/>
              </a:rPr>
              <a:t>Regurgitation.</a:t>
            </a:r>
            <a:r>
              <a:rPr dirty="0" sz="800" spc="-100">
                <a:latin typeface="Calibri"/>
                <a:cs typeface="Calibri"/>
              </a:rPr>
              <a:t> </a:t>
            </a:r>
            <a:r>
              <a:rPr dirty="0" sz="800" spc="65" i="1">
                <a:latin typeface="Calibri"/>
                <a:cs typeface="Calibri"/>
              </a:rPr>
              <a:t>N</a:t>
            </a:r>
            <a:r>
              <a:rPr dirty="0" sz="800" spc="-15" i="1">
                <a:latin typeface="Calibri"/>
                <a:cs typeface="Calibri"/>
              </a:rPr>
              <a:t> </a:t>
            </a:r>
            <a:r>
              <a:rPr dirty="0" sz="800" spc="20" i="1">
                <a:latin typeface="Calibri"/>
                <a:cs typeface="Calibri"/>
              </a:rPr>
              <a:t>Engl</a:t>
            </a:r>
            <a:r>
              <a:rPr dirty="0" sz="800" spc="-20" i="1">
                <a:latin typeface="Calibri"/>
                <a:cs typeface="Calibri"/>
              </a:rPr>
              <a:t> </a:t>
            </a:r>
            <a:r>
              <a:rPr dirty="0" sz="800" spc="15" i="1">
                <a:latin typeface="Calibri"/>
                <a:cs typeface="Calibri"/>
              </a:rPr>
              <a:t>J</a:t>
            </a:r>
            <a:r>
              <a:rPr dirty="0" sz="800" spc="-75" i="1">
                <a:latin typeface="Calibri"/>
                <a:cs typeface="Calibri"/>
              </a:rPr>
              <a:t> </a:t>
            </a:r>
            <a:r>
              <a:rPr dirty="0" sz="800" spc="20" i="1">
                <a:latin typeface="Calibri"/>
                <a:cs typeface="Calibri"/>
              </a:rPr>
              <a:t>Med</a:t>
            </a:r>
            <a:r>
              <a:rPr dirty="0" sz="800" spc="20">
                <a:latin typeface="Calibri"/>
                <a:cs typeface="Calibri"/>
              </a:rPr>
              <a:t>.</a:t>
            </a:r>
            <a:r>
              <a:rPr dirty="0" sz="800" spc="-35">
                <a:latin typeface="Calibri"/>
                <a:cs typeface="Calibri"/>
              </a:rPr>
              <a:t> </a:t>
            </a:r>
            <a:r>
              <a:rPr dirty="0" sz="800" spc="15">
                <a:latin typeface="Calibri"/>
                <a:cs typeface="Calibri"/>
              </a:rPr>
              <a:t>2023;388(20):1833-1842.</a:t>
            </a:r>
            <a:endParaRPr sz="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9162" y="607377"/>
            <a:ext cx="6645909" cy="701040"/>
          </a:xfrm>
          <a:prstGeom prst="rect"/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4400" spc="-140" b="1">
                <a:solidFill>
                  <a:srgbClr val="000000"/>
                </a:solidFill>
                <a:latin typeface="Trebuchet MS"/>
                <a:cs typeface="Trebuchet MS"/>
              </a:rPr>
              <a:t>Study</a:t>
            </a:r>
            <a:r>
              <a:rPr dirty="0" sz="4400" spc="-455" b="1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dirty="0" sz="4400" spc="-90" b="1">
                <a:solidFill>
                  <a:srgbClr val="000000"/>
                </a:solidFill>
                <a:latin typeface="Trebuchet MS"/>
                <a:cs typeface="Trebuchet MS"/>
              </a:rPr>
              <a:t>Design</a:t>
            </a:r>
            <a:r>
              <a:rPr dirty="0" sz="4400" spc="-550" b="1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dirty="0" sz="4400" spc="-155" b="1">
                <a:solidFill>
                  <a:srgbClr val="000000"/>
                </a:solidFill>
                <a:latin typeface="Trebuchet MS"/>
                <a:cs typeface="Trebuchet MS"/>
              </a:rPr>
              <a:t>and</a:t>
            </a:r>
            <a:r>
              <a:rPr dirty="0" sz="4400" spc="-520" b="1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dirty="0" sz="4400" spc="-155" b="1">
                <a:solidFill>
                  <a:srgbClr val="000000"/>
                </a:solidFill>
                <a:latin typeface="Trebuchet MS"/>
                <a:cs typeface="Trebuchet MS"/>
              </a:rPr>
              <a:t>Endpoints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38200" y="1524000"/>
            <a:ext cx="5162550" cy="476250"/>
          </a:xfrm>
          <a:prstGeom prst="rect">
            <a:avLst/>
          </a:prstGeom>
          <a:solidFill>
            <a:srgbClr val="F1F1F1"/>
          </a:solidFill>
        </p:spPr>
        <p:txBody>
          <a:bodyPr wrap="square" lIns="0" tIns="44450" rIns="0" bIns="0" rtlCol="0" vert="horz">
            <a:spAutoFit/>
          </a:bodyPr>
          <a:lstStyle/>
          <a:p>
            <a:pPr marL="93345">
              <a:lnSpc>
                <a:spcPct val="100000"/>
              </a:lnSpc>
              <a:spcBef>
                <a:spcPts val="350"/>
              </a:spcBef>
            </a:pPr>
            <a:r>
              <a:rPr dirty="0" sz="2400" spc="-80" b="1">
                <a:solidFill>
                  <a:srgbClr val="FFFFFF"/>
                </a:solidFill>
                <a:latin typeface="Arial"/>
                <a:cs typeface="Arial"/>
              </a:rPr>
              <a:t>Design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93762" y="2150681"/>
            <a:ext cx="5015865" cy="2823845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marL="266700" marR="269875" indent="-229235">
              <a:lnSpc>
                <a:spcPts val="2550"/>
              </a:lnSpc>
              <a:spcBef>
                <a:spcPts val="459"/>
              </a:spcBef>
              <a:buFont typeface="Arial"/>
              <a:buChar char="•"/>
              <a:tabLst>
                <a:tab pos="267335" algn="l"/>
              </a:tabLst>
            </a:pPr>
            <a:r>
              <a:rPr dirty="0" sz="2400" spc="50">
                <a:solidFill>
                  <a:srgbClr val="F1F1F1"/>
                </a:solidFill>
                <a:latin typeface="Calibri"/>
                <a:cs typeface="Calibri"/>
              </a:rPr>
              <a:t>1:1 randomization </a:t>
            </a:r>
            <a:r>
              <a:rPr dirty="0" sz="2400" spc="45">
                <a:solidFill>
                  <a:srgbClr val="F1F1F1"/>
                </a:solidFill>
                <a:latin typeface="Calibri"/>
                <a:cs typeface="Calibri"/>
              </a:rPr>
              <a:t>between</a:t>
            </a:r>
            <a:r>
              <a:rPr dirty="0" sz="2400" spc="-270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dirty="0" sz="2400" spc="50">
                <a:solidFill>
                  <a:srgbClr val="F1F1F1"/>
                </a:solidFill>
                <a:latin typeface="Calibri"/>
                <a:cs typeface="Calibri"/>
              </a:rPr>
              <a:t>TriClip  </a:t>
            </a:r>
            <a:r>
              <a:rPr dirty="0" sz="2400" spc="80">
                <a:solidFill>
                  <a:srgbClr val="F1F1F1"/>
                </a:solidFill>
                <a:latin typeface="Calibri"/>
                <a:cs typeface="Calibri"/>
              </a:rPr>
              <a:t>device</a:t>
            </a:r>
            <a:r>
              <a:rPr dirty="0" sz="2400" spc="-95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dirty="0" sz="2400" spc="95">
                <a:solidFill>
                  <a:srgbClr val="F1F1F1"/>
                </a:solidFill>
                <a:latin typeface="Calibri"/>
                <a:cs typeface="Calibri"/>
              </a:rPr>
              <a:t>and</a:t>
            </a:r>
            <a:r>
              <a:rPr dirty="0" sz="2400" spc="-90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dirty="0" sz="2400" spc="105">
                <a:solidFill>
                  <a:srgbClr val="F1F1F1"/>
                </a:solidFill>
                <a:latin typeface="Calibri"/>
                <a:cs typeface="Calibri"/>
              </a:rPr>
              <a:t>medical</a:t>
            </a:r>
            <a:r>
              <a:rPr dirty="0" sz="2400" spc="-50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dirty="0" sz="2400" spc="15">
                <a:solidFill>
                  <a:srgbClr val="F1F1F1"/>
                </a:solidFill>
                <a:latin typeface="Calibri"/>
                <a:cs typeface="Calibri"/>
              </a:rPr>
              <a:t>therapy</a:t>
            </a:r>
            <a:endParaRPr sz="2400">
              <a:latin typeface="Calibri"/>
              <a:cs typeface="Calibri"/>
            </a:endParaRPr>
          </a:p>
          <a:p>
            <a:pPr marL="266700" indent="-229235">
              <a:lnSpc>
                <a:spcPct val="100000"/>
              </a:lnSpc>
              <a:spcBef>
                <a:spcPts val="925"/>
              </a:spcBef>
              <a:buFont typeface="Arial"/>
              <a:buChar char="•"/>
              <a:tabLst>
                <a:tab pos="267335" algn="l"/>
              </a:tabLst>
            </a:pPr>
            <a:r>
              <a:rPr dirty="0" sz="2400">
                <a:solidFill>
                  <a:srgbClr val="F1F1F1"/>
                </a:solidFill>
                <a:latin typeface="Calibri"/>
                <a:cs typeface="Calibri"/>
              </a:rPr>
              <a:t>Total</a:t>
            </a:r>
            <a:r>
              <a:rPr dirty="0" sz="2400" spc="-125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dirty="0" sz="2400" spc="30">
                <a:solidFill>
                  <a:srgbClr val="F1F1F1"/>
                </a:solidFill>
                <a:latin typeface="Calibri"/>
                <a:cs typeface="Calibri"/>
              </a:rPr>
              <a:t>of</a:t>
            </a:r>
            <a:r>
              <a:rPr dirty="0" sz="2400" spc="-70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dirty="0" sz="2400" spc="80">
                <a:solidFill>
                  <a:srgbClr val="F1F1F1"/>
                </a:solidFill>
                <a:latin typeface="Calibri"/>
                <a:cs typeface="Calibri"/>
              </a:rPr>
              <a:t>572</a:t>
            </a:r>
            <a:r>
              <a:rPr dirty="0" sz="2400" spc="-110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dirty="0" sz="2400" spc="110">
                <a:solidFill>
                  <a:srgbClr val="F1F1F1"/>
                </a:solidFill>
                <a:latin typeface="Calibri"/>
                <a:cs typeface="Calibri"/>
              </a:rPr>
              <a:t>subjects</a:t>
            </a:r>
            <a:r>
              <a:rPr dirty="0" sz="2400" spc="-65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dirty="0" sz="2400" spc="60">
                <a:solidFill>
                  <a:srgbClr val="F1F1F1"/>
                </a:solidFill>
                <a:latin typeface="Calibri"/>
                <a:cs typeface="Calibri"/>
              </a:rPr>
              <a:t>randomized</a:t>
            </a:r>
            <a:endParaRPr sz="2400">
              <a:latin typeface="Calibri"/>
              <a:cs typeface="Calibri"/>
            </a:endParaRPr>
          </a:p>
          <a:p>
            <a:pPr marL="266700" indent="-229235">
              <a:lnSpc>
                <a:spcPct val="100000"/>
              </a:lnSpc>
              <a:spcBef>
                <a:spcPts val="950"/>
              </a:spcBef>
              <a:buFont typeface="Arial"/>
              <a:buChar char="•"/>
              <a:tabLst>
                <a:tab pos="267335" algn="l"/>
              </a:tabLst>
            </a:pPr>
            <a:r>
              <a:rPr dirty="0" sz="2400" spc="45">
                <a:solidFill>
                  <a:srgbClr val="F1F1F1"/>
                </a:solidFill>
                <a:latin typeface="Calibri"/>
                <a:cs typeface="Calibri"/>
              </a:rPr>
              <a:t>Primary </a:t>
            </a:r>
            <a:r>
              <a:rPr dirty="0" sz="2400" spc="55">
                <a:solidFill>
                  <a:srgbClr val="F1F1F1"/>
                </a:solidFill>
                <a:latin typeface="Calibri"/>
                <a:cs typeface="Calibri"/>
              </a:rPr>
              <a:t>endpoint</a:t>
            </a:r>
            <a:r>
              <a:rPr dirty="0" sz="2400" spc="-229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dirty="0" sz="2400" spc="70">
                <a:solidFill>
                  <a:srgbClr val="F1F1F1"/>
                </a:solidFill>
                <a:latin typeface="Calibri"/>
                <a:cs typeface="Calibri"/>
              </a:rPr>
              <a:t>met</a:t>
            </a:r>
            <a:r>
              <a:rPr dirty="0" baseline="26881" sz="2325" spc="104">
                <a:solidFill>
                  <a:srgbClr val="F1F1F1"/>
                </a:solidFill>
                <a:latin typeface="Calibri"/>
                <a:cs typeface="Calibri"/>
              </a:rPr>
              <a:t>1</a:t>
            </a:r>
            <a:endParaRPr baseline="26881" sz="2325">
              <a:latin typeface="Calibri"/>
              <a:cs typeface="Calibri"/>
            </a:endParaRPr>
          </a:p>
          <a:p>
            <a:pPr marL="266700" marR="30480" indent="-229235">
              <a:lnSpc>
                <a:spcPct val="90000"/>
              </a:lnSpc>
              <a:spcBef>
                <a:spcPts val="1160"/>
              </a:spcBef>
              <a:buFont typeface="Arial"/>
              <a:buChar char="•"/>
              <a:tabLst>
                <a:tab pos="267335" algn="l"/>
              </a:tabLst>
            </a:pPr>
            <a:r>
              <a:rPr dirty="0" sz="2400" spc="85">
                <a:solidFill>
                  <a:srgbClr val="F1F1F1"/>
                </a:solidFill>
                <a:latin typeface="Calibri"/>
                <a:cs typeface="Calibri"/>
              </a:rPr>
              <a:t>Crossover </a:t>
            </a:r>
            <a:r>
              <a:rPr dirty="0" sz="2400">
                <a:solidFill>
                  <a:srgbClr val="F1F1F1"/>
                </a:solidFill>
                <a:latin typeface="Calibri"/>
                <a:cs typeface="Calibri"/>
              </a:rPr>
              <a:t>to </a:t>
            </a:r>
            <a:r>
              <a:rPr dirty="0" sz="2400" spc="80">
                <a:solidFill>
                  <a:srgbClr val="F1F1F1"/>
                </a:solidFill>
                <a:latin typeface="Calibri"/>
                <a:cs typeface="Calibri"/>
              </a:rPr>
              <a:t>device </a:t>
            </a:r>
            <a:r>
              <a:rPr dirty="0" sz="2400" spc="25">
                <a:solidFill>
                  <a:srgbClr val="F1F1F1"/>
                </a:solidFill>
                <a:latin typeface="Calibri"/>
                <a:cs typeface="Calibri"/>
              </a:rPr>
              <a:t>treatment  </a:t>
            </a:r>
            <a:r>
              <a:rPr dirty="0" sz="2400" spc="65">
                <a:solidFill>
                  <a:srgbClr val="F1F1F1"/>
                </a:solidFill>
                <a:latin typeface="Calibri"/>
                <a:cs typeface="Calibri"/>
              </a:rPr>
              <a:t>allowed</a:t>
            </a:r>
            <a:r>
              <a:rPr dirty="0" sz="2400" spc="-95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dirty="0" sz="2400" spc="20">
                <a:solidFill>
                  <a:srgbClr val="F1F1F1"/>
                </a:solidFill>
                <a:latin typeface="Calibri"/>
                <a:cs typeface="Calibri"/>
              </a:rPr>
              <a:t>after</a:t>
            </a:r>
            <a:r>
              <a:rPr dirty="0" sz="2400" spc="-85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dirty="0" sz="2400" spc="50">
                <a:solidFill>
                  <a:srgbClr val="F1F1F1"/>
                </a:solidFill>
                <a:latin typeface="Calibri"/>
                <a:cs typeface="Calibri"/>
              </a:rPr>
              <a:t>1-year</a:t>
            </a:r>
            <a:r>
              <a:rPr dirty="0" sz="2400" spc="-80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dirty="0" sz="2400" spc="50">
                <a:solidFill>
                  <a:srgbClr val="F1F1F1"/>
                </a:solidFill>
                <a:latin typeface="Calibri"/>
                <a:cs typeface="Calibri"/>
              </a:rPr>
              <a:t>follow-up</a:t>
            </a:r>
            <a:r>
              <a:rPr dirty="0" sz="2400" spc="-95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dirty="0" sz="2400" spc="15">
                <a:solidFill>
                  <a:srgbClr val="F1F1F1"/>
                </a:solidFill>
                <a:latin typeface="Calibri"/>
                <a:cs typeface="Calibri"/>
              </a:rPr>
              <a:t>if</a:t>
            </a:r>
            <a:r>
              <a:rPr dirty="0" sz="2400" spc="-75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dirty="0" sz="2400" spc="30">
                <a:solidFill>
                  <a:srgbClr val="F1F1F1"/>
                </a:solidFill>
                <a:latin typeface="Calibri"/>
                <a:cs typeface="Calibri"/>
              </a:rPr>
              <a:t>trial  </a:t>
            </a:r>
            <a:r>
              <a:rPr dirty="0" sz="2400" spc="85">
                <a:solidFill>
                  <a:srgbClr val="F1F1F1"/>
                </a:solidFill>
                <a:latin typeface="Calibri"/>
                <a:cs typeface="Calibri"/>
              </a:rPr>
              <a:t>inclusion </a:t>
            </a:r>
            <a:r>
              <a:rPr dirty="0" sz="2400" spc="45">
                <a:solidFill>
                  <a:srgbClr val="F1F1F1"/>
                </a:solidFill>
                <a:latin typeface="Calibri"/>
                <a:cs typeface="Calibri"/>
              </a:rPr>
              <a:t>criteria </a:t>
            </a:r>
            <a:r>
              <a:rPr dirty="0" sz="2400" spc="70">
                <a:solidFill>
                  <a:srgbClr val="F1F1F1"/>
                </a:solidFill>
                <a:latin typeface="Calibri"/>
                <a:cs typeface="Calibri"/>
              </a:rPr>
              <a:t>still</a:t>
            </a:r>
            <a:r>
              <a:rPr dirty="0" sz="2400" spc="-360">
                <a:solidFill>
                  <a:srgbClr val="F1F1F1"/>
                </a:solidFill>
                <a:latin typeface="Calibri"/>
                <a:cs typeface="Calibri"/>
              </a:rPr>
              <a:t> </a:t>
            </a:r>
            <a:r>
              <a:rPr dirty="0" sz="2400" spc="50">
                <a:solidFill>
                  <a:srgbClr val="F1F1F1"/>
                </a:solidFill>
                <a:latin typeface="Calibri"/>
                <a:cs typeface="Calibri"/>
              </a:rPr>
              <a:t>met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172200" y="1524000"/>
            <a:ext cx="5181600" cy="476250"/>
          </a:xfrm>
          <a:prstGeom prst="rect">
            <a:avLst/>
          </a:prstGeom>
          <a:solidFill>
            <a:srgbClr val="172B54"/>
          </a:solidFill>
        </p:spPr>
        <p:txBody>
          <a:bodyPr wrap="square" lIns="0" tIns="44450" rIns="0" bIns="0" rtlCol="0" vert="horz">
            <a:spAutoFit/>
          </a:bodyPr>
          <a:lstStyle/>
          <a:p>
            <a:pPr marL="95885">
              <a:lnSpc>
                <a:spcPct val="100000"/>
              </a:lnSpc>
              <a:spcBef>
                <a:spcPts val="350"/>
              </a:spcBef>
            </a:pPr>
            <a:r>
              <a:rPr dirty="0" sz="2400" spc="-50" b="1">
                <a:solidFill>
                  <a:srgbClr val="FFFFFF"/>
                </a:solidFill>
                <a:latin typeface="Arial"/>
                <a:cs typeface="Arial"/>
              </a:rPr>
              <a:t>Prespecified 2-year</a:t>
            </a:r>
            <a:r>
              <a:rPr dirty="0" sz="2400" spc="-30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80" b="1">
                <a:solidFill>
                  <a:srgbClr val="FFFFFF"/>
                </a:solidFill>
                <a:latin typeface="Arial"/>
                <a:cs typeface="Arial"/>
              </a:rPr>
              <a:t>Endpoints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58419" rIns="0" bIns="0" rtlCol="0" vert="horz">
            <a:spAutoFit/>
          </a:bodyPr>
          <a:lstStyle/>
          <a:p>
            <a:pPr marL="5837555" marR="246379" indent="-514984">
              <a:lnSpc>
                <a:spcPts val="2550"/>
              </a:lnSpc>
              <a:spcBef>
                <a:spcPts val="459"/>
              </a:spcBef>
              <a:buAutoNum type="arabicPeriod"/>
              <a:tabLst>
                <a:tab pos="5837555" algn="l"/>
                <a:tab pos="5838190" algn="l"/>
              </a:tabLst>
            </a:pPr>
            <a:r>
              <a:rPr dirty="0" spc="55"/>
              <a:t>Recurrent </a:t>
            </a:r>
            <a:r>
              <a:rPr dirty="0" spc="190"/>
              <a:t>HF</a:t>
            </a:r>
            <a:r>
              <a:rPr dirty="0" spc="-380"/>
              <a:t> </a:t>
            </a:r>
            <a:r>
              <a:rPr dirty="0" spc="75"/>
              <a:t>hospitalizations </a:t>
            </a:r>
            <a:r>
              <a:rPr dirty="0" spc="10"/>
              <a:t>at  </a:t>
            </a:r>
            <a:r>
              <a:rPr dirty="0" spc="60"/>
              <a:t>24</a:t>
            </a:r>
            <a:r>
              <a:rPr dirty="0" spc="-35"/>
              <a:t> </a:t>
            </a:r>
            <a:r>
              <a:rPr dirty="0" spc="90"/>
              <a:t>months</a:t>
            </a:r>
          </a:p>
          <a:p>
            <a:pPr marL="5837555" marR="5080" indent="-514984">
              <a:lnSpc>
                <a:spcPct val="90400"/>
              </a:lnSpc>
              <a:spcBef>
                <a:spcPts val="1200"/>
              </a:spcBef>
              <a:buAutoNum type="arabicPeriod"/>
              <a:tabLst>
                <a:tab pos="5837555" algn="l"/>
                <a:tab pos="5838190" algn="l"/>
              </a:tabLst>
            </a:pPr>
            <a:r>
              <a:rPr dirty="0" spc="65"/>
              <a:t>Freedom </a:t>
            </a:r>
            <a:r>
              <a:rPr dirty="0" spc="35"/>
              <a:t>from </a:t>
            </a:r>
            <a:r>
              <a:rPr dirty="0" spc="120"/>
              <a:t>all-cause</a:t>
            </a:r>
            <a:r>
              <a:rPr dirty="0" spc="-409"/>
              <a:t> </a:t>
            </a:r>
            <a:r>
              <a:rPr dirty="0" spc="25"/>
              <a:t>mortality,  </a:t>
            </a:r>
            <a:r>
              <a:rPr dirty="0" spc="80"/>
              <a:t>tricuspid </a:t>
            </a:r>
            <a:r>
              <a:rPr dirty="0" spc="50"/>
              <a:t>valve </a:t>
            </a:r>
            <a:r>
              <a:rPr dirty="0" spc="25"/>
              <a:t>surgery, </a:t>
            </a:r>
            <a:r>
              <a:rPr dirty="0" spc="70"/>
              <a:t>and  </a:t>
            </a:r>
            <a:r>
              <a:rPr dirty="0" spc="80"/>
              <a:t>tricuspid </a:t>
            </a:r>
            <a:r>
              <a:rPr dirty="0" spc="50"/>
              <a:t>valve </a:t>
            </a:r>
            <a:r>
              <a:rPr dirty="0" spc="25"/>
              <a:t>intervention </a:t>
            </a:r>
            <a:r>
              <a:rPr dirty="0" spc="45"/>
              <a:t>at </a:t>
            </a:r>
            <a:r>
              <a:rPr dirty="0" spc="60"/>
              <a:t>24  </a:t>
            </a:r>
            <a:r>
              <a:rPr dirty="0" spc="90"/>
              <a:t>months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838200" y="5267325"/>
            <a:ext cx="10515600" cy="523875"/>
          </a:xfrm>
          <a:prstGeom prst="rect">
            <a:avLst/>
          </a:prstGeom>
          <a:ln w="19050">
            <a:solidFill>
              <a:srgbClr val="172B54"/>
            </a:solidFill>
          </a:ln>
        </p:spPr>
        <p:txBody>
          <a:bodyPr wrap="square" lIns="0" tIns="27305" rIns="0" bIns="0" rtlCol="0" vert="horz">
            <a:spAutoFit/>
          </a:bodyPr>
          <a:lstStyle/>
          <a:p>
            <a:pPr marL="90170">
              <a:lnSpc>
                <a:spcPct val="100000"/>
              </a:lnSpc>
              <a:spcBef>
                <a:spcPts val="215"/>
              </a:spcBef>
            </a:pPr>
            <a:r>
              <a:rPr dirty="0" sz="2750" spc="-125" b="1">
                <a:latin typeface="Trebuchet MS"/>
                <a:cs typeface="Trebuchet MS"/>
              </a:rPr>
              <a:t>Aim:</a:t>
            </a:r>
            <a:r>
              <a:rPr dirty="0" sz="2750" spc="-265" b="1">
                <a:latin typeface="Trebuchet MS"/>
                <a:cs typeface="Trebuchet MS"/>
              </a:rPr>
              <a:t> </a:t>
            </a:r>
            <a:r>
              <a:rPr dirty="0" sz="2750" spc="-125">
                <a:latin typeface="Calibri"/>
                <a:cs typeface="Calibri"/>
              </a:rPr>
              <a:t>To</a:t>
            </a:r>
            <a:r>
              <a:rPr dirty="0" sz="2750" spc="-90">
                <a:latin typeface="Calibri"/>
                <a:cs typeface="Calibri"/>
              </a:rPr>
              <a:t> </a:t>
            </a:r>
            <a:r>
              <a:rPr dirty="0" sz="2750" spc="-50">
                <a:latin typeface="Calibri"/>
                <a:cs typeface="Calibri"/>
              </a:rPr>
              <a:t>report</a:t>
            </a:r>
            <a:r>
              <a:rPr dirty="0" sz="2750" spc="-114">
                <a:latin typeface="Calibri"/>
                <a:cs typeface="Calibri"/>
              </a:rPr>
              <a:t> </a:t>
            </a:r>
            <a:r>
              <a:rPr dirty="0" sz="2750" spc="25">
                <a:latin typeface="Calibri"/>
                <a:cs typeface="Calibri"/>
              </a:rPr>
              <a:t>2-year</a:t>
            </a:r>
            <a:r>
              <a:rPr dirty="0" sz="2750" spc="-125">
                <a:latin typeface="Calibri"/>
                <a:cs typeface="Calibri"/>
              </a:rPr>
              <a:t> </a:t>
            </a:r>
            <a:r>
              <a:rPr dirty="0" sz="2750" spc="40">
                <a:latin typeface="Calibri"/>
                <a:cs typeface="Calibri"/>
              </a:rPr>
              <a:t>outcomes</a:t>
            </a:r>
            <a:r>
              <a:rPr dirty="0" sz="2750" spc="-35">
                <a:latin typeface="Calibri"/>
                <a:cs typeface="Calibri"/>
              </a:rPr>
              <a:t> </a:t>
            </a:r>
            <a:r>
              <a:rPr dirty="0" sz="2750" spc="-55">
                <a:latin typeface="Calibri"/>
                <a:cs typeface="Calibri"/>
              </a:rPr>
              <a:t>from</a:t>
            </a:r>
            <a:r>
              <a:rPr dirty="0" sz="2750" spc="-65">
                <a:latin typeface="Calibri"/>
                <a:cs typeface="Calibri"/>
              </a:rPr>
              <a:t> </a:t>
            </a:r>
            <a:r>
              <a:rPr dirty="0" sz="2750" spc="-15">
                <a:latin typeface="Calibri"/>
                <a:cs typeface="Calibri"/>
              </a:rPr>
              <a:t>the</a:t>
            </a:r>
            <a:r>
              <a:rPr dirty="0" sz="2750" spc="-114">
                <a:latin typeface="Calibri"/>
                <a:cs typeface="Calibri"/>
              </a:rPr>
              <a:t> </a:t>
            </a:r>
            <a:r>
              <a:rPr dirty="0" sz="2750" spc="20">
                <a:latin typeface="Calibri"/>
                <a:cs typeface="Calibri"/>
              </a:rPr>
              <a:t>TRILUMINATE</a:t>
            </a:r>
            <a:r>
              <a:rPr dirty="0" sz="2750" spc="-100">
                <a:latin typeface="Calibri"/>
                <a:cs typeface="Calibri"/>
              </a:rPr>
              <a:t> </a:t>
            </a:r>
            <a:r>
              <a:rPr dirty="0" sz="2750">
                <a:latin typeface="Calibri"/>
                <a:cs typeface="Calibri"/>
              </a:rPr>
              <a:t>Pivotal</a:t>
            </a:r>
            <a:r>
              <a:rPr dirty="0" sz="2750" spc="-105">
                <a:latin typeface="Calibri"/>
                <a:cs typeface="Calibri"/>
              </a:rPr>
              <a:t> </a:t>
            </a:r>
            <a:r>
              <a:rPr dirty="0" sz="2750" spc="-25">
                <a:latin typeface="Calibri"/>
                <a:cs typeface="Calibri"/>
              </a:rPr>
              <a:t>trial</a:t>
            </a:r>
            <a:endParaRPr sz="275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762250" y="6381750"/>
            <a:ext cx="6667500" cy="219075"/>
          </a:xfrm>
          <a:prstGeom prst="rect">
            <a:avLst/>
          </a:prstGeom>
          <a:solidFill>
            <a:srgbClr val="FFFFFF"/>
          </a:solidFill>
          <a:ln w="19050">
            <a:solidFill>
              <a:srgbClr val="172B54"/>
            </a:solidFill>
          </a:ln>
        </p:spPr>
        <p:txBody>
          <a:bodyPr wrap="square" lIns="0" tIns="51435" rIns="0" bIns="0" rtlCol="0" vert="horz">
            <a:spAutoFit/>
          </a:bodyPr>
          <a:lstStyle/>
          <a:p>
            <a:pPr marL="246379">
              <a:lnSpc>
                <a:spcPct val="100000"/>
              </a:lnSpc>
              <a:spcBef>
                <a:spcPts val="405"/>
              </a:spcBef>
            </a:pPr>
            <a:r>
              <a:rPr dirty="0" baseline="22222" sz="750" spc="37">
                <a:latin typeface="Calibri"/>
                <a:cs typeface="Calibri"/>
              </a:rPr>
              <a:t>1</a:t>
            </a:r>
            <a:r>
              <a:rPr dirty="0" baseline="22222" sz="750" spc="7">
                <a:latin typeface="Calibri"/>
                <a:cs typeface="Calibri"/>
              </a:rPr>
              <a:t> </a:t>
            </a:r>
            <a:r>
              <a:rPr dirty="0" sz="800" spc="20">
                <a:latin typeface="Calibri"/>
                <a:cs typeface="Calibri"/>
              </a:rPr>
              <a:t>Sorajja</a:t>
            </a:r>
            <a:r>
              <a:rPr dirty="0" sz="800" spc="-10">
                <a:latin typeface="Calibri"/>
                <a:cs typeface="Calibri"/>
              </a:rPr>
              <a:t> </a:t>
            </a:r>
            <a:r>
              <a:rPr dirty="0" sz="800" spc="35">
                <a:latin typeface="Calibri"/>
                <a:cs typeface="Calibri"/>
              </a:rPr>
              <a:t>P,</a:t>
            </a:r>
            <a:r>
              <a:rPr dirty="0" sz="800" spc="-40">
                <a:latin typeface="Calibri"/>
                <a:cs typeface="Calibri"/>
              </a:rPr>
              <a:t> </a:t>
            </a:r>
            <a:r>
              <a:rPr dirty="0" sz="800" spc="20">
                <a:latin typeface="Calibri"/>
                <a:cs typeface="Calibri"/>
              </a:rPr>
              <a:t>Whisenant</a:t>
            </a:r>
            <a:r>
              <a:rPr dirty="0" sz="800" spc="5">
                <a:latin typeface="Calibri"/>
                <a:cs typeface="Calibri"/>
              </a:rPr>
              <a:t> </a:t>
            </a:r>
            <a:r>
              <a:rPr dirty="0" sz="800" spc="25">
                <a:latin typeface="Calibri"/>
                <a:cs typeface="Calibri"/>
              </a:rPr>
              <a:t>B,</a:t>
            </a:r>
            <a:r>
              <a:rPr dirty="0" sz="800" spc="35">
                <a:latin typeface="Calibri"/>
                <a:cs typeface="Calibri"/>
              </a:rPr>
              <a:t> </a:t>
            </a:r>
            <a:r>
              <a:rPr dirty="0" sz="800" spc="25">
                <a:latin typeface="Calibri"/>
                <a:cs typeface="Calibri"/>
              </a:rPr>
              <a:t>Hamid</a:t>
            </a:r>
            <a:r>
              <a:rPr dirty="0" sz="800" spc="40">
                <a:latin typeface="Calibri"/>
                <a:cs typeface="Calibri"/>
              </a:rPr>
              <a:t> </a:t>
            </a:r>
            <a:r>
              <a:rPr dirty="0" sz="800" spc="20">
                <a:latin typeface="Calibri"/>
                <a:cs typeface="Calibri"/>
              </a:rPr>
              <a:t>N,</a:t>
            </a:r>
            <a:r>
              <a:rPr dirty="0" sz="800" spc="-40">
                <a:latin typeface="Calibri"/>
                <a:cs typeface="Calibri"/>
              </a:rPr>
              <a:t> </a:t>
            </a:r>
            <a:r>
              <a:rPr dirty="0" sz="800" spc="25">
                <a:latin typeface="Calibri"/>
                <a:cs typeface="Calibri"/>
              </a:rPr>
              <a:t>et</a:t>
            </a:r>
            <a:r>
              <a:rPr dirty="0" sz="800" spc="5">
                <a:latin typeface="Calibri"/>
                <a:cs typeface="Calibri"/>
              </a:rPr>
              <a:t> </a:t>
            </a:r>
            <a:r>
              <a:rPr dirty="0" sz="800" spc="20">
                <a:latin typeface="Calibri"/>
                <a:cs typeface="Calibri"/>
              </a:rPr>
              <a:t>al.</a:t>
            </a:r>
            <a:r>
              <a:rPr dirty="0" sz="800" spc="-40">
                <a:latin typeface="Calibri"/>
                <a:cs typeface="Calibri"/>
              </a:rPr>
              <a:t> </a:t>
            </a:r>
            <a:r>
              <a:rPr dirty="0" sz="800" spc="20">
                <a:latin typeface="Calibri"/>
                <a:cs typeface="Calibri"/>
              </a:rPr>
              <a:t>Transcatheter</a:t>
            </a:r>
            <a:r>
              <a:rPr dirty="0" sz="800">
                <a:latin typeface="Calibri"/>
                <a:cs typeface="Calibri"/>
              </a:rPr>
              <a:t> </a:t>
            </a:r>
            <a:r>
              <a:rPr dirty="0" sz="800" spc="20">
                <a:latin typeface="Calibri"/>
                <a:cs typeface="Calibri"/>
              </a:rPr>
              <a:t>Repair</a:t>
            </a:r>
            <a:r>
              <a:rPr dirty="0" sz="800" spc="-5">
                <a:latin typeface="Calibri"/>
                <a:cs typeface="Calibri"/>
              </a:rPr>
              <a:t> </a:t>
            </a:r>
            <a:r>
              <a:rPr dirty="0" sz="800">
                <a:latin typeface="Calibri"/>
                <a:cs typeface="Calibri"/>
              </a:rPr>
              <a:t>for</a:t>
            </a:r>
            <a:r>
              <a:rPr dirty="0" sz="800" spc="-80">
                <a:latin typeface="Calibri"/>
                <a:cs typeface="Calibri"/>
              </a:rPr>
              <a:t> </a:t>
            </a:r>
            <a:r>
              <a:rPr dirty="0" sz="800" spc="25">
                <a:latin typeface="Calibri"/>
                <a:cs typeface="Calibri"/>
              </a:rPr>
              <a:t>Patients</a:t>
            </a:r>
            <a:r>
              <a:rPr dirty="0" sz="800" spc="20">
                <a:latin typeface="Calibri"/>
                <a:cs typeface="Calibri"/>
              </a:rPr>
              <a:t> </a:t>
            </a:r>
            <a:r>
              <a:rPr dirty="0" sz="800" spc="-5">
                <a:latin typeface="Calibri"/>
                <a:cs typeface="Calibri"/>
              </a:rPr>
              <a:t>with</a:t>
            </a:r>
            <a:r>
              <a:rPr dirty="0" sz="800" spc="-30">
                <a:latin typeface="Calibri"/>
                <a:cs typeface="Calibri"/>
              </a:rPr>
              <a:t> </a:t>
            </a:r>
            <a:r>
              <a:rPr dirty="0" sz="800" spc="30">
                <a:latin typeface="Calibri"/>
                <a:cs typeface="Calibri"/>
              </a:rPr>
              <a:t>Tricuspid</a:t>
            </a:r>
            <a:r>
              <a:rPr dirty="0" sz="800" spc="-40">
                <a:latin typeface="Calibri"/>
                <a:cs typeface="Calibri"/>
              </a:rPr>
              <a:t> </a:t>
            </a:r>
            <a:r>
              <a:rPr dirty="0" sz="800" spc="10">
                <a:latin typeface="Calibri"/>
                <a:cs typeface="Calibri"/>
              </a:rPr>
              <a:t>Regurgitation.</a:t>
            </a:r>
            <a:r>
              <a:rPr dirty="0" sz="800" spc="-100">
                <a:latin typeface="Calibri"/>
                <a:cs typeface="Calibri"/>
              </a:rPr>
              <a:t> </a:t>
            </a:r>
            <a:r>
              <a:rPr dirty="0" sz="800" spc="65" i="1">
                <a:latin typeface="Calibri"/>
                <a:cs typeface="Calibri"/>
              </a:rPr>
              <a:t>N</a:t>
            </a:r>
            <a:r>
              <a:rPr dirty="0" sz="800" spc="-15" i="1">
                <a:latin typeface="Calibri"/>
                <a:cs typeface="Calibri"/>
              </a:rPr>
              <a:t> </a:t>
            </a:r>
            <a:r>
              <a:rPr dirty="0" sz="800" spc="20" i="1">
                <a:latin typeface="Calibri"/>
                <a:cs typeface="Calibri"/>
              </a:rPr>
              <a:t>Engl</a:t>
            </a:r>
            <a:r>
              <a:rPr dirty="0" sz="800" spc="-20" i="1">
                <a:latin typeface="Calibri"/>
                <a:cs typeface="Calibri"/>
              </a:rPr>
              <a:t> </a:t>
            </a:r>
            <a:r>
              <a:rPr dirty="0" sz="800" spc="15" i="1">
                <a:latin typeface="Calibri"/>
                <a:cs typeface="Calibri"/>
              </a:rPr>
              <a:t>J</a:t>
            </a:r>
            <a:r>
              <a:rPr dirty="0" sz="800" spc="-75" i="1">
                <a:latin typeface="Calibri"/>
                <a:cs typeface="Calibri"/>
              </a:rPr>
              <a:t> </a:t>
            </a:r>
            <a:r>
              <a:rPr dirty="0" sz="800" spc="20" i="1">
                <a:latin typeface="Calibri"/>
                <a:cs typeface="Calibri"/>
              </a:rPr>
              <a:t>Med</a:t>
            </a:r>
            <a:r>
              <a:rPr dirty="0" sz="800" spc="20">
                <a:latin typeface="Calibri"/>
                <a:cs typeface="Calibri"/>
              </a:rPr>
              <a:t>.</a:t>
            </a:r>
            <a:r>
              <a:rPr dirty="0" sz="800" spc="-35">
                <a:latin typeface="Calibri"/>
                <a:cs typeface="Calibri"/>
              </a:rPr>
              <a:t> </a:t>
            </a:r>
            <a:r>
              <a:rPr dirty="0" sz="800" spc="15">
                <a:latin typeface="Calibri"/>
                <a:cs typeface="Calibri"/>
              </a:rPr>
              <a:t>2023;388(20):1833-1842.</a:t>
            </a:r>
            <a:endParaRPr sz="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7575" y="607377"/>
            <a:ext cx="5838190" cy="701040"/>
          </a:xfrm>
          <a:prstGeom prst="rect"/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4400" spc="-125" b="1">
                <a:solidFill>
                  <a:srgbClr val="000000"/>
                </a:solidFill>
                <a:latin typeface="Trebuchet MS"/>
                <a:cs typeface="Trebuchet MS"/>
              </a:rPr>
              <a:t>Baseline</a:t>
            </a:r>
            <a:r>
              <a:rPr dirty="0" sz="4400" spc="-505" b="1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dirty="0" sz="4400" spc="-135" b="1">
                <a:solidFill>
                  <a:srgbClr val="000000"/>
                </a:solidFill>
                <a:latin typeface="Trebuchet MS"/>
                <a:cs typeface="Trebuchet MS"/>
              </a:rPr>
              <a:t>Characteristics</a:t>
            </a:r>
            <a:endParaRPr sz="4400">
              <a:latin typeface="Trebuchet MS"/>
              <a:cs typeface="Trebuchet MS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772792" y="1684401"/>
          <a:ext cx="8644255" cy="37839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76420"/>
                <a:gridCol w="2107565"/>
                <a:gridCol w="2141855"/>
              </a:tblGrid>
              <a:tr h="5295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L="40005">
                        <a:lnSpc>
                          <a:spcPts val="1835"/>
                        </a:lnSpc>
                      </a:pPr>
                      <a:r>
                        <a:rPr dirty="0" sz="1550" b="1">
                          <a:latin typeface="Arial"/>
                          <a:cs typeface="Arial"/>
                        </a:rPr>
                        <a:t>Characteristic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12700">
                      <a:solidFill>
                        <a:srgbClr val="172B54"/>
                      </a:solidFill>
                      <a:prstDash val="solid"/>
                    </a:lnL>
                    <a:lnT w="12700">
                      <a:solidFill>
                        <a:srgbClr val="172B54"/>
                      </a:solidFill>
                      <a:prstDash val="solid"/>
                    </a:lnT>
                    <a:lnB w="12700">
                      <a:solidFill>
                        <a:srgbClr val="172B54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708025" marR="756285">
                        <a:lnSpc>
                          <a:spcPct val="109000"/>
                        </a:lnSpc>
                        <a:spcBef>
                          <a:spcPts val="10"/>
                        </a:spcBef>
                      </a:pPr>
                      <a:r>
                        <a:rPr dirty="0" sz="1550" spc="5" b="1">
                          <a:latin typeface="Arial"/>
                          <a:cs typeface="Arial"/>
                        </a:rPr>
                        <a:t>D</a:t>
                      </a:r>
                      <a:r>
                        <a:rPr dirty="0" sz="1550" spc="20" b="1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550" spc="-30" b="1">
                          <a:latin typeface="Arial"/>
                          <a:cs typeface="Arial"/>
                        </a:rPr>
                        <a:t>v</a:t>
                      </a:r>
                      <a:r>
                        <a:rPr dirty="0" sz="1550" spc="25" b="1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550" spc="30" b="1"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550" b="1">
                          <a:latin typeface="Arial"/>
                          <a:cs typeface="Arial"/>
                        </a:rPr>
                        <a:t>e  </a:t>
                      </a:r>
                      <a:r>
                        <a:rPr dirty="0" sz="1550" spc="-5" b="1">
                          <a:latin typeface="Arial"/>
                          <a:cs typeface="Arial"/>
                        </a:rPr>
                        <a:t>N=285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T w="12700">
                      <a:solidFill>
                        <a:srgbClr val="172B54"/>
                      </a:solidFill>
                      <a:prstDash val="solid"/>
                    </a:lnT>
                    <a:lnB w="12700">
                      <a:solidFill>
                        <a:srgbClr val="172B54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793750" marR="701675" indent="-59690">
                        <a:lnSpc>
                          <a:spcPct val="109000"/>
                        </a:lnSpc>
                        <a:spcBef>
                          <a:spcPts val="10"/>
                        </a:spcBef>
                      </a:pPr>
                      <a:r>
                        <a:rPr dirty="0" sz="1550" spc="5" b="1"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550" spc="-5" b="1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550" spc="55" b="1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550" spc="-40" b="1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550" spc="15" b="1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550" spc="-5" b="1">
                          <a:latin typeface="Arial"/>
                          <a:cs typeface="Arial"/>
                        </a:rPr>
                        <a:t>ol  </a:t>
                      </a:r>
                      <a:r>
                        <a:rPr dirty="0" sz="1550" spc="-5" b="1">
                          <a:latin typeface="Arial"/>
                          <a:cs typeface="Arial"/>
                        </a:rPr>
                        <a:t>N=287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R w="12700">
                      <a:solidFill>
                        <a:srgbClr val="172B54"/>
                      </a:solidFill>
                      <a:prstDash val="solid"/>
                    </a:lnR>
                    <a:lnT w="12700">
                      <a:solidFill>
                        <a:srgbClr val="172B54"/>
                      </a:solidFill>
                      <a:prstDash val="solid"/>
                    </a:lnT>
                    <a:lnB w="12700">
                      <a:solidFill>
                        <a:srgbClr val="172B54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  <a:tr h="260223"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550" spc="-90" b="1">
                          <a:latin typeface="Arial"/>
                          <a:cs typeface="Arial"/>
                        </a:rPr>
                        <a:t>Age</a:t>
                      </a:r>
                      <a:r>
                        <a:rPr dirty="0" sz="1550" spc="-114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50" spc="-35" b="1">
                          <a:latin typeface="Arial"/>
                          <a:cs typeface="Arial"/>
                        </a:rPr>
                        <a:t>(years)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10795">
                    <a:lnL w="12700">
                      <a:solidFill>
                        <a:srgbClr val="172B54"/>
                      </a:solidFill>
                      <a:prstDash val="solid"/>
                    </a:lnL>
                    <a:lnT w="12700">
                      <a:solidFill>
                        <a:srgbClr val="172B54"/>
                      </a:solidFill>
                      <a:prstDash val="solid"/>
                    </a:lnT>
                    <a:lnB w="12700">
                      <a:solidFill>
                        <a:srgbClr val="E8E8E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438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550" spc="65">
                          <a:latin typeface="Calibri"/>
                          <a:cs typeface="Calibri"/>
                        </a:rPr>
                        <a:t>78.1 </a:t>
                      </a:r>
                      <a:r>
                        <a:rPr dirty="0" sz="1550" spc="70">
                          <a:latin typeface="Calibri"/>
                          <a:cs typeface="Calibri"/>
                        </a:rPr>
                        <a:t>±</a:t>
                      </a:r>
                      <a:r>
                        <a:rPr dirty="0" sz="1550" spc="-1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spc="70">
                          <a:latin typeface="Calibri"/>
                          <a:cs typeface="Calibri"/>
                        </a:rPr>
                        <a:t>7.9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10795">
                    <a:lnT w="12700">
                      <a:solidFill>
                        <a:srgbClr val="172B54"/>
                      </a:solidFill>
                      <a:prstDash val="solid"/>
                    </a:lnT>
                    <a:lnB w="12700">
                      <a:solidFill>
                        <a:srgbClr val="E8E8E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984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550" spc="65">
                          <a:latin typeface="Calibri"/>
                          <a:cs typeface="Calibri"/>
                        </a:rPr>
                        <a:t>78.1 </a:t>
                      </a:r>
                      <a:r>
                        <a:rPr dirty="0" sz="1550" spc="70">
                          <a:latin typeface="Calibri"/>
                          <a:cs typeface="Calibri"/>
                        </a:rPr>
                        <a:t>±</a:t>
                      </a:r>
                      <a:r>
                        <a:rPr dirty="0" sz="1550" spc="-1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spc="70">
                          <a:latin typeface="Calibri"/>
                          <a:cs typeface="Calibri"/>
                        </a:rPr>
                        <a:t>7.6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10795">
                    <a:lnR w="12700">
                      <a:solidFill>
                        <a:srgbClr val="172B54"/>
                      </a:solidFill>
                      <a:prstDash val="solid"/>
                    </a:lnR>
                    <a:lnT w="12700">
                      <a:solidFill>
                        <a:srgbClr val="172B54"/>
                      </a:solidFill>
                      <a:prstDash val="solid"/>
                    </a:lnT>
                    <a:lnB w="12700">
                      <a:solidFill>
                        <a:srgbClr val="E8E8E8"/>
                      </a:solidFill>
                      <a:prstDash val="solid"/>
                    </a:lnB>
                  </a:tcPr>
                </a:tc>
              </a:tr>
              <a:tr h="260223"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550" b="1">
                          <a:latin typeface="Arial"/>
                          <a:cs typeface="Arial"/>
                        </a:rPr>
                        <a:t>Female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10795">
                    <a:lnL w="12700">
                      <a:solidFill>
                        <a:srgbClr val="172B54"/>
                      </a:solidFill>
                      <a:prstDash val="solid"/>
                    </a:lnL>
                    <a:lnT w="12700">
                      <a:solidFill>
                        <a:srgbClr val="E8E8E8"/>
                      </a:solidFill>
                      <a:prstDash val="solid"/>
                    </a:lnT>
                    <a:lnB w="12700">
                      <a:solidFill>
                        <a:srgbClr val="E8E8E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5270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550" spc="85">
                          <a:latin typeface="Calibri"/>
                          <a:cs typeface="Calibri"/>
                        </a:rPr>
                        <a:t>58.9%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10795">
                    <a:lnT w="12700">
                      <a:solidFill>
                        <a:srgbClr val="E8E8E8"/>
                      </a:solidFill>
                      <a:prstDash val="solid"/>
                    </a:lnT>
                    <a:lnB w="12700">
                      <a:solidFill>
                        <a:srgbClr val="E8E8E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159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550" spc="85">
                          <a:latin typeface="Calibri"/>
                          <a:cs typeface="Calibri"/>
                        </a:rPr>
                        <a:t>58.9%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10795">
                    <a:lnR w="12700">
                      <a:solidFill>
                        <a:srgbClr val="172B54"/>
                      </a:solidFill>
                      <a:prstDash val="solid"/>
                    </a:lnR>
                    <a:lnT w="12700">
                      <a:solidFill>
                        <a:srgbClr val="E8E8E8"/>
                      </a:solidFill>
                      <a:prstDash val="solid"/>
                    </a:lnT>
                    <a:lnB w="12700">
                      <a:solidFill>
                        <a:srgbClr val="E8E8E8"/>
                      </a:solidFill>
                      <a:prstDash val="solid"/>
                    </a:lnB>
                  </a:tcPr>
                </a:tc>
              </a:tr>
              <a:tr h="260223"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1550" spc="-15" b="1">
                          <a:latin typeface="Arial"/>
                          <a:cs typeface="Arial"/>
                        </a:rPr>
                        <a:t>Atrial</a:t>
                      </a:r>
                      <a:r>
                        <a:rPr dirty="0" sz="1550" spc="-8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50" spc="-10" b="1">
                          <a:latin typeface="Arial"/>
                          <a:cs typeface="Arial"/>
                        </a:rPr>
                        <a:t>Fibrillation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12700">
                      <a:solidFill>
                        <a:srgbClr val="172B54"/>
                      </a:solidFill>
                      <a:prstDash val="solid"/>
                    </a:lnL>
                    <a:lnT w="12700">
                      <a:solidFill>
                        <a:srgbClr val="E8E8E8"/>
                      </a:solidFill>
                      <a:prstDash val="solid"/>
                    </a:lnT>
                    <a:lnB w="12700">
                      <a:solidFill>
                        <a:srgbClr val="E8E8E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5270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1550" spc="85">
                          <a:latin typeface="Calibri"/>
                          <a:cs typeface="Calibri"/>
                        </a:rPr>
                        <a:t>82.8%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11430">
                    <a:lnT w="12700">
                      <a:solidFill>
                        <a:srgbClr val="E8E8E8"/>
                      </a:solidFill>
                      <a:prstDash val="solid"/>
                    </a:lnT>
                    <a:lnB w="12700">
                      <a:solidFill>
                        <a:srgbClr val="E8E8E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222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1550" spc="85">
                          <a:latin typeface="Calibri"/>
                          <a:cs typeface="Calibri"/>
                        </a:rPr>
                        <a:t>92.7%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11430">
                    <a:lnR w="12700">
                      <a:solidFill>
                        <a:srgbClr val="172B54"/>
                      </a:solidFill>
                      <a:prstDash val="solid"/>
                    </a:lnR>
                    <a:lnT w="12700">
                      <a:solidFill>
                        <a:srgbClr val="E8E8E8"/>
                      </a:solidFill>
                      <a:prstDash val="solid"/>
                    </a:lnT>
                    <a:lnB w="12700">
                      <a:solidFill>
                        <a:srgbClr val="E8E8E8"/>
                      </a:solidFill>
                      <a:prstDash val="solid"/>
                    </a:lnB>
                  </a:tcPr>
                </a:tc>
              </a:tr>
              <a:tr h="379984"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dirty="0" sz="1550" spc="-80" b="1">
                          <a:latin typeface="Arial"/>
                          <a:cs typeface="Arial"/>
                        </a:rPr>
                        <a:t>CRT,</a:t>
                      </a:r>
                      <a:r>
                        <a:rPr dirty="0" sz="1550" spc="-16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50" spc="-55" b="1">
                          <a:latin typeface="Arial"/>
                          <a:cs typeface="Arial"/>
                        </a:rPr>
                        <a:t>CRT-D,</a:t>
                      </a:r>
                      <a:r>
                        <a:rPr dirty="0" sz="1550" spc="-8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50" spc="15" b="1">
                          <a:latin typeface="Arial"/>
                          <a:cs typeface="Arial"/>
                        </a:rPr>
                        <a:t>ICD,</a:t>
                      </a:r>
                      <a:r>
                        <a:rPr dirty="0" sz="1550" spc="-9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50" spc="-35" b="1"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550" spc="-1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50" spc="-5" b="1">
                          <a:latin typeface="Arial"/>
                          <a:cs typeface="Arial"/>
                        </a:rPr>
                        <a:t>Permanent</a:t>
                      </a:r>
                      <a:r>
                        <a:rPr dirty="0" sz="1550" spc="-9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50" spc="-10" b="1">
                          <a:latin typeface="Arial"/>
                          <a:cs typeface="Arial"/>
                        </a:rPr>
                        <a:t>Pacemaker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71755">
                    <a:lnL w="12700">
                      <a:solidFill>
                        <a:srgbClr val="172B54"/>
                      </a:solidFill>
                      <a:prstDash val="solid"/>
                    </a:lnL>
                    <a:lnT w="12700">
                      <a:solidFill>
                        <a:srgbClr val="E8E8E8"/>
                      </a:solidFill>
                      <a:prstDash val="solid"/>
                    </a:lnT>
                    <a:lnB w="12700">
                      <a:solidFill>
                        <a:srgbClr val="E8E8E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52705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dirty="0" sz="1550" spc="85">
                          <a:latin typeface="Calibri"/>
                          <a:cs typeface="Calibri"/>
                        </a:rPr>
                        <a:t>16.5%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71755">
                    <a:lnT w="12700">
                      <a:solidFill>
                        <a:srgbClr val="E8E8E8"/>
                      </a:solidFill>
                      <a:prstDash val="solid"/>
                    </a:lnT>
                    <a:lnB w="12700">
                      <a:solidFill>
                        <a:srgbClr val="E8E8E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2225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dirty="0" sz="1550" spc="85">
                          <a:latin typeface="Calibri"/>
                          <a:cs typeface="Calibri"/>
                        </a:rPr>
                        <a:t>16.4%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71755">
                    <a:lnR w="12700">
                      <a:solidFill>
                        <a:srgbClr val="172B54"/>
                      </a:solidFill>
                      <a:prstDash val="solid"/>
                    </a:lnR>
                    <a:lnT w="12700">
                      <a:solidFill>
                        <a:srgbClr val="E8E8E8"/>
                      </a:solidFill>
                      <a:prstDash val="solid"/>
                    </a:lnT>
                    <a:lnB w="12700">
                      <a:solidFill>
                        <a:srgbClr val="E8E8E8"/>
                      </a:solidFill>
                      <a:prstDash val="solid"/>
                    </a:lnB>
                  </a:tcPr>
                </a:tc>
              </a:tr>
              <a:tr h="260222">
                <a:tc>
                  <a:txBody>
                    <a:bodyPr/>
                    <a:lstStyle/>
                    <a:p>
                      <a:pPr marL="40005">
                        <a:lnSpc>
                          <a:spcPts val="1855"/>
                        </a:lnSpc>
                        <a:spcBef>
                          <a:spcPts val="95"/>
                        </a:spcBef>
                      </a:pPr>
                      <a:r>
                        <a:rPr dirty="0" sz="1550" spc="-40" b="1">
                          <a:latin typeface="Arial"/>
                          <a:cs typeface="Arial"/>
                        </a:rPr>
                        <a:t>Previous</a:t>
                      </a:r>
                      <a:r>
                        <a:rPr dirty="0" sz="1550" spc="-12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50" spc="-20" b="1">
                          <a:latin typeface="Arial"/>
                          <a:cs typeface="Arial"/>
                        </a:rPr>
                        <a:t>Aortic</a:t>
                      </a:r>
                      <a:r>
                        <a:rPr dirty="0" sz="1550" spc="-10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50" b="1">
                          <a:latin typeface="Arial"/>
                          <a:cs typeface="Arial"/>
                        </a:rPr>
                        <a:t>and/or</a:t>
                      </a:r>
                      <a:r>
                        <a:rPr dirty="0" sz="1550" spc="-114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50" spc="10" b="1">
                          <a:latin typeface="Arial"/>
                          <a:cs typeface="Arial"/>
                        </a:rPr>
                        <a:t>Mitral</a:t>
                      </a:r>
                      <a:r>
                        <a:rPr dirty="0" sz="1550" spc="-15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50" spc="-5" b="1">
                          <a:latin typeface="Arial"/>
                          <a:cs typeface="Arial"/>
                        </a:rPr>
                        <a:t>Intervention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12700">
                      <a:solidFill>
                        <a:srgbClr val="172B54"/>
                      </a:solidFill>
                      <a:prstDash val="solid"/>
                    </a:lnL>
                    <a:lnT w="12700">
                      <a:solidFill>
                        <a:srgbClr val="E8E8E8"/>
                      </a:solidFill>
                      <a:prstDash val="solid"/>
                    </a:lnT>
                    <a:lnB w="12700">
                      <a:solidFill>
                        <a:srgbClr val="E8E8E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52705">
                        <a:lnSpc>
                          <a:spcPts val="1855"/>
                        </a:lnSpc>
                        <a:spcBef>
                          <a:spcPts val="95"/>
                        </a:spcBef>
                      </a:pPr>
                      <a:r>
                        <a:rPr dirty="0" sz="1550" spc="85">
                          <a:latin typeface="Calibri"/>
                          <a:cs typeface="Calibri"/>
                        </a:rPr>
                        <a:t>37.9%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12065">
                    <a:lnT w="12700">
                      <a:solidFill>
                        <a:srgbClr val="E8E8E8"/>
                      </a:solidFill>
                      <a:prstDash val="solid"/>
                    </a:lnT>
                    <a:lnB w="12700">
                      <a:solidFill>
                        <a:srgbClr val="E8E8E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2225">
                        <a:lnSpc>
                          <a:spcPts val="1855"/>
                        </a:lnSpc>
                        <a:spcBef>
                          <a:spcPts val="95"/>
                        </a:spcBef>
                      </a:pPr>
                      <a:r>
                        <a:rPr dirty="0" sz="1550" spc="85">
                          <a:latin typeface="Calibri"/>
                          <a:cs typeface="Calibri"/>
                        </a:rPr>
                        <a:t>34.5%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12065">
                    <a:lnR w="12700">
                      <a:solidFill>
                        <a:srgbClr val="172B54"/>
                      </a:solidFill>
                      <a:prstDash val="solid"/>
                    </a:lnR>
                    <a:lnT w="12700">
                      <a:solidFill>
                        <a:srgbClr val="E8E8E8"/>
                      </a:solidFill>
                      <a:prstDash val="solid"/>
                    </a:lnT>
                    <a:lnB w="12700">
                      <a:solidFill>
                        <a:srgbClr val="E8E8E8"/>
                      </a:solidFill>
                      <a:prstDash val="solid"/>
                    </a:lnB>
                  </a:tcPr>
                </a:tc>
              </a:tr>
              <a:tr h="260222">
                <a:tc>
                  <a:txBody>
                    <a:bodyPr/>
                    <a:lstStyle/>
                    <a:p>
                      <a:pPr marL="40005">
                        <a:lnSpc>
                          <a:spcPts val="1850"/>
                        </a:lnSpc>
                        <a:spcBef>
                          <a:spcPts val="95"/>
                        </a:spcBef>
                      </a:pPr>
                      <a:r>
                        <a:rPr dirty="0" sz="1550" spc="-10" b="1">
                          <a:latin typeface="Arial"/>
                          <a:cs typeface="Arial"/>
                        </a:rPr>
                        <a:t>HFH</a:t>
                      </a:r>
                      <a:r>
                        <a:rPr dirty="0" sz="1550" spc="-9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50" spc="-5" b="1">
                          <a:latin typeface="Arial"/>
                          <a:cs typeface="Arial"/>
                        </a:rPr>
                        <a:t>Within</a:t>
                      </a:r>
                      <a:r>
                        <a:rPr dirty="0" sz="1550" spc="-7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50" spc="-20" b="1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1550" spc="-7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50" spc="-60" b="1">
                          <a:latin typeface="Arial"/>
                          <a:cs typeface="Arial"/>
                        </a:rPr>
                        <a:t>Year</a:t>
                      </a:r>
                      <a:r>
                        <a:rPr dirty="0" sz="1550" spc="-1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50" spc="-25" b="1">
                          <a:latin typeface="Arial"/>
                          <a:cs typeface="Arial"/>
                        </a:rPr>
                        <a:t>Before</a:t>
                      </a:r>
                      <a:r>
                        <a:rPr dirty="0" sz="1550" spc="-1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50" spc="-10" b="1">
                          <a:latin typeface="Arial"/>
                          <a:cs typeface="Arial"/>
                        </a:rPr>
                        <a:t>Enrollment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12700">
                      <a:solidFill>
                        <a:srgbClr val="172B54"/>
                      </a:solidFill>
                      <a:prstDash val="solid"/>
                    </a:lnL>
                    <a:lnT w="12700">
                      <a:solidFill>
                        <a:srgbClr val="E8E8E8"/>
                      </a:solidFill>
                      <a:prstDash val="solid"/>
                    </a:lnT>
                    <a:lnB w="12700">
                      <a:solidFill>
                        <a:srgbClr val="E8E8E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52705">
                        <a:lnSpc>
                          <a:spcPts val="1850"/>
                        </a:lnSpc>
                        <a:spcBef>
                          <a:spcPts val="95"/>
                        </a:spcBef>
                      </a:pPr>
                      <a:r>
                        <a:rPr dirty="0" sz="1550" spc="85">
                          <a:latin typeface="Calibri"/>
                          <a:cs typeface="Calibri"/>
                        </a:rPr>
                        <a:t>24.9%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12065">
                    <a:lnT w="12700">
                      <a:solidFill>
                        <a:srgbClr val="E8E8E8"/>
                      </a:solidFill>
                      <a:prstDash val="solid"/>
                    </a:lnT>
                    <a:lnB w="12700">
                      <a:solidFill>
                        <a:srgbClr val="E8E8E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2225">
                        <a:lnSpc>
                          <a:spcPts val="1850"/>
                        </a:lnSpc>
                        <a:spcBef>
                          <a:spcPts val="95"/>
                        </a:spcBef>
                      </a:pPr>
                      <a:r>
                        <a:rPr dirty="0" sz="1550" spc="85">
                          <a:latin typeface="Calibri"/>
                          <a:cs typeface="Calibri"/>
                        </a:rPr>
                        <a:t>22.6%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12065">
                    <a:lnR w="12700">
                      <a:solidFill>
                        <a:srgbClr val="172B54"/>
                      </a:solidFill>
                      <a:prstDash val="solid"/>
                    </a:lnR>
                    <a:lnT w="12700">
                      <a:solidFill>
                        <a:srgbClr val="E8E8E8"/>
                      </a:solidFill>
                      <a:prstDash val="solid"/>
                    </a:lnT>
                    <a:lnB w="12700">
                      <a:solidFill>
                        <a:srgbClr val="E8E8E8"/>
                      </a:solidFill>
                      <a:prstDash val="solid"/>
                    </a:lnB>
                  </a:tcPr>
                </a:tc>
              </a:tr>
              <a:tr h="260223">
                <a:tc>
                  <a:txBody>
                    <a:bodyPr/>
                    <a:lstStyle/>
                    <a:p>
                      <a:pPr marL="40005">
                        <a:lnSpc>
                          <a:spcPts val="1845"/>
                        </a:lnSpc>
                        <a:spcBef>
                          <a:spcPts val="100"/>
                        </a:spcBef>
                      </a:pPr>
                      <a:r>
                        <a:rPr dirty="0" sz="1550" spc="-35" b="1">
                          <a:latin typeface="Arial"/>
                          <a:cs typeface="Arial"/>
                        </a:rPr>
                        <a:t>NYHA </a:t>
                      </a:r>
                      <a:r>
                        <a:rPr dirty="0" sz="1550" spc="-10" b="1">
                          <a:latin typeface="Arial"/>
                          <a:cs typeface="Arial"/>
                        </a:rPr>
                        <a:t>Class</a:t>
                      </a:r>
                      <a:r>
                        <a:rPr dirty="0" sz="1550" spc="-15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50" spc="40" b="1">
                          <a:latin typeface="Arial"/>
                          <a:cs typeface="Arial"/>
                        </a:rPr>
                        <a:t>III/IV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12700">
                      <a:solidFill>
                        <a:srgbClr val="172B54"/>
                      </a:solidFill>
                      <a:prstDash val="solid"/>
                    </a:lnL>
                    <a:lnT w="12700">
                      <a:solidFill>
                        <a:srgbClr val="E8E8E8"/>
                      </a:solidFill>
                      <a:prstDash val="solid"/>
                    </a:lnT>
                    <a:lnB w="12700">
                      <a:solidFill>
                        <a:srgbClr val="E8E8E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52705">
                        <a:lnSpc>
                          <a:spcPts val="1845"/>
                        </a:lnSpc>
                        <a:spcBef>
                          <a:spcPts val="100"/>
                        </a:spcBef>
                      </a:pPr>
                      <a:r>
                        <a:rPr dirty="0" sz="1550" spc="85">
                          <a:latin typeface="Calibri"/>
                          <a:cs typeface="Calibri"/>
                        </a:rPr>
                        <a:t>56.1%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12700">
                    <a:lnT w="12700">
                      <a:solidFill>
                        <a:srgbClr val="E8E8E8"/>
                      </a:solidFill>
                      <a:prstDash val="solid"/>
                    </a:lnT>
                    <a:lnB w="12700">
                      <a:solidFill>
                        <a:srgbClr val="E8E8E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2225">
                        <a:lnSpc>
                          <a:spcPts val="1845"/>
                        </a:lnSpc>
                        <a:spcBef>
                          <a:spcPts val="100"/>
                        </a:spcBef>
                      </a:pPr>
                      <a:r>
                        <a:rPr dirty="0" sz="1550" spc="85">
                          <a:latin typeface="Calibri"/>
                          <a:cs typeface="Calibri"/>
                        </a:rPr>
                        <a:t>54.0%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12700">
                    <a:lnR w="12700">
                      <a:solidFill>
                        <a:srgbClr val="172B54"/>
                      </a:solidFill>
                      <a:prstDash val="solid"/>
                    </a:lnR>
                    <a:lnT w="12700">
                      <a:solidFill>
                        <a:srgbClr val="E8E8E8"/>
                      </a:solidFill>
                      <a:prstDash val="solid"/>
                    </a:lnT>
                    <a:lnB w="12700">
                      <a:solidFill>
                        <a:srgbClr val="E8E8E8"/>
                      </a:solidFill>
                      <a:prstDash val="solid"/>
                    </a:lnB>
                  </a:tcPr>
                </a:tc>
              </a:tr>
              <a:tr h="260223">
                <a:tc>
                  <a:txBody>
                    <a:bodyPr/>
                    <a:lstStyle/>
                    <a:p>
                      <a:pPr marL="40005">
                        <a:lnSpc>
                          <a:spcPts val="1845"/>
                        </a:lnSpc>
                        <a:spcBef>
                          <a:spcPts val="105"/>
                        </a:spcBef>
                      </a:pPr>
                      <a:r>
                        <a:rPr dirty="0" sz="1550" spc="-70" b="1">
                          <a:latin typeface="Arial"/>
                          <a:cs typeface="Arial"/>
                        </a:rPr>
                        <a:t>KCCQ</a:t>
                      </a:r>
                      <a:r>
                        <a:rPr dirty="0" sz="1550" spc="-10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50" spc="-30" b="1">
                          <a:latin typeface="Arial"/>
                          <a:cs typeface="Arial"/>
                        </a:rPr>
                        <a:t>Score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172B54"/>
                      </a:solidFill>
                      <a:prstDash val="solid"/>
                    </a:lnL>
                    <a:lnT w="12700">
                      <a:solidFill>
                        <a:srgbClr val="E8E8E8"/>
                      </a:solidFill>
                      <a:prstDash val="solid"/>
                    </a:lnT>
                    <a:lnB w="12700">
                      <a:solidFill>
                        <a:srgbClr val="E8E8E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47625">
                        <a:lnSpc>
                          <a:spcPts val="1845"/>
                        </a:lnSpc>
                        <a:spcBef>
                          <a:spcPts val="105"/>
                        </a:spcBef>
                      </a:pPr>
                      <a:r>
                        <a:rPr dirty="0" sz="1550" spc="65">
                          <a:latin typeface="Calibri"/>
                          <a:cs typeface="Calibri"/>
                        </a:rPr>
                        <a:t>55.6 ±</a:t>
                      </a:r>
                      <a:r>
                        <a:rPr dirty="0" sz="1550" spc="-1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spc="65">
                          <a:latin typeface="Calibri"/>
                          <a:cs typeface="Calibri"/>
                        </a:rPr>
                        <a:t>22.9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13335">
                    <a:lnT w="12700">
                      <a:solidFill>
                        <a:srgbClr val="E8E8E8"/>
                      </a:solidFill>
                      <a:prstDash val="solid"/>
                    </a:lnT>
                    <a:lnB w="12700">
                      <a:solidFill>
                        <a:srgbClr val="E8E8E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6034">
                        <a:lnSpc>
                          <a:spcPts val="1845"/>
                        </a:lnSpc>
                        <a:spcBef>
                          <a:spcPts val="105"/>
                        </a:spcBef>
                      </a:pPr>
                      <a:r>
                        <a:rPr dirty="0" sz="1550" spc="65">
                          <a:latin typeface="Calibri"/>
                          <a:cs typeface="Calibri"/>
                        </a:rPr>
                        <a:t>54.6 ±</a:t>
                      </a:r>
                      <a:r>
                        <a:rPr dirty="0" sz="1550" spc="-1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spc="65">
                          <a:latin typeface="Calibri"/>
                          <a:cs typeface="Calibri"/>
                        </a:rPr>
                        <a:t>23.8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13335">
                    <a:lnR w="12700">
                      <a:solidFill>
                        <a:srgbClr val="172B54"/>
                      </a:solidFill>
                      <a:prstDash val="solid"/>
                    </a:lnR>
                    <a:lnT w="12700">
                      <a:solidFill>
                        <a:srgbClr val="E8E8E8"/>
                      </a:solidFill>
                      <a:prstDash val="solid"/>
                    </a:lnT>
                    <a:lnB w="12700">
                      <a:solidFill>
                        <a:srgbClr val="E8E8E8"/>
                      </a:solidFill>
                      <a:prstDash val="solid"/>
                    </a:lnB>
                  </a:tcPr>
                </a:tc>
              </a:tr>
              <a:tr h="260222">
                <a:tc>
                  <a:txBody>
                    <a:bodyPr/>
                    <a:lstStyle/>
                    <a:p>
                      <a:pPr marL="40005">
                        <a:lnSpc>
                          <a:spcPts val="1839"/>
                        </a:lnSpc>
                        <a:spcBef>
                          <a:spcPts val="105"/>
                        </a:spcBef>
                      </a:pPr>
                      <a:r>
                        <a:rPr dirty="0" sz="1550" spc="5" b="1">
                          <a:latin typeface="Arial"/>
                          <a:cs typeface="Arial"/>
                        </a:rPr>
                        <a:t>6-minute </a:t>
                      </a:r>
                      <a:r>
                        <a:rPr dirty="0" sz="1550" spc="-5" b="1">
                          <a:latin typeface="Arial"/>
                          <a:cs typeface="Arial"/>
                        </a:rPr>
                        <a:t>Walk </a:t>
                      </a:r>
                      <a:r>
                        <a:rPr dirty="0" sz="1550" b="1">
                          <a:latin typeface="Arial"/>
                          <a:cs typeface="Arial"/>
                        </a:rPr>
                        <a:t>Distance</a:t>
                      </a:r>
                      <a:r>
                        <a:rPr dirty="0" sz="1550" spc="-30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50" spc="-30" b="1">
                          <a:latin typeface="Arial"/>
                          <a:cs typeface="Arial"/>
                        </a:rPr>
                        <a:t>(m)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172B54"/>
                      </a:solidFill>
                      <a:prstDash val="solid"/>
                    </a:lnL>
                    <a:lnT w="12700">
                      <a:solidFill>
                        <a:srgbClr val="E8E8E8"/>
                      </a:solidFill>
                      <a:prstDash val="solid"/>
                    </a:lnT>
                    <a:lnB w="12700">
                      <a:solidFill>
                        <a:srgbClr val="E8E8E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50165">
                        <a:lnSpc>
                          <a:spcPts val="1839"/>
                        </a:lnSpc>
                        <a:spcBef>
                          <a:spcPts val="105"/>
                        </a:spcBef>
                      </a:pPr>
                      <a:r>
                        <a:rPr dirty="0" sz="1550" spc="60">
                          <a:latin typeface="Calibri"/>
                          <a:cs typeface="Calibri"/>
                        </a:rPr>
                        <a:t>240.5 </a:t>
                      </a:r>
                      <a:r>
                        <a:rPr dirty="0" sz="1550" spc="70">
                          <a:latin typeface="Calibri"/>
                          <a:cs typeface="Calibri"/>
                        </a:rPr>
                        <a:t>±</a:t>
                      </a:r>
                      <a:r>
                        <a:rPr dirty="0" sz="1550" spc="-10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spc="60">
                          <a:latin typeface="Calibri"/>
                          <a:cs typeface="Calibri"/>
                        </a:rPr>
                        <a:t>116.4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13335">
                    <a:lnT w="12700">
                      <a:solidFill>
                        <a:srgbClr val="E8E8E8"/>
                      </a:solidFill>
                      <a:prstDash val="solid"/>
                    </a:lnT>
                    <a:lnB w="12700">
                      <a:solidFill>
                        <a:srgbClr val="E8E8E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3495">
                        <a:lnSpc>
                          <a:spcPts val="1839"/>
                        </a:lnSpc>
                        <a:spcBef>
                          <a:spcPts val="105"/>
                        </a:spcBef>
                      </a:pPr>
                      <a:r>
                        <a:rPr dirty="0" sz="1550" spc="60">
                          <a:latin typeface="Calibri"/>
                          <a:cs typeface="Calibri"/>
                        </a:rPr>
                        <a:t>249.6 </a:t>
                      </a:r>
                      <a:r>
                        <a:rPr dirty="0" sz="1550" spc="70">
                          <a:latin typeface="Calibri"/>
                          <a:cs typeface="Calibri"/>
                        </a:rPr>
                        <a:t>±</a:t>
                      </a:r>
                      <a:r>
                        <a:rPr dirty="0" sz="1550" spc="-1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spc="60">
                          <a:latin typeface="Calibri"/>
                          <a:cs typeface="Calibri"/>
                        </a:rPr>
                        <a:t>125.5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13335">
                    <a:lnR w="12700">
                      <a:solidFill>
                        <a:srgbClr val="172B54"/>
                      </a:solidFill>
                      <a:prstDash val="solid"/>
                    </a:lnR>
                    <a:lnT w="12700">
                      <a:solidFill>
                        <a:srgbClr val="E8E8E8"/>
                      </a:solidFill>
                      <a:prstDash val="solid"/>
                    </a:lnT>
                    <a:lnB w="12700">
                      <a:solidFill>
                        <a:srgbClr val="E8E8E8"/>
                      </a:solidFill>
                      <a:prstDash val="solid"/>
                    </a:lnB>
                  </a:tcPr>
                </a:tc>
              </a:tr>
              <a:tr h="260223"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550" spc="-15" b="1">
                          <a:latin typeface="Arial"/>
                          <a:cs typeface="Arial"/>
                        </a:rPr>
                        <a:t>Functional </a:t>
                      </a:r>
                      <a:r>
                        <a:rPr dirty="0" sz="1550" spc="-125" b="1">
                          <a:latin typeface="Arial"/>
                          <a:cs typeface="Arial"/>
                        </a:rPr>
                        <a:t>TR</a:t>
                      </a:r>
                      <a:r>
                        <a:rPr dirty="0" sz="1550" spc="-15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50" spc="-45" b="1">
                          <a:latin typeface="Arial"/>
                          <a:cs typeface="Arial"/>
                        </a:rPr>
                        <a:t>Etiology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L w="12700">
                      <a:solidFill>
                        <a:srgbClr val="172B54"/>
                      </a:solidFill>
                      <a:prstDash val="solid"/>
                    </a:lnL>
                    <a:lnT w="12700">
                      <a:solidFill>
                        <a:srgbClr val="E8E8E8"/>
                      </a:solidFill>
                      <a:prstDash val="solid"/>
                    </a:lnT>
                    <a:lnB w="12700">
                      <a:solidFill>
                        <a:srgbClr val="E8E8E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016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550" spc="85">
                          <a:latin typeface="Calibri"/>
                          <a:cs typeface="Calibri"/>
                        </a:rPr>
                        <a:t>95.7%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9525">
                    <a:lnT w="12700">
                      <a:solidFill>
                        <a:srgbClr val="E8E8E8"/>
                      </a:solidFill>
                      <a:prstDash val="solid"/>
                    </a:lnT>
                    <a:lnB w="12700">
                      <a:solidFill>
                        <a:srgbClr val="E8E8E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222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550" spc="85">
                          <a:latin typeface="Calibri"/>
                          <a:cs typeface="Calibri"/>
                        </a:rPr>
                        <a:t>93.9%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9525">
                    <a:lnR w="12700">
                      <a:solidFill>
                        <a:srgbClr val="172B54"/>
                      </a:solidFill>
                      <a:prstDash val="solid"/>
                    </a:lnR>
                    <a:lnT w="12700">
                      <a:solidFill>
                        <a:srgbClr val="E8E8E8"/>
                      </a:solidFill>
                      <a:prstDash val="solid"/>
                    </a:lnT>
                    <a:lnB w="12700">
                      <a:solidFill>
                        <a:srgbClr val="E8E8E8"/>
                      </a:solidFill>
                      <a:prstDash val="solid"/>
                    </a:lnB>
                  </a:tcPr>
                </a:tc>
              </a:tr>
              <a:tr h="259587"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550" spc="-30" b="1">
                          <a:solidFill>
                            <a:srgbClr val="EF812E"/>
                          </a:solidFill>
                          <a:latin typeface="Arial"/>
                          <a:cs typeface="Arial"/>
                        </a:rPr>
                        <a:t>Torrential</a:t>
                      </a:r>
                      <a:r>
                        <a:rPr dirty="0" sz="1550" spc="-80" b="1">
                          <a:solidFill>
                            <a:srgbClr val="EF812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50" spc="-55" b="1">
                          <a:solidFill>
                            <a:srgbClr val="EF812E"/>
                          </a:solidFill>
                          <a:latin typeface="Arial"/>
                          <a:cs typeface="Arial"/>
                        </a:rPr>
                        <a:t>TR</a:t>
                      </a:r>
                      <a:r>
                        <a:rPr dirty="0" baseline="23809" sz="1575" spc="-82" b="1">
                          <a:solidFill>
                            <a:srgbClr val="EF812E"/>
                          </a:solidFill>
                          <a:latin typeface="Arial"/>
                          <a:cs typeface="Arial"/>
                        </a:rPr>
                        <a:t>1,2</a:t>
                      </a:r>
                      <a:endParaRPr baseline="23809" sz="1575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12700">
                      <a:solidFill>
                        <a:srgbClr val="172B54"/>
                      </a:solidFill>
                      <a:prstDash val="solid"/>
                    </a:lnL>
                    <a:lnT w="12700">
                      <a:solidFill>
                        <a:srgbClr val="E8E8E8"/>
                      </a:solidFill>
                      <a:prstDash val="solid"/>
                    </a:lnT>
                    <a:lnB w="12700">
                      <a:solidFill>
                        <a:srgbClr val="E8E8E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5397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550" spc="-20" b="1">
                          <a:solidFill>
                            <a:srgbClr val="EF812E"/>
                          </a:solidFill>
                          <a:latin typeface="Arial"/>
                          <a:cs typeface="Arial"/>
                        </a:rPr>
                        <a:t>48.7%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T w="12700">
                      <a:solidFill>
                        <a:srgbClr val="E8E8E8"/>
                      </a:solidFill>
                      <a:prstDash val="solid"/>
                    </a:lnT>
                    <a:lnB w="12700">
                      <a:solidFill>
                        <a:srgbClr val="E8E8E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68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550" spc="-20" b="1">
                          <a:solidFill>
                            <a:srgbClr val="EF812E"/>
                          </a:solidFill>
                          <a:latin typeface="Arial"/>
                          <a:cs typeface="Arial"/>
                        </a:rPr>
                        <a:t>51.5%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R w="12700">
                      <a:solidFill>
                        <a:srgbClr val="172B54"/>
                      </a:solidFill>
                      <a:prstDash val="solid"/>
                    </a:lnR>
                    <a:lnT w="12700">
                      <a:solidFill>
                        <a:srgbClr val="E8E8E8"/>
                      </a:solidFill>
                      <a:prstDash val="solid"/>
                    </a:lnT>
                    <a:lnB w="12700">
                      <a:solidFill>
                        <a:srgbClr val="E8E8E8"/>
                      </a:solidFill>
                      <a:prstDash val="solid"/>
                    </a:lnB>
                  </a:tcPr>
                </a:tc>
              </a:tr>
              <a:tr h="259588"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550" spc="-10" b="1">
                          <a:latin typeface="Arial"/>
                          <a:cs typeface="Arial"/>
                        </a:rPr>
                        <a:t>Left </a:t>
                      </a:r>
                      <a:r>
                        <a:rPr dirty="0" sz="1550" spc="-5" b="1">
                          <a:latin typeface="Arial"/>
                          <a:cs typeface="Arial"/>
                        </a:rPr>
                        <a:t>Ventricular</a:t>
                      </a:r>
                      <a:r>
                        <a:rPr dirty="0" sz="1550" spc="-33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50" spc="-15" b="1">
                          <a:latin typeface="Arial"/>
                          <a:cs typeface="Arial"/>
                        </a:rPr>
                        <a:t>Ejection </a:t>
                      </a:r>
                      <a:r>
                        <a:rPr dirty="0" sz="1550" spc="-25" b="1">
                          <a:latin typeface="Arial"/>
                          <a:cs typeface="Arial"/>
                        </a:rPr>
                        <a:t>Fraction </a:t>
                      </a:r>
                      <a:r>
                        <a:rPr dirty="0" sz="1550" spc="-55" b="1">
                          <a:latin typeface="Arial"/>
                          <a:cs typeface="Arial"/>
                        </a:rPr>
                        <a:t>(%)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B="0" marT="10795">
                    <a:lnL w="12700">
                      <a:solidFill>
                        <a:srgbClr val="172B54"/>
                      </a:solidFill>
                      <a:prstDash val="solid"/>
                    </a:lnL>
                    <a:lnT w="12700">
                      <a:solidFill>
                        <a:srgbClr val="E8E8E8"/>
                      </a:solidFill>
                      <a:prstDash val="solid"/>
                    </a:lnT>
                    <a:lnB w="12700">
                      <a:solidFill>
                        <a:srgbClr val="172B5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438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550" spc="65">
                          <a:latin typeface="Calibri"/>
                          <a:cs typeface="Calibri"/>
                        </a:rPr>
                        <a:t>59.4 </a:t>
                      </a:r>
                      <a:r>
                        <a:rPr dirty="0" sz="1550" spc="70">
                          <a:latin typeface="Calibri"/>
                          <a:cs typeface="Calibri"/>
                        </a:rPr>
                        <a:t>±</a:t>
                      </a:r>
                      <a:r>
                        <a:rPr dirty="0" sz="1550" spc="-1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spc="70">
                          <a:latin typeface="Calibri"/>
                          <a:cs typeface="Calibri"/>
                        </a:rPr>
                        <a:t>9.0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10795">
                    <a:lnT w="12700">
                      <a:solidFill>
                        <a:srgbClr val="E8E8E8"/>
                      </a:solidFill>
                      <a:prstDash val="solid"/>
                    </a:lnT>
                    <a:lnB w="12700">
                      <a:solidFill>
                        <a:srgbClr val="172B5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984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550" spc="65">
                          <a:latin typeface="Calibri"/>
                          <a:cs typeface="Calibri"/>
                        </a:rPr>
                        <a:t>59.7 </a:t>
                      </a:r>
                      <a:r>
                        <a:rPr dirty="0" sz="1550" spc="70">
                          <a:latin typeface="Calibri"/>
                          <a:cs typeface="Calibri"/>
                        </a:rPr>
                        <a:t>±</a:t>
                      </a:r>
                      <a:r>
                        <a:rPr dirty="0" sz="1550" spc="-1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spc="70">
                          <a:latin typeface="Calibri"/>
                          <a:cs typeface="Calibri"/>
                        </a:rPr>
                        <a:t>9.2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10795">
                    <a:lnR w="12700">
                      <a:solidFill>
                        <a:srgbClr val="172B54"/>
                      </a:solidFill>
                      <a:prstDash val="solid"/>
                    </a:lnR>
                    <a:lnT w="12700">
                      <a:solidFill>
                        <a:srgbClr val="E8E8E8"/>
                      </a:solidFill>
                      <a:prstDash val="solid"/>
                    </a:lnT>
                    <a:lnB w="12700">
                      <a:solidFill>
                        <a:srgbClr val="172B54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2781300" y="6200775"/>
            <a:ext cx="7496175" cy="581025"/>
          </a:xfrm>
          <a:prstGeom prst="rect">
            <a:avLst/>
          </a:prstGeom>
          <a:solidFill>
            <a:srgbClr val="FFFFFF"/>
          </a:solidFill>
          <a:ln w="19050">
            <a:solidFill>
              <a:srgbClr val="172B54"/>
            </a:solidFill>
          </a:ln>
        </p:spPr>
        <p:txBody>
          <a:bodyPr wrap="square" lIns="0" tIns="48895" rIns="0" bIns="0" rtlCol="0" vert="horz">
            <a:spAutoFit/>
          </a:bodyPr>
          <a:lstStyle/>
          <a:p>
            <a:pPr algn="ctr" marL="100965" marR="81280" indent="-3175">
              <a:lnSpc>
                <a:spcPct val="99000"/>
              </a:lnSpc>
              <a:spcBef>
                <a:spcPts val="385"/>
              </a:spcBef>
            </a:pPr>
            <a:r>
              <a:rPr dirty="0" sz="800" spc="45">
                <a:latin typeface="Calibri"/>
                <a:cs typeface="Calibri"/>
              </a:rPr>
              <a:t>Based</a:t>
            </a:r>
            <a:r>
              <a:rPr dirty="0" sz="800" spc="-40">
                <a:latin typeface="Calibri"/>
                <a:cs typeface="Calibri"/>
              </a:rPr>
              <a:t> </a:t>
            </a:r>
            <a:r>
              <a:rPr dirty="0" sz="800" spc="25">
                <a:latin typeface="Calibri"/>
                <a:cs typeface="Calibri"/>
              </a:rPr>
              <a:t>on</a:t>
            </a:r>
            <a:r>
              <a:rPr dirty="0" sz="800" spc="-35">
                <a:latin typeface="Calibri"/>
                <a:cs typeface="Calibri"/>
              </a:rPr>
              <a:t> </a:t>
            </a:r>
            <a:r>
              <a:rPr dirty="0" sz="800" spc="15">
                <a:latin typeface="Calibri"/>
                <a:cs typeface="Calibri"/>
              </a:rPr>
              <a:t>5-grade</a:t>
            </a:r>
            <a:r>
              <a:rPr dirty="0" sz="800" spc="-5">
                <a:latin typeface="Calibri"/>
                <a:cs typeface="Calibri"/>
              </a:rPr>
              <a:t> </a:t>
            </a:r>
            <a:r>
              <a:rPr dirty="0" sz="800" spc="60">
                <a:latin typeface="Calibri"/>
                <a:cs typeface="Calibri"/>
              </a:rPr>
              <a:t>scale</a:t>
            </a:r>
            <a:r>
              <a:rPr dirty="0" sz="800" spc="-85">
                <a:latin typeface="Calibri"/>
                <a:cs typeface="Calibri"/>
              </a:rPr>
              <a:t> </a:t>
            </a:r>
            <a:r>
              <a:rPr dirty="0" sz="800" spc="20">
                <a:latin typeface="Calibri"/>
                <a:cs typeface="Calibri"/>
              </a:rPr>
              <a:t>from</a:t>
            </a:r>
            <a:r>
              <a:rPr dirty="0" sz="800" spc="-55">
                <a:latin typeface="Calibri"/>
                <a:cs typeface="Calibri"/>
              </a:rPr>
              <a:t> </a:t>
            </a:r>
            <a:r>
              <a:rPr dirty="0" baseline="22222" sz="750" spc="52">
                <a:latin typeface="Calibri"/>
                <a:cs typeface="Calibri"/>
              </a:rPr>
              <a:t>1</a:t>
            </a:r>
            <a:r>
              <a:rPr dirty="0" sz="800" spc="35">
                <a:latin typeface="Calibri"/>
                <a:cs typeface="Calibri"/>
              </a:rPr>
              <a:t>Hahn</a:t>
            </a:r>
            <a:r>
              <a:rPr dirty="0" sz="800" spc="-35">
                <a:latin typeface="Calibri"/>
                <a:cs typeface="Calibri"/>
              </a:rPr>
              <a:t> </a:t>
            </a:r>
            <a:r>
              <a:rPr dirty="0" sz="800" spc="35">
                <a:latin typeface="Calibri"/>
                <a:cs typeface="Calibri"/>
              </a:rPr>
              <a:t>RT,</a:t>
            </a:r>
            <a:r>
              <a:rPr dirty="0" sz="800" spc="-45">
                <a:latin typeface="Calibri"/>
                <a:cs typeface="Calibri"/>
              </a:rPr>
              <a:t> </a:t>
            </a:r>
            <a:r>
              <a:rPr dirty="0" sz="800" spc="35">
                <a:latin typeface="Calibri"/>
                <a:cs typeface="Calibri"/>
              </a:rPr>
              <a:t>Badano</a:t>
            </a:r>
            <a:r>
              <a:rPr dirty="0" sz="800" spc="-55">
                <a:latin typeface="Calibri"/>
                <a:cs typeface="Calibri"/>
              </a:rPr>
              <a:t> </a:t>
            </a:r>
            <a:r>
              <a:rPr dirty="0" sz="800" spc="55">
                <a:latin typeface="Calibri"/>
                <a:cs typeface="Calibri"/>
              </a:rPr>
              <a:t>LP,</a:t>
            </a:r>
            <a:r>
              <a:rPr dirty="0" sz="800" spc="-60">
                <a:latin typeface="Calibri"/>
                <a:cs typeface="Calibri"/>
              </a:rPr>
              <a:t> </a:t>
            </a:r>
            <a:r>
              <a:rPr dirty="0" sz="800" spc="15">
                <a:latin typeface="Calibri"/>
                <a:cs typeface="Calibri"/>
              </a:rPr>
              <a:t>Bartko</a:t>
            </a:r>
            <a:r>
              <a:rPr dirty="0" sz="800" spc="-5">
                <a:latin typeface="Calibri"/>
                <a:cs typeface="Calibri"/>
              </a:rPr>
              <a:t> </a:t>
            </a:r>
            <a:r>
              <a:rPr dirty="0" sz="800" spc="40">
                <a:latin typeface="Calibri"/>
                <a:cs typeface="Calibri"/>
              </a:rPr>
              <a:t>PE,</a:t>
            </a:r>
            <a:r>
              <a:rPr dirty="0" sz="800" spc="-40">
                <a:latin typeface="Calibri"/>
                <a:cs typeface="Calibri"/>
              </a:rPr>
              <a:t> </a:t>
            </a:r>
            <a:r>
              <a:rPr dirty="0" sz="800" spc="20">
                <a:latin typeface="Calibri"/>
                <a:cs typeface="Calibri"/>
              </a:rPr>
              <a:t>et</a:t>
            </a:r>
            <a:r>
              <a:rPr dirty="0" sz="800" spc="10">
                <a:latin typeface="Calibri"/>
                <a:cs typeface="Calibri"/>
              </a:rPr>
              <a:t> </a:t>
            </a:r>
            <a:r>
              <a:rPr dirty="0" sz="800" spc="20">
                <a:latin typeface="Calibri"/>
                <a:cs typeface="Calibri"/>
              </a:rPr>
              <a:t>al.</a:t>
            </a:r>
            <a:r>
              <a:rPr dirty="0" sz="800" spc="-40">
                <a:latin typeface="Calibri"/>
                <a:cs typeface="Calibri"/>
              </a:rPr>
              <a:t> </a:t>
            </a:r>
            <a:r>
              <a:rPr dirty="0" sz="800" spc="25">
                <a:latin typeface="Calibri"/>
                <a:cs typeface="Calibri"/>
              </a:rPr>
              <a:t>Tricuspid</a:t>
            </a:r>
            <a:r>
              <a:rPr dirty="0" sz="800" spc="-40">
                <a:latin typeface="Calibri"/>
                <a:cs typeface="Calibri"/>
              </a:rPr>
              <a:t> </a:t>
            </a:r>
            <a:r>
              <a:rPr dirty="0" sz="800" spc="5">
                <a:latin typeface="Calibri"/>
                <a:cs typeface="Calibri"/>
              </a:rPr>
              <a:t>regurgitation:</a:t>
            </a:r>
            <a:r>
              <a:rPr dirty="0" sz="800" spc="40">
                <a:latin typeface="Calibri"/>
                <a:cs typeface="Calibri"/>
              </a:rPr>
              <a:t> </a:t>
            </a:r>
            <a:r>
              <a:rPr dirty="0" sz="800" spc="15">
                <a:latin typeface="Calibri"/>
                <a:cs typeface="Calibri"/>
              </a:rPr>
              <a:t>recent</a:t>
            </a:r>
            <a:r>
              <a:rPr dirty="0" sz="800" spc="10">
                <a:latin typeface="Calibri"/>
                <a:cs typeface="Calibri"/>
              </a:rPr>
              <a:t> </a:t>
            </a:r>
            <a:r>
              <a:rPr dirty="0" sz="800" spc="35">
                <a:latin typeface="Calibri"/>
                <a:cs typeface="Calibri"/>
              </a:rPr>
              <a:t>advances</a:t>
            </a:r>
            <a:r>
              <a:rPr dirty="0" sz="800" spc="-55">
                <a:latin typeface="Calibri"/>
                <a:cs typeface="Calibri"/>
              </a:rPr>
              <a:t> </a:t>
            </a:r>
            <a:r>
              <a:rPr dirty="0" sz="800" spc="35">
                <a:latin typeface="Calibri"/>
                <a:cs typeface="Calibri"/>
              </a:rPr>
              <a:t>in</a:t>
            </a:r>
            <a:r>
              <a:rPr dirty="0" sz="800" spc="-30">
                <a:latin typeface="Calibri"/>
                <a:cs typeface="Calibri"/>
              </a:rPr>
              <a:t> </a:t>
            </a:r>
            <a:r>
              <a:rPr dirty="0" sz="800" spc="15">
                <a:latin typeface="Calibri"/>
                <a:cs typeface="Calibri"/>
              </a:rPr>
              <a:t>understanding</a:t>
            </a:r>
            <a:r>
              <a:rPr dirty="0" sz="800" spc="25">
                <a:latin typeface="Calibri"/>
                <a:cs typeface="Calibri"/>
              </a:rPr>
              <a:t> </a:t>
            </a:r>
            <a:r>
              <a:rPr dirty="0" sz="800" spc="10">
                <a:latin typeface="Calibri"/>
                <a:cs typeface="Calibri"/>
              </a:rPr>
              <a:t>pathophysiology,</a:t>
            </a:r>
            <a:r>
              <a:rPr dirty="0" sz="800" spc="-35">
                <a:latin typeface="Calibri"/>
                <a:cs typeface="Calibri"/>
              </a:rPr>
              <a:t> </a:t>
            </a:r>
            <a:r>
              <a:rPr dirty="0" sz="800" spc="10">
                <a:latin typeface="Calibri"/>
                <a:cs typeface="Calibri"/>
              </a:rPr>
              <a:t>severity</a:t>
            </a:r>
            <a:r>
              <a:rPr dirty="0" sz="800" spc="-20">
                <a:latin typeface="Calibri"/>
                <a:cs typeface="Calibri"/>
              </a:rPr>
              <a:t> </a:t>
            </a:r>
            <a:r>
              <a:rPr dirty="0" sz="800" spc="15">
                <a:latin typeface="Calibri"/>
                <a:cs typeface="Calibri"/>
              </a:rPr>
              <a:t>grading</a:t>
            </a:r>
            <a:r>
              <a:rPr dirty="0" sz="800" spc="-50">
                <a:latin typeface="Calibri"/>
                <a:cs typeface="Calibri"/>
              </a:rPr>
              <a:t> </a:t>
            </a:r>
            <a:r>
              <a:rPr dirty="0" sz="800" spc="40">
                <a:latin typeface="Calibri"/>
                <a:cs typeface="Calibri"/>
              </a:rPr>
              <a:t>and  </a:t>
            </a:r>
            <a:r>
              <a:rPr dirty="0" sz="800" spc="30">
                <a:latin typeface="Calibri"/>
                <a:cs typeface="Calibri"/>
              </a:rPr>
              <a:t>outcome.</a:t>
            </a:r>
            <a:r>
              <a:rPr dirty="0" sz="800" spc="-55">
                <a:latin typeface="Calibri"/>
                <a:cs typeface="Calibri"/>
              </a:rPr>
              <a:t> </a:t>
            </a:r>
            <a:r>
              <a:rPr dirty="0" sz="800" spc="30" i="1">
                <a:latin typeface="Calibri"/>
                <a:cs typeface="Calibri"/>
              </a:rPr>
              <a:t>Eur</a:t>
            </a:r>
            <a:r>
              <a:rPr dirty="0" sz="800" spc="-40" i="1">
                <a:latin typeface="Calibri"/>
                <a:cs typeface="Calibri"/>
              </a:rPr>
              <a:t> </a:t>
            </a:r>
            <a:r>
              <a:rPr dirty="0" sz="800" spc="10" i="1">
                <a:latin typeface="Calibri"/>
                <a:cs typeface="Calibri"/>
              </a:rPr>
              <a:t>Heart </a:t>
            </a:r>
            <a:r>
              <a:rPr dirty="0" sz="800" spc="15" i="1">
                <a:latin typeface="Calibri"/>
                <a:cs typeface="Calibri"/>
              </a:rPr>
              <a:t>J</a:t>
            </a:r>
            <a:r>
              <a:rPr dirty="0" sz="800" spc="-5" i="1">
                <a:latin typeface="Calibri"/>
                <a:cs typeface="Calibri"/>
              </a:rPr>
              <a:t> </a:t>
            </a:r>
            <a:r>
              <a:rPr dirty="0" sz="800" spc="30" i="1">
                <a:latin typeface="Calibri"/>
                <a:cs typeface="Calibri"/>
              </a:rPr>
              <a:t>Cardiovasc</a:t>
            </a:r>
            <a:r>
              <a:rPr dirty="0" sz="800" spc="-20" i="1">
                <a:latin typeface="Calibri"/>
                <a:cs typeface="Calibri"/>
              </a:rPr>
              <a:t> </a:t>
            </a:r>
            <a:r>
              <a:rPr dirty="0" sz="800" spc="5" i="1">
                <a:latin typeface="Calibri"/>
                <a:cs typeface="Calibri"/>
              </a:rPr>
              <a:t>Imaging </a:t>
            </a:r>
            <a:r>
              <a:rPr dirty="0" sz="800" spc="15">
                <a:latin typeface="Calibri"/>
                <a:cs typeface="Calibri"/>
              </a:rPr>
              <a:t>2022;23:913-29.</a:t>
            </a:r>
            <a:r>
              <a:rPr dirty="0" sz="800">
                <a:latin typeface="Calibri"/>
                <a:cs typeface="Calibri"/>
              </a:rPr>
              <a:t> </a:t>
            </a:r>
            <a:r>
              <a:rPr dirty="0" baseline="22222" sz="750" spc="52">
                <a:latin typeface="Calibri"/>
                <a:cs typeface="Calibri"/>
              </a:rPr>
              <a:t>2</a:t>
            </a:r>
            <a:r>
              <a:rPr dirty="0" sz="800" spc="35">
                <a:latin typeface="Calibri"/>
                <a:cs typeface="Calibri"/>
              </a:rPr>
              <a:t>Hahn</a:t>
            </a:r>
            <a:r>
              <a:rPr dirty="0" sz="800" spc="-35">
                <a:latin typeface="Calibri"/>
                <a:cs typeface="Calibri"/>
              </a:rPr>
              <a:t> </a:t>
            </a:r>
            <a:r>
              <a:rPr dirty="0" sz="800" spc="35">
                <a:latin typeface="Calibri"/>
                <a:cs typeface="Calibri"/>
              </a:rPr>
              <a:t>RT,</a:t>
            </a:r>
            <a:r>
              <a:rPr dirty="0" sz="800" spc="-45">
                <a:latin typeface="Calibri"/>
                <a:cs typeface="Calibri"/>
              </a:rPr>
              <a:t> </a:t>
            </a:r>
            <a:r>
              <a:rPr dirty="0" sz="800" spc="20">
                <a:latin typeface="Calibri"/>
                <a:cs typeface="Calibri"/>
              </a:rPr>
              <a:t>Zamorano</a:t>
            </a:r>
            <a:r>
              <a:rPr dirty="0" sz="800" spc="-35">
                <a:latin typeface="Calibri"/>
                <a:cs typeface="Calibri"/>
              </a:rPr>
              <a:t> </a:t>
            </a:r>
            <a:r>
              <a:rPr dirty="0" sz="800" spc="35">
                <a:latin typeface="Calibri"/>
                <a:cs typeface="Calibri"/>
              </a:rPr>
              <a:t>JL.</a:t>
            </a:r>
            <a:r>
              <a:rPr dirty="0" sz="800" spc="-40">
                <a:latin typeface="Calibri"/>
                <a:cs typeface="Calibri"/>
              </a:rPr>
              <a:t> </a:t>
            </a:r>
            <a:r>
              <a:rPr dirty="0" sz="800" spc="15">
                <a:latin typeface="Calibri"/>
                <a:cs typeface="Calibri"/>
              </a:rPr>
              <a:t>The</a:t>
            </a:r>
            <a:r>
              <a:rPr dirty="0" sz="800" spc="-15">
                <a:latin typeface="Calibri"/>
                <a:cs typeface="Calibri"/>
              </a:rPr>
              <a:t> </a:t>
            </a:r>
            <a:r>
              <a:rPr dirty="0" sz="800" spc="20">
                <a:latin typeface="Calibri"/>
                <a:cs typeface="Calibri"/>
              </a:rPr>
              <a:t>need</a:t>
            </a:r>
            <a:r>
              <a:rPr dirty="0" sz="800" spc="-40">
                <a:latin typeface="Calibri"/>
                <a:cs typeface="Calibri"/>
              </a:rPr>
              <a:t> </a:t>
            </a:r>
            <a:r>
              <a:rPr dirty="0" sz="800">
                <a:latin typeface="Calibri"/>
                <a:cs typeface="Calibri"/>
              </a:rPr>
              <a:t>for</a:t>
            </a:r>
            <a:r>
              <a:rPr dirty="0" sz="800" spc="-5">
                <a:latin typeface="Calibri"/>
                <a:cs typeface="Calibri"/>
              </a:rPr>
              <a:t> </a:t>
            </a:r>
            <a:r>
              <a:rPr dirty="0" sz="800" spc="55">
                <a:latin typeface="Calibri"/>
                <a:cs typeface="Calibri"/>
              </a:rPr>
              <a:t>a</a:t>
            </a:r>
            <a:r>
              <a:rPr dirty="0" sz="800" spc="-20">
                <a:latin typeface="Calibri"/>
                <a:cs typeface="Calibri"/>
              </a:rPr>
              <a:t> </a:t>
            </a:r>
            <a:r>
              <a:rPr dirty="0" sz="800" spc="5">
                <a:latin typeface="Calibri"/>
                <a:cs typeface="Calibri"/>
              </a:rPr>
              <a:t>new</a:t>
            </a:r>
            <a:r>
              <a:rPr dirty="0" sz="800" spc="-25">
                <a:latin typeface="Calibri"/>
                <a:cs typeface="Calibri"/>
              </a:rPr>
              <a:t> </a:t>
            </a:r>
            <a:r>
              <a:rPr dirty="0" sz="800" spc="25">
                <a:latin typeface="Calibri"/>
                <a:cs typeface="Calibri"/>
              </a:rPr>
              <a:t>tricuspid</a:t>
            </a:r>
            <a:r>
              <a:rPr dirty="0" sz="800" spc="-40">
                <a:latin typeface="Calibri"/>
                <a:cs typeface="Calibri"/>
              </a:rPr>
              <a:t> </a:t>
            </a:r>
            <a:r>
              <a:rPr dirty="0" sz="800" spc="10">
                <a:latin typeface="Calibri"/>
                <a:cs typeface="Calibri"/>
              </a:rPr>
              <a:t>regurgitation</a:t>
            </a:r>
            <a:r>
              <a:rPr dirty="0" sz="800" spc="-35">
                <a:latin typeface="Calibri"/>
                <a:cs typeface="Calibri"/>
              </a:rPr>
              <a:t> </a:t>
            </a:r>
            <a:r>
              <a:rPr dirty="0" sz="800" spc="5">
                <a:latin typeface="Calibri"/>
                <a:cs typeface="Calibri"/>
              </a:rPr>
              <a:t>grading</a:t>
            </a:r>
            <a:r>
              <a:rPr dirty="0" sz="800" spc="20">
                <a:latin typeface="Calibri"/>
                <a:cs typeface="Calibri"/>
              </a:rPr>
              <a:t> </a:t>
            </a:r>
            <a:r>
              <a:rPr dirty="0" sz="800" spc="40">
                <a:latin typeface="Calibri"/>
                <a:cs typeface="Calibri"/>
              </a:rPr>
              <a:t>scheme.</a:t>
            </a:r>
            <a:r>
              <a:rPr dirty="0" sz="800" spc="-15">
                <a:latin typeface="Calibri"/>
                <a:cs typeface="Calibri"/>
              </a:rPr>
              <a:t> </a:t>
            </a:r>
            <a:r>
              <a:rPr dirty="0" sz="800" spc="30" i="1">
                <a:latin typeface="Calibri"/>
                <a:cs typeface="Calibri"/>
              </a:rPr>
              <a:t>Eur</a:t>
            </a:r>
            <a:r>
              <a:rPr dirty="0" sz="800" spc="-40" i="1">
                <a:latin typeface="Calibri"/>
                <a:cs typeface="Calibri"/>
              </a:rPr>
              <a:t> </a:t>
            </a:r>
            <a:r>
              <a:rPr dirty="0" sz="800" spc="10" i="1">
                <a:latin typeface="Calibri"/>
                <a:cs typeface="Calibri"/>
              </a:rPr>
              <a:t>Heart </a:t>
            </a:r>
            <a:r>
              <a:rPr dirty="0" sz="800" spc="15" i="1">
                <a:latin typeface="Calibri"/>
                <a:cs typeface="Calibri"/>
              </a:rPr>
              <a:t>J</a:t>
            </a:r>
            <a:r>
              <a:rPr dirty="0" sz="800" spc="-5" i="1">
                <a:latin typeface="Calibri"/>
                <a:cs typeface="Calibri"/>
              </a:rPr>
              <a:t> </a:t>
            </a:r>
            <a:r>
              <a:rPr dirty="0" sz="800" spc="30" i="1">
                <a:latin typeface="Calibri"/>
                <a:cs typeface="Calibri"/>
              </a:rPr>
              <a:t>Cardiovasc  </a:t>
            </a:r>
            <a:r>
              <a:rPr dirty="0" sz="800" spc="5" i="1">
                <a:latin typeface="Calibri"/>
                <a:cs typeface="Calibri"/>
              </a:rPr>
              <a:t>Imaging</a:t>
            </a:r>
            <a:r>
              <a:rPr dirty="0" sz="800" spc="-15" i="1">
                <a:latin typeface="Calibri"/>
                <a:cs typeface="Calibri"/>
              </a:rPr>
              <a:t> </a:t>
            </a:r>
            <a:r>
              <a:rPr dirty="0" sz="800" spc="20">
                <a:latin typeface="Calibri"/>
                <a:cs typeface="Calibri"/>
              </a:rPr>
              <a:t>2017;18:1342-3.</a:t>
            </a:r>
            <a:r>
              <a:rPr dirty="0" sz="800" spc="-35">
                <a:latin typeface="Calibri"/>
                <a:cs typeface="Calibri"/>
              </a:rPr>
              <a:t> </a:t>
            </a:r>
            <a:r>
              <a:rPr dirty="0" sz="800" spc="25">
                <a:latin typeface="Calibri"/>
                <a:cs typeface="Calibri"/>
              </a:rPr>
              <a:t>Data</a:t>
            </a:r>
            <a:r>
              <a:rPr dirty="0" sz="800" spc="-15">
                <a:latin typeface="Calibri"/>
                <a:cs typeface="Calibri"/>
              </a:rPr>
              <a:t> </a:t>
            </a:r>
            <a:r>
              <a:rPr dirty="0" sz="800" spc="30">
                <a:latin typeface="Calibri"/>
                <a:cs typeface="Calibri"/>
              </a:rPr>
              <a:t>shown</a:t>
            </a:r>
            <a:r>
              <a:rPr dirty="0" sz="800" spc="-35">
                <a:latin typeface="Calibri"/>
                <a:cs typeface="Calibri"/>
              </a:rPr>
              <a:t> </a:t>
            </a:r>
            <a:r>
              <a:rPr dirty="0" sz="800" spc="35">
                <a:latin typeface="Calibri"/>
                <a:cs typeface="Calibri"/>
              </a:rPr>
              <a:t>as</a:t>
            </a:r>
            <a:r>
              <a:rPr dirty="0" sz="800" spc="25">
                <a:latin typeface="Calibri"/>
                <a:cs typeface="Calibri"/>
              </a:rPr>
              <a:t> </a:t>
            </a:r>
            <a:r>
              <a:rPr dirty="0" sz="800" spc="105">
                <a:latin typeface="Calibri"/>
                <a:cs typeface="Calibri"/>
              </a:rPr>
              <a:t>%</a:t>
            </a:r>
            <a:r>
              <a:rPr dirty="0" sz="800" spc="-30">
                <a:latin typeface="Calibri"/>
                <a:cs typeface="Calibri"/>
              </a:rPr>
              <a:t> </a:t>
            </a:r>
            <a:r>
              <a:rPr dirty="0" sz="800" spc="10">
                <a:latin typeface="Calibri"/>
                <a:cs typeface="Calibri"/>
              </a:rPr>
              <a:t>or</a:t>
            </a:r>
            <a:r>
              <a:rPr dirty="0" sz="800" spc="-55">
                <a:latin typeface="Calibri"/>
                <a:cs typeface="Calibri"/>
              </a:rPr>
              <a:t> </a:t>
            </a:r>
            <a:r>
              <a:rPr dirty="0" sz="800" spc="25">
                <a:latin typeface="Calibri"/>
                <a:cs typeface="Calibri"/>
              </a:rPr>
              <a:t>mean±standard</a:t>
            </a:r>
            <a:r>
              <a:rPr dirty="0" sz="800" spc="5">
                <a:latin typeface="Calibri"/>
                <a:cs typeface="Calibri"/>
              </a:rPr>
              <a:t> </a:t>
            </a:r>
            <a:r>
              <a:rPr dirty="0" sz="800" spc="10">
                <a:latin typeface="Calibri"/>
                <a:cs typeface="Calibri"/>
              </a:rPr>
              <a:t>deviation.;</a:t>
            </a:r>
            <a:r>
              <a:rPr dirty="0" sz="800" spc="-20">
                <a:latin typeface="Calibri"/>
                <a:cs typeface="Calibri"/>
              </a:rPr>
              <a:t> </a:t>
            </a:r>
            <a:r>
              <a:rPr dirty="0" sz="800" spc="55" i="1">
                <a:latin typeface="Calibri"/>
                <a:cs typeface="Calibri"/>
              </a:rPr>
              <a:t>CRT</a:t>
            </a:r>
            <a:r>
              <a:rPr dirty="0" sz="800" spc="55">
                <a:latin typeface="Calibri"/>
                <a:cs typeface="Calibri"/>
              </a:rPr>
              <a:t>,</a:t>
            </a:r>
            <a:r>
              <a:rPr dirty="0" sz="800" spc="-35">
                <a:latin typeface="Calibri"/>
                <a:cs typeface="Calibri"/>
              </a:rPr>
              <a:t> </a:t>
            </a:r>
            <a:r>
              <a:rPr dirty="0" sz="800" spc="35">
                <a:latin typeface="Calibri"/>
                <a:cs typeface="Calibri"/>
              </a:rPr>
              <a:t>cardiac</a:t>
            </a:r>
            <a:r>
              <a:rPr dirty="0" sz="800" spc="-5">
                <a:latin typeface="Calibri"/>
                <a:cs typeface="Calibri"/>
              </a:rPr>
              <a:t> </a:t>
            </a:r>
            <a:r>
              <a:rPr dirty="0" sz="800" spc="15">
                <a:latin typeface="Calibri"/>
                <a:cs typeface="Calibri"/>
              </a:rPr>
              <a:t>resynchronization</a:t>
            </a:r>
            <a:r>
              <a:rPr dirty="0" sz="800" spc="-35">
                <a:latin typeface="Calibri"/>
                <a:cs typeface="Calibri"/>
              </a:rPr>
              <a:t> </a:t>
            </a:r>
            <a:r>
              <a:rPr dirty="0" sz="800" spc="10">
                <a:latin typeface="Calibri"/>
                <a:cs typeface="Calibri"/>
              </a:rPr>
              <a:t>therapy;</a:t>
            </a:r>
            <a:r>
              <a:rPr dirty="0" sz="800" spc="25">
                <a:latin typeface="Calibri"/>
                <a:cs typeface="Calibri"/>
              </a:rPr>
              <a:t> </a:t>
            </a:r>
            <a:r>
              <a:rPr dirty="0" sz="800" spc="45" i="1">
                <a:latin typeface="Calibri"/>
                <a:cs typeface="Calibri"/>
              </a:rPr>
              <a:t>CRT-D</a:t>
            </a:r>
            <a:r>
              <a:rPr dirty="0" sz="800" spc="45">
                <a:latin typeface="Calibri"/>
                <a:cs typeface="Calibri"/>
              </a:rPr>
              <a:t>,</a:t>
            </a:r>
            <a:r>
              <a:rPr dirty="0" sz="800" spc="-35">
                <a:latin typeface="Calibri"/>
                <a:cs typeface="Calibri"/>
              </a:rPr>
              <a:t> </a:t>
            </a:r>
            <a:r>
              <a:rPr dirty="0" sz="800" spc="60">
                <a:latin typeface="Calibri"/>
                <a:cs typeface="Calibri"/>
              </a:rPr>
              <a:t>CRT</a:t>
            </a:r>
            <a:r>
              <a:rPr dirty="0" sz="800" spc="-50">
                <a:latin typeface="Calibri"/>
                <a:cs typeface="Calibri"/>
              </a:rPr>
              <a:t> </a:t>
            </a:r>
            <a:r>
              <a:rPr dirty="0" sz="800" spc="30">
                <a:latin typeface="Calibri"/>
                <a:cs typeface="Calibri"/>
              </a:rPr>
              <a:t>device;</a:t>
            </a:r>
            <a:r>
              <a:rPr dirty="0" sz="800" spc="-35">
                <a:latin typeface="Calibri"/>
                <a:cs typeface="Calibri"/>
              </a:rPr>
              <a:t> </a:t>
            </a:r>
            <a:r>
              <a:rPr dirty="0" sz="800" spc="55" i="1">
                <a:latin typeface="Calibri"/>
                <a:cs typeface="Calibri"/>
              </a:rPr>
              <a:t>HFH</a:t>
            </a:r>
            <a:r>
              <a:rPr dirty="0" sz="800" spc="55">
                <a:latin typeface="Calibri"/>
                <a:cs typeface="Calibri"/>
              </a:rPr>
              <a:t>,</a:t>
            </a:r>
            <a:r>
              <a:rPr dirty="0" sz="800" spc="-40">
                <a:latin typeface="Calibri"/>
                <a:cs typeface="Calibri"/>
              </a:rPr>
              <a:t> </a:t>
            </a:r>
            <a:r>
              <a:rPr dirty="0" sz="800" spc="15">
                <a:latin typeface="Calibri"/>
                <a:cs typeface="Calibri"/>
              </a:rPr>
              <a:t>heart</a:t>
            </a:r>
            <a:r>
              <a:rPr dirty="0" sz="800" spc="10">
                <a:latin typeface="Calibri"/>
                <a:cs typeface="Calibri"/>
              </a:rPr>
              <a:t> </a:t>
            </a:r>
            <a:r>
              <a:rPr dirty="0" sz="800" spc="5">
                <a:latin typeface="Calibri"/>
                <a:cs typeface="Calibri"/>
              </a:rPr>
              <a:t>failure</a:t>
            </a:r>
            <a:r>
              <a:rPr dirty="0" sz="800" spc="-10">
                <a:latin typeface="Calibri"/>
                <a:cs typeface="Calibri"/>
              </a:rPr>
              <a:t> </a:t>
            </a:r>
            <a:r>
              <a:rPr dirty="0" sz="800" spc="15">
                <a:latin typeface="Calibri"/>
                <a:cs typeface="Calibri"/>
              </a:rPr>
              <a:t>hospitalization;  </a:t>
            </a:r>
            <a:r>
              <a:rPr dirty="0" sz="800" spc="60" i="1">
                <a:latin typeface="Calibri"/>
                <a:cs typeface="Calibri"/>
              </a:rPr>
              <a:t>ICD</a:t>
            </a:r>
            <a:r>
              <a:rPr dirty="0" sz="800" spc="60">
                <a:latin typeface="Calibri"/>
                <a:cs typeface="Calibri"/>
              </a:rPr>
              <a:t>,</a:t>
            </a:r>
            <a:r>
              <a:rPr dirty="0" sz="800" spc="-40">
                <a:latin typeface="Calibri"/>
                <a:cs typeface="Calibri"/>
              </a:rPr>
              <a:t> </a:t>
            </a:r>
            <a:r>
              <a:rPr dirty="0" sz="800" spc="25">
                <a:latin typeface="Calibri"/>
                <a:cs typeface="Calibri"/>
              </a:rPr>
              <a:t>implantable</a:t>
            </a:r>
            <a:r>
              <a:rPr dirty="0" sz="800" spc="-15">
                <a:latin typeface="Calibri"/>
                <a:cs typeface="Calibri"/>
              </a:rPr>
              <a:t> </a:t>
            </a:r>
            <a:r>
              <a:rPr dirty="0" sz="800" spc="35">
                <a:latin typeface="Calibri"/>
                <a:cs typeface="Calibri"/>
              </a:rPr>
              <a:t>cardiac</a:t>
            </a:r>
            <a:r>
              <a:rPr dirty="0" sz="800" spc="-15">
                <a:latin typeface="Calibri"/>
                <a:cs typeface="Calibri"/>
              </a:rPr>
              <a:t> </a:t>
            </a:r>
            <a:r>
              <a:rPr dirty="0" sz="800" spc="5">
                <a:latin typeface="Calibri"/>
                <a:cs typeface="Calibri"/>
              </a:rPr>
              <a:t>defibrillator;</a:t>
            </a:r>
            <a:r>
              <a:rPr dirty="0" sz="800" spc="20">
                <a:latin typeface="Calibri"/>
                <a:cs typeface="Calibri"/>
              </a:rPr>
              <a:t> </a:t>
            </a:r>
            <a:r>
              <a:rPr dirty="0" sz="800" spc="80" i="1">
                <a:latin typeface="Calibri"/>
                <a:cs typeface="Calibri"/>
              </a:rPr>
              <a:t>KCCQ</a:t>
            </a:r>
            <a:r>
              <a:rPr dirty="0" sz="800" spc="80">
                <a:latin typeface="Calibri"/>
                <a:cs typeface="Calibri"/>
              </a:rPr>
              <a:t>,</a:t>
            </a:r>
            <a:r>
              <a:rPr dirty="0" sz="800" spc="-40">
                <a:latin typeface="Calibri"/>
                <a:cs typeface="Calibri"/>
              </a:rPr>
              <a:t> </a:t>
            </a:r>
            <a:r>
              <a:rPr dirty="0" sz="800" spc="50">
                <a:latin typeface="Calibri"/>
                <a:cs typeface="Calibri"/>
              </a:rPr>
              <a:t>Kansas</a:t>
            </a:r>
            <a:r>
              <a:rPr dirty="0" sz="800" spc="-55">
                <a:latin typeface="Calibri"/>
                <a:cs typeface="Calibri"/>
              </a:rPr>
              <a:t> </a:t>
            </a:r>
            <a:r>
              <a:rPr dirty="0" sz="800" spc="25">
                <a:latin typeface="Calibri"/>
                <a:cs typeface="Calibri"/>
              </a:rPr>
              <a:t>City</a:t>
            </a:r>
            <a:r>
              <a:rPr dirty="0" sz="800" spc="-30">
                <a:latin typeface="Calibri"/>
                <a:cs typeface="Calibri"/>
              </a:rPr>
              <a:t> </a:t>
            </a:r>
            <a:r>
              <a:rPr dirty="0" sz="800" spc="20">
                <a:latin typeface="Calibri"/>
                <a:cs typeface="Calibri"/>
              </a:rPr>
              <a:t>Cardiomyopathy</a:t>
            </a:r>
            <a:r>
              <a:rPr dirty="0" sz="800" spc="-25">
                <a:latin typeface="Calibri"/>
                <a:cs typeface="Calibri"/>
              </a:rPr>
              <a:t> </a:t>
            </a:r>
            <a:r>
              <a:rPr dirty="0" sz="800" spc="15">
                <a:latin typeface="Calibri"/>
                <a:cs typeface="Calibri"/>
              </a:rPr>
              <a:t>Questionnaire;</a:t>
            </a:r>
            <a:r>
              <a:rPr dirty="0" sz="800" spc="20">
                <a:latin typeface="Calibri"/>
                <a:cs typeface="Calibri"/>
              </a:rPr>
              <a:t> </a:t>
            </a:r>
            <a:r>
              <a:rPr dirty="0" sz="800" spc="35" i="1">
                <a:latin typeface="Calibri"/>
                <a:cs typeface="Calibri"/>
              </a:rPr>
              <a:t>NYHA</a:t>
            </a:r>
            <a:r>
              <a:rPr dirty="0" sz="800" spc="35">
                <a:latin typeface="Calibri"/>
                <a:cs typeface="Calibri"/>
              </a:rPr>
              <a:t>,</a:t>
            </a:r>
            <a:r>
              <a:rPr dirty="0" sz="800" spc="-35">
                <a:latin typeface="Calibri"/>
                <a:cs typeface="Calibri"/>
              </a:rPr>
              <a:t> </a:t>
            </a:r>
            <a:r>
              <a:rPr dirty="0" sz="800" spc="25">
                <a:latin typeface="Calibri"/>
                <a:cs typeface="Calibri"/>
              </a:rPr>
              <a:t>New</a:t>
            </a:r>
            <a:r>
              <a:rPr dirty="0" sz="800" spc="-15">
                <a:latin typeface="Calibri"/>
                <a:cs typeface="Calibri"/>
              </a:rPr>
              <a:t> </a:t>
            </a:r>
            <a:r>
              <a:rPr dirty="0" sz="800" spc="15">
                <a:latin typeface="Calibri"/>
                <a:cs typeface="Calibri"/>
              </a:rPr>
              <a:t>York</a:t>
            </a:r>
            <a:r>
              <a:rPr dirty="0" sz="800" spc="25">
                <a:latin typeface="Calibri"/>
                <a:cs typeface="Calibri"/>
              </a:rPr>
              <a:t> </a:t>
            </a:r>
            <a:r>
              <a:rPr dirty="0" sz="800" spc="15">
                <a:latin typeface="Calibri"/>
                <a:cs typeface="Calibri"/>
              </a:rPr>
              <a:t>Heart </a:t>
            </a:r>
            <a:r>
              <a:rPr dirty="0" sz="800" spc="30">
                <a:latin typeface="Calibri"/>
                <a:cs typeface="Calibri"/>
              </a:rPr>
              <a:t>Association;</a:t>
            </a:r>
            <a:r>
              <a:rPr dirty="0" sz="800" spc="-110">
                <a:latin typeface="Calibri"/>
                <a:cs typeface="Calibri"/>
              </a:rPr>
              <a:t> </a:t>
            </a:r>
            <a:r>
              <a:rPr dirty="0" sz="800" spc="25" i="1">
                <a:latin typeface="Calibri"/>
                <a:cs typeface="Calibri"/>
              </a:rPr>
              <a:t>TR</a:t>
            </a:r>
            <a:r>
              <a:rPr dirty="0" sz="800" spc="25">
                <a:latin typeface="Calibri"/>
                <a:cs typeface="Calibri"/>
              </a:rPr>
              <a:t>,</a:t>
            </a:r>
            <a:r>
              <a:rPr dirty="0" sz="800" spc="-35">
                <a:latin typeface="Calibri"/>
                <a:cs typeface="Calibri"/>
              </a:rPr>
              <a:t> </a:t>
            </a:r>
            <a:r>
              <a:rPr dirty="0" sz="800" spc="25">
                <a:latin typeface="Calibri"/>
                <a:cs typeface="Calibri"/>
              </a:rPr>
              <a:t>tricuspid</a:t>
            </a:r>
            <a:r>
              <a:rPr dirty="0" sz="800" spc="-40">
                <a:latin typeface="Calibri"/>
                <a:cs typeface="Calibri"/>
              </a:rPr>
              <a:t> </a:t>
            </a:r>
            <a:r>
              <a:rPr dirty="0" sz="800" spc="10">
                <a:latin typeface="Calibri"/>
                <a:cs typeface="Calibri"/>
              </a:rPr>
              <a:t>regurgitation.</a:t>
            </a:r>
            <a:endParaRPr sz="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67125" y="3733800"/>
            <a:ext cx="838200" cy="1552575"/>
          </a:xfrm>
          <a:custGeom>
            <a:avLst/>
            <a:gdLst/>
            <a:ahLst/>
            <a:cxnLst/>
            <a:rect l="l" t="t" r="r" b="b"/>
            <a:pathLst>
              <a:path w="838200" h="1552575">
                <a:moveTo>
                  <a:pt x="0" y="1552575"/>
                </a:moveTo>
                <a:lnTo>
                  <a:pt x="838200" y="1552575"/>
                </a:lnTo>
                <a:lnTo>
                  <a:pt x="838200" y="0"/>
                </a:lnTo>
                <a:lnTo>
                  <a:pt x="0" y="0"/>
                </a:lnTo>
                <a:lnTo>
                  <a:pt x="0" y="1552575"/>
                </a:lnTo>
                <a:close/>
              </a:path>
            </a:pathLst>
          </a:custGeom>
          <a:solidFill>
            <a:srgbClr val="0D624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8724900" y="5267325"/>
            <a:ext cx="847725" cy="19050"/>
          </a:xfrm>
          <a:custGeom>
            <a:avLst/>
            <a:gdLst/>
            <a:ahLst/>
            <a:cxnLst/>
            <a:rect l="l" t="t" r="r" b="b"/>
            <a:pathLst>
              <a:path w="847725" h="19050">
                <a:moveTo>
                  <a:pt x="0" y="19050"/>
                </a:moveTo>
                <a:lnTo>
                  <a:pt x="847725" y="19050"/>
                </a:lnTo>
                <a:lnTo>
                  <a:pt x="847725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0D624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400300" y="5191125"/>
            <a:ext cx="838200" cy="95250"/>
          </a:xfrm>
          <a:custGeom>
            <a:avLst/>
            <a:gdLst/>
            <a:ahLst/>
            <a:cxnLst/>
            <a:rect l="l" t="t" r="r" b="b"/>
            <a:pathLst>
              <a:path w="838200" h="95250">
                <a:moveTo>
                  <a:pt x="0" y="95250"/>
                </a:moveTo>
                <a:lnTo>
                  <a:pt x="838200" y="95250"/>
                </a:lnTo>
                <a:lnTo>
                  <a:pt x="838200" y="0"/>
                </a:lnTo>
                <a:lnTo>
                  <a:pt x="0" y="0"/>
                </a:lnTo>
                <a:lnTo>
                  <a:pt x="0" y="95250"/>
                </a:lnTo>
                <a:close/>
              </a:path>
            </a:pathLst>
          </a:custGeom>
          <a:solidFill>
            <a:srgbClr val="68BD5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667125" y="2571750"/>
            <a:ext cx="838200" cy="1162050"/>
          </a:xfrm>
          <a:custGeom>
            <a:avLst/>
            <a:gdLst/>
            <a:ahLst/>
            <a:cxnLst/>
            <a:rect l="l" t="t" r="r" b="b"/>
            <a:pathLst>
              <a:path w="838200" h="1162050">
                <a:moveTo>
                  <a:pt x="0" y="1162050"/>
                </a:moveTo>
                <a:lnTo>
                  <a:pt x="838200" y="1162050"/>
                </a:lnTo>
                <a:lnTo>
                  <a:pt x="838200" y="0"/>
                </a:lnTo>
                <a:lnTo>
                  <a:pt x="0" y="0"/>
                </a:lnTo>
                <a:lnTo>
                  <a:pt x="0" y="1162050"/>
                </a:lnTo>
                <a:close/>
              </a:path>
            </a:pathLst>
          </a:custGeom>
          <a:solidFill>
            <a:srgbClr val="68BD5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7467600" y="5248275"/>
            <a:ext cx="838200" cy="38100"/>
          </a:xfrm>
          <a:custGeom>
            <a:avLst/>
            <a:gdLst/>
            <a:ahLst/>
            <a:cxnLst/>
            <a:rect l="l" t="t" r="r" b="b"/>
            <a:pathLst>
              <a:path w="838200" h="38100">
                <a:moveTo>
                  <a:pt x="0" y="38100"/>
                </a:moveTo>
                <a:lnTo>
                  <a:pt x="838200" y="38100"/>
                </a:lnTo>
                <a:lnTo>
                  <a:pt x="838200" y="0"/>
                </a:lnTo>
                <a:lnTo>
                  <a:pt x="0" y="0"/>
                </a:lnTo>
                <a:lnTo>
                  <a:pt x="0" y="38100"/>
                </a:lnTo>
                <a:close/>
              </a:path>
            </a:pathLst>
          </a:custGeom>
          <a:solidFill>
            <a:srgbClr val="68BD5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8724900" y="5143500"/>
            <a:ext cx="847725" cy="123825"/>
          </a:xfrm>
          <a:custGeom>
            <a:avLst/>
            <a:gdLst/>
            <a:ahLst/>
            <a:cxnLst/>
            <a:rect l="l" t="t" r="r" b="b"/>
            <a:pathLst>
              <a:path w="847725" h="123825">
                <a:moveTo>
                  <a:pt x="0" y="123825"/>
                </a:moveTo>
                <a:lnTo>
                  <a:pt x="847725" y="123825"/>
                </a:lnTo>
                <a:lnTo>
                  <a:pt x="847725" y="0"/>
                </a:lnTo>
                <a:lnTo>
                  <a:pt x="0" y="0"/>
                </a:lnTo>
                <a:lnTo>
                  <a:pt x="0" y="123825"/>
                </a:lnTo>
                <a:close/>
              </a:path>
            </a:pathLst>
          </a:custGeom>
          <a:solidFill>
            <a:srgbClr val="68BD5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400300" y="4305300"/>
            <a:ext cx="838200" cy="885825"/>
          </a:xfrm>
          <a:custGeom>
            <a:avLst/>
            <a:gdLst/>
            <a:ahLst/>
            <a:cxnLst/>
            <a:rect l="l" t="t" r="r" b="b"/>
            <a:pathLst>
              <a:path w="838200" h="885825">
                <a:moveTo>
                  <a:pt x="0" y="885825"/>
                </a:moveTo>
                <a:lnTo>
                  <a:pt x="838200" y="885825"/>
                </a:lnTo>
                <a:lnTo>
                  <a:pt x="838200" y="0"/>
                </a:lnTo>
                <a:lnTo>
                  <a:pt x="0" y="0"/>
                </a:lnTo>
                <a:lnTo>
                  <a:pt x="0" y="885825"/>
                </a:lnTo>
                <a:close/>
              </a:path>
            </a:pathLst>
          </a:custGeom>
          <a:solidFill>
            <a:srgbClr val="FFC54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667125" y="2305050"/>
            <a:ext cx="838200" cy="266700"/>
          </a:xfrm>
          <a:custGeom>
            <a:avLst/>
            <a:gdLst/>
            <a:ahLst/>
            <a:cxnLst/>
            <a:rect l="l" t="t" r="r" b="b"/>
            <a:pathLst>
              <a:path w="838200" h="266700">
                <a:moveTo>
                  <a:pt x="0" y="266700"/>
                </a:moveTo>
                <a:lnTo>
                  <a:pt x="838200" y="266700"/>
                </a:lnTo>
                <a:lnTo>
                  <a:pt x="838200" y="0"/>
                </a:lnTo>
                <a:lnTo>
                  <a:pt x="0" y="0"/>
                </a:lnTo>
                <a:lnTo>
                  <a:pt x="0" y="266700"/>
                </a:lnTo>
                <a:close/>
              </a:path>
            </a:pathLst>
          </a:custGeom>
          <a:solidFill>
            <a:srgbClr val="FFC54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7467600" y="4219575"/>
            <a:ext cx="838200" cy="1028700"/>
          </a:xfrm>
          <a:custGeom>
            <a:avLst/>
            <a:gdLst/>
            <a:ahLst/>
            <a:cxnLst/>
            <a:rect l="l" t="t" r="r" b="b"/>
            <a:pathLst>
              <a:path w="838200" h="1028700">
                <a:moveTo>
                  <a:pt x="0" y="1028700"/>
                </a:moveTo>
                <a:lnTo>
                  <a:pt x="838200" y="1028700"/>
                </a:lnTo>
                <a:lnTo>
                  <a:pt x="838200" y="0"/>
                </a:lnTo>
                <a:lnTo>
                  <a:pt x="0" y="0"/>
                </a:lnTo>
                <a:lnTo>
                  <a:pt x="0" y="1028700"/>
                </a:lnTo>
                <a:close/>
              </a:path>
            </a:pathLst>
          </a:custGeom>
          <a:solidFill>
            <a:srgbClr val="FFC54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8724900" y="4495800"/>
            <a:ext cx="847725" cy="647700"/>
          </a:xfrm>
          <a:custGeom>
            <a:avLst/>
            <a:gdLst/>
            <a:ahLst/>
            <a:cxnLst/>
            <a:rect l="l" t="t" r="r" b="b"/>
            <a:pathLst>
              <a:path w="847725" h="647700">
                <a:moveTo>
                  <a:pt x="0" y="647700"/>
                </a:moveTo>
                <a:lnTo>
                  <a:pt x="847725" y="647700"/>
                </a:lnTo>
                <a:lnTo>
                  <a:pt x="847725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FFC54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400300" y="3629025"/>
            <a:ext cx="838200" cy="676275"/>
          </a:xfrm>
          <a:custGeom>
            <a:avLst/>
            <a:gdLst/>
            <a:ahLst/>
            <a:cxnLst/>
            <a:rect l="l" t="t" r="r" b="b"/>
            <a:pathLst>
              <a:path w="838200" h="676275">
                <a:moveTo>
                  <a:pt x="0" y="676275"/>
                </a:moveTo>
                <a:lnTo>
                  <a:pt x="838200" y="676275"/>
                </a:lnTo>
                <a:lnTo>
                  <a:pt x="838200" y="0"/>
                </a:lnTo>
                <a:lnTo>
                  <a:pt x="0" y="0"/>
                </a:lnTo>
                <a:lnTo>
                  <a:pt x="0" y="676275"/>
                </a:lnTo>
                <a:close/>
              </a:path>
            </a:pathLst>
          </a:custGeom>
          <a:solidFill>
            <a:srgbClr val="F1674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667125" y="2257425"/>
            <a:ext cx="838200" cy="47625"/>
          </a:xfrm>
          <a:custGeom>
            <a:avLst/>
            <a:gdLst/>
            <a:ahLst/>
            <a:cxnLst/>
            <a:rect l="l" t="t" r="r" b="b"/>
            <a:pathLst>
              <a:path w="838200" h="47625">
                <a:moveTo>
                  <a:pt x="0" y="47625"/>
                </a:moveTo>
                <a:lnTo>
                  <a:pt x="838200" y="47625"/>
                </a:lnTo>
                <a:lnTo>
                  <a:pt x="838200" y="0"/>
                </a:lnTo>
                <a:lnTo>
                  <a:pt x="0" y="0"/>
                </a:lnTo>
                <a:lnTo>
                  <a:pt x="0" y="47625"/>
                </a:lnTo>
                <a:close/>
              </a:path>
            </a:pathLst>
          </a:custGeom>
          <a:solidFill>
            <a:srgbClr val="F1674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8724900" y="4000500"/>
            <a:ext cx="847725" cy="495300"/>
          </a:xfrm>
          <a:custGeom>
            <a:avLst/>
            <a:gdLst/>
            <a:ahLst/>
            <a:cxnLst/>
            <a:rect l="l" t="t" r="r" b="b"/>
            <a:pathLst>
              <a:path w="847725" h="495300">
                <a:moveTo>
                  <a:pt x="0" y="495300"/>
                </a:moveTo>
                <a:lnTo>
                  <a:pt x="847725" y="495300"/>
                </a:lnTo>
                <a:lnTo>
                  <a:pt x="847725" y="0"/>
                </a:lnTo>
                <a:lnTo>
                  <a:pt x="0" y="0"/>
                </a:lnTo>
                <a:lnTo>
                  <a:pt x="0" y="495300"/>
                </a:lnTo>
                <a:close/>
              </a:path>
            </a:pathLst>
          </a:custGeom>
          <a:solidFill>
            <a:srgbClr val="F1674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400300" y="2219325"/>
            <a:ext cx="838200" cy="1409700"/>
          </a:xfrm>
          <a:custGeom>
            <a:avLst/>
            <a:gdLst/>
            <a:ahLst/>
            <a:cxnLst/>
            <a:rect l="l" t="t" r="r" b="b"/>
            <a:pathLst>
              <a:path w="838200" h="1409700">
                <a:moveTo>
                  <a:pt x="0" y="1409700"/>
                </a:moveTo>
                <a:lnTo>
                  <a:pt x="838200" y="1409700"/>
                </a:lnTo>
                <a:lnTo>
                  <a:pt x="838200" y="0"/>
                </a:lnTo>
                <a:lnTo>
                  <a:pt x="0" y="0"/>
                </a:lnTo>
                <a:lnTo>
                  <a:pt x="0" y="1409700"/>
                </a:lnTo>
                <a:close/>
              </a:path>
            </a:pathLst>
          </a:custGeom>
          <a:solidFill>
            <a:srgbClr val="AC094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667125" y="2219325"/>
            <a:ext cx="838200" cy="38100"/>
          </a:xfrm>
          <a:custGeom>
            <a:avLst/>
            <a:gdLst/>
            <a:ahLst/>
            <a:cxnLst/>
            <a:rect l="l" t="t" r="r" b="b"/>
            <a:pathLst>
              <a:path w="838200" h="38100">
                <a:moveTo>
                  <a:pt x="0" y="38100"/>
                </a:moveTo>
                <a:lnTo>
                  <a:pt x="838200" y="38100"/>
                </a:lnTo>
                <a:lnTo>
                  <a:pt x="838200" y="0"/>
                </a:lnTo>
                <a:lnTo>
                  <a:pt x="0" y="0"/>
                </a:lnTo>
                <a:lnTo>
                  <a:pt x="0" y="38100"/>
                </a:lnTo>
                <a:close/>
              </a:path>
            </a:pathLst>
          </a:custGeom>
          <a:solidFill>
            <a:srgbClr val="AC094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7467600" y="2219325"/>
            <a:ext cx="838200" cy="1485900"/>
          </a:xfrm>
          <a:custGeom>
            <a:avLst/>
            <a:gdLst/>
            <a:ahLst/>
            <a:cxnLst/>
            <a:rect l="l" t="t" r="r" b="b"/>
            <a:pathLst>
              <a:path w="838200" h="1485900">
                <a:moveTo>
                  <a:pt x="0" y="1485900"/>
                </a:moveTo>
                <a:lnTo>
                  <a:pt x="838200" y="1485900"/>
                </a:lnTo>
                <a:lnTo>
                  <a:pt x="838200" y="0"/>
                </a:lnTo>
                <a:lnTo>
                  <a:pt x="0" y="0"/>
                </a:lnTo>
                <a:lnTo>
                  <a:pt x="0" y="1485900"/>
                </a:lnTo>
                <a:close/>
              </a:path>
            </a:pathLst>
          </a:custGeom>
          <a:solidFill>
            <a:srgbClr val="AC094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8724900" y="2219325"/>
            <a:ext cx="847725" cy="1781175"/>
          </a:xfrm>
          <a:custGeom>
            <a:avLst/>
            <a:gdLst/>
            <a:ahLst/>
            <a:cxnLst/>
            <a:rect l="l" t="t" r="r" b="b"/>
            <a:pathLst>
              <a:path w="847725" h="1781175">
                <a:moveTo>
                  <a:pt x="0" y="1781175"/>
                </a:moveTo>
                <a:lnTo>
                  <a:pt x="847725" y="1781175"/>
                </a:lnTo>
                <a:lnTo>
                  <a:pt x="847725" y="0"/>
                </a:lnTo>
                <a:lnTo>
                  <a:pt x="0" y="0"/>
                </a:lnTo>
                <a:lnTo>
                  <a:pt x="0" y="1781175"/>
                </a:lnTo>
                <a:close/>
              </a:path>
            </a:pathLst>
          </a:custGeom>
          <a:solidFill>
            <a:srgbClr val="AC094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186051" y="2214626"/>
            <a:ext cx="0" cy="3067050"/>
          </a:xfrm>
          <a:custGeom>
            <a:avLst/>
            <a:gdLst/>
            <a:ahLst/>
            <a:cxnLst/>
            <a:rect l="l" t="t" r="r" b="b"/>
            <a:pathLst>
              <a:path w="0" h="3067050">
                <a:moveTo>
                  <a:pt x="0" y="306705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138426" y="5281676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625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138426" y="4671948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625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138426" y="4052823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625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138426" y="3443351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625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138426" y="2833751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625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2138426" y="2214626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625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2186051" y="5281676"/>
            <a:ext cx="8858250" cy="0"/>
          </a:xfrm>
          <a:custGeom>
            <a:avLst/>
            <a:gdLst/>
            <a:ahLst/>
            <a:cxnLst/>
            <a:rect l="l" t="t" r="r" b="b"/>
            <a:pathLst>
              <a:path w="8858250" h="0">
                <a:moveTo>
                  <a:pt x="0" y="0"/>
                </a:moveTo>
                <a:lnTo>
                  <a:pt x="885825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3921759" y="4404995"/>
            <a:ext cx="3333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51%</a:t>
            </a:r>
            <a:endParaRPr sz="12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681351" y="5099748"/>
            <a:ext cx="24828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 b="1">
                <a:latin typeface="Arial"/>
                <a:cs typeface="Arial"/>
              </a:rPr>
              <a:t>3%</a:t>
            </a:r>
            <a:endParaRPr sz="12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921759" y="3047047"/>
            <a:ext cx="334010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 b="1">
                <a:latin typeface="Arial"/>
                <a:cs typeface="Arial"/>
              </a:rPr>
              <a:t>38%</a:t>
            </a:r>
            <a:endParaRPr sz="12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7731759" y="5087620"/>
            <a:ext cx="23558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200" spc="5" b="1">
                <a:latin typeface="Arial"/>
                <a:cs typeface="Arial"/>
              </a:rPr>
              <a:t>1%</a:t>
            </a:r>
            <a:endParaRPr sz="12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9032875" y="5103177"/>
            <a:ext cx="248920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 b="1">
                <a:latin typeface="Arial"/>
                <a:cs typeface="Arial"/>
              </a:rPr>
              <a:t>4%</a:t>
            </a:r>
            <a:endParaRPr sz="12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654300" y="4645723"/>
            <a:ext cx="334010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 b="1">
                <a:latin typeface="Arial"/>
                <a:cs typeface="Arial"/>
              </a:rPr>
              <a:t>29%</a:t>
            </a:r>
            <a:endParaRPr sz="12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9979025" y="5103177"/>
            <a:ext cx="902969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89635" algn="l"/>
              </a:tabLst>
            </a:pPr>
            <a:r>
              <a:rPr dirty="0" u="sng" sz="1200" b="1">
                <a:uFill>
                  <a:solidFill>
                    <a:srgbClr val="0D6244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200" b="1">
                <a:uFill>
                  <a:solidFill>
                    <a:srgbClr val="0D6244"/>
                  </a:solidFill>
                </a:uFill>
                <a:latin typeface="Arial"/>
                <a:cs typeface="Arial"/>
              </a:rPr>
              <a:t>	</a:t>
            </a:r>
            <a:endParaRPr sz="12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964051" y="2333053"/>
            <a:ext cx="24828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 b="1">
                <a:latin typeface="Arial"/>
                <a:cs typeface="Arial"/>
              </a:rPr>
              <a:t>9%</a:t>
            </a:r>
            <a:endParaRPr sz="12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7736205" y="4627181"/>
            <a:ext cx="321310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200" spc="5" b="1">
                <a:latin typeface="Arial"/>
                <a:cs typeface="Arial"/>
              </a:rPr>
              <a:t>34%</a:t>
            </a:r>
            <a:endParaRPr sz="12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8990710" y="4716081"/>
            <a:ext cx="334010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 b="1">
                <a:latin typeface="Arial"/>
                <a:cs typeface="Arial"/>
              </a:rPr>
              <a:t>21%</a:t>
            </a:r>
            <a:endParaRPr sz="1200">
              <a:latin typeface="Arial"/>
              <a:cs typeface="Arial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5767451" y="2319401"/>
            <a:ext cx="85725" cy="85725"/>
          </a:xfrm>
          <a:custGeom>
            <a:avLst/>
            <a:gdLst/>
            <a:ahLst/>
            <a:cxnLst/>
            <a:rect l="l" t="t" r="r" b="b"/>
            <a:pathLst>
              <a:path w="85725" h="85725">
                <a:moveTo>
                  <a:pt x="0" y="0"/>
                </a:moveTo>
                <a:lnTo>
                  <a:pt x="28575" y="85725"/>
                </a:lnTo>
                <a:lnTo>
                  <a:pt x="85725" y="85725"/>
                </a:lnTo>
              </a:path>
            </a:pathLst>
          </a:custGeom>
          <a:ln w="9525">
            <a:solidFill>
              <a:srgbClr val="A6A6A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 txBox="1"/>
          <p:nvPr/>
        </p:nvSpPr>
        <p:spPr>
          <a:xfrm>
            <a:off x="2654300" y="3859910"/>
            <a:ext cx="3333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22%</a:t>
            </a:r>
            <a:endParaRPr sz="12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964051" y="2173287"/>
            <a:ext cx="24828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 b="1">
                <a:solidFill>
                  <a:srgbClr val="FFFFFF"/>
                </a:solidFill>
                <a:latin typeface="Arial"/>
                <a:cs typeface="Arial"/>
              </a:rPr>
              <a:t>2%</a:t>
            </a:r>
            <a:endParaRPr sz="12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7467600" y="3705225"/>
            <a:ext cx="838200" cy="514350"/>
          </a:xfrm>
          <a:prstGeom prst="rect">
            <a:avLst/>
          </a:prstGeom>
          <a:solidFill>
            <a:srgbClr val="F1674F"/>
          </a:solidFill>
        </p:spPr>
        <p:txBody>
          <a:bodyPr wrap="square" lIns="0" tIns="190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5"/>
              </a:spcBef>
            </a:pPr>
            <a:endParaRPr sz="1100">
              <a:latin typeface="Times New Roman"/>
              <a:cs typeface="Times New Roman"/>
            </a:endParaRPr>
          </a:p>
          <a:p>
            <a:pPr marL="267970">
              <a:lnSpc>
                <a:spcPct val="100000"/>
              </a:lnSpc>
            </a:pPr>
            <a:r>
              <a:rPr dirty="0" sz="1200" spc="5" b="1">
                <a:solidFill>
                  <a:srgbClr val="FFFFFF"/>
                </a:solidFill>
                <a:latin typeface="Arial"/>
                <a:cs typeface="Arial"/>
              </a:rPr>
              <a:t>17%</a:t>
            </a:r>
            <a:endParaRPr sz="12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8990710" y="4141787"/>
            <a:ext cx="334010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 b="1">
                <a:solidFill>
                  <a:srgbClr val="FFFFFF"/>
                </a:solidFill>
                <a:latin typeface="Arial"/>
                <a:cs typeface="Arial"/>
              </a:rPr>
              <a:t>16%</a:t>
            </a:r>
            <a:endParaRPr sz="12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654300" y="2815590"/>
            <a:ext cx="3333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46%</a:t>
            </a:r>
            <a:endParaRPr sz="12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535804" y="2129154"/>
            <a:ext cx="24765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Arial"/>
                <a:cs typeface="Arial"/>
              </a:rPr>
              <a:t>1%</a:t>
            </a:r>
            <a:endParaRPr sz="12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7736205" y="2854071"/>
            <a:ext cx="3206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48%</a:t>
            </a:r>
            <a:endParaRPr sz="12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8990710" y="3002915"/>
            <a:ext cx="3333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58%</a:t>
            </a:r>
            <a:endParaRPr sz="12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0239756" y="2275764"/>
            <a:ext cx="339090" cy="26562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73025">
              <a:lnSpc>
                <a:spcPts val="1330"/>
              </a:lnSpc>
            </a:pPr>
            <a:r>
              <a:rPr dirty="0" sz="1200" spc="5" b="1">
                <a:solidFill>
                  <a:srgbClr val="FFFFFF"/>
                </a:solidFill>
                <a:latin typeface="Arial"/>
                <a:cs typeface="Arial"/>
              </a:rPr>
              <a:t>9%</a:t>
            </a:r>
            <a:endParaRPr sz="1200">
              <a:latin typeface="Arial"/>
              <a:cs typeface="Arial"/>
            </a:endParaRPr>
          </a:p>
          <a:p>
            <a:pPr marL="30480">
              <a:lnSpc>
                <a:spcPct val="100000"/>
              </a:lnSpc>
              <a:spcBef>
                <a:spcPts val="820"/>
              </a:spcBef>
            </a:pPr>
            <a:r>
              <a:rPr dirty="0" sz="1200" spc="5" b="1">
                <a:solidFill>
                  <a:srgbClr val="FFFFFF"/>
                </a:solidFill>
                <a:latin typeface="Arial"/>
                <a:cs typeface="Arial"/>
              </a:rPr>
              <a:t>10%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650">
              <a:latin typeface="Arial"/>
              <a:cs typeface="Arial"/>
            </a:endParaRPr>
          </a:p>
          <a:p>
            <a:pPr marL="30480">
              <a:lnSpc>
                <a:spcPct val="100000"/>
              </a:lnSpc>
              <a:spcBef>
                <a:spcPts val="5"/>
              </a:spcBef>
            </a:pPr>
            <a:r>
              <a:rPr dirty="0" sz="1200" spc="5" b="1">
                <a:latin typeface="Arial"/>
                <a:cs typeface="Arial"/>
              </a:rPr>
              <a:t>18%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8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r>
              <a:rPr dirty="0" sz="1200" b="1">
                <a:latin typeface="Arial"/>
                <a:cs typeface="Arial"/>
              </a:rPr>
              <a:t>34%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250">
              <a:latin typeface="Arial"/>
              <a:cs typeface="Arial"/>
            </a:endParaRPr>
          </a:p>
          <a:p>
            <a:pPr marL="13970">
              <a:lnSpc>
                <a:spcPct val="100000"/>
              </a:lnSpc>
            </a:pPr>
            <a:r>
              <a:rPr dirty="0" sz="1200" spc="5" b="1">
                <a:solidFill>
                  <a:srgbClr val="FFFFFF"/>
                </a:solidFill>
                <a:latin typeface="Arial"/>
                <a:cs typeface="Arial"/>
              </a:rPr>
              <a:t>29%</a:t>
            </a:r>
            <a:endParaRPr sz="12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822195" y="5170551"/>
            <a:ext cx="24765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Arial"/>
                <a:cs typeface="Arial"/>
              </a:rPr>
              <a:t>0%</a:t>
            </a:r>
            <a:endParaRPr sz="12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737741" y="4555807"/>
            <a:ext cx="334010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>
                <a:latin typeface="Arial"/>
                <a:cs typeface="Arial"/>
              </a:rPr>
              <a:t>20%</a:t>
            </a:r>
            <a:endParaRPr sz="12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737741" y="3941381"/>
            <a:ext cx="334010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>
                <a:latin typeface="Arial"/>
                <a:cs typeface="Arial"/>
              </a:rPr>
              <a:t>40%</a:t>
            </a:r>
            <a:endParaRPr sz="12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737741" y="3327653"/>
            <a:ext cx="3333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Arial"/>
                <a:cs typeface="Arial"/>
              </a:rPr>
              <a:t>60%</a:t>
            </a:r>
            <a:endParaRPr sz="120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737741" y="2713037"/>
            <a:ext cx="334010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>
                <a:latin typeface="Arial"/>
                <a:cs typeface="Arial"/>
              </a:rPr>
              <a:t>80%</a:t>
            </a:r>
            <a:endParaRPr sz="120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652904" y="2098611"/>
            <a:ext cx="42100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>
                <a:latin typeface="Arial"/>
                <a:cs typeface="Arial"/>
              </a:rPr>
              <a:t>100%</a:t>
            </a:r>
            <a:endParaRPr sz="120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2514980" y="5351779"/>
            <a:ext cx="60515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latin typeface="Arial"/>
                <a:cs typeface="Arial"/>
              </a:rPr>
              <a:t>Baseline</a:t>
            </a:r>
            <a:endParaRPr sz="120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3862451" y="5351779"/>
            <a:ext cx="4489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Arial"/>
                <a:cs typeface="Arial"/>
              </a:rPr>
              <a:t>1</a:t>
            </a:r>
            <a:r>
              <a:rPr dirty="0" sz="1200" spc="-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year</a:t>
            </a:r>
            <a:endParaRPr sz="120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8931656" y="5351779"/>
            <a:ext cx="4476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Arial"/>
                <a:cs typeface="Arial"/>
              </a:rPr>
              <a:t>1</a:t>
            </a:r>
            <a:r>
              <a:rPr dirty="0" sz="1200" spc="-9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year</a:t>
            </a:r>
            <a:endParaRPr sz="1200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10198734" y="5351779"/>
            <a:ext cx="4476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Arial"/>
                <a:cs typeface="Arial"/>
              </a:rPr>
              <a:t>2</a:t>
            </a:r>
            <a:r>
              <a:rPr dirty="0" sz="1200" spc="-9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year</a:t>
            </a:r>
            <a:endParaRPr sz="120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1417665" y="3263172"/>
            <a:ext cx="227965" cy="99060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670"/>
              </a:lnSpc>
            </a:pPr>
            <a:r>
              <a:rPr dirty="0" sz="1400" spc="-5">
                <a:latin typeface="Arial"/>
                <a:cs typeface="Arial"/>
              </a:rPr>
              <a:t>Patients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 spc="-20">
                <a:latin typeface="Arial"/>
                <a:cs typeface="Arial"/>
              </a:rPr>
              <a:t>(%)</a:t>
            </a:r>
            <a:endParaRPr sz="1400">
              <a:latin typeface="Arial"/>
              <a:cs typeface="Arial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4448175" y="5686425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76200"/>
                </a:moveTo>
                <a:lnTo>
                  <a:pt x="76200" y="76200"/>
                </a:lnTo>
                <a:lnTo>
                  <a:pt x="76200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0D624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 txBox="1"/>
          <p:nvPr/>
        </p:nvSpPr>
        <p:spPr>
          <a:xfrm>
            <a:off x="4550664" y="5612447"/>
            <a:ext cx="30035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30">
                <a:latin typeface="Arial"/>
                <a:cs typeface="Arial"/>
              </a:rPr>
              <a:t>M</a:t>
            </a:r>
            <a:r>
              <a:rPr dirty="0" sz="1200" spc="25">
                <a:latin typeface="Arial"/>
                <a:cs typeface="Arial"/>
              </a:rPr>
              <a:t>i</a:t>
            </a:r>
            <a:r>
              <a:rPr dirty="0" sz="1200" spc="-50">
                <a:latin typeface="Arial"/>
                <a:cs typeface="Arial"/>
              </a:rPr>
              <a:t>l</a:t>
            </a:r>
            <a:r>
              <a:rPr dirty="0" sz="1200" spc="-5">
                <a:latin typeface="Arial"/>
                <a:cs typeface="Arial"/>
              </a:rPr>
              <a:t>d</a:t>
            </a:r>
            <a:endParaRPr sz="1200">
              <a:latin typeface="Arial"/>
              <a:cs typeface="Arial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5143500" y="5686425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76200"/>
                </a:moveTo>
                <a:lnTo>
                  <a:pt x="76200" y="76200"/>
                </a:lnTo>
                <a:lnTo>
                  <a:pt x="76200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68BD5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 txBox="1"/>
          <p:nvPr/>
        </p:nvSpPr>
        <p:spPr>
          <a:xfrm>
            <a:off x="5129784" y="5273992"/>
            <a:ext cx="788035" cy="5467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6364" marR="5080" indent="-114300">
              <a:lnSpc>
                <a:spcPct val="142500"/>
              </a:lnSpc>
              <a:spcBef>
                <a:spcPts val="100"/>
              </a:spcBef>
            </a:pPr>
            <a:r>
              <a:rPr dirty="0" sz="1200" spc="-5">
                <a:latin typeface="Arial"/>
                <a:cs typeface="Arial"/>
              </a:rPr>
              <a:t>2 </a:t>
            </a:r>
            <a:r>
              <a:rPr dirty="0" sz="1200">
                <a:latin typeface="Arial"/>
                <a:cs typeface="Arial"/>
              </a:rPr>
              <a:t>year  </a:t>
            </a:r>
            <a:r>
              <a:rPr dirty="0" sz="1200" spc="-2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ode</a:t>
            </a:r>
            <a:r>
              <a:rPr dirty="0" sz="1200" spc="-25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40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6200775" y="5686425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76200"/>
                </a:moveTo>
                <a:lnTo>
                  <a:pt x="76200" y="76200"/>
                </a:lnTo>
                <a:lnTo>
                  <a:pt x="76200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FFC54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 txBox="1"/>
          <p:nvPr/>
        </p:nvSpPr>
        <p:spPr>
          <a:xfrm>
            <a:off x="6300470" y="5612447"/>
            <a:ext cx="50990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Arial"/>
                <a:cs typeface="Arial"/>
              </a:rPr>
              <a:t>Severe</a:t>
            </a:r>
            <a:endParaRPr sz="1200">
              <a:latin typeface="Arial"/>
              <a:cs typeface="Arial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7096125" y="5686425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76200"/>
                </a:moveTo>
                <a:lnTo>
                  <a:pt x="76200" y="76200"/>
                </a:lnTo>
                <a:lnTo>
                  <a:pt x="76200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F1674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 txBox="1"/>
          <p:nvPr/>
        </p:nvSpPr>
        <p:spPr>
          <a:xfrm>
            <a:off x="7196455" y="5273992"/>
            <a:ext cx="993140" cy="5467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387350">
              <a:lnSpc>
                <a:spcPct val="142500"/>
              </a:lnSpc>
              <a:spcBef>
                <a:spcPts val="100"/>
              </a:spcBef>
            </a:pPr>
            <a:r>
              <a:rPr dirty="0" sz="1200" spc="25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s</a:t>
            </a:r>
            <a:r>
              <a:rPr dirty="0" sz="1200" spc="-75">
                <a:latin typeface="Arial"/>
                <a:cs typeface="Arial"/>
              </a:rPr>
              <a:t>e</a:t>
            </a:r>
            <a:r>
              <a:rPr dirty="0" sz="1200" spc="25">
                <a:latin typeface="Arial"/>
                <a:cs typeface="Arial"/>
              </a:rPr>
              <a:t>l</a:t>
            </a:r>
            <a:r>
              <a:rPr dirty="0" sz="1200" spc="-5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e  </a:t>
            </a:r>
            <a:r>
              <a:rPr dirty="0" sz="1200">
                <a:latin typeface="Arial"/>
                <a:cs typeface="Arial"/>
              </a:rPr>
              <a:t>Massive</a:t>
            </a:r>
            <a:endParaRPr sz="1200">
              <a:latin typeface="Arial"/>
              <a:cs typeface="Arial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8067675" y="5686425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76200"/>
                </a:moveTo>
                <a:lnTo>
                  <a:pt x="76200" y="76200"/>
                </a:lnTo>
                <a:lnTo>
                  <a:pt x="76200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AC094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 txBox="1"/>
          <p:nvPr/>
        </p:nvSpPr>
        <p:spPr>
          <a:xfrm>
            <a:off x="8168258" y="5612447"/>
            <a:ext cx="67056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Arial"/>
                <a:cs typeface="Arial"/>
              </a:rPr>
              <a:t>Torrential</a:t>
            </a:r>
            <a:endParaRPr sz="1200">
              <a:latin typeface="Arial"/>
              <a:cs typeface="Aria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917575" y="607377"/>
            <a:ext cx="9499600" cy="70104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4400" spc="-215" b="1">
                <a:latin typeface="Trebuchet MS"/>
                <a:cs typeface="Trebuchet MS"/>
              </a:rPr>
              <a:t>Tricuspid </a:t>
            </a:r>
            <a:r>
              <a:rPr dirty="0" sz="4400" spc="-225" b="1">
                <a:latin typeface="Trebuchet MS"/>
                <a:cs typeface="Trebuchet MS"/>
              </a:rPr>
              <a:t>Regurgitation </a:t>
            </a:r>
            <a:r>
              <a:rPr dirty="0" sz="4400" spc="-215" b="1">
                <a:latin typeface="Trebuchet MS"/>
                <a:cs typeface="Trebuchet MS"/>
              </a:rPr>
              <a:t>Severity</a:t>
            </a:r>
            <a:r>
              <a:rPr dirty="0" sz="4400" spc="-1030" b="1">
                <a:latin typeface="Trebuchet MS"/>
                <a:cs typeface="Trebuchet MS"/>
              </a:rPr>
              <a:t> </a:t>
            </a:r>
            <a:r>
              <a:rPr dirty="0" sz="4400" spc="-200" b="1">
                <a:latin typeface="Trebuchet MS"/>
                <a:cs typeface="Trebuchet MS"/>
              </a:rPr>
              <a:t>(Paired)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3762375" y="6362700"/>
            <a:ext cx="4962525" cy="219075"/>
          </a:xfrm>
          <a:prstGeom prst="rect">
            <a:avLst/>
          </a:prstGeom>
          <a:solidFill>
            <a:srgbClr val="FFFFFF"/>
          </a:solidFill>
          <a:ln w="19050">
            <a:solidFill>
              <a:srgbClr val="172B54"/>
            </a:solidFill>
          </a:ln>
        </p:spPr>
        <p:txBody>
          <a:bodyPr wrap="square" lIns="0" tIns="48260" rIns="0" bIns="0" rtlCol="0" vert="horz">
            <a:spAutoFit/>
          </a:bodyPr>
          <a:lstStyle/>
          <a:p>
            <a:pPr algn="ctr" marL="13335">
              <a:lnSpc>
                <a:spcPct val="100000"/>
              </a:lnSpc>
              <a:spcBef>
                <a:spcPts val="380"/>
              </a:spcBef>
            </a:pPr>
            <a:r>
              <a:rPr dirty="0" sz="800" spc="25">
                <a:latin typeface="Calibri"/>
                <a:cs typeface="Calibri"/>
              </a:rPr>
              <a:t>Paired</a:t>
            </a:r>
            <a:r>
              <a:rPr dirty="0" sz="800" spc="-45">
                <a:latin typeface="Calibri"/>
                <a:cs typeface="Calibri"/>
              </a:rPr>
              <a:t> </a:t>
            </a:r>
            <a:r>
              <a:rPr dirty="0" sz="800" spc="25">
                <a:latin typeface="Calibri"/>
                <a:cs typeface="Calibri"/>
              </a:rPr>
              <a:t>data</a:t>
            </a:r>
            <a:r>
              <a:rPr dirty="0" sz="800" spc="-25">
                <a:latin typeface="Calibri"/>
                <a:cs typeface="Calibri"/>
              </a:rPr>
              <a:t> </a:t>
            </a:r>
            <a:r>
              <a:rPr dirty="0" sz="800" spc="15">
                <a:latin typeface="Calibri"/>
                <a:cs typeface="Calibri"/>
              </a:rPr>
              <a:t>shown.</a:t>
            </a:r>
            <a:r>
              <a:rPr dirty="0" sz="800" spc="-45">
                <a:latin typeface="Calibri"/>
                <a:cs typeface="Calibri"/>
              </a:rPr>
              <a:t> </a:t>
            </a:r>
            <a:r>
              <a:rPr dirty="0" sz="800" spc="25">
                <a:latin typeface="Calibri"/>
                <a:cs typeface="Calibri"/>
              </a:rPr>
              <a:t>Patients</a:t>
            </a:r>
            <a:r>
              <a:rPr dirty="0" sz="800" spc="-55">
                <a:latin typeface="Calibri"/>
                <a:cs typeface="Calibri"/>
              </a:rPr>
              <a:t> </a:t>
            </a:r>
            <a:r>
              <a:rPr dirty="0" sz="800" spc="10">
                <a:latin typeface="Calibri"/>
                <a:cs typeface="Calibri"/>
              </a:rPr>
              <a:t>with</a:t>
            </a:r>
            <a:r>
              <a:rPr dirty="0" sz="800" spc="-40">
                <a:latin typeface="Calibri"/>
                <a:cs typeface="Calibri"/>
              </a:rPr>
              <a:t> </a:t>
            </a:r>
            <a:r>
              <a:rPr dirty="0" sz="800" spc="25">
                <a:latin typeface="Calibri"/>
                <a:cs typeface="Calibri"/>
              </a:rPr>
              <a:t>tricuspid</a:t>
            </a:r>
            <a:r>
              <a:rPr dirty="0" sz="800" spc="-45">
                <a:latin typeface="Calibri"/>
                <a:cs typeface="Calibri"/>
              </a:rPr>
              <a:t> </a:t>
            </a:r>
            <a:r>
              <a:rPr dirty="0" sz="800" spc="15">
                <a:latin typeface="Calibri"/>
                <a:cs typeface="Calibri"/>
              </a:rPr>
              <a:t>valve</a:t>
            </a:r>
            <a:r>
              <a:rPr dirty="0" sz="800" spc="-20">
                <a:latin typeface="Calibri"/>
                <a:cs typeface="Calibri"/>
              </a:rPr>
              <a:t> </a:t>
            </a:r>
            <a:r>
              <a:rPr dirty="0" sz="800" spc="10">
                <a:latin typeface="Calibri"/>
                <a:cs typeface="Calibri"/>
              </a:rPr>
              <a:t>surgery</a:t>
            </a:r>
            <a:r>
              <a:rPr dirty="0" sz="800" spc="-30">
                <a:latin typeface="Calibri"/>
                <a:cs typeface="Calibri"/>
              </a:rPr>
              <a:t> </a:t>
            </a:r>
            <a:r>
              <a:rPr dirty="0" sz="800" spc="10">
                <a:latin typeface="Calibri"/>
                <a:cs typeface="Calibri"/>
              </a:rPr>
              <a:t>are</a:t>
            </a:r>
            <a:r>
              <a:rPr dirty="0" sz="800" spc="-20">
                <a:latin typeface="Calibri"/>
                <a:cs typeface="Calibri"/>
              </a:rPr>
              <a:t> </a:t>
            </a:r>
            <a:r>
              <a:rPr dirty="0" sz="800" spc="30">
                <a:latin typeface="Calibri"/>
                <a:cs typeface="Calibri"/>
              </a:rPr>
              <a:t>excluded.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5934075" y="2667000"/>
            <a:ext cx="85725" cy="2609850"/>
          </a:xfrm>
          <a:custGeom>
            <a:avLst/>
            <a:gdLst/>
            <a:ahLst/>
            <a:cxnLst/>
            <a:rect l="l" t="t" r="r" b="b"/>
            <a:pathLst>
              <a:path w="85725" h="2609850">
                <a:moveTo>
                  <a:pt x="0" y="0"/>
                </a:moveTo>
                <a:lnTo>
                  <a:pt x="33379" y="0"/>
                </a:lnTo>
                <a:lnTo>
                  <a:pt x="60626" y="0"/>
                </a:lnTo>
                <a:lnTo>
                  <a:pt x="78992" y="0"/>
                </a:lnTo>
                <a:lnTo>
                  <a:pt x="85725" y="0"/>
                </a:lnTo>
                <a:lnTo>
                  <a:pt x="85725" y="2609850"/>
                </a:lnTo>
                <a:lnTo>
                  <a:pt x="78992" y="2609850"/>
                </a:lnTo>
                <a:lnTo>
                  <a:pt x="60626" y="2609850"/>
                </a:lnTo>
                <a:lnTo>
                  <a:pt x="33379" y="2609850"/>
                </a:lnTo>
                <a:lnTo>
                  <a:pt x="0" y="2609850"/>
                </a:lnTo>
              </a:path>
            </a:pathLst>
          </a:custGeom>
          <a:ln w="19050">
            <a:solidFill>
              <a:srgbClr val="172B5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 txBox="1"/>
          <p:nvPr/>
        </p:nvSpPr>
        <p:spPr>
          <a:xfrm>
            <a:off x="5201665" y="2129333"/>
            <a:ext cx="1628139" cy="26066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R="40640">
              <a:lnSpc>
                <a:spcPts val="1330"/>
              </a:lnSpc>
            </a:pPr>
            <a:r>
              <a:rPr dirty="0" sz="1200" spc="5" b="1">
                <a:latin typeface="Arial"/>
                <a:cs typeface="Arial"/>
              </a:rPr>
              <a:t>2%</a:t>
            </a:r>
            <a:endParaRPr sz="1200">
              <a:latin typeface="Arial"/>
              <a:cs typeface="Arial"/>
            </a:endParaRPr>
          </a:p>
          <a:p>
            <a:pPr algn="ctr" marR="9525">
              <a:lnSpc>
                <a:spcPts val="1220"/>
              </a:lnSpc>
              <a:spcBef>
                <a:spcPts val="90"/>
              </a:spcBef>
            </a:pPr>
            <a:r>
              <a:rPr dirty="0" sz="1200" spc="5" b="1">
                <a:latin typeface="Arial"/>
                <a:cs typeface="Arial"/>
              </a:rPr>
              <a:t>3%</a:t>
            </a:r>
            <a:endParaRPr sz="1200">
              <a:latin typeface="Arial"/>
              <a:cs typeface="Arial"/>
            </a:endParaRPr>
          </a:p>
          <a:p>
            <a:pPr algn="ctr" marR="1311910">
              <a:lnSpc>
                <a:spcPts val="1220"/>
              </a:lnSpc>
            </a:pPr>
            <a:r>
              <a:rPr dirty="0" sz="1200" spc="5" b="1">
                <a:latin typeface="Arial"/>
                <a:cs typeface="Arial"/>
              </a:rPr>
              <a:t>11%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750">
              <a:latin typeface="Arial"/>
              <a:cs typeface="Arial"/>
            </a:endParaRPr>
          </a:p>
          <a:p>
            <a:pPr algn="ctr" marR="1311910">
              <a:lnSpc>
                <a:spcPct val="100000"/>
              </a:lnSpc>
            </a:pPr>
            <a:r>
              <a:rPr dirty="0" sz="1200" spc="5" b="1">
                <a:latin typeface="Arial"/>
                <a:cs typeface="Arial"/>
              </a:rPr>
              <a:t>42%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650">
              <a:latin typeface="Arial"/>
              <a:cs typeface="Arial"/>
            </a:endParaRPr>
          </a:p>
          <a:p>
            <a:pPr marL="824230">
              <a:lnSpc>
                <a:spcPts val="1435"/>
              </a:lnSpc>
            </a:pPr>
            <a:r>
              <a:rPr dirty="0" sz="1200" spc="-45" b="1">
                <a:latin typeface="Arial"/>
                <a:cs typeface="Arial"/>
              </a:rPr>
              <a:t>84%</a:t>
            </a:r>
            <a:endParaRPr sz="1200">
              <a:latin typeface="Arial"/>
              <a:cs typeface="Arial"/>
            </a:endParaRPr>
          </a:p>
          <a:p>
            <a:pPr marL="824230">
              <a:lnSpc>
                <a:spcPts val="1425"/>
              </a:lnSpc>
            </a:pPr>
            <a:r>
              <a:rPr dirty="0" sz="1200" spc="15">
                <a:latin typeface="Calibri"/>
                <a:cs typeface="Calibri"/>
              </a:rPr>
              <a:t>moderate</a:t>
            </a:r>
            <a:r>
              <a:rPr dirty="0" sz="1200" spc="-65">
                <a:latin typeface="Calibri"/>
                <a:cs typeface="Calibri"/>
              </a:rPr>
              <a:t> </a:t>
            </a:r>
            <a:r>
              <a:rPr dirty="0" sz="1200" spc="10">
                <a:latin typeface="Calibri"/>
                <a:cs typeface="Calibri"/>
              </a:rPr>
              <a:t>or</a:t>
            </a:r>
            <a:endParaRPr sz="1200">
              <a:latin typeface="Calibri"/>
              <a:cs typeface="Calibri"/>
            </a:endParaRPr>
          </a:p>
          <a:p>
            <a:pPr marL="824230">
              <a:lnSpc>
                <a:spcPts val="1435"/>
              </a:lnSpc>
            </a:pPr>
            <a:r>
              <a:rPr dirty="0" sz="1200" spc="80">
                <a:latin typeface="Calibri"/>
                <a:cs typeface="Calibri"/>
              </a:rPr>
              <a:t>less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050">
              <a:latin typeface="Calibri"/>
              <a:cs typeface="Calibri"/>
            </a:endParaRPr>
          </a:p>
          <a:p>
            <a:pPr algn="ctr" marR="1311910">
              <a:lnSpc>
                <a:spcPct val="100000"/>
              </a:lnSpc>
            </a:pPr>
            <a:r>
              <a:rPr dirty="0" sz="1200" spc="5" b="1">
                <a:solidFill>
                  <a:srgbClr val="FFFFFF"/>
                </a:solidFill>
                <a:latin typeface="Arial"/>
                <a:cs typeface="Arial"/>
              </a:rPr>
              <a:t>42%</a:t>
            </a:r>
            <a:endParaRPr sz="1200">
              <a:latin typeface="Arial"/>
              <a:cs typeface="Arial"/>
            </a:endParaRPr>
          </a:p>
        </p:txBody>
      </p:sp>
      <p:sp>
        <p:nvSpPr>
          <p:cNvPr id="72" name="object 7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30"/>
              <a:t>INTENTION-TO-TREAT</a:t>
            </a:r>
          </a:p>
        </p:txBody>
      </p:sp>
      <p:sp>
        <p:nvSpPr>
          <p:cNvPr id="73" name="object 73"/>
          <p:cNvSpPr/>
          <p:nvPr/>
        </p:nvSpPr>
        <p:spPr>
          <a:xfrm>
            <a:off x="4791075" y="2095500"/>
            <a:ext cx="2095500" cy="3181350"/>
          </a:xfrm>
          <a:custGeom>
            <a:avLst/>
            <a:gdLst/>
            <a:ahLst/>
            <a:cxnLst/>
            <a:rect l="l" t="t" r="r" b="b"/>
            <a:pathLst>
              <a:path w="2095500" h="3181350">
                <a:moveTo>
                  <a:pt x="0" y="3181350"/>
                </a:moveTo>
                <a:lnTo>
                  <a:pt x="2095500" y="3181350"/>
                </a:lnTo>
                <a:lnTo>
                  <a:pt x="2095500" y="0"/>
                </a:lnTo>
                <a:lnTo>
                  <a:pt x="0" y="0"/>
                </a:lnTo>
                <a:lnTo>
                  <a:pt x="0" y="31813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9925050" y="2095500"/>
            <a:ext cx="1514475" cy="3181350"/>
          </a:xfrm>
          <a:custGeom>
            <a:avLst/>
            <a:gdLst/>
            <a:ahLst/>
            <a:cxnLst/>
            <a:rect l="l" t="t" r="r" b="b"/>
            <a:pathLst>
              <a:path w="1514475" h="3181350">
                <a:moveTo>
                  <a:pt x="0" y="3181350"/>
                </a:moveTo>
                <a:lnTo>
                  <a:pt x="1514475" y="3181350"/>
                </a:lnTo>
                <a:lnTo>
                  <a:pt x="1514475" y="0"/>
                </a:lnTo>
                <a:lnTo>
                  <a:pt x="0" y="0"/>
                </a:lnTo>
                <a:lnTo>
                  <a:pt x="0" y="31813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 txBox="1"/>
          <p:nvPr/>
        </p:nvSpPr>
        <p:spPr>
          <a:xfrm>
            <a:off x="3423665" y="1612963"/>
            <a:ext cx="6508115" cy="26606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4982210" algn="l"/>
              </a:tabLst>
            </a:pPr>
            <a:r>
              <a:rPr dirty="0" sz="1550" spc="20" b="1">
                <a:latin typeface="Arial"/>
                <a:cs typeface="Arial"/>
              </a:rPr>
              <a:t>Device</a:t>
            </a:r>
            <a:r>
              <a:rPr dirty="0" sz="1550" spc="25" b="1">
                <a:latin typeface="Arial"/>
                <a:cs typeface="Arial"/>
              </a:rPr>
              <a:t> (N=172)	</a:t>
            </a:r>
            <a:r>
              <a:rPr dirty="0" baseline="1792" sz="2325" spc="30" b="1">
                <a:latin typeface="Arial"/>
                <a:cs typeface="Arial"/>
              </a:rPr>
              <a:t>Control</a:t>
            </a:r>
            <a:r>
              <a:rPr dirty="0" baseline="1792" sz="2325" spc="-52" b="1">
                <a:latin typeface="Arial"/>
                <a:cs typeface="Arial"/>
              </a:rPr>
              <a:t> </a:t>
            </a:r>
            <a:r>
              <a:rPr dirty="0" baseline="1792" sz="2325" spc="22" b="1">
                <a:latin typeface="Arial"/>
                <a:cs typeface="Arial"/>
              </a:rPr>
              <a:t>(N=155)</a:t>
            </a:r>
            <a:endParaRPr baseline="1792" sz="2325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7575" y="607377"/>
            <a:ext cx="9499600" cy="70104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4400" spc="-215" b="1">
                <a:latin typeface="Trebuchet MS"/>
                <a:cs typeface="Trebuchet MS"/>
              </a:rPr>
              <a:t>Tricuspid </a:t>
            </a:r>
            <a:r>
              <a:rPr dirty="0" sz="4400" spc="-225" b="1">
                <a:latin typeface="Trebuchet MS"/>
                <a:cs typeface="Trebuchet MS"/>
              </a:rPr>
              <a:t>Regurgitation </a:t>
            </a:r>
            <a:r>
              <a:rPr dirty="0" sz="4400" spc="-215" b="1">
                <a:latin typeface="Trebuchet MS"/>
                <a:cs typeface="Trebuchet MS"/>
              </a:rPr>
              <a:t>Severity</a:t>
            </a:r>
            <a:r>
              <a:rPr dirty="0" sz="4400" spc="-1030" b="1">
                <a:latin typeface="Trebuchet MS"/>
                <a:cs typeface="Trebuchet MS"/>
              </a:rPr>
              <a:t> </a:t>
            </a:r>
            <a:r>
              <a:rPr dirty="0" sz="4400" spc="-200" b="1">
                <a:latin typeface="Trebuchet MS"/>
                <a:cs typeface="Trebuchet MS"/>
              </a:rPr>
              <a:t>(Paired)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667125" y="3733800"/>
            <a:ext cx="838200" cy="1552575"/>
          </a:xfrm>
          <a:custGeom>
            <a:avLst/>
            <a:gdLst/>
            <a:ahLst/>
            <a:cxnLst/>
            <a:rect l="l" t="t" r="r" b="b"/>
            <a:pathLst>
              <a:path w="838200" h="1552575">
                <a:moveTo>
                  <a:pt x="0" y="1552575"/>
                </a:moveTo>
                <a:lnTo>
                  <a:pt x="838200" y="1552575"/>
                </a:lnTo>
                <a:lnTo>
                  <a:pt x="838200" y="0"/>
                </a:lnTo>
                <a:lnTo>
                  <a:pt x="0" y="0"/>
                </a:lnTo>
                <a:lnTo>
                  <a:pt x="0" y="1552575"/>
                </a:lnTo>
                <a:close/>
              </a:path>
            </a:pathLst>
          </a:custGeom>
          <a:solidFill>
            <a:srgbClr val="0D624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933950" y="4000500"/>
            <a:ext cx="838200" cy="1285875"/>
          </a:xfrm>
          <a:custGeom>
            <a:avLst/>
            <a:gdLst/>
            <a:ahLst/>
            <a:cxnLst/>
            <a:rect l="l" t="t" r="r" b="b"/>
            <a:pathLst>
              <a:path w="838200" h="1285875">
                <a:moveTo>
                  <a:pt x="0" y="1285875"/>
                </a:moveTo>
                <a:lnTo>
                  <a:pt x="838200" y="1285875"/>
                </a:lnTo>
                <a:lnTo>
                  <a:pt x="838200" y="0"/>
                </a:lnTo>
                <a:lnTo>
                  <a:pt x="0" y="0"/>
                </a:lnTo>
                <a:lnTo>
                  <a:pt x="0" y="1285875"/>
                </a:lnTo>
                <a:close/>
              </a:path>
            </a:pathLst>
          </a:custGeom>
          <a:solidFill>
            <a:srgbClr val="0D624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724900" y="5267325"/>
            <a:ext cx="847725" cy="19050"/>
          </a:xfrm>
          <a:custGeom>
            <a:avLst/>
            <a:gdLst/>
            <a:ahLst/>
            <a:cxnLst/>
            <a:rect l="l" t="t" r="r" b="b"/>
            <a:pathLst>
              <a:path w="847725" h="19050">
                <a:moveTo>
                  <a:pt x="0" y="19050"/>
                </a:moveTo>
                <a:lnTo>
                  <a:pt x="847725" y="19050"/>
                </a:lnTo>
                <a:lnTo>
                  <a:pt x="847725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0D624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9991725" y="4391025"/>
            <a:ext cx="838200" cy="895350"/>
          </a:xfrm>
          <a:custGeom>
            <a:avLst/>
            <a:gdLst/>
            <a:ahLst/>
            <a:cxnLst/>
            <a:rect l="l" t="t" r="r" b="b"/>
            <a:pathLst>
              <a:path w="838200" h="895350">
                <a:moveTo>
                  <a:pt x="0" y="895350"/>
                </a:moveTo>
                <a:lnTo>
                  <a:pt x="838200" y="895350"/>
                </a:lnTo>
                <a:lnTo>
                  <a:pt x="838200" y="0"/>
                </a:lnTo>
                <a:lnTo>
                  <a:pt x="0" y="0"/>
                </a:lnTo>
                <a:lnTo>
                  <a:pt x="0" y="895350"/>
                </a:lnTo>
                <a:close/>
              </a:path>
            </a:pathLst>
          </a:custGeom>
          <a:solidFill>
            <a:srgbClr val="0D624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400300" y="5191125"/>
            <a:ext cx="838200" cy="95250"/>
          </a:xfrm>
          <a:custGeom>
            <a:avLst/>
            <a:gdLst/>
            <a:ahLst/>
            <a:cxnLst/>
            <a:rect l="l" t="t" r="r" b="b"/>
            <a:pathLst>
              <a:path w="838200" h="95250">
                <a:moveTo>
                  <a:pt x="0" y="95250"/>
                </a:moveTo>
                <a:lnTo>
                  <a:pt x="838200" y="95250"/>
                </a:lnTo>
                <a:lnTo>
                  <a:pt x="838200" y="0"/>
                </a:lnTo>
                <a:lnTo>
                  <a:pt x="0" y="0"/>
                </a:lnTo>
                <a:lnTo>
                  <a:pt x="0" y="95250"/>
                </a:lnTo>
                <a:close/>
              </a:path>
            </a:pathLst>
          </a:custGeom>
          <a:solidFill>
            <a:srgbClr val="68BD5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667125" y="2571750"/>
            <a:ext cx="838200" cy="1162050"/>
          </a:xfrm>
          <a:custGeom>
            <a:avLst/>
            <a:gdLst/>
            <a:ahLst/>
            <a:cxnLst/>
            <a:rect l="l" t="t" r="r" b="b"/>
            <a:pathLst>
              <a:path w="838200" h="1162050">
                <a:moveTo>
                  <a:pt x="0" y="1162050"/>
                </a:moveTo>
                <a:lnTo>
                  <a:pt x="838200" y="1162050"/>
                </a:lnTo>
                <a:lnTo>
                  <a:pt x="838200" y="0"/>
                </a:lnTo>
                <a:lnTo>
                  <a:pt x="0" y="0"/>
                </a:lnTo>
                <a:lnTo>
                  <a:pt x="0" y="1162050"/>
                </a:lnTo>
                <a:close/>
              </a:path>
            </a:pathLst>
          </a:custGeom>
          <a:solidFill>
            <a:srgbClr val="68BD5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933950" y="2695575"/>
            <a:ext cx="838200" cy="1304925"/>
          </a:xfrm>
          <a:custGeom>
            <a:avLst/>
            <a:gdLst/>
            <a:ahLst/>
            <a:cxnLst/>
            <a:rect l="l" t="t" r="r" b="b"/>
            <a:pathLst>
              <a:path w="838200" h="1304925">
                <a:moveTo>
                  <a:pt x="0" y="1304925"/>
                </a:moveTo>
                <a:lnTo>
                  <a:pt x="838200" y="1304925"/>
                </a:lnTo>
                <a:lnTo>
                  <a:pt x="838200" y="0"/>
                </a:lnTo>
                <a:lnTo>
                  <a:pt x="0" y="0"/>
                </a:lnTo>
                <a:lnTo>
                  <a:pt x="0" y="1304925"/>
                </a:lnTo>
                <a:close/>
              </a:path>
            </a:pathLst>
          </a:custGeom>
          <a:solidFill>
            <a:srgbClr val="68BD5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7467600" y="5248275"/>
            <a:ext cx="838200" cy="38100"/>
          </a:xfrm>
          <a:custGeom>
            <a:avLst/>
            <a:gdLst/>
            <a:ahLst/>
            <a:cxnLst/>
            <a:rect l="l" t="t" r="r" b="b"/>
            <a:pathLst>
              <a:path w="838200" h="38100">
                <a:moveTo>
                  <a:pt x="0" y="38100"/>
                </a:moveTo>
                <a:lnTo>
                  <a:pt x="838200" y="38100"/>
                </a:lnTo>
                <a:lnTo>
                  <a:pt x="838200" y="0"/>
                </a:lnTo>
                <a:lnTo>
                  <a:pt x="0" y="0"/>
                </a:lnTo>
                <a:lnTo>
                  <a:pt x="0" y="38100"/>
                </a:lnTo>
                <a:close/>
              </a:path>
            </a:pathLst>
          </a:custGeom>
          <a:solidFill>
            <a:srgbClr val="68BD5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8724900" y="5143500"/>
            <a:ext cx="847725" cy="123825"/>
          </a:xfrm>
          <a:custGeom>
            <a:avLst/>
            <a:gdLst/>
            <a:ahLst/>
            <a:cxnLst/>
            <a:rect l="l" t="t" r="r" b="b"/>
            <a:pathLst>
              <a:path w="847725" h="123825">
                <a:moveTo>
                  <a:pt x="0" y="123825"/>
                </a:moveTo>
                <a:lnTo>
                  <a:pt x="847725" y="123825"/>
                </a:lnTo>
                <a:lnTo>
                  <a:pt x="847725" y="0"/>
                </a:lnTo>
                <a:lnTo>
                  <a:pt x="0" y="0"/>
                </a:lnTo>
                <a:lnTo>
                  <a:pt x="0" y="123825"/>
                </a:lnTo>
                <a:close/>
              </a:path>
            </a:pathLst>
          </a:custGeom>
          <a:solidFill>
            <a:srgbClr val="68BD5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9991725" y="3343275"/>
            <a:ext cx="838200" cy="1047750"/>
          </a:xfrm>
          <a:custGeom>
            <a:avLst/>
            <a:gdLst/>
            <a:ahLst/>
            <a:cxnLst/>
            <a:rect l="l" t="t" r="r" b="b"/>
            <a:pathLst>
              <a:path w="838200" h="1047750">
                <a:moveTo>
                  <a:pt x="0" y="1047750"/>
                </a:moveTo>
                <a:lnTo>
                  <a:pt x="838200" y="1047750"/>
                </a:lnTo>
                <a:lnTo>
                  <a:pt x="838200" y="0"/>
                </a:lnTo>
                <a:lnTo>
                  <a:pt x="0" y="0"/>
                </a:lnTo>
                <a:lnTo>
                  <a:pt x="0" y="1047750"/>
                </a:lnTo>
                <a:close/>
              </a:path>
            </a:pathLst>
          </a:custGeom>
          <a:solidFill>
            <a:srgbClr val="68BD5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400300" y="4305300"/>
            <a:ext cx="838200" cy="885825"/>
          </a:xfrm>
          <a:custGeom>
            <a:avLst/>
            <a:gdLst/>
            <a:ahLst/>
            <a:cxnLst/>
            <a:rect l="l" t="t" r="r" b="b"/>
            <a:pathLst>
              <a:path w="838200" h="885825">
                <a:moveTo>
                  <a:pt x="0" y="885825"/>
                </a:moveTo>
                <a:lnTo>
                  <a:pt x="838200" y="885825"/>
                </a:lnTo>
                <a:lnTo>
                  <a:pt x="838200" y="0"/>
                </a:lnTo>
                <a:lnTo>
                  <a:pt x="0" y="0"/>
                </a:lnTo>
                <a:lnTo>
                  <a:pt x="0" y="885825"/>
                </a:lnTo>
                <a:close/>
              </a:path>
            </a:pathLst>
          </a:custGeom>
          <a:solidFill>
            <a:srgbClr val="FFC54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667125" y="2305050"/>
            <a:ext cx="838200" cy="266700"/>
          </a:xfrm>
          <a:custGeom>
            <a:avLst/>
            <a:gdLst/>
            <a:ahLst/>
            <a:cxnLst/>
            <a:rect l="l" t="t" r="r" b="b"/>
            <a:pathLst>
              <a:path w="838200" h="266700">
                <a:moveTo>
                  <a:pt x="0" y="266700"/>
                </a:moveTo>
                <a:lnTo>
                  <a:pt x="838200" y="266700"/>
                </a:lnTo>
                <a:lnTo>
                  <a:pt x="838200" y="0"/>
                </a:lnTo>
                <a:lnTo>
                  <a:pt x="0" y="0"/>
                </a:lnTo>
                <a:lnTo>
                  <a:pt x="0" y="266700"/>
                </a:lnTo>
                <a:close/>
              </a:path>
            </a:pathLst>
          </a:custGeom>
          <a:solidFill>
            <a:srgbClr val="FFC54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933950" y="2362200"/>
            <a:ext cx="838200" cy="333375"/>
          </a:xfrm>
          <a:custGeom>
            <a:avLst/>
            <a:gdLst/>
            <a:ahLst/>
            <a:cxnLst/>
            <a:rect l="l" t="t" r="r" b="b"/>
            <a:pathLst>
              <a:path w="838200" h="333375">
                <a:moveTo>
                  <a:pt x="0" y="333375"/>
                </a:moveTo>
                <a:lnTo>
                  <a:pt x="838200" y="333375"/>
                </a:lnTo>
                <a:lnTo>
                  <a:pt x="838200" y="0"/>
                </a:lnTo>
                <a:lnTo>
                  <a:pt x="0" y="0"/>
                </a:lnTo>
                <a:lnTo>
                  <a:pt x="0" y="333375"/>
                </a:lnTo>
                <a:close/>
              </a:path>
            </a:pathLst>
          </a:custGeom>
          <a:solidFill>
            <a:srgbClr val="FFC54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7467600" y="4219575"/>
            <a:ext cx="838200" cy="1028700"/>
          </a:xfrm>
          <a:custGeom>
            <a:avLst/>
            <a:gdLst/>
            <a:ahLst/>
            <a:cxnLst/>
            <a:rect l="l" t="t" r="r" b="b"/>
            <a:pathLst>
              <a:path w="838200" h="1028700">
                <a:moveTo>
                  <a:pt x="0" y="1028700"/>
                </a:moveTo>
                <a:lnTo>
                  <a:pt x="838200" y="1028700"/>
                </a:lnTo>
                <a:lnTo>
                  <a:pt x="838200" y="0"/>
                </a:lnTo>
                <a:lnTo>
                  <a:pt x="0" y="0"/>
                </a:lnTo>
                <a:lnTo>
                  <a:pt x="0" y="1028700"/>
                </a:lnTo>
                <a:close/>
              </a:path>
            </a:pathLst>
          </a:custGeom>
          <a:solidFill>
            <a:srgbClr val="FFC54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8724900" y="4495800"/>
            <a:ext cx="847725" cy="647700"/>
          </a:xfrm>
          <a:custGeom>
            <a:avLst/>
            <a:gdLst/>
            <a:ahLst/>
            <a:cxnLst/>
            <a:rect l="l" t="t" r="r" b="b"/>
            <a:pathLst>
              <a:path w="847725" h="647700">
                <a:moveTo>
                  <a:pt x="0" y="647700"/>
                </a:moveTo>
                <a:lnTo>
                  <a:pt x="847725" y="647700"/>
                </a:lnTo>
                <a:lnTo>
                  <a:pt x="847725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FFC54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9991725" y="2790825"/>
            <a:ext cx="838200" cy="552450"/>
          </a:xfrm>
          <a:custGeom>
            <a:avLst/>
            <a:gdLst/>
            <a:ahLst/>
            <a:cxnLst/>
            <a:rect l="l" t="t" r="r" b="b"/>
            <a:pathLst>
              <a:path w="838200" h="552450">
                <a:moveTo>
                  <a:pt x="0" y="552450"/>
                </a:moveTo>
                <a:lnTo>
                  <a:pt x="838200" y="552450"/>
                </a:lnTo>
                <a:lnTo>
                  <a:pt x="838200" y="0"/>
                </a:lnTo>
                <a:lnTo>
                  <a:pt x="0" y="0"/>
                </a:lnTo>
                <a:lnTo>
                  <a:pt x="0" y="552450"/>
                </a:lnTo>
                <a:close/>
              </a:path>
            </a:pathLst>
          </a:custGeom>
          <a:solidFill>
            <a:srgbClr val="FFC54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400300" y="3629025"/>
            <a:ext cx="838200" cy="676275"/>
          </a:xfrm>
          <a:custGeom>
            <a:avLst/>
            <a:gdLst/>
            <a:ahLst/>
            <a:cxnLst/>
            <a:rect l="l" t="t" r="r" b="b"/>
            <a:pathLst>
              <a:path w="838200" h="676275">
                <a:moveTo>
                  <a:pt x="0" y="676275"/>
                </a:moveTo>
                <a:lnTo>
                  <a:pt x="838200" y="676275"/>
                </a:lnTo>
                <a:lnTo>
                  <a:pt x="838200" y="0"/>
                </a:lnTo>
                <a:lnTo>
                  <a:pt x="0" y="0"/>
                </a:lnTo>
                <a:lnTo>
                  <a:pt x="0" y="676275"/>
                </a:lnTo>
                <a:close/>
              </a:path>
            </a:pathLst>
          </a:custGeom>
          <a:solidFill>
            <a:srgbClr val="F1674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667125" y="2257425"/>
            <a:ext cx="838200" cy="47625"/>
          </a:xfrm>
          <a:custGeom>
            <a:avLst/>
            <a:gdLst/>
            <a:ahLst/>
            <a:cxnLst/>
            <a:rect l="l" t="t" r="r" b="b"/>
            <a:pathLst>
              <a:path w="838200" h="47625">
                <a:moveTo>
                  <a:pt x="0" y="47625"/>
                </a:moveTo>
                <a:lnTo>
                  <a:pt x="838200" y="47625"/>
                </a:lnTo>
                <a:lnTo>
                  <a:pt x="838200" y="0"/>
                </a:lnTo>
                <a:lnTo>
                  <a:pt x="0" y="0"/>
                </a:lnTo>
                <a:lnTo>
                  <a:pt x="0" y="47625"/>
                </a:lnTo>
                <a:close/>
              </a:path>
            </a:pathLst>
          </a:custGeom>
          <a:solidFill>
            <a:srgbClr val="F1674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933950" y="2276475"/>
            <a:ext cx="838200" cy="85725"/>
          </a:xfrm>
          <a:custGeom>
            <a:avLst/>
            <a:gdLst/>
            <a:ahLst/>
            <a:cxnLst/>
            <a:rect l="l" t="t" r="r" b="b"/>
            <a:pathLst>
              <a:path w="838200" h="85725">
                <a:moveTo>
                  <a:pt x="0" y="85725"/>
                </a:moveTo>
                <a:lnTo>
                  <a:pt x="838200" y="85725"/>
                </a:lnTo>
                <a:lnTo>
                  <a:pt x="838200" y="0"/>
                </a:lnTo>
                <a:lnTo>
                  <a:pt x="0" y="0"/>
                </a:lnTo>
                <a:lnTo>
                  <a:pt x="0" y="85725"/>
                </a:lnTo>
                <a:close/>
              </a:path>
            </a:pathLst>
          </a:custGeom>
          <a:solidFill>
            <a:srgbClr val="F1674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8724900" y="4000500"/>
            <a:ext cx="847725" cy="495300"/>
          </a:xfrm>
          <a:custGeom>
            <a:avLst/>
            <a:gdLst/>
            <a:ahLst/>
            <a:cxnLst/>
            <a:rect l="l" t="t" r="r" b="b"/>
            <a:pathLst>
              <a:path w="847725" h="495300">
                <a:moveTo>
                  <a:pt x="0" y="495300"/>
                </a:moveTo>
                <a:lnTo>
                  <a:pt x="847725" y="495300"/>
                </a:lnTo>
                <a:lnTo>
                  <a:pt x="847725" y="0"/>
                </a:lnTo>
                <a:lnTo>
                  <a:pt x="0" y="0"/>
                </a:lnTo>
                <a:lnTo>
                  <a:pt x="0" y="495300"/>
                </a:lnTo>
                <a:close/>
              </a:path>
            </a:pathLst>
          </a:custGeom>
          <a:solidFill>
            <a:srgbClr val="F1674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9991725" y="2495550"/>
            <a:ext cx="838200" cy="295275"/>
          </a:xfrm>
          <a:custGeom>
            <a:avLst/>
            <a:gdLst/>
            <a:ahLst/>
            <a:cxnLst/>
            <a:rect l="l" t="t" r="r" b="b"/>
            <a:pathLst>
              <a:path w="838200" h="295275">
                <a:moveTo>
                  <a:pt x="0" y="295275"/>
                </a:moveTo>
                <a:lnTo>
                  <a:pt x="838200" y="295275"/>
                </a:lnTo>
                <a:lnTo>
                  <a:pt x="838200" y="0"/>
                </a:lnTo>
                <a:lnTo>
                  <a:pt x="0" y="0"/>
                </a:lnTo>
                <a:lnTo>
                  <a:pt x="0" y="295275"/>
                </a:lnTo>
                <a:close/>
              </a:path>
            </a:pathLst>
          </a:custGeom>
          <a:solidFill>
            <a:srgbClr val="F1674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400300" y="2219325"/>
            <a:ext cx="838200" cy="1409700"/>
          </a:xfrm>
          <a:custGeom>
            <a:avLst/>
            <a:gdLst/>
            <a:ahLst/>
            <a:cxnLst/>
            <a:rect l="l" t="t" r="r" b="b"/>
            <a:pathLst>
              <a:path w="838200" h="1409700">
                <a:moveTo>
                  <a:pt x="0" y="1409700"/>
                </a:moveTo>
                <a:lnTo>
                  <a:pt x="838200" y="1409700"/>
                </a:lnTo>
                <a:lnTo>
                  <a:pt x="838200" y="0"/>
                </a:lnTo>
                <a:lnTo>
                  <a:pt x="0" y="0"/>
                </a:lnTo>
                <a:lnTo>
                  <a:pt x="0" y="1409700"/>
                </a:lnTo>
                <a:close/>
              </a:path>
            </a:pathLst>
          </a:custGeom>
          <a:solidFill>
            <a:srgbClr val="AC094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3667125" y="2219325"/>
            <a:ext cx="838200" cy="38100"/>
          </a:xfrm>
          <a:custGeom>
            <a:avLst/>
            <a:gdLst/>
            <a:ahLst/>
            <a:cxnLst/>
            <a:rect l="l" t="t" r="r" b="b"/>
            <a:pathLst>
              <a:path w="838200" h="38100">
                <a:moveTo>
                  <a:pt x="0" y="38100"/>
                </a:moveTo>
                <a:lnTo>
                  <a:pt x="838200" y="38100"/>
                </a:lnTo>
                <a:lnTo>
                  <a:pt x="838200" y="0"/>
                </a:lnTo>
                <a:lnTo>
                  <a:pt x="0" y="0"/>
                </a:lnTo>
                <a:lnTo>
                  <a:pt x="0" y="38100"/>
                </a:lnTo>
                <a:close/>
              </a:path>
            </a:pathLst>
          </a:custGeom>
          <a:solidFill>
            <a:srgbClr val="AC094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4933950" y="2219325"/>
            <a:ext cx="838200" cy="57150"/>
          </a:xfrm>
          <a:custGeom>
            <a:avLst/>
            <a:gdLst/>
            <a:ahLst/>
            <a:cxnLst/>
            <a:rect l="l" t="t" r="r" b="b"/>
            <a:pathLst>
              <a:path w="838200" h="57150">
                <a:moveTo>
                  <a:pt x="0" y="57150"/>
                </a:moveTo>
                <a:lnTo>
                  <a:pt x="838200" y="57150"/>
                </a:lnTo>
                <a:lnTo>
                  <a:pt x="838200" y="0"/>
                </a:lnTo>
                <a:lnTo>
                  <a:pt x="0" y="0"/>
                </a:lnTo>
                <a:lnTo>
                  <a:pt x="0" y="57150"/>
                </a:lnTo>
                <a:close/>
              </a:path>
            </a:pathLst>
          </a:custGeom>
          <a:solidFill>
            <a:srgbClr val="AC094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7467600" y="2219325"/>
            <a:ext cx="838200" cy="1485900"/>
          </a:xfrm>
          <a:custGeom>
            <a:avLst/>
            <a:gdLst/>
            <a:ahLst/>
            <a:cxnLst/>
            <a:rect l="l" t="t" r="r" b="b"/>
            <a:pathLst>
              <a:path w="838200" h="1485900">
                <a:moveTo>
                  <a:pt x="0" y="1485900"/>
                </a:moveTo>
                <a:lnTo>
                  <a:pt x="838200" y="1485900"/>
                </a:lnTo>
                <a:lnTo>
                  <a:pt x="838200" y="0"/>
                </a:lnTo>
                <a:lnTo>
                  <a:pt x="0" y="0"/>
                </a:lnTo>
                <a:lnTo>
                  <a:pt x="0" y="1485900"/>
                </a:lnTo>
                <a:close/>
              </a:path>
            </a:pathLst>
          </a:custGeom>
          <a:solidFill>
            <a:srgbClr val="AC094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8724900" y="2219325"/>
            <a:ext cx="847725" cy="1781175"/>
          </a:xfrm>
          <a:custGeom>
            <a:avLst/>
            <a:gdLst/>
            <a:ahLst/>
            <a:cxnLst/>
            <a:rect l="l" t="t" r="r" b="b"/>
            <a:pathLst>
              <a:path w="847725" h="1781175">
                <a:moveTo>
                  <a:pt x="0" y="1781175"/>
                </a:moveTo>
                <a:lnTo>
                  <a:pt x="847725" y="1781175"/>
                </a:lnTo>
                <a:lnTo>
                  <a:pt x="847725" y="0"/>
                </a:lnTo>
                <a:lnTo>
                  <a:pt x="0" y="0"/>
                </a:lnTo>
                <a:lnTo>
                  <a:pt x="0" y="1781175"/>
                </a:lnTo>
                <a:close/>
              </a:path>
            </a:pathLst>
          </a:custGeom>
          <a:solidFill>
            <a:srgbClr val="AC094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9991725" y="2219325"/>
            <a:ext cx="838200" cy="276225"/>
          </a:xfrm>
          <a:custGeom>
            <a:avLst/>
            <a:gdLst/>
            <a:ahLst/>
            <a:cxnLst/>
            <a:rect l="l" t="t" r="r" b="b"/>
            <a:pathLst>
              <a:path w="838200" h="276225">
                <a:moveTo>
                  <a:pt x="0" y="276225"/>
                </a:moveTo>
                <a:lnTo>
                  <a:pt x="838200" y="276225"/>
                </a:lnTo>
                <a:lnTo>
                  <a:pt x="838200" y="0"/>
                </a:lnTo>
                <a:lnTo>
                  <a:pt x="0" y="0"/>
                </a:lnTo>
                <a:lnTo>
                  <a:pt x="0" y="276225"/>
                </a:lnTo>
                <a:close/>
              </a:path>
            </a:pathLst>
          </a:custGeom>
          <a:solidFill>
            <a:srgbClr val="AC094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2186051" y="2214626"/>
            <a:ext cx="0" cy="3067050"/>
          </a:xfrm>
          <a:custGeom>
            <a:avLst/>
            <a:gdLst/>
            <a:ahLst/>
            <a:cxnLst/>
            <a:rect l="l" t="t" r="r" b="b"/>
            <a:pathLst>
              <a:path w="0" h="3067050">
                <a:moveTo>
                  <a:pt x="0" y="306705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2138426" y="5281676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625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2138426" y="4671948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625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2138426" y="4052823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625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2138426" y="3443351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625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2138426" y="2833751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625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2138426" y="2214626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625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2186051" y="5281676"/>
            <a:ext cx="8858250" cy="0"/>
          </a:xfrm>
          <a:custGeom>
            <a:avLst/>
            <a:gdLst/>
            <a:ahLst/>
            <a:cxnLst/>
            <a:rect l="l" t="t" r="r" b="b"/>
            <a:pathLst>
              <a:path w="8858250" h="0">
                <a:moveTo>
                  <a:pt x="0" y="0"/>
                </a:moveTo>
                <a:lnTo>
                  <a:pt x="885825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 txBox="1"/>
          <p:nvPr/>
        </p:nvSpPr>
        <p:spPr>
          <a:xfrm>
            <a:off x="3921759" y="4404995"/>
            <a:ext cx="3333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51%</a:t>
            </a:r>
            <a:endParaRPr sz="12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5188965" y="4538027"/>
            <a:ext cx="334010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 b="1">
                <a:solidFill>
                  <a:srgbClr val="FFFFFF"/>
                </a:solidFill>
                <a:latin typeface="Arial"/>
                <a:cs typeface="Arial"/>
              </a:rPr>
              <a:t>42%</a:t>
            </a:r>
            <a:endParaRPr sz="12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0241026" y="4733607"/>
            <a:ext cx="334010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 b="1">
                <a:solidFill>
                  <a:srgbClr val="FFFFFF"/>
                </a:solidFill>
                <a:latin typeface="Arial"/>
                <a:cs typeface="Arial"/>
              </a:rPr>
              <a:t>29%</a:t>
            </a:r>
            <a:endParaRPr sz="12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681351" y="5099748"/>
            <a:ext cx="24828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 b="1">
                <a:latin typeface="Arial"/>
                <a:cs typeface="Arial"/>
              </a:rPr>
              <a:t>3%</a:t>
            </a:r>
            <a:endParaRPr sz="12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921759" y="3047047"/>
            <a:ext cx="334010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 b="1">
                <a:latin typeface="Arial"/>
                <a:cs typeface="Arial"/>
              </a:rPr>
              <a:t>38%</a:t>
            </a:r>
            <a:endParaRPr sz="12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5188965" y="3243643"/>
            <a:ext cx="334010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 b="1">
                <a:latin typeface="Arial"/>
                <a:cs typeface="Arial"/>
              </a:rPr>
              <a:t>42%</a:t>
            </a:r>
            <a:endParaRPr sz="12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7731759" y="5087620"/>
            <a:ext cx="23558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200" spc="5" b="1">
                <a:latin typeface="Arial"/>
                <a:cs typeface="Arial"/>
              </a:rPr>
              <a:t>1%</a:t>
            </a:r>
            <a:endParaRPr sz="12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9032875" y="5103177"/>
            <a:ext cx="248920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 b="1">
                <a:latin typeface="Arial"/>
                <a:cs typeface="Arial"/>
              </a:rPr>
              <a:t>4%</a:t>
            </a:r>
            <a:endParaRPr sz="12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0227056" y="3796665"/>
            <a:ext cx="3333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Arial"/>
                <a:cs typeface="Arial"/>
              </a:rPr>
              <a:t>34%</a:t>
            </a:r>
            <a:endParaRPr sz="12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2654300" y="4645723"/>
            <a:ext cx="334010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 b="1">
                <a:latin typeface="Arial"/>
                <a:cs typeface="Arial"/>
              </a:rPr>
              <a:t>29%</a:t>
            </a:r>
            <a:endParaRPr sz="12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3964051" y="2333053"/>
            <a:ext cx="24828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 b="1">
                <a:latin typeface="Arial"/>
                <a:cs typeface="Arial"/>
              </a:rPr>
              <a:t>9%</a:t>
            </a:r>
            <a:endParaRPr sz="12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5188965" y="2423477"/>
            <a:ext cx="334010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 b="1">
                <a:latin typeface="Arial"/>
                <a:cs typeface="Arial"/>
              </a:rPr>
              <a:t>11%</a:t>
            </a:r>
            <a:endParaRPr sz="12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7736205" y="4627181"/>
            <a:ext cx="321310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200" spc="5" b="1">
                <a:latin typeface="Arial"/>
                <a:cs typeface="Arial"/>
              </a:rPr>
              <a:t>34%</a:t>
            </a:r>
            <a:endParaRPr sz="120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8990710" y="4716081"/>
            <a:ext cx="334010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 b="1">
                <a:latin typeface="Arial"/>
                <a:cs typeface="Arial"/>
              </a:rPr>
              <a:t>21%</a:t>
            </a:r>
            <a:endParaRPr sz="120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0258043" y="2962592"/>
            <a:ext cx="334010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 b="1">
                <a:latin typeface="Arial"/>
                <a:cs typeface="Arial"/>
              </a:rPr>
              <a:t>18%</a:t>
            </a:r>
            <a:endParaRPr sz="1200">
              <a:latin typeface="Arial"/>
              <a:cs typeface="Arial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5767451" y="2319401"/>
            <a:ext cx="85725" cy="85725"/>
          </a:xfrm>
          <a:custGeom>
            <a:avLst/>
            <a:gdLst/>
            <a:ahLst/>
            <a:cxnLst/>
            <a:rect l="l" t="t" r="r" b="b"/>
            <a:pathLst>
              <a:path w="85725" h="85725">
                <a:moveTo>
                  <a:pt x="0" y="0"/>
                </a:moveTo>
                <a:lnTo>
                  <a:pt x="28575" y="85725"/>
                </a:lnTo>
                <a:lnTo>
                  <a:pt x="85725" y="85725"/>
                </a:lnTo>
              </a:path>
            </a:pathLst>
          </a:custGeom>
          <a:ln w="9525">
            <a:solidFill>
              <a:srgbClr val="A6A6A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 txBox="1"/>
          <p:nvPr/>
        </p:nvSpPr>
        <p:spPr>
          <a:xfrm>
            <a:off x="2654300" y="3859910"/>
            <a:ext cx="3333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22%</a:t>
            </a:r>
            <a:endParaRPr sz="120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3964051" y="2173287"/>
            <a:ext cx="24828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 b="1">
                <a:solidFill>
                  <a:srgbClr val="FFFFFF"/>
                </a:solidFill>
                <a:latin typeface="Arial"/>
                <a:cs typeface="Arial"/>
              </a:rPr>
              <a:t>2%</a:t>
            </a:r>
            <a:endParaRPr sz="1200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5883021" y="2296731"/>
            <a:ext cx="24828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 b="1">
                <a:latin typeface="Arial"/>
                <a:cs typeface="Arial"/>
              </a:rPr>
              <a:t>3%</a:t>
            </a:r>
            <a:endParaRPr sz="120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7467600" y="3705225"/>
            <a:ext cx="838200" cy="514350"/>
          </a:xfrm>
          <a:prstGeom prst="rect">
            <a:avLst/>
          </a:prstGeom>
          <a:solidFill>
            <a:srgbClr val="F1674F"/>
          </a:solidFill>
        </p:spPr>
        <p:txBody>
          <a:bodyPr wrap="square" lIns="0" tIns="190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5"/>
              </a:spcBef>
            </a:pPr>
            <a:endParaRPr sz="1100">
              <a:latin typeface="Times New Roman"/>
              <a:cs typeface="Times New Roman"/>
            </a:endParaRPr>
          </a:p>
          <a:p>
            <a:pPr marL="267970">
              <a:lnSpc>
                <a:spcPct val="100000"/>
              </a:lnSpc>
            </a:pPr>
            <a:r>
              <a:rPr dirty="0" sz="1200" spc="5" b="1">
                <a:solidFill>
                  <a:srgbClr val="FFFFFF"/>
                </a:solidFill>
                <a:latin typeface="Arial"/>
                <a:cs typeface="Arial"/>
              </a:rPr>
              <a:t>17%</a:t>
            </a:r>
            <a:endParaRPr sz="1200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8990710" y="4141787"/>
            <a:ext cx="334010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 b="1">
                <a:solidFill>
                  <a:srgbClr val="FFFFFF"/>
                </a:solidFill>
                <a:latin typeface="Arial"/>
                <a:cs typeface="Arial"/>
              </a:rPr>
              <a:t>16%</a:t>
            </a:r>
            <a:endParaRPr sz="120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10258043" y="2535491"/>
            <a:ext cx="334010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 b="1">
                <a:solidFill>
                  <a:srgbClr val="FFFFFF"/>
                </a:solidFill>
                <a:latin typeface="Arial"/>
                <a:cs typeface="Arial"/>
              </a:rPr>
              <a:t>10%</a:t>
            </a:r>
            <a:endParaRPr sz="120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2654300" y="2815590"/>
            <a:ext cx="3333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46%</a:t>
            </a:r>
            <a:endParaRPr sz="1200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4535804" y="2129154"/>
            <a:ext cx="24765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Arial"/>
                <a:cs typeface="Arial"/>
              </a:rPr>
              <a:t>1%</a:t>
            </a:r>
            <a:endParaRPr sz="1200">
              <a:latin typeface="Arial"/>
              <a:cs typeface="Aria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5867400" y="2102167"/>
            <a:ext cx="24828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 b="1">
                <a:latin typeface="Arial"/>
                <a:cs typeface="Arial"/>
              </a:rPr>
              <a:t>2%</a:t>
            </a:r>
            <a:endParaRPr sz="120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7736205" y="2854071"/>
            <a:ext cx="3206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48%</a:t>
            </a:r>
            <a:endParaRPr sz="1200">
              <a:latin typeface="Arial"/>
              <a:cs typeface="Aria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8990710" y="3002915"/>
            <a:ext cx="3333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58%</a:t>
            </a:r>
            <a:endParaRPr sz="1200">
              <a:latin typeface="Arial"/>
              <a:cs typeface="Aria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10300334" y="2248598"/>
            <a:ext cx="24828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 b="1">
                <a:solidFill>
                  <a:srgbClr val="FFFFFF"/>
                </a:solidFill>
                <a:latin typeface="Arial"/>
                <a:cs typeface="Arial"/>
              </a:rPr>
              <a:t>9%</a:t>
            </a:r>
            <a:endParaRPr sz="1200">
              <a:latin typeface="Arial"/>
              <a:cs typeface="Aria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1822195" y="5170551"/>
            <a:ext cx="24765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Arial"/>
                <a:cs typeface="Arial"/>
              </a:rPr>
              <a:t>0%</a:t>
            </a:r>
            <a:endParaRPr sz="1200">
              <a:latin typeface="Arial"/>
              <a:cs typeface="Aria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1737741" y="4555807"/>
            <a:ext cx="334010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>
                <a:latin typeface="Arial"/>
                <a:cs typeface="Arial"/>
              </a:rPr>
              <a:t>20%</a:t>
            </a:r>
            <a:endParaRPr sz="1200">
              <a:latin typeface="Arial"/>
              <a:cs typeface="Aria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1737741" y="3941381"/>
            <a:ext cx="334010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>
                <a:latin typeface="Arial"/>
                <a:cs typeface="Arial"/>
              </a:rPr>
              <a:t>40%</a:t>
            </a:r>
            <a:endParaRPr sz="120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1737741" y="3327653"/>
            <a:ext cx="3333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Arial"/>
                <a:cs typeface="Arial"/>
              </a:rPr>
              <a:t>60%</a:t>
            </a:r>
            <a:endParaRPr sz="1200">
              <a:latin typeface="Arial"/>
              <a:cs typeface="Arial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1737741" y="2713037"/>
            <a:ext cx="334010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>
                <a:latin typeface="Arial"/>
                <a:cs typeface="Arial"/>
              </a:rPr>
              <a:t>80%</a:t>
            </a:r>
            <a:endParaRPr sz="1200">
              <a:latin typeface="Arial"/>
              <a:cs typeface="Arial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1652904" y="2098611"/>
            <a:ext cx="42100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>
                <a:latin typeface="Arial"/>
                <a:cs typeface="Arial"/>
              </a:rPr>
              <a:t>100%</a:t>
            </a:r>
            <a:endParaRPr sz="1200">
              <a:latin typeface="Arial"/>
              <a:cs typeface="Aria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2514980" y="5351779"/>
            <a:ext cx="60515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latin typeface="Arial"/>
                <a:cs typeface="Arial"/>
              </a:rPr>
              <a:t>Baseline</a:t>
            </a:r>
            <a:endParaRPr sz="1200">
              <a:latin typeface="Arial"/>
              <a:cs typeface="Arial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3862451" y="5351779"/>
            <a:ext cx="4489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Arial"/>
                <a:cs typeface="Arial"/>
              </a:rPr>
              <a:t>1</a:t>
            </a:r>
            <a:r>
              <a:rPr dirty="0" sz="1200" spc="-8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year</a:t>
            </a:r>
            <a:endParaRPr sz="1200">
              <a:latin typeface="Arial"/>
              <a:cs typeface="Arial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8931656" y="5351779"/>
            <a:ext cx="4476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Arial"/>
                <a:cs typeface="Arial"/>
              </a:rPr>
              <a:t>1</a:t>
            </a:r>
            <a:r>
              <a:rPr dirty="0" sz="1200" spc="-9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year</a:t>
            </a:r>
            <a:endParaRPr sz="1200">
              <a:latin typeface="Arial"/>
              <a:cs typeface="Arial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10198734" y="5351779"/>
            <a:ext cx="4476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Arial"/>
                <a:cs typeface="Arial"/>
              </a:rPr>
              <a:t>2</a:t>
            </a:r>
            <a:r>
              <a:rPr dirty="0" sz="1200" spc="-9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year</a:t>
            </a:r>
            <a:endParaRPr sz="1200">
              <a:latin typeface="Arial"/>
              <a:cs typeface="Arial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1417665" y="3263172"/>
            <a:ext cx="227965" cy="99060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670"/>
              </a:lnSpc>
            </a:pPr>
            <a:r>
              <a:rPr dirty="0" sz="1400" spc="-5">
                <a:latin typeface="Arial"/>
                <a:cs typeface="Arial"/>
              </a:rPr>
              <a:t>Patients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 spc="-20">
                <a:latin typeface="Arial"/>
                <a:cs typeface="Arial"/>
              </a:rPr>
              <a:t>(%)</a:t>
            </a:r>
            <a:endParaRPr sz="1400">
              <a:latin typeface="Arial"/>
              <a:cs typeface="Arial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4448175" y="5686425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76200"/>
                </a:moveTo>
                <a:lnTo>
                  <a:pt x="76200" y="76200"/>
                </a:lnTo>
                <a:lnTo>
                  <a:pt x="76200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0D624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 txBox="1"/>
          <p:nvPr/>
        </p:nvSpPr>
        <p:spPr>
          <a:xfrm>
            <a:off x="4550664" y="5612447"/>
            <a:ext cx="30035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30">
                <a:latin typeface="Arial"/>
                <a:cs typeface="Arial"/>
              </a:rPr>
              <a:t>M</a:t>
            </a:r>
            <a:r>
              <a:rPr dirty="0" sz="1200" spc="25">
                <a:latin typeface="Arial"/>
                <a:cs typeface="Arial"/>
              </a:rPr>
              <a:t>i</a:t>
            </a:r>
            <a:r>
              <a:rPr dirty="0" sz="1200" spc="-50">
                <a:latin typeface="Arial"/>
                <a:cs typeface="Arial"/>
              </a:rPr>
              <a:t>l</a:t>
            </a:r>
            <a:r>
              <a:rPr dirty="0" sz="1200" spc="-5">
                <a:latin typeface="Arial"/>
                <a:cs typeface="Arial"/>
              </a:rPr>
              <a:t>d</a:t>
            </a:r>
            <a:endParaRPr sz="1200">
              <a:latin typeface="Arial"/>
              <a:cs typeface="Arial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5143500" y="5686425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76200"/>
                </a:moveTo>
                <a:lnTo>
                  <a:pt x="76200" y="76200"/>
                </a:lnTo>
                <a:lnTo>
                  <a:pt x="76200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68BD5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 txBox="1"/>
          <p:nvPr/>
        </p:nvSpPr>
        <p:spPr>
          <a:xfrm>
            <a:off x="5129784" y="5273992"/>
            <a:ext cx="788035" cy="5467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6364" marR="5080" indent="-114300">
              <a:lnSpc>
                <a:spcPct val="142500"/>
              </a:lnSpc>
              <a:spcBef>
                <a:spcPts val="100"/>
              </a:spcBef>
            </a:pPr>
            <a:r>
              <a:rPr dirty="0" sz="1200" spc="-5">
                <a:latin typeface="Arial"/>
                <a:cs typeface="Arial"/>
              </a:rPr>
              <a:t>2 </a:t>
            </a:r>
            <a:r>
              <a:rPr dirty="0" sz="1200">
                <a:latin typeface="Arial"/>
                <a:cs typeface="Arial"/>
              </a:rPr>
              <a:t>year  </a:t>
            </a:r>
            <a:r>
              <a:rPr dirty="0" sz="1200" spc="-25">
                <a:latin typeface="Arial"/>
                <a:cs typeface="Arial"/>
              </a:rPr>
              <a:t>M</a:t>
            </a:r>
            <a:r>
              <a:rPr dirty="0" sz="1200">
                <a:latin typeface="Arial"/>
                <a:cs typeface="Arial"/>
              </a:rPr>
              <a:t>ode</a:t>
            </a:r>
            <a:r>
              <a:rPr dirty="0" sz="1200" spc="-25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40">
                <a:latin typeface="Arial"/>
                <a:cs typeface="Arial"/>
              </a:rPr>
              <a:t>t</a:t>
            </a:r>
            <a:r>
              <a:rPr dirty="0" sz="1200" spc="-5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6200775" y="5686425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76200"/>
                </a:moveTo>
                <a:lnTo>
                  <a:pt x="76200" y="76200"/>
                </a:lnTo>
                <a:lnTo>
                  <a:pt x="76200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FFC54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 txBox="1"/>
          <p:nvPr/>
        </p:nvSpPr>
        <p:spPr>
          <a:xfrm>
            <a:off x="6300470" y="5612447"/>
            <a:ext cx="50990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Arial"/>
                <a:cs typeface="Arial"/>
              </a:rPr>
              <a:t>Severe</a:t>
            </a:r>
            <a:endParaRPr sz="1200">
              <a:latin typeface="Arial"/>
              <a:cs typeface="Arial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7096125" y="5686425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76200"/>
                </a:moveTo>
                <a:lnTo>
                  <a:pt x="76200" y="76200"/>
                </a:lnTo>
                <a:lnTo>
                  <a:pt x="76200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F1674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 txBox="1"/>
          <p:nvPr/>
        </p:nvSpPr>
        <p:spPr>
          <a:xfrm>
            <a:off x="7196455" y="5273992"/>
            <a:ext cx="993140" cy="5467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387350">
              <a:lnSpc>
                <a:spcPct val="142500"/>
              </a:lnSpc>
              <a:spcBef>
                <a:spcPts val="100"/>
              </a:spcBef>
            </a:pPr>
            <a:r>
              <a:rPr dirty="0" sz="1200" spc="25">
                <a:latin typeface="Arial"/>
                <a:cs typeface="Arial"/>
              </a:rPr>
              <a:t>B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s</a:t>
            </a:r>
            <a:r>
              <a:rPr dirty="0" sz="1200" spc="-75">
                <a:latin typeface="Arial"/>
                <a:cs typeface="Arial"/>
              </a:rPr>
              <a:t>e</a:t>
            </a:r>
            <a:r>
              <a:rPr dirty="0" sz="1200" spc="25">
                <a:latin typeface="Arial"/>
                <a:cs typeface="Arial"/>
              </a:rPr>
              <a:t>l</a:t>
            </a:r>
            <a:r>
              <a:rPr dirty="0" sz="1200" spc="-50">
                <a:latin typeface="Arial"/>
                <a:cs typeface="Arial"/>
              </a:rPr>
              <a:t>i</a:t>
            </a:r>
            <a:r>
              <a:rPr dirty="0" sz="1200">
                <a:latin typeface="Arial"/>
                <a:cs typeface="Arial"/>
              </a:rPr>
              <a:t>n</a:t>
            </a:r>
            <a:r>
              <a:rPr dirty="0" sz="1200" spc="-5">
                <a:latin typeface="Arial"/>
                <a:cs typeface="Arial"/>
              </a:rPr>
              <a:t>e  </a:t>
            </a:r>
            <a:r>
              <a:rPr dirty="0" sz="1200">
                <a:latin typeface="Arial"/>
                <a:cs typeface="Arial"/>
              </a:rPr>
              <a:t>Massive</a:t>
            </a:r>
            <a:endParaRPr sz="1200">
              <a:latin typeface="Arial"/>
              <a:cs typeface="Arial"/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8067675" y="5686425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76200"/>
                </a:moveTo>
                <a:lnTo>
                  <a:pt x="76200" y="76200"/>
                </a:lnTo>
                <a:lnTo>
                  <a:pt x="76200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AC094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 txBox="1"/>
          <p:nvPr/>
        </p:nvSpPr>
        <p:spPr>
          <a:xfrm>
            <a:off x="8168258" y="5612447"/>
            <a:ext cx="67056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Arial"/>
                <a:cs typeface="Arial"/>
              </a:rPr>
              <a:t>Torrential</a:t>
            </a:r>
            <a:endParaRPr sz="1200">
              <a:latin typeface="Arial"/>
              <a:cs typeface="Arial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3423665" y="1612963"/>
            <a:ext cx="1480185" cy="26606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550" spc="20" b="1">
                <a:latin typeface="Arial"/>
                <a:cs typeface="Arial"/>
              </a:rPr>
              <a:t>Device</a:t>
            </a:r>
            <a:r>
              <a:rPr dirty="0" sz="1550" spc="-40" b="1">
                <a:latin typeface="Arial"/>
                <a:cs typeface="Arial"/>
              </a:rPr>
              <a:t> </a:t>
            </a:r>
            <a:r>
              <a:rPr dirty="0" sz="1550" spc="25" b="1">
                <a:latin typeface="Arial"/>
                <a:cs typeface="Arial"/>
              </a:rPr>
              <a:t>(N=172)</a:t>
            </a:r>
            <a:endParaRPr sz="1550">
              <a:latin typeface="Arial"/>
              <a:cs typeface="Arial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7572756" y="1591435"/>
            <a:ext cx="3185795" cy="588010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225"/>
              </a:spcBef>
            </a:pPr>
            <a:r>
              <a:rPr dirty="0" sz="1550" spc="20" b="1">
                <a:latin typeface="Arial"/>
                <a:cs typeface="Arial"/>
              </a:rPr>
              <a:t>Control</a:t>
            </a:r>
            <a:r>
              <a:rPr dirty="0" sz="1550" spc="-50" b="1">
                <a:latin typeface="Arial"/>
                <a:cs typeface="Arial"/>
              </a:rPr>
              <a:t> </a:t>
            </a:r>
            <a:r>
              <a:rPr dirty="0" sz="1550" spc="15" b="1">
                <a:latin typeface="Arial"/>
                <a:cs typeface="Arial"/>
              </a:rPr>
              <a:t>(N=155)</a:t>
            </a:r>
            <a:endParaRPr sz="1550">
              <a:latin typeface="Arial"/>
              <a:cs typeface="Arial"/>
            </a:endParaRPr>
          </a:p>
          <a:p>
            <a:pPr algn="ctr" marL="12065" marR="5080">
              <a:lnSpc>
                <a:spcPct val="105400"/>
              </a:lnSpc>
              <a:spcBef>
                <a:spcPts val="30"/>
              </a:spcBef>
            </a:pPr>
            <a:r>
              <a:rPr dirty="0" sz="950" spc="15" i="1">
                <a:latin typeface="Arial"/>
                <a:cs typeface="Arial"/>
              </a:rPr>
              <a:t>Includes patients </a:t>
            </a:r>
            <a:r>
              <a:rPr dirty="0" sz="950" spc="20" i="1">
                <a:latin typeface="Arial"/>
                <a:cs typeface="Arial"/>
              </a:rPr>
              <a:t>who </a:t>
            </a:r>
            <a:r>
              <a:rPr dirty="0" sz="950" spc="15" i="1">
                <a:latin typeface="Arial"/>
                <a:cs typeface="Arial"/>
              </a:rPr>
              <a:t>crossed </a:t>
            </a:r>
            <a:r>
              <a:rPr dirty="0" sz="950" spc="25" i="1">
                <a:latin typeface="Arial"/>
                <a:cs typeface="Arial"/>
              </a:rPr>
              <a:t>over </a:t>
            </a:r>
            <a:r>
              <a:rPr dirty="0" sz="950" spc="10" i="1">
                <a:latin typeface="Arial"/>
                <a:cs typeface="Arial"/>
              </a:rPr>
              <a:t>before </a:t>
            </a:r>
            <a:r>
              <a:rPr dirty="0" sz="950" spc="15" i="1">
                <a:latin typeface="Arial"/>
                <a:cs typeface="Arial"/>
              </a:rPr>
              <a:t>2-year </a:t>
            </a:r>
            <a:r>
              <a:rPr dirty="0" sz="950" spc="10" i="1">
                <a:latin typeface="Arial"/>
                <a:cs typeface="Arial"/>
              </a:rPr>
              <a:t>follow-  </a:t>
            </a:r>
            <a:r>
              <a:rPr dirty="0" sz="950" i="1">
                <a:latin typeface="Arial"/>
                <a:cs typeface="Arial"/>
              </a:rPr>
              <a:t>up </a:t>
            </a:r>
            <a:r>
              <a:rPr dirty="0" sz="950" spc="30" i="1">
                <a:latin typeface="Arial"/>
                <a:cs typeface="Arial"/>
              </a:rPr>
              <a:t>(60% </a:t>
            </a:r>
            <a:r>
              <a:rPr dirty="0" sz="950" i="1">
                <a:latin typeface="Arial"/>
                <a:cs typeface="Arial"/>
              </a:rPr>
              <a:t>of </a:t>
            </a:r>
            <a:r>
              <a:rPr dirty="0" sz="950" spc="15" i="1">
                <a:latin typeface="Arial"/>
                <a:cs typeface="Arial"/>
              </a:rPr>
              <a:t>control</a:t>
            </a:r>
            <a:r>
              <a:rPr dirty="0" sz="950" spc="-10" i="1">
                <a:latin typeface="Arial"/>
                <a:cs typeface="Arial"/>
              </a:rPr>
              <a:t> </a:t>
            </a:r>
            <a:r>
              <a:rPr dirty="0" sz="950" spc="20" i="1">
                <a:latin typeface="Arial"/>
                <a:cs typeface="Arial"/>
              </a:rPr>
              <a:t>patients)</a:t>
            </a:r>
            <a:endParaRPr sz="950">
              <a:latin typeface="Arial"/>
              <a:cs typeface="Arial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3762375" y="6362700"/>
            <a:ext cx="4962525" cy="219075"/>
          </a:xfrm>
          <a:prstGeom prst="rect">
            <a:avLst/>
          </a:prstGeom>
          <a:solidFill>
            <a:srgbClr val="FFFFFF"/>
          </a:solidFill>
          <a:ln w="19050">
            <a:solidFill>
              <a:srgbClr val="172B54"/>
            </a:solidFill>
          </a:ln>
        </p:spPr>
        <p:txBody>
          <a:bodyPr wrap="square" lIns="0" tIns="48260" rIns="0" bIns="0" rtlCol="0" vert="horz">
            <a:spAutoFit/>
          </a:bodyPr>
          <a:lstStyle/>
          <a:p>
            <a:pPr algn="ctr" marL="13335">
              <a:lnSpc>
                <a:spcPct val="100000"/>
              </a:lnSpc>
              <a:spcBef>
                <a:spcPts val="380"/>
              </a:spcBef>
            </a:pPr>
            <a:r>
              <a:rPr dirty="0" sz="800" spc="25">
                <a:latin typeface="Calibri"/>
                <a:cs typeface="Calibri"/>
              </a:rPr>
              <a:t>Paired</a:t>
            </a:r>
            <a:r>
              <a:rPr dirty="0" sz="800" spc="-45">
                <a:latin typeface="Calibri"/>
                <a:cs typeface="Calibri"/>
              </a:rPr>
              <a:t> </a:t>
            </a:r>
            <a:r>
              <a:rPr dirty="0" sz="800" spc="25">
                <a:latin typeface="Calibri"/>
                <a:cs typeface="Calibri"/>
              </a:rPr>
              <a:t>data</a:t>
            </a:r>
            <a:r>
              <a:rPr dirty="0" sz="800" spc="-25">
                <a:latin typeface="Calibri"/>
                <a:cs typeface="Calibri"/>
              </a:rPr>
              <a:t> </a:t>
            </a:r>
            <a:r>
              <a:rPr dirty="0" sz="800" spc="15">
                <a:latin typeface="Calibri"/>
                <a:cs typeface="Calibri"/>
              </a:rPr>
              <a:t>shown.</a:t>
            </a:r>
            <a:r>
              <a:rPr dirty="0" sz="800" spc="-45">
                <a:latin typeface="Calibri"/>
                <a:cs typeface="Calibri"/>
              </a:rPr>
              <a:t> </a:t>
            </a:r>
            <a:r>
              <a:rPr dirty="0" sz="800" spc="25">
                <a:latin typeface="Calibri"/>
                <a:cs typeface="Calibri"/>
              </a:rPr>
              <a:t>Patients</a:t>
            </a:r>
            <a:r>
              <a:rPr dirty="0" sz="800" spc="-55">
                <a:latin typeface="Calibri"/>
                <a:cs typeface="Calibri"/>
              </a:rPr>
              <a:t> </a:t>
            </a:r>
            <a:r>
              <a:rPr dirty="0" sz="800" spc="10">
                <a:latin typeface="Calibri"/>
                <a:cs typeface="Calibri"/>
              </a:rPr>
              <a:t>with</a:t>
            </a:r>
            <a:r>
              <a:rPr dirty="0" sz="800" spc="-40">
                <a:latin typeface="Calibri"/>
                <a:cs typeface="Calibri"/>
              </a:rPr>
              <a:t> </a:t>
            </a:r>
            <a:r>
              <a:rPr dirty="0" sz="800" spc="25">
                <a:latin typeface="Calibri"/>
                <a:cs typeface="Calibri"/>
              </a:rPr>
              <a:t>tricuspid</a:t>
            </a:r>
            <a:r>
              <a:rPr dirty="0" sz="800" spc="-45">
                <a:latin typeface="Calibri"/>
                <a:cs typeface="Calibri"/>
              </a:rPr>
              <a:t> </a:t>
            </a:r>
            <a:r>
              <a:rPr dirty="0" sz="800" spc="15">
                <a:latin typeface="Calibri"/>
                <a:cs typeface="Calibri"/>
              </a:rPr>
              <a:t>valve</a:t>
            </a:r>
            <a:r>
              <a:rPr dirty="0" sz="800" spc="-20">
                <a:latin typeface="Calibri"/>
                <a:cs typeface="Calibri"/>
              </a:rPr>
              <a:t> </a:t>
            </a:r>
            <a:r>
              <a:rPr dirty="0" sz="800" spc="10">
                <a:latin typeface="Calibri"/>
                <a:cs typeface="Calibri"/>
              </a:rPr>
              <a:t>surgery</a:t>
            </a:r>
            <a:r>
              <a:rPr dirty="0" sz="800" spc="-30">
                <a:latin typeface="Calibri"/>
                <a:cs typeface="Calibri"/>
              </a:rPr>
              <a:t> </a:t>
            </a:r>
            <a:r>
              <a:rPr dirty="0" sz="800" spc="10">
                <a:latin typeface="Calibri"/>
                <a:cs typeface="Calibri"/>
              </a:rPr>
              <a:t>are</a:t>
            </a:r>
            <a:r>
              <a:rPr dirty="0" sz="800" spc="-20">
                <a:latin typeface="Calibri"/>
                <a:cs typeface="Calibri"/>
              </a:rPr>
              <a:t> </a:t>
            </a:r>
            <a:r>
              <a:rPr dirty="0" sz="800" spc="30">
                <a:latin typeface="Calibri"/>
                <a:cs typeface="Calibri"/>
              </a:rPr>
              <a:t>excluded.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90" name="object 90"/>
          <p:cNvSpPr/>
          <p:nvPr/>
        </p:nvSpPr>
        <p:spPr>
          <a:xfrm>
            <a:off x="5781675" y="2667000"/>
            <a:ext cx="85725" cy="2609850"/>
          </a:xfrm>
          <a:custGeom>
            <a:avLst/>
            <a:gdLst/>
            <a:ahLst/>
            <a:cxnLst/>
            <a:rect l="l" t="t" r="r" b="b"/>
            <a:pathLst>
              <a:path w="85725" h="2609850">
                <a:moveTo>
                  <a:pt x="0" y="0"/>
                </a:moveTo>
                <a:lnTo>
                  <a:pt x="33379" y="0"/>
                </a:lnTo>
                <a:lnTo>
                  <a:pt x="60626" y="0"/>
                </a:lnTo>
                <a:lnTo>
                  <a:pt x="78992" y="0"/>
                </a:lnTo>
                <a:lnTo>
                  <a:pt x="85725" y="0"/>
                </a:lnTo>
                <a:lnTo>
                  <a:pt x="85725" y="2609850"/>
                </a:lnTo>
                <a:lnTo>
                  <a:pt x="78992" y="2609850"/>
                </a:lnTo>
                <a:lnTo>
                  <a:pt x="60626" y="2609850"/>
                </a:lnTo>
                <a:lnTo>
                  <a:pt x="33379" y="2609850"/>
                </a:lnTo>
                <a:lnTo>
                  <a:pt x="0" y="2609850"/>
                </a:lnTo>
              </a:path>
            </a:pathLst>
          </a:custGeom>
          <a:ln w="19050">
            <a:solidFill>
              <a:srgbClr val="172B5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 txBox="1"/>
          <p:nvPr/>
        </p:nvSpPr>
        <p:spPr>
          <a:xfrm>
            <a:off x="5861303" y="3674173"/>
            <a:ext cx="828675" cy="5708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435"/>
              </a:lnSpc>
              <a:spcBef>
                <a:spcPts val="100"/>
              </a:spcBef>
            </a:pPr>
            <a:r>
              <a:rPr dirty="0" sz="1200" spc="-45" b="1">
                <a:latin typeface="Arial"/>
                <a:cs typeface="Arial"/>
              </a:rPr>
              <a:t>84%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ts val="1425"/>
              </a:lnSpc>
            </a:pPr>
            <a:r>
              <a:rPr dirty="0" sz="1200" spc="15">
                <a:latin typeface="Calibri"/>
                <a:cs typeface="Calibri"/>
              </a:rPr>
              <a:t>moderate</a:t>
            </a:r>
            <a:r>
              <a:rPr dirty="0" sz="1200" spc="-50">
                <a:latin typeface="Calibri"/>
                <a:cs typeface="Calibri"/>
              </a:rPr>
              <a:t> </a:t>
            </a:r>
            <a:r>
              <a:rPr dirty="0" sz="1200" spc="10">
                <a:latin typeface="Calibri"/>
                <a:cs typeface="Calibri"/>
              </a:rPr>
              <a:t>or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435"/>
              </a:lnSpc>
            </a:pPr>
            <a:r>
              <a:rPr dirty="0" sz="1200" spc="80">
                <a:latin typeface="Calibri"/>
                <a:cs typeface="Calibri"/>
              </a:rPr>
              <a:t>less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2" name="object 9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30"/>
              <a:t>INTENTION-TO-TREAT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57900" y="1938051"/>
            <a:ext cx="3947312" cy="31053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762250" y="6381750"/>
            <a:ext cx="6667500" cy="219075"/>
          </a:xfrm>
          <a:prstGeom prst="rect">
            <a:avLst/>
          </a:prstGeom>
          <a:solidFill>
            <a:srgbClr val="FFFFFF"/>
          </a:solidFill>
          <a:ln w="19050">
            <a:solidFill>
              <a:srgbClr val="172B54"/>
            </a:solidFill>
          </a:ln>
        </p:spPr>
        <p:txBody>
          <a:bodyPr wrap="square" lIns="0" tIns="51435" rIns="0" bIns="0" rtlCol="0" vert="horz">
            <a:spAutoFit/>
          </a:bodyPr>
          <a:lstStyle/>
          <a:p>
            <a:pPr marL="498475">
              <a:lnSpc>
                <a:spcPct val="100000"/>
              </a:lnSpc>
              <a:spcBef>
                <a:spcPts val="405"/>
              </a:spcBef>
            </a:pPr>
            <a:r>
              <a:rPr dirty="0" sz="800" spc="30">
                <a:latin typeface="Calibri"/>
                <a:cs typeface="Calibri"/>
              </a:rPr>
              <a:t>Prespecified</a:t>
            </a:r>
            <a:r>
              <a:rPr dirty="0" sz="800" spc="-45">
                <a:latin typeface="Calibri"/>
                <a:cs typeface="Calibri"/>
              </a:rPr>
              <a:t> </a:t>
            </a:r>
            <a:r>
              <a:rPr dirty="0" sz="800" spc="25">
                <a:latin typeface="Calibri"/>
                <a:cs typeface="Calibri"/>
              </a:rPr>
              <a:t>secondary</a:t>
            </a:r>
            <a:r>
              <a:rPr dirty="0" sz="800" spc="-25">
                <a:latin typeface="Calibri"/>
                <a:cs typeface="Calibri"/>
              </a:rPr>
              <a:t> </a:t>
            </a:r>
            <a:r>
              <a:rPr dirty="0" sz="800" spc="20">
                <a:latin typeface="Calibri"/>
                <a:cs typeface="Calibri"/>
              </a:rPr>
              <a:t>endpoint</a:t>
            </a:r>
            <a:r>
              <a:rPr dirty="0" sz="800" spc="5">
                <a:latin typeface="Calibri"/>
                <a:cs typeface="Calibri"/>
              </a:rPr>
              <a:t> </a:t>
            </a:r>
            <a:r>
              <a:rPr dirty="0" sz="800">
                <a:latin typeface="Calibri"/>
                <a:cs typeface="Calibri"/>
              </a:rPr>
              <a:t>from</a:t>
            </a:r>
            <a:r>
              <a:rPr dirty="0" sz="800" spc="-55">
                <a:latin typeface="Calibri"/>
                <a:cs typeface="Calibri"/>
              </a:rPr>
              <a:t> </a:t>
            </a:r>
            <a:r>
              <a:rPr dirty="0" sz="800" spc="10">
                <a:latin typeface="Calibri"/>
                <a:cs typeface="Calibri"/>
              </a:rPr>
              <a:t>joint</a:t>
            </a:r>
            <a:r>
              <a:rPr dirty="0" sz="800" spc="5">
                <a:latin typeface="Calibri"/>
                <a:cs typeface="Calibri"/>
              </a:rPr>
              <a:t> </a:t>
            </a:r>
            <a:r>
              <a:rPr dirty="0" sz="800">
                <a:latin typeface="Calibri"/>
                <a:cs typeface="Calibri"/>
              </a:rPr>
              <a:t>frailty</a:t>
            </a:r>
            <a:r>
              <a:rPr dirty="0" sz="800" spc="-25">
                <a:latin typeface="Calibri"/>
                <a:cs typeface="Calibri"/>
              </a:rPr>
              <a:t> </a:t>
            </a:r>
            <a:r>
              <a:rPr dirty="0" sz="800" spc="20">
                <a:latin typeface="Calibri"/>
                <a:cs typeface="Calibri"/>
              </a:rPr>
              <a:t>model;</a:t>
            </a:r>
            <a:r>
              <a:rPr dirty="0" sz="800" spc="35">
                <a:latin typeface="Calibri"/>
                <a:cs typeface="Calibri"/>
              </a:rPr>
              <a:t> </a:t>
            </a:r>
            <a:r>
              <a:rPr dirty="0" sz="800">
                <a:latin typeface="Calibri"/>
                <a:cs typeface="Calibri"/>
              </a:rPr>
              <a:t>intention-to-treat</a:t>
            </a:r>
            <a:r>
              <a:rPr dirty="0" sz="800" spc="5">
                <a:latin typeface="Calibri"/>
                <a:cs typeface="Calibri"/>
              </a:rPr>
              <a:t> </a:t>
            </a:r>
            <a:r>
              <a:rPr dirty="0" sz="800" spc="-10">
                <a:latin typeface="Calibri"/>
                <a:cs typeface="Calibri"/>
              </a:rPr>
              <a:t>(ITT)</a:t>
            </a:r>
            <a:r>
              <a:rPr dirty="0" sz="800" spc="30">
                <a:latin typeface="Calibri"/>
                <a:cs typeface="Calibri"/>
              </a:rPr>
              <a:t> </a:t>
            </a:r>
            <a:r>
              <a:rPr dirty="0" sz="800" spc="25">
                <a:latin typeface="Calibri"/>
                <a:cs typeface="Calibri"/>
              </a:rPr>
              <a:t>analysis </a:t>
            </a:r>
            <a:r>
              <a:rPr dirty="0" sz="800" spc="15">
                <a:latin typeface="Calibri"/>
                <a:cs typeface="Calibri"/>
              </a:rPr>
              <a:t>shown.</a:t>
            </a:r>
            <a:r>
              <a:rPr dirty="0" sz="800" spc="-25">
                <a:latin typeface="Calibri"/>
                <a:cs typeface="Calibri"/>
              </a:rPr>
              <a:t> </a:t>
            </a:r>
            <a:r>
              <a:rPr dirty="0" sz="800" spc="55" i="1">
                <a:latin typeface="Calibri"/>
                <a:cs typeface="Calibri"/>
              </a:rPr>
              <a:t>HFH</a:t>
            </a:r>
            <a:r>
              <a:rPr dirty="0" sz="800" spc="55">
                <a:latin typeface="Calibri"/>
                <a:cs typeface="Calibri"/>
              </a:rPr>
              <a:t>,</a:t>
            </a:r>
            <a:r>
              <a:rPr dirty="0" sz="800" spc="-45">
                <a:latin typeface="Calibri"/>
                <a:cs typeface="Calibri"/>
              </a:rPr>
              <a:t> </a:t>
            </a:r>
            <a:r>
              <a:rPr dirty="0" sz="800" spc="15">
                <a:latin typeface="Calibri"/>
                <a:cs typeface="Calibri"/>
              </a:rPr>
              <a:t>heart</a:t>
            </a:r>
            <a:r>
              <a:rPr dirty="0" sz="800" spc="5">
                <a:latin typeface="Calibri"/>
                <a:cs typeface="Calibri"/>
              </a:rPr>
              <a:t> failure</a:t>
            </a:r>
            <a:r>
              <a:rPr dirty="0" sz="800" spc="-15">
                <a:latin typeface="Calibri"/>
                <a:cs typeface="Calibri"/>
              </a:rPr>
              <a:t> </a:t>
            </a:r>
            <a:r>
              <a:rPr dirty="0" sz="800" spc="20">
                <a:latin typeface="Calibri"/>
                <a:cs typeface="Calibri"/>
              </a:rPr>
              <a:t>hospitalization.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938212" y="142811"/>
            <a:ext cx="2148205" cy="30035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30"/>
              <a:t>INTENTION-TO-TREAT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917575" y="305117"/>
            <a:ext cx="9097645" cy="1302385"/>
          </a:xfrm>
          <a:prstGeom prst="rect">
            <a:avLst/>
          </a:prstGeom>
        </p:spPr>
        <p:txBody>
          <a:bodyPr wrap="square" lIns="0" tIns="94615" rIns="0" bIns="0" rtlCol="0" vert="horz">
            <a:spAutoFit/>
          </a:bodyPr>
          <a:lstStyle/>
          <a:p>
            <a:pPr marL="12700" marR="5080">
              <a:lnSpc>
                <a:spcPts val="4730"/>
              </a:lnSpc>
              <a:spcBef>
                <a:spcPts val="745"/>
              </a:spcBef>
            </a:pPr>
            <a:r>
              <a:rPr dirty="0" sz="4400" spc="-175" b="1">
                <a:latin typeface="Trebuchet MS"/>
                <a:cs typeface="Trebuchet MS"/>
              </a:rPr>
              <a:t>Prespecified </a:t>
            </a:r>
            <a:r>
              <a:rPr dirty="0" sz="4400" spc="-235" b="1">
                <a:latin typeface="Trebuchet MS"/>
                <a:cs typeface="Trebuchet MS"/>
              </a:rPr>
              <a:t>Endpoint: </a:t>
            </a:r>
            <a:r>
              <a:rPr dirty="0" sz="4400" spc="-30">
                <a:latin typeface="Calibri"/>
                <a:cs typeface="Calibri"/>
              </a:rPr>
              <a:t>Recurrent</a:t>
            </a:r>
            <a:r>
              <a:rPr dirty="0" sz="4400" spc="-700">
                <a:latin typeface="Calibri"/>
                <a:cs typeface="Calibri"/>
              </a:rPr>
              <a:t> </a:t>
            </a:r>
            <a:r>
              <a:rPr dirty="0" sz="4400" spc="-35">
                <a:latin typeface="Calibri"/>
                <a:cs typeface="Calibri"/>
              </a:rPr>
              <a:t>Heart  </a:t>
            </a:r>
            <a:r>
              <a:rPr dirty="0" sz="4400" spc="-15">
                <a:latin typeface="Calibri"/>
                <a:cs typeface="Calibri"/>
              </a:rPr>
              <a:t>Failure</a:t>
            </a:r>
            <a:r>
              <a:rPr dirty="0" sz="4400" spc="-195">
                <a:latin typeface="Calibri"/>
                <a:cs typeface="Calibri"/>
              </a:rPr>
              <a:t> </a:t>
            </a:r>
            <a:r>
              <a:rPr dirty="0" sz="4400" spc="10">
                <a:latin typeface="Calibri"/>
                <a:cs typeface="Calibri"/>
              </a:rPr>
              <a:t>Hospitalizations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843651" y="4840320"/>
            <a:ext cx="819150" cy="371475"/>
          </a:xfrm>
          <a:prstGeom prst="rect">
            <a:avLst/>
          </a:prstGeom>
        </p:spPr>
        <p:txBody>
          <a:bodyPr wrap="square" lIns="0" tIns="25400" rIns="0" bIns="0" rtlCol="0" vert="horz">
            <a:spAutoFit/>
          </a:bodyPr>
          <a:lstStyle/>
          <a:p>
            <a:pPr marL="77470">
              <a:lnSpc>
                <a:spcPct val="100000"/>
              </a:lnSpc>
              <a:spcBef>
                <a:spcPts val="200"/>
              </a:spcBef>
            </a:pPr>
            <a:r>
              <a:rPr dirty="0" sz="1050" spc="-5" b="1">
                <a:latin typeface="Arial"/>
                <a:cs typeface="Arial"/>
              </a:rPr>
              <a:t>At</a:t>
            </a:r>
            <a:r>
              <a:rPr dirty="0" sz="1050" spc="15" b="1">
                <a:latin typeface="Arial"/>
                <a:cs typeface="Arial"/>
              </a:rPr>
              <a:t> </a:t>
            </a:r>
            <a:r>
              <a:rPr dirty="0" sz="1050" spc="-5" b="1">
                <a:latin typeface="Arial"/>
                <a:cs typeface="Arial"/>
              </a:rPr>
              <a:t>risk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50" spc="-5" b="1">
                <a:solidFill>
                  <a:srgbClr val="FF0000"/>
                </a:solidFill>
                <a:latin typeface="Arial"/>
                <a:cs typeface="Arial"/>
              </a:rPr>
              <a:t>Control</a:t>
            </a:r>
            <a:r>
              <a:rPr dirty="0" sz="1050" spc="7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FF0000"/>
                </a:solidFill>
                <a:latin typeface="Arial"/>
                <a:cs typeface="Arial"/>
              </a:rPr>
              <a:t>287</a:t>
            </a:r>
            <a:endParaRPr sz="10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226300" y="5026025"/>
            <a:ext cx="254000" cy="1854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50" spc="10">
                <a:solidFill>
                  <a:srgbClr val="FF0000"/>
                </a:solidFill>
                <a:latin typeface="Arial"/>
                <a:cs typeface="Arial"/>
              </a:rPr>
              <a:t>261</a:t>
            </a:r>
            <a:endParaRPr sz="10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758426" y="5026025"/>
            <a:ext cx="254000" cy="1854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50" spc="10">
                <a:solidFill>
                  <a:srgbClr val="FF0000"/>
                </a:solidFill>
                <a:latin typeface="Arial"/>
                <a:cs typeface="Arial"/>
              </a:rPr>
              <a:t>190</a:t>
            </a:r>
            <a:endParaRPr sz="10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913241" y="5026025"/>
            <a:ext cx="254000" cy="1854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50" spc="10">
                <a:solidFill>
                  <a:srgbClr val="FF0000"/>
                </a:solidFill>
                <a:latin typeface="Arial"/>
                <a:cs typeface="Arial"/>
              </a:rPr>
              <a:t>226</a:t>
            </a:r>
            <a:endParaRPr sz="105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800725" y="1847850"/>
            <a:ext cx="390525" cy="2628900"/>
          </a:xfrm>
          <a:custGeom>
            <a:avLst/>
            <a:gdLst/>
            <a:ahLst/>
            <a:cxnLst/>
            <a:rect l="l" t="t" r="r" b="b"/>
            <a:pathLst>
              <a:path w="390525" h="2628900">
                <a:moveTo>
                  <a:pt x="0" y="2628900"/>
                </a:moveTo>
                <a:lnTo>
                  <a:pt x="390525" y="2628900"/>
                </a:lnTo>
                <a:lnTo>
                  <a:pt x="390525" y="0"/>
                </a:lnTo>
                <a:lnTo>
                  <a:pt x="0" y="0"/>
                </a:lnTo>
                <a:lnTo>
                  <a:pt x="0" y="26289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5803632" y="2003779"/>
            <a:ext cx="393700" cy="2325370"/>
          </a:xfrm>
          <a:prstGeom prst="rect">
            <a:avLst/>
          </a:prstGeom>
        </p:spPr>
        <p:txBody>
          <a:bodyPr wrap="square" lIns="0" tIns="3810" rIns="0" bIns="0" rtlCol="0" vert="vert270">
            <a:spAutoFit/>
          </a:bodyPr>
          <a:lstStyle/>
          <a:p>
            <a:pPr algn="ctr" marL="5715">
              <a:lnSpc>
                <a:spcPts val="1435"/>
              </a:lnSpc>
              <a:spcBef>
                <a:spcPts val="30"/>
              </a:spcBef>
            </a:pPr>
            <a:r>
              <a:rPr dirty="0" sz="1200" spc="-15" b="1">
                <a:latin typeface="Arial"/>
                <a:cs typeface="Arial"/>
              </a:rPr>
              <a:t>Mean </a:t>
            </a:r>
            <a:r>
              <a:rPr dirty="0" sz="1200" spc="-20" b="1">
                <a:latin typeface="Arial"/>
                <a:cs typeface="Arial"/>
              </a:rPr>
              <a:t>Cumulative</a:t>
            </a:r>
            <a:r>
              <a:rPr dirty="0" sz="1200" spc="-150" b="1">
                <a:latin typeface="Arial"/>
                <a:cs typeface="Arial"/>
              </a:rPr>
              <a:t> </a:t>
            </a:r>
            <a:r>
              <a:rPr dirty="0" sz="1200" spc="-35" b="1">
                <a:latin typeface="Arial"/>
                <a:cs typeface="Arial"/>
              </a:rPr>
              <a:t>Function</a:t>
            </a:r>
            <a:endParaRPr sz="1200">
              <a:latin typeface="Arial"/>
              <a:cs typeface="Arial"/>
            </a:endParaRPr>
          </a:p>
          <a:p>
            <a:pPr algn="ctr">
              <a:lnSpc>
                <a:spcPts val="1435"/>
              </a:lnSpc>
            </a:pPr>
            <a:r>
              <a:rPr dirty="0" sz="1200" spc="10">
                <a:latin typeface="Calibri"/>
                <a:cs typeface="Calibri"/>
              </a:rPr>
              <a:t>(Average </a:t>
            </a:r>
            <a:r>
              <a:rPr dirty="0" sz="1200" spc="30">
                <a:latin typeface="Calibri"/>
                <a:cs typeface="Calibri"/>
              </a:rPr>
              <a:t>number</a:t>
            </a:r>
            <a:r>
              <a:rPr dirty="0" sz="1200" spc="-195">
                <a:latin typeface="Calibri"/>
                <a:cs typeface="Calibri"/>
              </a:rPr>
              <a:t> </a:t>
            </a:r>
            <a:r>
              <a:rPr dirty="0" sz="1200" spc="15">
                <a:latin typeface="Calibri"/>
                <a:cs typeface="Calibri"/>
              </a:rPr>
              <a:t>of events/patient)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056244" y="4779191"/>
            <a:ext cx="356870" cy="432434"/>
          </a:xfrm>
          <a:prstGeom prst="rect">
            <a:avLst/>
          </a:prstGeom>
        </p:spPr>
        <p:txBody>
          <a:bodyPr wrap="square" lIns="0" tIns="4635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dirty="0" sz="1200" spc="80">
                <a:latin typeface="Calibri"/>
                <a:cs typeface="Calibri"/>
              </a:rPr>
              <a:t>D</a:t>
            </a:r>
            <a:r>
              <a:rPr dirty="0" sz="1200" spc="20">
                <a:latin typeface="Calibri"/>
                <a:cs typeface="Calibri"/>
              </a:rPr>
              <a:t>a</a:t>
            </a:r>
            <a:r>
              <a:rPr dirty="0" sz="1200" spc="50">
                <a:latin typeface="Calibri"/>
                <a:cs typeface="Calibri"/>
              </a:rPr>
              <a:t>y</a:t>
            </a:r>
            <a:r>
              <a:rPr dirty="0" sz="1200" spc="110">
                <a:latin typeface="Calibri"/>
                <a:cs typeface="Calibri"/>
              </a:rPr>
              <a:t>s</a:t>
            </a:r>
            <a:endParaRPr sz="1200">
              <a:latin typeface="Calibri"/>
              <a:cs typeface="Calibri"/>
            </a:endParaRPr>
          </a:p>
          <a:p>
            <a:pPr marL="24130">
              <a:lnSpc>
                <a:spcPct val="100000"/>
              </a:lnSpc>
              <a:spcBef>
                <a:spcPts val="235"/>
              </a:spcBef>
            </a:pPr>
            <a:r>
              <a:rPr dirty="0" sz="1050" spc="10">
                <a:solidFill>
                  <a:srgbClr val="FF0000"/>
                </a:solidFill>
                <a:latin typeface="Arial"/>
                <a:cs typeface="Arial"/>
              </a:rPr>
              <a:t>247</a:t>
            </a:r>
            <a:endParaRPr sz="105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252851" y="2976626"/>
            <a:ext cx="704850" cy="1847850"/>
          </a:xfrm>
          <a:custGeom>
            <a:avLst/>
            <a:gdLst/>
            <a:ahLst/>
            <a:cxnLst/>
            <a:rect l="l" t="t" r="r" b="b"/>
            <a:pathLst>
              <a:path w="704850" h="1847850">
                <a:moveTo>
                  <a:pt x="0" y="1847850"/>
                </a:moveTo>
                <a:lnTo>
                  <a:pt x="704850" y="1847850"/>
                </a:lnTo>
                <a:lnTo>
                  <a:pt x="704850" y="0"/>
                </a:lnTo>
                <a:lnTo>
                  <a:pt x="0" y="0"/>
                </a:lnTo>
                <a:lnTo>
                  <a:pt x="0" y="184785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252851" y="2976626"/>
            <a:ext cx="704850" cy="1847850"/>
          </a:xfrm>
          <a:custGeom>
            <a:avLst/>
            <a:gdLst/>
            <a:ahLst/>
            <a:cxnLst/>
            <a:rect l="l" t="t" r="r" b="b"/>
            <a:pathLst>
              <a:path w="704850" h="1847850">
                <a:moveTo>
                  <a:pt x="0" y="1847850"/>
                </a:moveTo>
                <a:lnTo>
                  <a:pt x="704850" y="1847850"/>
                </a:lnTo>
                <a:lnTo>
                  <a:pt x="704850" y="0"/>
                </a:lnTo>
                <a:lnTo>
                  <a:pt x="0" y="0"/>
                </a:lnTo>
                <a:lnTo>
                  <a:pt x="0" y="1847850"/>
                </a:lnTo>
                <a:close/>
              </a:path>
            </a:pathLst>
          </a:custGeom>
          <a:ln w="9525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814701" y="3471926"/>
            <a:ext cx="0" cy="285750"/>
          </a:xfrm>
          <a:custGeom>
            <a:avLst/>
            <a:gdLst/>
            <a:ahLst/>
            <a:cxnLst/>
            <a:rect l="l" t="t" r="r" b="b"/>
            <a:pathLst>
              <a:path w="0" h="285750">
                <a:moveTo>
                  <a:pt x="0" y="0"/>
                </a:moveTo>
                <a:lnTo>
                  <a:pt x="0" y="28575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814701" y="3186176"/>
            <a:ext cx="0" cy="285750"/>
          </a:xfrm>
          <a:custGeom>
            <a:avLst/>
            <a:gdLst/>
            <a:ahLst/>
            <a:cxnLst/>
            <a:rect l="l" t="t" r="r" b="b"/>
            <a:pathLst>
              <a:path w="0" h="285750">
                <a:moveTo>
                  <a:pt x="0" y="285750"/>
                </a:moveTo>
                <a:lnTo>
                  <a:pt x="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786126" y="3757676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 h="0">
                <a:moveTo>
                  <a:pt x="0" y="0"/>
                </a:moveTo>
                <a:lnTo>
                  <a:pt x="5715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786126" y="3186176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 h="0">
                <a:moveTo>
                  <a:pt x="0" y="0"/>
                </a:moveTo>
                <a:lnTo>
                  <a:pt x="5715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605276" y="2976626"/>
            <a:ext cx="0" cy="285750"/>
          </a:xfrm>
          <a:custGeom>
            <a:avLst/>
            <a:gdLst/>
            <a:ahLst/>
            <a:cxnLst/>
            <a:rect l="l" t="t" r="r" b="b"/>
            <a:pathLst>
              <a:path w="0" h="285750">
                <a:moveTo>
                  <a:pt x="0" y="0"/>
                </a:moveTo>
                <a:lnTo>
                  <a:pt x="0" y="2857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605276" y="2614676"/>
            <a:ext cx="0" cy="361950"/>
          </a:xfrm>
          <a:custGeom>
            <a:avLst/>
            <a:gdLst/>
            <a:ahLst/>
            <a:cxnLst/>
            <a:rect l="l" t="t" r="r" b="b"/>
            <a:pathLst>
              <a:path w="0" h="361950">
                <a:moveTo>
                  <a:pt x="0" y="36195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576701" y="3262376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 h="0">
                <a:moveTo>
                  <a:pt x="0" y="0"/>
                </a:moveTo>
                <a:lnTo>
                  <a:pt x="5715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576701" y="2614676"/>
            <a:ext cx="57150" cy="0"/>
          </a:xfrm>
          <a:custGeom>
            <a:avLst/>
            <a:gdLst/>
            <a:ahLst/>
            <a:cxnLst/>
            <a:rect l="l" t="t" r="r" b="b"/>
            <a:pathLst>
              <a:path w="57150" h="0">
                <a:moveTo>
                  <a:pt x="0" y="0"/>
                </a:moveTo>
                <a:lnTo>
                  <a:pt x="5715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109851" y="1976501"/>
            <a:ext cx="0" cy="2847975"/>
          </a:xfrm>
          <a:custGeom>
            <a:avLst/>
            <a:gdLst/>
            <a:ahLst/>
            <a:cxnLst/>
            <a:rect l="l" t="t" r="r" b="b"/>
            <a:pathLst>
              <a:path w="0" h="2847975">
                <a:moveTo>
                  <a:pt x="0" y="2847975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071751" y="4824348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2071751" y="4109973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2071751" y="3395726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071751" y="2690876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071751" y="1976501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2109851" y="4824476"/>
            <a:ext cx="2200275" cy="0"/>
          </a:xfrm>
          <a:custGeom>
            <a:avLst/>
            <a:gdLst/>
            <a:ahLst/>
            <a:cxnLst/>
            <a:rect l="l" t="t" r="r" b="b"/>
            <a:pathLst>
              <a:path w="2200275" h="0">
                <a:moveTo>
                  <a:pt x="0" y="0"/>
                </a:moveTo>
                <a:lnTo>
                  <a:pt x="220027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3477259" y="2333942"/>
            <a:ext cx="31940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Arial"/>
                <a:cs typeface="Arial"/>
              </a:rPr>
              <a:t>0</a:t>
            </a:r>
            <a:r>
              <a:rPr dirty="0" sz="1200" spc="-35" b="1">
                <a:latin typeface="Arial"/>
                <a:cs typeface="Arial"/>
              </a:rPr>
              <a:t>.</a:t>
            </a:r>
            <a:r>
              <a:rPr dirty="0" sz="1200" b="1">
                <a:latin typeface="Arial"/>
                <a:cs typeface="Arial"/>
              </a:rPr>
              <a:t>26</a:t>
            </a:r>
            <a:endParaRPr sz="12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709420" y="4716398"/>
            <a:ext cx="295910" cy="19685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 spc="-20">
                <a:latin typeface="Arial"/>
                <a:cs typeface="Arial"/>
              </a:rPr>
              <a:t>0</a:t>
            </a:r>
            <a:r>
              <a:rPr dirty="0" sz="1100" spc="-10">
                <a:latin typeface="Arial"/>
                <a:cs typeface="Arial"/>
              </a:rPr>
              <a:t>.</a:t>
            </a:r>
            <a:r>
              <a:rPr dirty="0" sz="1100" spc="-20">
                <a:latin typeface="Arial"/>
                <a:cs typeface="Arial"/>
              </a:rPr>
              <a:t>0</a:t>
            </a:r>
            <a:r>
              <a:rPr dirty="0" sz="1100" spc="10">
                <a:latin typeface="Arial"/>
                <a:cs typeface="Arial"/>
              </a:rPr>
              <a:t>0</a:t>
            </a:r>
            <a:endParaRPr sz="11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709420" y="4003675"/>
            <a:ext cx="295910" cy="19685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 spc="-20">
                <a:latin typeface="Arial"/>
                <a:cs typeface="Arial"/>
              </a:rPr>
              <a:t>0</a:t>
            </a:r>
            <a:r>
              <a:rPr dirty="0" sz="1100" spc="-10">
                <a:latin typeface="Arial"/>
                <a:cs typeface="Arial"/>
              </a:rPr>
              <a:t>.</a:t>
            </a:r>
            <a:r>
              <a:rPr dirty="0" sz="1100" spc="-20">
                <a:latin typeface="Arial"/>
                <a:cs typeface="Arial"/>
              </a:rPr>
              <a:t>1</a:t>
            </a:r>
            <a:r>
              <a:rPr dirty="0" sz="1100" spc="10">
                <a:latin typeface="Arial"/>
                <a:cs typeface="Arial"/>
              </a:rPr>
              <a:t>0</a:t>
            </a:r>
            <a:endParaRPr sz="11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709420" y="3290506"/>
            <a:ext cx="295910" cy="1974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 spc="-15">
                <a:latin typeface="Arial"/>
                <a:cs typeface="Arial"/>
              </a:rPr>
              <a:t>0</a:t>
            </a:r>
            <a:r>
              <a:rPr dirty="0" sz="1100" spc="-10">
                <a:latin typeface="Arial"/>
                <a:cs typeface="Arial"/>
              </a:rPr>
              <a:t>.</a:t>
            </a:r>
            <a:r>
              <a:rPr dirty="0" sz="1100" spc="-15">
                <a:latin typeface="Arial"/>
                <a:cs typeface="Arial"/>
              </a:rPr>
              <a:t>2</a:t>
            </a:r>
            <a:r>
              <a:rPr dirty="0" sz="1100" spc="15">
                <a:latin typeface="Arial"/>
                <a:cs typeface="Arial"/>
              </a:rPr>
              <a:t>0</a:t>
            </a:r>
            <a:endParaRPr sz="11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709420" y="2577782"/>
            <a:ext cx="295910" cy="1974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 spc="-15">
                <a:latin typeface="Arial"/>
                <a:cs typeface="Arial"/>
              </a:rPr>
              <a:t>0</a:t>
            </a:r>
            <a:r>
              <a:rPr dirty="0" sz="1100" spc="-10">
                <a:latin typeface="Arial"/>
                <a:cs typeface="Arial"/>
              </a:rPr>
              <a:t>.</a:t>
            </a:r>
            <a:r>
              <a:rPr dirty="0" sz="1100" spc="-15">
                <a:latin typeface="Arial"/>
                <a:cs typeface="Arial"/>
              </a:rPr>
              <a:t>3</a:t>
            </a:r>
            <a:r>
              <a:rPr dirty="0" sz="1100" spc="15">
                <a:latin typeface="Arial"/>
                <a:cs typeface="Arial"/>
              </a:rPr>
              <a:t>0</a:t>
            </a:r>
            <a:endParaRPr sz="11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709420" y="1864931"/>
            <a:ext cx="295910" cy="1974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 spc="-15">
                <a:latin typeface="Arial"/>
                <a:cs typeface="Arial"/>
              </a:rPr>
              <a:t>0</a:t>
            </a:r>
            <a:r>
              <a:rPr dirty="0" sz="1100" spc="-10">
                <a:latin typeface="Arial"/>
                <a:cs typeface="Arial"/>
              </a:rPr>
              <a:t>.</a:t>
            </a:r>
            <a:r>
              <a:rPr dirty="0" sz="1100" spc="-15">
                <a:latin typeface="Arial"/>
                <a:cs typeface="Arial"/>
              </a:rPr>
              <a:t>4</a:t>
            </a:r>
            <a:r>
              <a:rPr dirty="0" sz="1100" spc="15">
                <a:latin typeface="Arial"/>
                <a:cs typeface="Arial"/>
              </a:rPr>
              <a:t>0</a:t>
            </a:r>
            <a:endParaRPr sz="11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958210" y="4883150"/>
            <a:ext cx="506730" cy="19685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 spc="10">
                <a:latin typeface="Arial"/>
                <a:cs typeface="Arial"/>
              </a:rPr>
              <a:t>2</a:t>
            </a:r>
            <a:r>
              <a:rPr dirty="0" sz="1100" spc="-10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Years</a:t>
            </a:r>
            <a:endParaRPr sz="11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256496" y="2471724"/>
            <a:ext cx="367665" cy="157226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380"/>
              </a:lnSpc>
            </a:pPr>
            <a:r>
              <a:rPr dirty="0" sz="1200" b="1">
                <a:latin typeface="Arial"/>
                <a:cs typeface="Arial"/>
              </a:rPr>
              <a:t>Annualized </a:t>
            </a:r>
            <a:r>
              <a:rPr dirty="0" sz="1200" spc="-10" b="1">
                <a:latin typeface="Arial"/>
                <a:cs typeface="Arial"/>
              </a:rPr>
              <a:t>HFH</a:t>
            </a:r>
            <a:r>
              <a:rPr dirty="0" sz="1200" spc="-7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Rate</a:t>
            </a:r>
            <a:endParaRPr sz="1200">
              <a:latin typeface="Arial"/>
              <a:cs typeface="Arial"/>
            </a:endParaRPr>
          </a:p>
          <a:p>
            <a:pPr marL="88265">
              <a:lnSpc>
                <a:spcPts val="1395"/>
              </a:lnSpc>
            </a:pPr>
            <a:r>
              <a:rPr dirty="0" sz="1200">
                <a:latin typeface="Arial"/>
                <a:cs typeface="Arial"/>
              </a:rPr>
              <a:t>(events/patient</a:t>
            </a:r>
            <a:r>
              <a:rPr dirty="0" sz="1200" spc="-85">
                <a:latin typeface="Arial"/>
                <a:cs typeface="Arial"/>
              </a:rPr>
              <a:t> </a:t>
            </a:r>
            <a:r>
              <a:rPr dirty="0" sz="1200" spc="10">
                <a:latin typeface="Arial"/>
                <a:cs typeface="Arial"/>
              </a:rPr>
              <a:t>year)</a:t>
            </a:r>
            <a:endParaRPr sz="12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248088" y="4592066"/>
            <a:ext cx="7143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7112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Control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2025-03-29T23:13:10Z</dcterms:created>
  <dcterms:modified xsi:type="dcterms:W3CDTF">2025-03-29T23:13:10Z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2025-03-29T00:00:00Z</vt:filetime>
  </property>
  <property fmtid="{D5CDD505-2E9C-101B-9397-08002B2CF9AE}" pid="3" name="LastSaved">
    <vt:filetime>2025-03-29T00:00:00Z</vt:filetime>
  </property>
</Properties>
</file>