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ustomXml" Target="../customXml/item2.xml"/><Relationship Id="rId3" Type="http://schemas.openxmlformats.org/officeDocument/2006/relationships/viewProps" Target="viewProps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ustomXml" Target="../customXml/item1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0F2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0F2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0F2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3352" y="203149"/>
            <a:ext cx="456565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0F2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0065" y="1346789"/>
            <a:ext cx="8103869" cy="2770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5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Relationship Id="rId9" Type="http://schemas.openxmlformats.org/officeDocument/2006/relationships/image" Target="../media/image61.png"/><Relationship Id="rId10" Type="http://schemas.openxmlformats.org/officeDocument/2006/relationships/image" Target="../media/image62.png"/><Relationship Id="rId11" Type="http://schemas.openxmlformats.org/officeDocument/2006/relationships/image" Target="../media/image63.png"/><Relationship Id="rId12" Type="http://schemas.openxmlformats.org/officeDocument/2006/relationships/image" Target="../media/image64.png"/><Relationship Id="rId13" Type="http://schemas.openxmlformats.org/officeDocument/2006/relationships/image" Target="../media/image6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7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Relationship Id="rId7" Type="http://schemas.openxmlformats.org/officeDocument/2006/relationships/image" Target="../media/image77.png"/><Relationship Id="rId8" Type="http://schemas.openxmlformats.org/officeDocument/2006/relationships/image" Target="../media/image78.png"/><Relationship Id="rId9" Type="http://schemas.openxmlformats.org/officeDocument/2006/relationships/image" Target="../media/image79.png"/><Relationship Id="rId10" Type="http://schemas.openxmlformats.org/officeDocument/2006/relationships/image" Target="../media/image80.png"/><Relationship Id="rId11" Type="http://schemas.openxmlformats.org/officeDocument/2006/relationships/image" Target="../media/image81.png"/><Relationship Id="rId12" Type="http://schemas.openxmlformats.org/officeDocument/2006/relationships/image" Target="../media/image8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85.jpg"/><Relationship Id="rId4" Type="http://schemas.openxmlformats.org/officeDocument/2006/relationships/image" Target="../media/image86.jpg"/><Relationship Id="rId5" Type="http://schemas.openxmlformats.org/officeDocument/2006/relationships/image" Target="../media/image8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d.york.ac.uk/prospero/display_record.php?RecordID=367898" TargetMode="External"/><Relationship Id="rId3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jp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Relationship Id="rId25" Type="http://schemas.openxmlformats.org/officeDocument/2006/relationships/image" Target="../media/image26.png"/><Relationship Id="rId26" Type="http://schemas.openxmlformats.org/officeDocument/2006/relationships/image" Target="../media/image27.png"/><Relationship Id="rId27" Type="http://schemas.openxmlformats.org/officeDocument/2006/relationships/image" Target="../media/image28.png"/><Relationship Id="rId28" Type="http://schemas.openxmlformats.org/officeDocument/2006/relationships/image" Target="../media/image29.png"/><Relationship Id="rId29" Type="http://schemas.openxmlformats.org/officeDocument/2006/relationships/image" Target="../media/image30.png"/><Relationship Id="rId30" Type="http://schemas.openxmlformats.org/officeDocument/2006/relationships/image" Target="../media/image31.png"/><Relationship Id="rId31" Type="http://schemas.openxmlformats.org/officeDocument/2006/relationships/image" Target="../media/image32.png"/><Relationship Id="rId32" Type="http://schemas.openxmlformats.org/officeDocument/2006/relationships/image" Target="../media/image33.png"/><Relationship Id="rId33" Type="http://schemas.openxmlformats.org/officeDocument/2006/relationships/image" Target="../media/image34.png"/><Relationship Id="rId34" Type="http://schemas.openxmlformats.org/officeDocument/2006/relationships/image" Target="../media/image3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Relationship Id="rId15" Type="http://schemas.openxmlformats.org/officeDocument/2006/relationships/image" Target="../media/image49.png"/><Relationship Id="rId16" Type="http://schemas.openxmlformats.org/officeDocument/2006/relationships/image" Target="../media/image50.png"/><Relationship Id="rId17" Type="http://schemas.openxmlformats.org/officeDocument/2006/relationships/image" Target="../media/image51.png"/><Relationship Id="rId18" Type="http://schemas.openxmlformats.org/officeDocument/2006/relationships/image" Target="../media/image52.png"/><Relationship Id="rId19" Type="http://schemas.openxmlformats.org/officeDocument/2006/relationships/image" Target="../media/image53.png"/><Relationship Id="rId20" Type="http://schemas.openxmlformats.org/officeDocument/2006/relationships/image" Target="../media/image54.png"/><Relationship Id="rId21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80509" y="3694887"/>
            <a:ext cx="4007485" cy="1040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Tahoma"/>
                <a:cs typeface="Tahoma"/>
              </a:rPr>
              <a:t>Gianluca Campo,</a:t>
            </a:r>
            <a:r>
              <a:rPr dirty="0" sz="1800" spc="-55" b="1">
                <a:latin typeface="Tahoma"/>
                <a:cs typeface="Tahoma"/>
              </a:rPr>
              <a:t> </a:t>
            </a:r>
            <a:r>
              <a:rPr dirty="0" sz="1800" spc="-5" b="1">
                <a:latin typeface="Tahoma"/>
                <a:cs typeface="Tahoma"/>
              </a:rPr>
              <a:t>MD</a:t>
            </a:r>
            <a:endParaRPr sz="1800">
              <a:latin typeface="Tahoma"/>
              <a:cs typeface="Tahoma"/>
            </a:endParaRPr>
          </a:p>
          <a:p>
            <a:pPr algn="ctr" marL="1270">
              <a:lnSpc>
                <a:spcPct val="100000"/>
              </a:lnSpc>
              <a:spcBef>
                <a:spcPts val="1275"/>
              </a:spcBef>
            </a:pPr>
            <a:r>
              <a:rPr dirty="0" sz="1400" spc="-5" b="1">
                <a:latin typeface="Tahoma"/>
                <a:cs typeface="Tahoma"/>
              </a:rPr>
              <a:t>University Hospital of </a:t>
            </a:r>
            <a:r>
              <a:rPr dirty="0" sz="1400" b="1">
                <a:latin typeface="Tahoma"/>
                <a:cs typeface="Tahoma"/>
              </a:rPr>
              <a:t>Ferrara</a:t>
            </a:r>
            <a:r>
              <a:rPr dirty="0" sz="1400" spc="35" b="1">
                <a:latin typeface="Tahoma"/>
                <a:cs typeface="Tahoma"/>
              </a:rPr>
              <a:t> </a:t>
            </a:r>
            <a:r>
              <a:rPr dirty="0" sz="1400" b="1">
                <a:latin typeface="Tahoma"/>
                <a:cs typeface="Tahoma"/>
              </a:rPr>
              <a:t>(Italy)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dirty="0" sz="1450" spc="-35" b="1" i="1">
                <a:solidFill>
                  <a:srgbClr val="585858"/>
                </a:solidFill>
                <a:latin typeface="Tahoma"/>
                <a:cs typeface="Tahoma"/>
              </a:rPr>
              <a:t>on </a:t>
            </a:r>
            <a:r>
              <a:rPr dirty="0" sz="1450" spc="-30" b="1" i="1">
                <a:solidFill>
                  <a:srgbClr val="585858"/>
                </a:solidFill>
                <a:latin typeface="Tahoma"/>
                <a:cs typeface="Tahoma"/>
              </a:rPr>
              <a:t>behalf of the </a:t>
            </a:r>
            <a:r>
              <a:rPr dirty="0" sz="1450" spc="-35" b="1" i="1">
                <a:solidFill>
                  <a:srgbClr val="585858"/>
                </a:solidFill>
                <a:latin typeface="Tahoma"/>
                <a:cs typeface="Tahoma"/>
              </a:rPr>
              <a:t>EARTH-STEMI</a:t>
            </a:r>
            <a:r>
              <a:rPr dirty="0" sz="1450" spc="60" b="1" i="1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dirty="0" sz="1450" spc="-30" b="1" i="1">
                <a:solidFill>
                  <a:srgbClr val="585858"/>
                </a:solidFill>
                <a:latin typeface="Tahoma"/>
                <a:cs typeface="Tahoma"/>
              </a:rPr>
              <a:t>Investigators</a:t>
            </a:r>
            <a:endParaRPr sz="14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363" y="134493"/>
            <a:ext cx="8613140" cy="1002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679575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latin typeface="Tahoma"/>
                <a:cs typeface="Tahoma"/>
              </a:rPr>
              <a:t>Complete vs. Culprit-Only  Revascularization </a:t>
            </a:r>
            <a:r>
              <a:rPr dirty="0" sz="3200" b="1">
                <a:latin typeface="Tahoma"/>
                <a:cs typeface="Tahoma"/>
              </a:rPr>
              <a:t>in </a:t>
            </a:r>
            <a:r>
              <a:rPr dirty="0" sz="3200" spc="-5" b="1">
                <a:latin typeface="Tahoma"/>
                <a:cs typeface="Tahoma"/>
              </a:rPr>
              <a:t>Older STEMI</a:t>
            </a:r>
            <a:r>
              <a:rPr dirty="0" sz="3200" spc="-60" b="1">
                <a:latin typeface="Tahoma"/>
                <a:cs typeface="Tahoma"/>
              </a:rPr>
              <a:t> </a:t>
            </a:r>
            <a:r>
              <a:rPr dirty="0" sz="3200" spc="-5" b="1">
                <a:latin typeface="Tahoma"/>
                <a:cs typeface="Tahoma"/>
              </a:rPr>
              <a:t>Patients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532" y="1161770"/>
            <a:ext cx="3004566" cy="3498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20795" y="1883486"/>
            <a:ext cx="4711065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dirty="0" sz="4000" spc="-5"/>
              <a:t>The</a:t>
            </a:r>
            <a:r>
              <a:rPr dirty="0" sz="4000" spc="-30"/>
              <a:t> </a:t>
            </a:r>
            <a:r>
              <a:rPr dirty="0" sz="4000" spc="-10"/>
              <a:t>EARTH-STEMI</a:t>
            </a:r>
            <a:endParaRPr sz="400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4000" spc="-10"/>
              <a:t>IPD</a:t>
            </a:r>
            <a:r>
              <a:rPr dirty="0" sz="4000" spc="-60"/>
              <a:t> </a:t>
            </a:r>
            <a:r>
              <a:rPr dirty="0" sz="4000" spc="-5"/>
              <a:t>meta-analysis</a:t>
            </a:r>
            <a:endParaRPr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35667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Primary</a:t>
            </a:r>
            <a:r>
              <a:rPr dirty="0" spc="-95"/>
              <a:t> </a:t>
            </a:r>
            <a:r>
              <a:rPr dirty="0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5440" y="224155"/>
            <a:ext cx="32048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(Death, MI or</a:t>
            </a:r>
            <a:r>
              <a:rPr dirty="0" sz="1400" spc="-40" b="1">
                <a:solidFill>
                  <a:srgbClr val="AD0F21"/>
                </a:solidFill>
                <a:latin typeface="Tahoma"/>
                <a:cs typeface="Tahoma"/>
              </a:rPr>
              <a:t> </a:t>
            </a:r>
            <a:r>
              <a:rPr dirty="0" sz="1400" b="1">
                <a:solidFill>
                  <a:srgbClr val="AD0F21"/>
                </a:solidFill>
                <a:latin typeface="Tahoma"/>
                <a:cs typeface="Tahoma"/>
              </a:rPr>
              <a:t>ID-revascularization)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38111" y="646404"/>
            <a:ext cx="5462016" cy="4085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76552" y="803275"/>
            <a:ext cx="1879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 b="1">
                <a:solidFill>
                  <a:srgbClr val="25A3FF"/>
                </a:solidFill>
                <a:latin typeface="Tahoma"/>
                <a:cs typeface="Tahoma"/>
              </a:rPr>
              <a:t>Pts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19084" y="3978276"/>
            <a:ext cx="934085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Culprit-only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19084" y="4415664"/>
            <a:ext cx="753110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Complete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0803" y="803275"/>
            <a:ext cx="22161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b="1">
                <a:solidFill>
                  <a:srgbClr val="25A3FF"/>
                </a:solidFill>
                <a:latin typeface="Tahoma"/>
                <a:cs typeface="Tahoma"/>
              </a:rPr>
              <a:t>532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8572" y="803275"/>
            <a:ext cx="22161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b="1">
                <a:solidFill>
                  <a:srgbClr val="25A3FF"/>
                </a:solidFill>
                <a:latin typeface="Tahoma"/>
                <a:cs typeface="Tahoma"/>
              </a:rPr>
              <a:t>434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36342" y="803275"/>
            <a:ext cx="22161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b="1">
                <a:solidFill>
                  <a:srgbClr val="25A3FF"/>
                </a:solidFill>
                <a:latin typeface="Tahoma"/>
                <a:cs typeface="Tahoma"/>
              </a:rPr>
              <a:t>283</a:t>
            </a:r>
            <a:endParaRPr sz="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64540" y="803275"/>
            <a:ext cx="22161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b="1">
                <a:solidFill>
                  <a:srgbClr val="25A3FF"/>
                </a:solidFill>
                <a:latin typeface="Tahoma"/>
                <a:cs typeface="Tahoma"/>
              </a:rPr>
              <a:t>161</a:t>
            </a:r>
            <a:endParaRPr sz="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35667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Primary</a:t>
            </a:r>
            <a:r>
              <a:rPr dirty="0" spc="-95"/>
              <a:t> </a:t>
            </a:r>
            <a:r>
              <a:rPr dirty="0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5440" y="224155"/>
            <a:ext cx="32048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(Death, MI or</a:t>
            </a:r>
            <a:r>
              <a:rPr dirty="0" sz="1400" spc="-40" b="1">
                <a:solidFill>
                  <a:srgbClr val="AD0F21"/>
                </a:solidFill>
                <a:latin typeface="Tahoma"/>
                <a:cs typeface="Tahoma"/>
              </a:rPr>
              <a:t> </a:t>
            </a:r>
            <a:r>
              <a:rPr dirty="0" sz="1400" b="1">
                <a:solidFill>
                  <a:srgbClr val="AD0F21"/>
                </a:solidFill>
                <a:latin typeface="Tahoma"/>
                <a:cs typeface="Tahoma"/>
              </a:rPr>
              <a:t>ID-revascularization)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38111" y="646404"/>
            <a:ext cx="5462016" cy="4085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8111" y="642924"/>
            <a:ext cx="5462016" cy="4078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91939" y="920724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5"/>
                </a:moveTo>
                <a:lnTo>
                  <a:pt x="1656207" y="3379215"/>
                </a:lnTo>
                <a:lnTo>
                  <a:pt x="1656207" y="0"/>
                </a:lnTo>
                <a:lnTo>
                  <a:pt x="0" y="0"/>
                </a:lnTo>
                <a:lnTo>
                  <a:pt x="0" y="33792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91939" y="920724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5"/>
                </a:moveTo>
                <a:lnTo>
                  <a:pt x="1656207" y="3379215"/>
                </a:lnTo>
                <a:lnTo>
                  <a:pt x="1656207" y="0"/>
                </a:lnTo>
                <a:lnTo>
                  <a:pt x="0" y="0"/>
                </a:lnTo>
                <a:lnTo>
                  <a:pt x="0" y="3379215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6069" y="2610357"/>
            <a:ext cx="0" cy="1689735"/>
          </a:xfrm>
          <a:custGeom>
            <a:avLst/>
            <a:gdLst/>
            <a:ahLst/>
            <a:cxnLst/>
            <a:rect l="l" t="t" r="r" b="b"/>
            <a:pathLst>
              <a:path w="0" h="1689735">
                <a:moveTo>
                  <a:pt x="0" y="1689582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91535" y="2139695"/>
            <a:ext cx="0" cy="2141855"/>
          </a:xfrm>
          <a:custGeom>
            <a:avLst/>
            <a:gdLst/>
            <a:ahLst/>
            <a:cxnLst/>
            <a:rect l="l" t="t" r="r" b="b"/>
            <a:pathLst>
              <a:path w="0" h="2141854">
                <a:moveTo>
                  <a:pt x="0" y="214155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19829" y="2139695"/>
            <a:ext cx="0" cy="2141855"/>
          </a:xfrm>
          <a:custGeom>
            <a:avLst/>
            <a:gdLst/>
            <a:ahLst/>
            <a:cxnLst/>
            <a:rect l="l" t="t" r="r" b="b"/>
            <a:pathLst>
              <a:path w="0" h="2141854">
                <a:moveTo>
                  <a:pt x="0" y="214155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55292" y="2265933"/>
            <a:ext cx="241426" cy="2303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70758" y="1844167"/>
            <a:ext cx="241427" cy="2303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99179" y="1834642"/>
            <a:ext cx="241300" cy="2303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610613" y="1762315"/>
            <a:ext cx="908685" cy="46545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dirty="0" sz="1200" b="1">
                <a:latin typeface="Tahoma"/>
                <a:cs typeface="Tahoma"/>
              </a:rPr>
              <a:t>0.74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dirty="0" sz="1200" spc="-5" b="1">
                <a:latin typeface="Tahoma"/>
                <a:cs typeface="Tahoma"/>
              </a:rPr>
              <a:t>(0.57-0.95)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56433" y="1307719"/>
            <a:ext cx="1863725" cy="46482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85"/>
              </a:spcBef>
              <a:tabLst>
                <a:tab pos="954405" algn="l"/>
              </a:tabLst>
            </a:pPr>
            <a:r>
              <a:rPr dirty="0" sz="1200" b="1">
                <a:latin typeface="Tahoma"/>
                <a:cs typeface="Tahoma"/>
              </a:rPr>
              <a:t>0.76	0.73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200" spc="-5" b="1">
                <a:latin typeface="Tahoma"/>
                <a:cs typeface="Tahoma"/>
              </a:rPr>
              <a:t>(0.60-0.95)</a:t>
            </a:r>
            <a:r>
              <a:rPr dirty="0" sz="1200" spc="204" b="1">
                <a:latin typeface="Tahoma"/>
                <a:cs typeface="Tahoma"/>
              </a:rPr>
              <a:t> </a:t>
            </a:r>
            <a:r>
              <a:rPr dirty="0" sz="1200" spc="-5" b="1">
                <a:latin typeface="Tahoma"/>
                <a:cs typeface="Tahoma"/>
              </a:rPr>
              <a:t>(0.59-0.91)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57928" y="1929371"/>
            <a:ext cx="4332732" cy="6157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35067" y="2002510"/>
            <a:ext cx="4399788" cy="6690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89932" y="1961146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89932" y="1961146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9525">
            <a:solidFill>
              <a:srgbClr val="DEF5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60976" y="2026920"/>
            <a:ext cx="1123950" cy="5676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617464" y="2026920"/>
            <a:ext cx="2652522" cy="5676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930895" y="2026920"/>
            <a:ext cx="448830" cy="56768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040623" y="2026920"/>
            <a:ext cx="1018794" cy="56768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908041" y="2096770"/>
            <a:ext cx="39852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Tahoma"/>
                <a:cs typeface="Tahoma"/>
              </a:rPr>
              <a:t>adjHR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0.78 (95%CI</a:t>
            </a:r>
            <a:r>
              <a:rPr dirty="0" sz="20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0.63-0.96)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19084" y="3978276"/>
            <a:ext cx="934085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Culprit-only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19084" y="4415664"/>
            <a:ext cx="753110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Complete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98842" y="2619248"/>
            <a:ext cx="146050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" b="1">
                <a:latin typeface="Tahoma"/>
                <a:cs typeface="Tahoma"/>
              </a:rPr>
              <a:t>P</a:t>
            </a:r>
            <a:r>
              <a:rPr dirty="0" sz="2600" spc="5" b="1">
                <a:latin typeface="Tahoma"/>
                <a:cs typeface="Tahoma"/>
              </a:rPr>
              <a:t>=</a:t>
            </a:r>
            <a:r>
              <a:rPr dirty="0" sz="2600" b="1">
                <a:latin typeface="Tahoma"/>
                <a:cs typeface="Tahoma"/>
              </a:rPr>
              <a:t>0.005</a:t>
            </a:r>
            <a:endParaRPr sz="2600">
              <a:latin typeface="Tahoma"/>
              <a:cs typeface="Tahoma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357502" y="815925"/>
          <a:ext cx="3417570" cy="269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220"/>
                <a:gridCol w="798195"/>
                <a:gridCol w="798195"/>
                <a:gridCol w="798194"/>
                <a:gridCol w="534034"/>
              </a:tblGrid>
              <a:tr h="134775">
                <a:tc>
                  <a:txBody>
                    <a:bodyPr/>
                    <a:lstStyle/>
                    <a:p>
                      <a:pPr marL="3175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spc="-5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Pts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532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434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283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161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</a:tr>
              <a:tr h="134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460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397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250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153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35667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Primary</a:t>
            </a:r>
            <a:r>
              <a:rPr dirty="0" spc="-95"/>
              <a:t> </a:t>
            </a:r>
            <a:r>
              <a:rPr dirty="0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5440" y="224155"/>
            <a:ext cx="32048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(Death, MI or</a:t>
            </a:r>
            <a:r>
              <a:rPr dirty="0" sz="1400" spc="-40" b="1">
                <a:solidFill>
                  <a:srgbClr val="AD0F21"/>
                </a:solidFill>
                <a:latin typeface="Tahoma"/>
                <a:cs typeface="Tahoma"/>
              </a:rPr>
              <a:t> </a:t>
            </a:r>
            <a:r>
              <a:rPr dirty="0" sz="1400" b="1">
                <a:solidFill>
                  <a:srgbClr val="AD0F21"/>
                </a:solidFill>
                <a:latin typeface="Tahoma"/>
                <a:cs typeface="Tahoma"/>
              </a:rPr>
              <a:t>ID-revascularization)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38111" y="646404"/>
            <a:ext cx="5462016" cy="4085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8111" y="642924"/>
            <a:ext cx="5462016" cy="4078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01540" y="2612123"/>
            <a:ext cx="4331208" cy="6157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77155" y="2683738"/>
            <a:ext cx="4399788" cy="66906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32401" y="2643771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32401" y="2643771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9525">
            <a:solidFill>
              <a:srgbClr val="DEF5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03064" y="2709672"/>
            <a:ext cx="1123950" cy="5676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559552" y="2709672"/>
            <a:ext cx="2652522" cy="5676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872983" y="2709672"/>
            <a:ext cx="448830" cy="5676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982711" y="2709672"/>
            <a:ext cx="1018794" cy="5676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850384" y="2638529"/>
            <a:ext cx="4109085" cy="1051560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2000" b="1">
                <a:solidFill>
                  <a:srgbClr val="FFFFFF"/>
                </a:solidFill>
                <a:latin typeface="Tahoma"/>
                <a:cs typeface="Tahoma"/>
              </a:rPr>
              <a:t>adjHR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0.83 (95%CI</a:t>
            </a:r>
            <a:r>
              <a:rPr dirty="0" sz="20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0.69-1.01)</a:t>
            </a:r>
            <a:endParaRPr sz="2000">
              <a:latin typeface="Tahoma"/>
              <a:cs typeface="Tahoma"/>
            </a:endParaRPr>
          </a:p>
          <a:p>
            <a:pPr marL="2660650">
              <a:lnSpc>
                <a:spcPct val="100000"/>
              </a:lnSpc>
              <a:spcBef>
                <a:spcPts val="1440"/>
              </a:spcBef>
            </a:pPr>
            <a:r>
              <a:rPr dirty="0" sz="2600" spc="-5" b="1">
                <a:latin typeface="Tahoma"/>
                <a:cs typeface="Tahoma"/>
              </a:rPr>
              <a:t>P</a:t>
            </a:r>
            <a:r>
              <a:rPr dirty="0" sz="2600" spc="5" b="1">
                <a:latin typeface="Tahoma"/>
                <a:cs typeface="Tahoma"/>
              </a:rPr>
              <a:t>=</a:t>
            </a:r>
            <a:r>
              <a:rPr dirty="0" sz="2600" b="1">
                <a:latin typeface="Tahoma"/>
                <a:cs typeface="Tahoma"/>
              </a:rPr>
              <a:t>0.063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19084" y="3978276"/>
            <a:ext cx="934085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Culprit-only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919084" y="4415664"/>
            <a:ext cx="753110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Complete</a:t>
            </a:r>
            <a:endParaRPr sz="1200">
              <a:latin typeface="Tahoma"/>
              <a:cs typeface="Tahoma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1357502" y="815925"/>
          <a:ext cx="4210685" cy="269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220"/>
                <a:gridCol w="798195"/>
                <a:gridCol w="798195"/>
                <a:gridCol w="798194"/>
                <a:gridCol w="829944"/>
                <a:gridCol w="497839"/>
              </a:tblGrid>
              <a:tr h="134775">
                <a:tc>
                  <a:txBody>
                    <a:bodyPr/>
                    <a:lstStyle/>
                    <a:p>
                      <a:pPr marL="3175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spc="-5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Pts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532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434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283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161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55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77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</a:tr>
              <a:tr h="134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460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397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250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153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30480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63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49250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Key </a:t>
            </a:r>
            <a:r>
              <a:rPr dirty="0"/>
              <a:t>secondary</a:t>
            </a:r>
            <a:r>
              <a:rPr dirty="0" spc="-90"/>
              <a:t> </a:t>
            </a:r>
            <a:r>
              <a:rPr dirty="0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8784" y="222250"/>
            <a:ext cx="15538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(CV </a:t>
            </a:r>
            <a:r>
              <a:rPr dirty="0" sz="1400" b="1">
                <a:solidFill>
                  <a:srgbClr val="AD0F21"/>
                </a:solidFill>
                <a:latin typeface="Tahoma"/>
                <a:cs typeface="Tahoma"/>
              </a:rPr>
              <a:t>Death </a:t>
            </a: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or</a:t>
            </a:r>
            <a:r>
              <a:rPr dirty="0" sz="1400" spc="-45" b="1">
                <a:solidFill>
                  <a:srgbClr val="AD0F21"/>
                </a:solidFill>
                <a:latin typeface="Tahoma"/>
                <a:cs typeface="Tahoma"/>
              </a:rPr>
              <a:t> </a:t>
            </a: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MI)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7582" y="621703"/>
            <a:ext cx="5538978" cy="41429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919084" y="3978276"/>
            <a:ext cx="934085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Culprit-only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19084" y="4415664"/>
            <a:ext cx="753110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Complete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49250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Key </a:t>
            </a:r>
            <a:r>
              <a:rPr dirty="0"/>
              <a:t>secondary</a:t>
            </a:r>
            <a:r>
              <a:rPr dirty="0" spc="-90"/>
              <a:t> </a:t>
            </a:r>
            <a:r>
              <a:rPr dirty="0"/>
              <a:t>endpoint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8784" y="222250"/>
            <a:ext cx="15538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(CV </a:t>
            </a:r>
            <a:r>
              <a:rPr dirty="0" sz="1400" b="1">
                <a:solidFill>
                  <a:srgbClr val="AD0F21"/>
                </a:solidFill>
                <a:latin typeface="Tahoma"/>
                <a:cs typeface="Tahoma"/>
              </a:rPr>
              <a:t>Death </a:t>
            </a: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or</a:t>
            </a:r>
            <a:r>
              <a:rPr dirty="0" sz="1400" spc="-45" b="1">
                <a:solidFill>
                  <a:srgbClr val="AD0F21"/>
                </a:solidFill>
                <a:latin typeface="Tahoma"/>
                <a:cs typeface="Tahoma"/>
              </a:rPr>
              <a:t> </a:t>
            </a:r>
            <a:r>
              <a:rPr dirty="0" sz="1400" spc="-5" b="1">
                <a:solidFill>
                  <a:srgbClr val="AD0F21"/>
                </a:solidFill>
                <a:latin typeface="Tahoma"/>
                <a:cs typeface="Tahoma"/>
              </a:rPr>
              <a:t>MI)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94600" y="3984459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09458" y="4431741"/>
            <a:ext cx="216535" cy="205104"/>
          </a:xfrm>
          <a:custGeom>
            <a:avLst/>
            <a:gdLst/>
            <a:ahLst/>
            <a:cxnLst/>
            <a:rect l="l" t="t" r="r" b="b"/>
            <a:pathLst>
              <a:path w="216534" h="205104">
                <a:moveTo>
                  <a:pt x="0" y="204990"/>
                </a:moveTo>
                <a:lnTo>
                  <a:pt x="216026" y="204990"/>
                </a:lnTo>
                <a:lnTo>
                  <a:pt x="216026" y="0"/>
                </a:lnTo>
                <a:lnTo>
                  <a:pt x="0" y="0"/>
                </a:lnTo>
                <a:lnTo>
                  <a:pt x="0" y="204990"/>
                </a:lnTo>
                <a:close/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91939" y="843572"/>
            <a:ext cx="1656714" cy="3379470"/>
          </a:xfrm>
          <a:custGeom>
            <a:avLst/>
            <a:gdLst/>
            <a:ahLst/>
            <a:cxnLst/>
            <a:rect l="l" t="t" r="r" b="b"/>
            <a:pathLst>
              <a:path w="1656714" h="3379470">
                <a:moveTo>
                  <a:pt x="0" y="3379216"/>
                </a:moveTo>
                <a:lnTo>
                  <a:pt x="1656207" y="3379216"/>
                </a:lnTo>
                <a:lnTo>
                  <a:pt x="1656207" y="0"/>
                </a:lnTo>
                <a:lnTo>
                  <a:pt x="0" y="0"/>
                </a:lnTo>
                <a:lnTo>
                  <a:pt x="0" y="3379216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7582" y="621690"/>
            <a:ext cx="5538978" cy="41430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6069" y="3219830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5">
                <a:moveTo>
                  <a:pt x="0" y="1080109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55292" y="2925952"/>
            <a:ext cx="241426" cy="230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10613" y="2422715"/>
            <a:ext cx="908685" cy="46545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dirty="0" sz="1200" b="1">
                <a:latin typeface="Tahoma"/>
                <a:cs typeface="Tahoma"/>
              </a:rPr>
              <a:t>0.72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200" spc="-5" b="1">
                <a:latin typeface="Tahoma"/>
                <a:cs typeface="Tahoma"/>
              </a:rPr>
              <a:t>(0.51-0.99)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03727" y="2643758"/>
            <a:ext cx="0" cy="1656714"/>
          </a:xfrm>
          <a:custGeom>
            <a:avLst/>
            <a:gdLst/>
            <a:ahLst/>
            <a:cxnLst/>
            <a:rect l="l" t="t" r="r" b="b"/>
            <a:pathLst>
              <a:path w="0" h="1656714">
                <a:moveTo>
                  <a:pt x="0" y="1656181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82951" y="2343023"/>
            <a:ext cx="241426" cy="2303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38526" y="1847214"/>
            <a:ext cx="908685" cy="46482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200" b="1">
                <a:latin typeface="Tahoma"/>
                <a:cs typeface="Tahoma"/>
              </a:rPr>
              <a:t>0.75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200" spc="-5" b="1">
                <a:latin typeface="Tahoma"/>
                <a:cs typeface="Tahoma"/>
              </a:rPr>
              <a:t>(0.56-1.02)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32021" y="2139695"/>
            <a:ext cx="0" cy="2148205"/>
          </a:xfrm>
          <a:custGeom>
            <a:avLst/>
            <a:gdLst/>
            <a:ahLst/>
            <a:cxnLst/>
            <a:rect l="l" t="t" r="r" b="b"/>
            <a:pathLst>
              <a:path w="0" h="2148204">
                <a:moveTo>
                  <a:pt x="0" y="2147874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11245" y="1838960"/>
            <a:ext cx="241426" cy="2303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59680" y="1563624"/>
            <a:ext cx="0" cy="2724150"/>
          </a:xfrm>
          <a:custGeom>
            <a:avLst/>
            <a:gdLst/>
            <a:ahLst/>
            <a:cxnLst/>
            <a:rect l="l" t="t" r="r" b="b"/>
            <a:pathLst>
              <a:path w="0" h="2724150">
                <a:moveTo>
                  <a:pt x="0" y="272394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38903" y="1262888"/>
            <a:ext cx="241426" cy="2303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266947" y="767076"/>
            <a:ext cx="1736725" cy="10407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 marL="826135">
              <a:lnSpc>
                <a:spcPct val="100000"/>
              </a:lnSpc>
              <a:spcBef>
                <a:spcPts val="385"/>
              </a:spcBef>
            </a:pPr>
            <a:r>
              <a:rPr dirty="0" sz="1200" b="1">
                <a:latin typeface="Tahoma"/>
                <a:cs typeface="Tahoma"/>
              </a:rPr>
              <a:t>0.74</a:t>
            </a:r>
            <a:endParaRPr sz="1200">
              <a:latin typeface="Tahoma"/>
              <a:cs typeface="Tahoma"/>
            </a:endParaRPr>
          </a:p>
          <a:p>
            <a:pPr algn="ctr" marL="827405">
              <a:lnSpc>
                <a:spcPct val="100000"/>
              </a:lnSpc>
              <a:spcBef>
                <a:spcPts val="285"/>
              </a:spcBef>
            </a:pPr>
            <a:r>
              <a:rPr dirty="0" sz="1200" spc="-5" b="1">
                <a:latin typeface="Tahoma"/>
                <a:cs typeface="Tahoma"/>
              </a:rPr>
              <a:t>(0.56-0.98)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ahoma"/>
              <a:cs typeface="Tahoma"/>
            </a:endParaRPr>
          </a:p>
          <a:p>
            <a:pPr algn="ctr" marR="821055">
              <a:lnSpc>
                <a:spcPct val="100000"/>
              </a:lnSpc>
            </a:pPr>
            <a:r>
              <a:rPr dirty="0" sz="1200" b="1">
                <a:latin typeface="Tahoma"/>
                <a:cs typeface="Tahoma"/>
              </a:rPr>
              <a:t>0.73</a:t>
            </a:r>
            <a:endParaRPr sz="1200">
              <a:latin typeface="Tahoma"/>
              <a:cs typeface="Tahoma"/>
            </a:endParaRPr>
          </a:p>
          <a:p>
            <a:pPr algn="ctr" marR="819785">
              <a:lnSpc>
                <a:spcPct val="100000"/>
              </a:lnSpc>
              <a:spcBef>
                <a:spcPts val="285"/>
              </a:spcBef>
            </a:pPr>
            <a:r>
              <a:rPr dirty="0" sz="1200" spc="-5" b="1">
                <a:latin typeface="Tahoma"/>
                <a:cs typeface="Tahoma"/>
              </a:rPr>
              <a:t>(0.54-0.97)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83835" y="1819643"/>
            <a:ext cx="4332732" cy="6157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60976" y="1892782"/>
            <a:ext cx="4383024" cy="6690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15585" y="1851672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15585" y="1851672"/>
            <a:ext cx="4220845" cy="504190"/>
          </a:xfrm>
          <a:custGeom>
            <a:avLst/>
            <a:gdLst/>
            <a:ahLst/>
            <a:cxnLst/>
            <a:rect l="l" t="t" r="r" b="b"/>
            <a:pathLst>
              <a:path w="4220845" h="504189">
                <a:moveTo>
                  <a:pt x="0" y="504050"/>
                </a:moveTo>
                <a:lnTo>
                  <a:pt x="4220845" y="504050"/>
                </a:lnTo>
                <a:lnTo>
                  <a:pt x="4220845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9525">
            <a:solidFill>
              <a:srgbClr val="DEF5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85359" y="1917192"/>
            <a:ext cx="1123950" cy="5676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641847" y="1917192"/>
            <a:ext cx="2652522" cy="5676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955280" y="1917192"/>
            <a:ext cx="448830" cy="56769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065007" y="1917192"/>
            <a:ext cx="1018794" cy="56769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933569" y="1987423"/>
            <a:ext cx="39852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Tahoma"/>
                <a:cs typeface="Tahoma"/>
              </a:rPr>
              <a:t>adjHR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0.76 (95%CI</a:t>
            </a:r>
            <a:r>
              <a:rPr dirty="0" sz="20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Tahoma"/>
                <a:cs typeface="Tahoma"/>
              </a:rPr>
              <a:t>0.58-0.99)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19084" y="3978276"/>
            <a:ext cx="934085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Culprit-only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19084" y="4415664"/>
            <a:ext cx="753110" cy="20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ahoma"/>
                <a:cs typeface="Tahoma"/>
              </a:rPr>
              <a:t>Complete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98842" y="2619248"/>
            <a:ext cx="146050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" b="1">
                <a:latin typeface="Tahoma"/>
                <a:cs typeface="Tahoma"/>
              </a:rPr>
              <a:t>P</a:t>
            </a:r>
            <a:r>
              <a:rPr dirty="0" sz="2600" spc="5" b="1">
                <a:latin typeface="Tahoma"/>
                <a:cs typeface="Tahoma"/>
              </a:rPr>
              <a:t>=</a:t>
            </a:r>
            <a:r>
              <a:rPr dirty="0" sz="2600" b="1">
                <a:latin typeface="Tahoma"/>
                <a:cs typeface="Tahoma"/>
              </a:rPr>
              <a:t>0.046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92090" y="930275"/>
            <a:ext cx="3816477" cy="2850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431038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Secondary</a:t>
            </a:r>
            <a:r>
              <a:rPr dirty="0" spc="-85"/>
              <a:t> </a:t>
            </a:r>
            <a:r>
              <a:rPr dirty="0" spc="-5"/>
              <a:t>Endpoints</a:t>
            </a:r>
          </a:p>
        </p:txBody>
      </p:sp>
      <p:sp>
        <p:nvSpPr>
          <p:cNvPr id="4" name="object 4"/>
          <p:cNvSpPr/>
          <p:nvPr/>
        </p:nvSpPr>
        <p:spPr>
          <a:xfrm>
            <a:off x="47244" y="821436"/>
            <a:ext cx="5018532" cy="2534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1154" y="837183"/>
          <a:ext cx="4916170" cy="2426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1750"/>
                <a:gridCol w="1541779"/>
                <a:gridCol w="782320"/>
              </a:tblGrid>
              <a:tr h="321208">
                <a:tc>
                  <a:txBody>
                    <a:bodyPr/>
                    <a:lstStyle/>
                    <a:p>
                      <a:pPr marL="29845">
                        <a:lnSpc>
                          <a:spcPts val="1565"/>
                        </a:lnSpc>
                        <a:spcBef>
                          <a:spcPts val="860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Outcome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C000"/>
                      </a:solidFill>
                      <a:prstDash val="solid"/>
                    </a:lnL>
                    <a:lnT w="1270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  <a:lnT w="12700">
                      <a:solidFill>
                        <a:srgbClr val="FFC000"/>
                      </a:solidFill>
                      <a:prstDash val="solid"/>
                    </a:lnT>
                  </a:tcPr>
                </a:tc>
              </a:tr>
              <a:tr h="4782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1420"/>
                        </a:lnSpc>
                      </a:pPr>
                      <a:r>
                        <a:rPr dirty="0" sz="1200" spc="-5" b="1">
                          <a:latin typeface="Tahoma"/>
                          <a:cs typeface="Tahoma"/>
                        </a:rPr>
                        <a:t>Hazard</a:t>
                      </a:r>
                      <a:r>
                        <a:rPr dirty="0" sz="1200" spc="-4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 b="1">
                          <a:latin typeface="Tahoma"/>
                          <a:cs typeface="Tahoma"/>
                        </a:rPr>
                        <a:t>Risk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R="51435">
                        <a:lnSpc>
                          <a:spcPts val="1350"/>
                        </a:lnSpc>
                        <a:spcBef>
                          <a:spcPts val="90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(95%</a:t>
                      </a:r>
                      <a:r>
                        <a:rPr dirty="0" sz="12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CI)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P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45415">
                    <a:lnR w="12700">
                      <a:solidFill>
                        <a:srgbClr val="FFC000"/>
                      </a:solidFill>
                      <a:prstDash val="solid"/>
                    </a:lnR>
                  </a:tcPr>
                </a:tc>
              </a:tr>
              <a:tr h="323976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Death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C000"/>
                      </a:solidFill>
                      <a:prstDash val="soli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143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1.03</a:t>
                      </a:r>
                      <a:r>
                        <a:rPr dirty="0" sz="12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(0.80-1.32)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731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0.818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1120">
                    <a:lnR w="12700">
                      <a:solidFill>
                        <a:srgbClr val="FFC000"/>
                      </a:solidFill>
                      <a:prstDash val="solid"/>
                    </a:lnR>
                    <a:solidFill>
                      <a:srgbClr val="CCFFCC"/>
                    </a:solidFill>
                  </a:tcPr>
                </a:tc>
              </a:tr>
              <a:tr h="320655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Cardiovascular</a:t>
                      </a:r>
                      <a:r>
                        <a:rPr dirty="0" sz="1400" spc="-2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death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C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143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spc="-10">
                          <a:latin typeface="Tahoma"/>
                          <a:cs typeface="Tahoma"/>
                        </a:rPr>
                        <a:t>0.79</a:t>
                      </a:r>
                      <a:r>
                        <a:rPr dirty="0" sz="1200" spc="-3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(0.56-1.02)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731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0.184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7310">
                    <a:lnR w="12700">
                      <a:solidFill>
                        <a:srgbClr val="FFC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</a:tr>
              <a:tr h="327425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Non-cardiovascular</a:t>
                      </a:r>
                      <a:r>
                        <a:rPr dirty="0" sz="1400" spc="-3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death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FFC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143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1.40</a:t>
                      </a:r>
                      <a:r>
                        <a:rPr dirty="0" sz="1200" spc="-3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(0.97-2.02)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048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0.115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0485">
                    <a:lnR w="12700">
                      <a:solidFill>
                        <a:srgbClr val="FFC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</a:tr>
              <a:tr h="320846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Myocardial</a:t>
                      </a:r>
                      <a:r>
                        <a:rPr dirty="0" sz="1400" spc="-2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infarction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C000"/>
                      </a:solidFill>
                      <a:prstDash val="soli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143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spc="-10">
                          <a:latin typeface="Tahoma"/>
                          <a:cs typeface="Tahoma"/>
                        </a:rPr>
                        <a:t>0.73</a:t>
                      </a:r>
                      <a:r>
                        <a:rPr dirty="0" sz="1200" spc="-3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(0.47-1.13)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731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0.161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67310">
                    <a:lnR w="12700">
                      <a:solidFill>
                        <a:srgbClr val="FFC000"/>
                      </a:solidFill>
                      <a:prstDash val="solid"/>
                    </a:lnR>
                    <a:solidFill>
                      <a:srgbClr val="CCFFCC"/>
                    </a:solidFill>
                  </a:tcPr>
                </a:tc>
              </a:tr>
              <a:tr h="327132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ID-revascularization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FFC000"/>
                      </a:solidFill>
                      <a:prstDash val="soli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 b="1">
                          <a:latin typeface="Tahoma"/>
                          <a:cs typeface="Tahoma"/>
                        </a:rPr>
                        <a:t>0.52</a:t>
                      </a:r>
                      <a:r>
                        <a:rPr dirty="0" sz="1200" spc="-3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 b="1">
                          <a:latin typeface="Tahoma"/>
                          <a:cs typeface="Tahoma"/>
                        </a:rPr>
                        <a:t>(0.34-0.85)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0485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 b="1">
                          <a:latin typeface="Tahoma"/>
                          <a:cs typeface="Tahoma"/>
                        </a:rPr>
                        <a:t>0.002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0485">
                    <a:lnR w="12700">
                      <a:solidFill>
                        <a:srgbClr val="FFC000"/>
                      </a:solidFill>
                      <a:prstDash val="solid"/>
                    </a:ln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76419" y="1620011"/>
            <a:ext cx="648335" cy="324485"/>
          </a:xfrm>
          <a:custGeom>
            <a:avLst/>
            <a:gdLst/>
            <a:ahLst/>
            <a:cxnLst/>
            <a:rect l="l" t="t" r="r" b="b"/>
            <a:pathLst>
              <a:path w="648335" h="324485">
                <a:moveTo>
                  <a:pt x="486028" y="0"/>
                </a:moveTo>
                <a:lnTo>
                  <a:pt x="486028" y="80899"/>
                </a:lnTo>
                <a:lnTo>
                  <a:pt x="0" y="80899"/>
                </a:lnTo>
                <a:lnTo>
                  <a:pt x="0" y="242950"/>
                </a:lnTo>
                <a:lnTo>
                  <a:pt x="486028" y="242950"/>
                </a:lnTo>
                <a:lnTo>
                  <a:pt x="486028" y="323976"/>
                </a:lnTo>
                <a:lnTo>
                  <a:pt x="648080" y="161925"/>
                </a:lnTo>
                <a:lnTo>
                  <a:pt x="486028" y="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76419" y="1620011"/>
            <a:ext cx="648335" cy="324485"/>
          </a:xfrm>
          <a:custGeom>
            <a:avLst/>
            <a:gdLst/>
            <a:ahLst/>
            <a:cxnLst/>
            <a:rect l="l" t="t" r="r" b="b"/>
            <a:pathLst>
              <a:path w="648335" h="324485">
                <a:moveTo>
                  <a:pt x="0" y="80899"/>
                </a:moveTo>
                <a:lnTo>
                  <a:pt x="486028" y="80899"/>
                </a:lnTo>
                <a:lnTo>
                  <a:pt x="486028" y="0"/>
                </a:lnTo>
                <a:lnTo>
                  <a:pt x="648080" y="161925"/>
                </a:lnTo>
                <a:lnTo>
                  <a:pt x="486028" y="323976"/>
                </a:lnTo>
                <a:lnTo>
                  <a:pt x="486028" y="242950"/>
                </a:lnTo>
                <a:lnTo>
                  <a:pt x="0" y="242950"/>
                </a:lnTo>
                <a:lnTo>
                  <a:pt x="0" y="808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57503" y="3645509"/>
            <a:ext cx="7466965" cy="897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180" marR="5080" indent="-30480">
              <a:lnSpc>
                <a:spcPct val="130100"/>
              </a:lnSpc>
              <a:spcBef>
                <a:spcPts val="100"/>
              </a:spcBef>
            </a:pPr>
            <a:r>
              <a:rPr dirty="0" sz="2200" spc="-10" b="1">
                <a:latin typeface="Tahoma"/>
                <a:cs typeface="Tahoma"/>
              </a:rPr>
              <a:t>The </a:t>
            </a:r>
            <a:r>
              <a:rPr dirty="0" sz="2200" spc="-5" b="1">
                <a:latin typeface="Tahoma"/>
                <a:cs typeface="Tahoma"/>
              </a:rPr>
              <a:t>early reduction in cardiac events is subsequently  balanced by </a:t>
            </a:r>
            <a:r>
              <a:rPr dirty="0" sz="2200" b="1">
                <a:latin typeface="Tahoma"/>
                <a:cs typeface="Tahoma"/>
              </a:rPr>
              <a:t>an </a:t>
            </a:r>
            <a:r>
              <a:rPr dirty="0" sz="2200" spc="-5" b="1">
                <a:latin typeface="Tahoma"/>
                <a:cs typeface="Tahoma"/>
              </a:rPr>
              <a:t>increase in non-cardiovascular</a:t>
            </a:r>
            <a:r>
              <a:rPr dirty="0" sz="2200" spc="130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death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56197" y="2067686"/>
            <a:ext cx="0" cy="1368425"/>
          </a:xfrm>
          <a:custGeom>
            <a:avLst/>
            <a:gdLst/>
            <a:ahLst/>
            <a:cxnLst/>
            <a:rect l="l" t="t" r="r" b="b"/>
            <a:pathLst>
              <a:path w="0" h="1368425">
                <a:moveTo>
                  <a:pt x="0" y="136817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24268" y="2067686"/>
            <a:ext cx="0" cy="1372235"/>
          </a:xfrm>
          <a:custGeom>
            <a:avLst/>
            <a:gdLst/>
            <a:ahLst/>
            <a:cxnLst/>
            <a:rect l="l" t="t" r="r" b="b"/>
            <a:pathLst>
              <a:path w="0" h="1372235">
                <a:moveTo>
                  <a:pt x="0" y="1372108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308342" y="2067686"/>
            <a:ext cx="0" cy="1368425"/>
          </a:xfrm>
          <a:custGeom>
            <a:avLst/>
            <a:gdLst/>
            <a:ahLst/>
            <a:cxnLst/>
            <a:rect l="l" t="t" r="r" b="b"/>
            <a:pathLst>
              <a:path w="0" h="1368425">
                <a:moveTo>
                  <a:pt x="0" y="136817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868411" y="2067686"/>
            <a:ext cx="0" cy="1368425"/>
          </a:xfrm>
          <a:custGeom>
            <a:avLst/>
            <a:gdLst/>
            <a:ahLst/>
            <a:cxnLst/>
            <a:rect l="l" t="t" r="r" b="b"/>
            <a:pathLst>
              <a:path w="0" h="1368425">
                <a:moveTo>
                  <a:pt x="0" y="136817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125083" y="1810257"/>
            <a:ext cx="16706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ahoma"/>
                <a:cs typeface="Tahoma"/>
              </a:rPr>
              <a:t>No </a:t>
            </a:r>
            <a:r>
              <a:rPr dirty="0" sz="1200" spc="-5" b="1">
                <a:latin typeface="Tahoma"/>
                <a:cs typeface="Tahoma"/>
              </a:rPr>
              <a:t>signal until</a:t>
            </a:r>
            <a:r>
              <a:rPr dirty="0" sz="1200" spc="-80" b="1">
                <a:latin typeface="Tahoma"/>
                <a:cs typeface="Tahoma"/>
              </a:rPr>
              <a:t> </a:t>
            </a:r>
            <a:r>
              <a:rPr dirty="0" sz="1200" spc="-5" b="1">
                <a:latin typeface="Tahoma"/>
                <a:cs typeface="Tahoma"/>
              </a:rPr>
              <a:t>4-year</a:t>
            </a:r>
            <a:endParaRPr sz="1200">
              <a:latin typeface="Tahoma"/>
              <a:cs typeface="Tahoma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637529" y="1103656"/>
          <a:ext cx="2974975" cy="270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285"/>
                <a:gridCol w="575945"/>
                <a:gridCol w="532765"/>
                <a:gridCol w="541654"/>
                <a:gridCol w="588010"/>
                <a:gridCol w="363219"/>
              </a:tblGrid>
              <a:tr h="135239">
                <a:tc>
                  <a:txBody>
                    <a:bodyPr/>
                    <a:lstStyle/>
                    <a:p>
                      <a:pPr marL="31750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spc="-5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Pts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588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501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323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187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6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89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635"/>
                </a:tc>
              </a:tr>
              <a:tr h="134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481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423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267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167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865"/>
                        </a:lnSpc>
                        <a:spcBef>
                          <a:spcPts val="95"/>
                        </a:spcBef>
                      </a:pPr>
                      <a:r>
                        <a:rPr dirty="0" sz="800" b="1">
                          <a:solidFill>
                            <a:srgbClr val="25A3FF"/>
                          </a:solidFill>
                          <a:latin typeface="Tahoma"/>
                          <a:cs typeface="Tahoma"/>
                        </a:rPr>
                        <a:t>72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1206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347599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Safety</a:t>
            </a:r>
            <a:r>
              <a:rPr dirty="0" spc="-90"/>
              <a:t> </a:t>
            </a:r>
            <a:r>
              <a:rPr dirty="0" spc="-5"/>
              <a:t>Endpoints</a:t>
            </a:r>
          </a:p>
        </p:txBody>
      </p:sp>
      <p:sp>
        <p:nvSpPr>
          <p:cNvPr id="3" name="object 3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18952" y="3633645"/>
            <a:ext cx="401955" cy="702945"/>
          </a:xfrm>
          <a:custGeom>
            <a:avLst/>
            <a:gdLst/>
            <a:ahLst/>
            <a:cxnLst/>
            <a:rect l="l" t="t" r="r" b="b"/>
            <a:pathLst>
              <a:path w="401955" h="702945">
                <a:moveTo>
                  <a:pt x="0" y="702587"/>
                </a:moveTo>
                <a:lnTo>
                  <a:pt x="401923" y="702587"/>
                </a:lnTo>
                <a:lnTo>
                  <a:pt x="401923" y="0"/>
                </a:lnTo>
                <a:lnTo>
                  <a:pt x="0" y="0"/>
                </a:lnTo>
                <a:lnTo>
                  <a:pt x="0" y="702587"/>
                </a:lnTo>
                <a:close/>
              </a:path>
            </a:pathLst>
          </a:custGeom>
          <a:solidFill>
            <a:srgbClr val="F8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18952" y="3633611"/>
            <a:ext cx="400685" cy="701675"/>
          </a:xfrm>
          <a:custGeom>
            <a:avLst/>
            <a:gdLst/>
            <a:ahLst/>
            <a:cxnLst/>
            <a:rect l="l" t="t" r="r" b="b"/>
            <a:pathLst>
              <a:path w="400685" h="701675">
                <a:moveTo>
                  <a:pt x="0" y="701262"/>
                </a:moveTo>
                <a:lnTo>
                  <a:pt x="0" y="0"/>
                </a:lnTo>
                <a:lnTo>
                  <a:pt x="400565" y="0"/>
                </a:lnTo>
                <a:lnTo>
                  <a:pt x="400565" y="701262"/>
                </a:lnTo>
              </a:path>
            </a:pathLst>
          </a:custGeom>
          <a:ln w="81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22007" y="4025028"/>
            <a:ext cx="401955" cy="311785"/>
          </a:xfrm>
          <a:custGeom>
            <a:avLst/>
            <a:gdLst/>
            <a:ahLst/>
            <a:cxnLst/>
            <a:rect l="l" t="t" r="r" b="b"/>
            <a:pathLst>
              <a:path w="401955" h="311785">
                <a:moveTo>
                  <a:pt x="0" y="311204"/>
                </a:moveTo>
                <a:lnTo>
                  <a:pt x="401923" y="311204"/>
                </a:lnTo>
                <a:lnTo>
                  <a:pt x="401923" y="0"/>
                </a:lnTo>
                <a:lnTo>
                  <a:pt x="0" y="0"/>
                </a:lnTo>
                <a:lnTo>
                  <a:pt x="0" y="311204"/>
                </a:lnTo>
                <a:close/>
              </a:path>
            </a:pathLst>
          </a:custGeom>
          <a:solidFill>
            <a:srgbClr val="F8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22007" y="4024994"/>
            <a:ext cx="400685" cy="309880"/>
          </a:xfrm>
          <a:custGeom>
            <a:avLst/>
            <a:gdLst/>
            <a:ahLst/>
            <a:cxnLst/>
            <a:rect l="l" t="t" r="r" b="b"/>
            <a:pathLst>
              <a:path w="400685" h="309879">
                <a:moveTo>
                  <a:pt x="0" y="309879"/>
                </a:moveTo>
                <a:lnTo>
                  <a:pt x="0" y="0"/>
                </a:lnTo>
                <a:lnTo>
                  <a:pt x="400565" y="0"/>
                </a:lnTo>
                <a:lnTo>
                  <a:pt x="400565" y="309879"/>
                </a:lnTo>
              </a:path>
            </a:pathLst>
          </a:custGeom>
          <a:ln w="81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23704" y="3480081"/>
            <a:ext cx="401955" cy="856615"/>
          </a:xfrm>
          <a:custGeom>
            <a:avLst/>
            <a:gdLst/>
            <a:ahLst/>
            <a:cxnLst/>
            <a:rect l="l" t="t" r="r" b="b"/>
            <a:pathLst>
              <a:path w="401954" h="856614">
                <a:moveTo>
                  <a:pt x="0" y="856151"/>
                </a:moveTo>
                <a:lnTo>
                  <a:pt x="401923" y="856151"/>
                </a:lnTo>
                <a:lnTo>
                  <a:pt x="401923" y="0"/>
                </a:lnTo>
                <a:lnTo>
                  <a:pt x="0" y="0"/>
                </a:lnTo>
                <a:lnTo>
                  <a:pt x="0" y="856151"/>
                </a:lnTo>
                <a:close/>
              </a:path>
            </a:pathLst>
          </a:custGeom>
          <a:solidFill>
            <a:srgbClr val="F8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23704" y="3480047"/>
            <a:ext cx="400685" cy="855344"/>
          </a:xfrm>
          <a:custGeom>
            <a:avLst/>
            <a:gdLst/>
            <a:ahLst/>
            <a:cxnLst/>
            <a:rect l="l" t="t" r="r" b="b"/>
            <a:pathLst>
              <a:path w="400685" h="855345">
                <a:moveTo>
                  <a:pt x="0" y="854826"/>
                </a:moveTo>
                <a:lnTo>
                  <a:pt x="0" y="0"/>
                </a:lnTo>
                <a:lnTo>
                  <a:pt x="400565" y="0"/>
                </a:lnTo>
                <a:lnTo>
                  <a:pt x="400565" y="854826"/>
                </a:lnTo>
              </a:path>
            </a:pathLst>
          </a:custGeom>
          <a:ln w="81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26759" y="2323597"/>
            <a:ext cx="401955" cy="2012950"/>
          </a:xfrm>
          <a:custGeom>
            <a:avLst/>
            <a:gdLst/>
            <a:ahLst/>
            <a:cxnLst/>
            <a:rect l="l" t="t" r="r" b="b"/>
            <a:pathLst>
              <a:path w="401954" h="2012950">
                <a:moveTo>
                  <a:pt x="0" y="2012635"/>
                </a:moveTo>
                <a:lnTo>
                  <a:pt x="401923" y="2012635"/>
                </a:lnTo>
                <a:lnTo>
                  <a:pt x="401923" y="0"/>
                </a:lnTo>
                <a:lnTo>
                  <a:pt x="0" y="0"/>
                </a:lnTo>
                <a:lnTo>
                  <a:pt x="0" y="2012635"/>
                </a:lnTo>
                <a:close/>
              </a:path>
            </a:pathLst>
          </a:custGeom>
          <a:solidFill>
            <a:srgbClr val="F8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926759" y="2323563"/>
            <a:ext cx="400685" cy="2011680"/>
          </a:xfrm>
          <a:custGeom>
            <a:avLst/>
            <a:gdLst/>
            <a:ahLst/>
            <a:cxnLst/>
            <a:rect l="l" t="t" r="r" b="b"/>
            <a:pathLst>
              <a:path w="400685" h="2011679">
                <a:moveTo>
                  <a:pt x="0" y="2011310"/>
                </a:moveTo>
                <a:lnTo>
                  <a:pt x="0" y="0"/>
                </a:lnTo>
                <a:lnTo>
                  <a:pt x="400565" y="0"/>
                </a:lnTo>
                <a:lnTo>
                  <a:pt x="400565" y="201131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19518" y="3730132"/>
            <a:ext cx="401955" cy="606425"/>
          </a:xfrm>
          <a:custGeom>
            <a:avLst/>
            <a:gdLst/>
            <a:ahLst/>
            <a:cxnLst/>
            <a:rect l="l" t="t" r="r" b="b"/>
            <a:pathLst>
              <a:path w="401955" h="606425">
                <a:moveTo>
                  <a:pt x="0" y="606100"/>
                </a:moveTo>
                <a:lnTo>
                  <a:pt x="401923" y="606100"/>
                </a:lnTo>
                <a:lnTo>
                  <a:pt x="401923" y="0"/>
                </a:lnTo>
                <a:lnTo>
                  <a:pt x="0" y="0"/>
                </a:lnTo>
                <a:lnTo>
                  <a:pt x="0" y="606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19518" y="3730098"/>
            <a:ext cx="400685" cy="605155"/>
          </a:xfrm>
          <a:custGeom>
            <a:avLst/>
            <a:gdLst/>
            <a:ahLst/>
            <a:cxnLst/>
            <a:rect l="l" t="t" r="r" b="b"/>
            <a:pathLst>
              <a:path w="400685" h="605154">
                <a:moveTo>
                  <a:pt x="0" y="604775"/>
                </a:moveTo>
                <a:lnTo>
                  <a:pt x="0" y="0"/>
                </a:lnTo>
                <a:lnTo>
                  <a:pt x="400565" y="0"/>
                </a:lnTo>
                <a:lnTo>
                  <a:pt x="400565" y="604775"/>
                </a:lnTo>
              </a:path>
            </a:pathLst>
          </a:custGeom>
          <a:ln w="8149">
            <a:solidFill>
              <a:srgbClr val="9F9FA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22573" y="4048131"/>
            <a:ext cx="401955" cy="288290"/>
          </a:xfrm>
          <a:custGeom>
            <a:avLst/>
            <a:gdLst/>
            <a:ahLst/>
            <a:cxnLst/>
            <a:rect l="l" t="t" r="r" b="b"/>
            <a:pathLst>
              <a:path w="401954" h="288289">
                <a:moveTo>
                  <a:pt x="0" y="288101"/>
                </a:moveTo>
                <a:lnTo>
                  <a:pt x="401923" y="288101"/>
                </a:lnTo>
                <a:lnTo>
                  <a:pt x="401923" y="0"/>
                </a:lnTo>
                <a:lnTo>
                  <a:pt x="0" y="0"/>
                </a:lnTo>
                <a:lnTo>
                  <a:pt x="0" y="28810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22573" y="4048131"/>
            <a:ext cx="400685" cy="287020"/>
          </a:xfrm>
          <a:custGeom>
            <a:avLst/>
            <a:gdLst/>
            <a:ahLst/>
            <a:cxnLst/>
            <a:rect l="l" t="t" r="r" b="b"/>
            <a:pathLst>
              <a:path w="400685" h="287020">
                <a:moveTo>
                  <a:pt x="0" y="286742"/>
                </a:moveTo>
                <a:lnTo>
                  <a:pt x="0" y="0"/>
                </a:lnTo>
                <a:lnTo>
                  <a:pt x="400565" y="0"/>
                </a:lnTo>
                <a:lnTo>
                  <a:pt x="400565" y="286742"/>
                </a:lnTo>
              </a:path>
            </a:pathLst>
          </a:custGeom>
          <a:ln w="8151">
            <a:solidFill>
              <a:srgbClr val="9F9FA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25628" y="3239543"/>
            <a:ext cx="401955" cy="1097280"/>
          </a:xfrm>
          <a:custGeom>
            <a:avLst/>
            <a:gdLst/>
            <a:ahLst/>
            <a:cxnLst/>
            <a:rect l="l" t="t" r="r" b="b"/>
            <a:pathLst>
              <a:path w="401954" h="1097279">
                <a:moveTo>
                  <a:pt x="0" y="1096689"/>
                </a:moveTo>
                <a:lnTo>
                  <a:pt x="401923" y="1096689"/>
                </a:lnTo>
                <a:lnTo>
                  <a:pt x="401923" y="0"/>
                </a:lnTo>
                <a:lnTo>
                  <a:pt x="0" y="0"/>
                </a:lnTo>
                <a:lnTo>
                  <a:pt x="0" y="10966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25628" y="3239509"/>
            <a:ext cx="400685" cy="1095375"/>
          </a:xfrm>
          <a:custGeom>
            <a:avLst/>
            <a:gdLst/>
            <a:ahLst/>
            <a:cxnLst/>
            <a:rect l="l" t="t" r="r" b="b"/>
            <a:pathLst>
              <a:path w="400685" h="1095375">
                <a:moveTo>
                  <a:pt x="0" y="1095364"/>
                </a:moveTo>
                <a:lnTo>
                  <a:pt x="0" y="0"/>
                </a:lnTo>
                <a:lnTo>
                  <a:pt x="400565" y="0"/>
                </a:lnTo>
                <a:lnTo>
                  <a:pt x="400565" y="1095364"/>
                </a:lnTo>
              </a:path>
            </a:pathLst>
          </a:custGeom>
          <a:ln w="8147">
            <a:solidFill>
              <a:srgbClr val="9F9FA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327325" y="1690316"/>
            <a:ext cx="401955" cy="2646045"/>
          </a:xfrm>
          <a:custGeom>
            <a:avLst/>
            <a:gdLst/>
            <a:ahLst/>
            <a:cxnLst/>
            <a:rect l="l" t="t" r="r" b="b"/>
            <a:pathLst>
              <a:path w="401954" h="2646045">
                <a:moveTo>
                  <a:pt x="0" y="2645916"/>
                </a:moveTo>
                <a:lnTo>
                  <a:pt x="401923" y="2645916"/>
                </a:lnTo>
                <a:lnTo>
                  <a:pt x="401923" y="0"/>
                </a:lnTo>
                <a:lnTo>
                  <a:pt x="0" y="0"/>
                </a:lnTo>
                <a:lnTo>
                  <a:pt x="0" y="2645916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27325" y="1690282"/>
            <a:ext cx="400685" cy="2644775"/>
          </a:xfrm>
          <a:custGeom>
            <a:avLst/>
            <a:gdLst/>
            <a:ahLst/>
            <a:cxnLst/>
            <a:rect l="l" t="t" r="r" b="b"/>
            <a:pathLst>
              <a:path w="400685" h="2644775">
                <a:moveTo>
                  <a:pt x="0" y="2644591"/>
                </a:moveTo>
                <a:lnTo>
                  <a:pt x="0" y="0"/>
                </a:lnTo>
                <a:lnTo>
                  <a:pt x="400565" y="0"/>
                </a:lnTo>
                <a:lnTo>
                  <a:pt x="400565" y="2644591"/>
                </a:lnTo>
              </a:path>
            </a:pathLst>
          </a:custGeom>
          <a:ln w="8147">
            <a:solidFill>
              <a:srgbClr val="9F9FA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20516" y="2690457"/>
            <a:ext cx="139700" cy="116205"/>
          </a:xfrm>
          <a:prstGeom prst="rect">
            <a:avLst/>
          </a:prstGeom>
        </p:spPr>
        <p:txBody>
          <a:bodyPr wrap="square" lIns="0" tIns="317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b="1"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34850" y="4412828"/>
            <a:ext cx="3651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S</a:t>
            </a:r>
            <a:r>
              <a:rPr dirty="0" sz="650" spc="-9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t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r</a:t>
            </a:r>
            <a:r>
              <a:rPr dirty="0" sz="650" spc="-9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o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45" b="1">
                <a:latin typeface="Tahoma"/>
                <a:cs typeface="Tahoma"/>
              </a:rPr>
              <a:t>ke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9178" y="4412828"/>
            <a:ext cx="9626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S</a:t>
            </a:r>
            <a:r>
              <a:rPr dirty="0" sz="650" spc="-7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t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e</a:t>
            </a:r>
            <a:r>
              <a:rPr dirty="0" sz="650" spc="-5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n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t</a:t>
            </a:r>
            <a:r>
              <a:rPr dirty="0" sz="650" spc="19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t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h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r</a:t>
            </a:r>
            <a:r>
              <a:rPr dirty="0" sz="650" spc="-7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o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10" b="1">
                <a:latin typeface="Tahoma"/>
                <a:cs typeface="Tahoma"/>
              </a:rPr>
              <a:t>m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b</a:t>
            </a:r>
            <a:r>
              <a:rPr dirty="0" sz="650" spc="-7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o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s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is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14199" y="4412828"/>
            <a:ext cx="817244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10" b="1">
                <a:latin typeface="Tahoma"/>
                <a:cs typeface="Tahoma"/>
              </a:rPr>
              <a:t>M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a</a:t>
            </a:r>
            <a:r>
              <a:rPr dirty="0" sz="650" spc="-50" b="1">
                <a:latin typeface="Tahoma"/>
                <a:cs typeface="Tahoma"/>
              </a:rPr>
              <a:t> </a:t>
            </a:r>
            <a:r>
              <a:rPr dirty="0" sz="650" spc="20" b="1">
                <a:latin typeface="Tahoma"/>
                <a:cs typeface="Tahoma"/>
              </a:rPr>
              <a:t>jo</a:t>
            </a:r>
            <a:r>
              <a:rPr dirty="0" sz="650" spc="-7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r</a:t>
            </a:r>
            <a:r>
              <a:rPr dirty="0" sz="650" spc="18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B</a:t>
            </a:r>
            <a:r>
              <a:rPr dirty="0" sz="650" spc="-11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le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e</a:t>
            </a:r>
            <a:r>
              <a:rPr dirty="0" sz="650" spc="-5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d</a:t>
            </a:r>
            <a:r>
              <a:rPr dirty="0" sz="650" spc="-7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in</a:t>
            </a:r>
            <a:r>
              <a:rPr dirty="0" sz="650" spc="-8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g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18216" y="4412828"/>
            <a:ext cx="41655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C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A</a:t>
            </a:r>
            <a:r>
              <a:rPr dirty="0" sz="650" spc="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-</a:t>
            </a:r>
            <a:r>
              <a:rPr dirty="0" sz="650" spc="-8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A</a:t>
            </a:r>
            <a:r>
              <a:rPr dirty="0" sz="650" spc="10" b="1">
                <a:latin typeface="Tahoma"/>
                <a:cs typeface="Tahoma"/>
              </a:rPr>
              <a:t> </a:t>
            </a:r>
            <a:r>
              <a:rPr dirty="0" sz="650" spc="45" b="1">
                <a:latin typeface="Tahoma"/>
                <a:cs typeface="Tahoma"/>
              </a:rPr>
              <a:t>KI</a:t>
            </a:r>
            <a:endParaRPr sz="65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13917" y="4334874"/>
            <a:ext cx="4819015" cy="0"/>
          </a:xfrm>
          <a:custGeom>
            <a:avLst/>
            <a:gdLst/>
            <a:ahLst/>
            <a:cxnLst/>
            <a:rect l="l" t="t" r="r" b="b"/>
            <a:pathLst>
              <a:path w="4819015" h="0">
                <a:moveTo>
                  <a:pt x="0" y="0"/>
                </a:moveTo>
                <a:lnTo>
                  <a:pt x="4819008" y="0"/>
                </a:lnTo>
              </a:path>
            </a:pathLst>
          </a:custGeom>
          <a:ln w="81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18160" y="4334874"/>
            <a:ext cx="0" cy="46355"/>
          </a:xfrm>
          <a:custGeom>
            <a:avLst/>
            <a:gdLst/>
            <a:ahLst/>
            <a:cxnLst/>
            <a:rect l="l" t="t" r="r" b="b"/>
            <a:pathLst>
              <a:path w="0" h="46354">
                <a:moveTo>
                  <a:pt x="0" y="46205"/>
                </a:moveTo>
                <a:lnTo>
                  <a:pt x="0" y="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21215" y="4334874"/>
            <a:ext cx="0" cy="46355"/>
          </a:xfrm>
          <a:custGeom>
            <a:avLst/>
            <a:gdLst/>
            <a:ahLst/>
            <a:cxnLst/>
            <a:rect l="l" t="t" r="r" b="b"/>
            <a:pathLst>
              <a:path w="0" h="46354">
                <a:moveTo>
                  <a:pt x="0" y="46205"/>
                </a:moveTo>
                <a:lnTo>
                  <a:pt x="0" y="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24270" y="4334874"/>
            <a:ext cx="0" cy="46355"/>
          </a:xfrm>
          <a:custGeom>
            <a:avLst/>
            <a:gdLst/>
            <a:ahLst/>
            <a:cxnLst/>
            <a:rect l="l" t="t" r="r" b="b"/>
            <a:pathLst>
              <a:path w="0" h="46354">
                <a:moveTo>
                  <a:pt x="0" y="46205"/>
                </a:moveTo>
                <a:lnTo>
                  <a:pt x="0" y="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25967" y="4334874"/>
            <a:ext cx="0" cy="46355"/>
          </a:xfrm>
          <a:custGeom>
            <a:avLst/>
            <a:gdLst/>
            <a:ahLst/>
            <a:cxnLst/>
            <a:rect l="l" t="t" r="r" b="b"/>
            <a:pathLst>
              <a:path w="0" h="46354">
                <a:moveTo>
                  <a:pt x="0" y="46205"/>
                </a:moveTo>
                <a:lnTo>
                  <a:pt x="0" y="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984061" y="4281008"/>
            <a:ext cx="666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0</a:t>
            </a:r>
            <a:endParaRPr sz="65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4061" y="3211521"/>
            <a:ext cx="666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5</a:t>
            </a:r>
            <a:endParaRPr sz="65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5003" y="2142011"/>
            <a:ext cx="1358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endParaRPr sz="65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17990" y="1120874"/>
            <a:ext cx="0" cy="3218180"/>
          </a:xfrm>
          <a:custGeom>
            <a:avLst/>
            <a:gdLst/>
            <a:ahLst/>
            <a:cxnLst/>
            <a:rect l="l" t="t" r="r" b="b"/>
            <a:pathLst>
              <a:path w="0" h="3218179">
                <a:moveTo>
                  <a:pt x="0" y="3218076"/>
                </a:moveTo>
                <a:lnTo>
                  <a:pt x="0" y="0"/>
                </a:lnTo>
              </a:path>
            </a:pathLst>
          </a:custGeom>
          <a:ln w="81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71823" y="4334874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 h="0">
                <a:moveTo>
                  <a:pt x="46166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71823" y="3265330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 h="0">
                <a:moveTo>
                  <a:pt x="46166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71823" y="2195820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 h="0">
                <a:moveTo>
                  <a:pt x="46166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71823" y="1124951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 h="0">
                <a:moveTo>
                  <a:pt x="46166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058501" y="4913326"/>
            <a:ext cx="829944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Tahoma"/>
                <a:cs typeface="Tahoma"/>
              </a:rPr>
              <a:t>C</a:t>
            </a:r>
            <a:r>
              <a:rPr dirty="0" sz="800" spc="-65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u</a:t>
            </a:r>
            <a:r>
              <a:rPr dirty="0" sz="800" spc="-55" b="1">
                <a:latin typeface="Tahoma"/>
                <a:cs typeface="Tahoma"/>
              </a:rPr>
              <a:t> </a:t>
            </a:r>
            <a:r>
              <a:rPr dirty="0" sz="800" spc="40" b="1">
                <a:latin typeface="Tahoma"/>
                <a:cs typeface="Tahoma"/>
              </a:rPr>
              <a:t>lp</a:t>
            </a:r>
            <a:r>
              <a:rPr dirty="0" sz="800" spc="-65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r</a:t>
            </a:r>
            <a:r>
              <a:rPr dirty="0" sz="800" spc="-125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i</a:t>
            </a:r>
            <a:r>
              <a:rPr dirty="0" sz="800" spc="-145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t</a:t>
            </a:r>
            <a:r>
              <a:rPr dirty="0" sz="800" spc="-13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-</a:t>
            </a:r>
            <a:r>
              <a:rPr dirty="0" sz="800" spc="-114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o</a:t>
            </a:r>
            <a:r>
              <a:rPr dirty="0" sz="800" spc="-7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n</a:t>
            </a:r>
            <a:r>
              <a:rPr dirty="0" sz="800" spc="-55" b="1">
                <a:latin typeface="Tahoma"/>
                <a:cs typeface="Tahoma"/>
              </a:rPr>
              <a:t> </a:t>
            </a:r>
            <a:r>
              <a:rPr dirty="0" sz="800" spc="40" b="1">
                <a:latin typeface="Tahoma"/>
                <a:cs typeface="Tahoma"/>
              </a:rPr>
              <a:t>ly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799631" y="4921949"/>
            <a:ext cx="175260" cy="99695"/>
          </a:xfrm>
          <a:custGeom>
            <a:avLst/>
            <a:gdLst/>
            <a:ahLst/>
            <a:cxnLst/>
            <a:rect l="l" t="t" r="r" b="b"/>
            <a:pathLst>
              <a:path w="175260" h="99695">
                <a:moveTo>
                  <a:pt x="0" y="99204"/>
                </a:moveTo>
                <a:lnTo>
                  <a:pt x="175162" y="99204"/>
                </a:lnTo>
                <a:lnTo>
                  <a:pt x="175162" y="0"/>
                </a:lnTo>
                <a:lnTo>
                  <a:pt x="0" y="0"/>
                </a:lnTo>
                <a:lnTo>
                  <a:pt x="0" y="99204"/>
                </a:lnTo>
                <a:close/>
              </a:path>
            </a:pathLst>
          </a:custGeom>
          <a:solidFill>
            <a:srgbClr val="F8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99631" y="4921949"/>
            <a:ext cx="173990" cy="98425"/>
          </a:xfrm>
          <a:custGeom>
            <a:avLst/>
            <a:gdLst/>
            <a:ahLst/>
            <a:cxnLst/>
            <a:rect l="l" t="t" r="r" b="b"/>
            <a:pathLst>
              <a:path w="173989" h="98425">
                <a:moveTo>
                  <a:pt x="0" y="97845"/>
                </a:moveTo>
                <a:lnTo>
                  <a:pt x="173804" y="97845"/>
                </a:lnTo>
                <a:lnTo>
                  <a:pt x="173804" y="0"/>
                </a:lnTo>
                <a:lnTo>
                  <a:pt x="0" y="0"/>
                </a:lnTo>
                <a:lnTo>
                  <a:pt x="0" y="97845"/>
                </a:lnTo>
                <a:close/>
              </a:path>
            </a:pathLst>
          </a:custGeom>
          <a:ln w="81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502630" y="4905172"/>
            <a:ext cx="66611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Tahoma"/>
                <a:cs typeface="Tahoma"/>
              </a:rPr>
              <a:t>C</a:t>
            </a:r>
            <a:r>
              <a:rPr dirty="0" sz="800" spc="-6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o</a:t>
            </a:r>
            <a:r>
              <a:rPr dirty="0" sz="800" spc="-8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m</a:t>
            </a:r>
            <a:r>
              <a:rPr dirty="0" sz="800" spc="25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p</a:t>
            </a:r>
            <a:r>
              <a:rPr dirty="0" sz="800" spc="-70" b="1">
                <a:latin typeface="Tahoma"/>
                <a:cs typeface="Tahoma"/>
              </a:rPr>
              <a:t> </a:t>
            </a:r>
            <a:r>
              <a:rPr dirty="0" sz="800" spc="40" b="1">
                <a:latin typeface="Tahoma"/>
                <a:cs typeface="Tahoma"/>
              </a:rPr>
              <a:t>le</a:t>
            </a:r>
            <a:r>
              <a:rPr dirty="0" sz="800" spc="-7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t</a:t>
            </a:r>
            <a:r>
              <a:rPr dirty="0" sz="800" spc="-120" b="1">
                <a:latin typeface="Tahoma"/>
                <a:cs typeface="Tahoma"/>
              </a:rPr>
              <a:t> </a:t>
            </a:r>
            <a:r>
              <a:rPr dirty="0" sz="800" b="1">
                <a:latin typeface="Tahoma"/>
                <a:cs typeface="Tahoma"/>
              </a:rPr>
              <a:t>e</a:t>
            </a:r>
            <a:endParaRPr sz="800">
              <a:latin typeface="Tahoma"/>
              <a:cs typeface="Tahom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243761" y="4913795"/>
            <a:ext cx="175260" cy="99695"/>
          </a:xfrm>
          <a:custGeom>
            <a:avLst/>
            <a:gdLst/>
            <a:ahLst/>
            <a:cxnLst/>
            <a:rect l="l" t="t" r="r" b="b"/>
            <a:pathLst>
              <a:path w="175260" h="99695">
                <a:moveTo>
                  <a:pt x="0" y="99204"/>
                </a:moveTo>
                <a:lnTo>
                  <a:pt x="175162" y="99204"/>
                </a:lnTo>
                <a:lnTo>
                  <a:pt x="175162" y="0"/>
                </a:lnTo>
                <a:lnTo>
                  <a:pt x="0" y="0"/>
                </a:lnTo>
                <a:lnTo>
                  <a:pt x="0" y="9920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43761" y="4913795"/>
            <a:ext cx="173990" cy="98425"/>
          </a:xfrm>
          <a:custGeom>
            <a:avLst/>
            <a:gdLst/>
            <a:ahLst/>
            <a:cxnLst/>
            <a:rect l="l" t="t" r="r" b="b"/>
            <a:pathLst>
              <a:path w="173989" h="98425">
                <a:moveTo>
                  <a:pt x="0" y="97845"/>
                </a:moveTo>
                <a:lnTo>
                  <a:pt x="173804" y="97845"/>
                </a:lnTo>
                <a:lnTo>
                  <a:pt x="173804" y="0"/>
                </a:lnTo>
                <a:lnTo>
                  <a:pt x="0" y="0"/>
                </a:lnTo>
                <a:lnTo>
                  <a:pt x="0" y="97845"/>
                </a:lnTo>
                <a:close/>
              </a:path>
            </a:pathLst>
          </a:custGeom>
          <a:ln w="8152">
            <a:solidFill>
              <a:srgbClr val="9F9FA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53606" y="718692"/>
            <a:ext cx="396875" cy="479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3025" marR="19685" indent="-73660">
              <a:lnSpc>
                <a:spcPct val="139900"/>
              </a:lnSpc>
              <a:spcBef>
                <a:spcPts val="95"/>
              </a:spcBef>
            </a:pPr>
            <a:r>
              <a:rPr dirty="0" sz="650" spc="5" b="1">
                <a:latin typeface="Tahoma"/>
                <a:cs typeface="Tahoma"/>
              </a:rPr>
              <a:t>E</a:t>
            </a:r>
            <a:r>
              <a:rPr dirty="0" sz="650" spc="-7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v</a:t>
            </a:r>
            <a:r>
              <a:rPr dirty="0" sz="650" spc="-7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e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n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t</a:t>
            </a:r>
            <a:r>
              <a:rPr dirty="0" sz="650" spc="-10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s  ( </a:t>
            </a:r>
            <a:r>
              <a:rPr dirty="0" sz="650" spc="15" b="1">
                <a:latin typeface="Tahoma"/>
                <a:cs typeface="Tahoma"/>
              </a:rPr>
              <a:t>%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endParaRPr sz="650">
              <a:latin typeface="Tahoma"/>
              <a:cs typeface="Tahoma"/>
            </a:endParaRPr>
          </a:p>
          <a:p>
            <a:pPr marL="260985">
              <a:lnSpc>
                <a:spcPct val="100000"/>
              </a:lnSpc>
              <a:spcBef>
                <a:spcPts val="610"/>
              </a:spcBef>
            </a:pP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</a:t>
            </a:r>
            <a:endParaRPr sz="65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78698" y="718692"/>
            <a:ext cx="758825" cy="3028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9525">
              <a:lnSpc>
                <a:spcPct val="100000"/>
              </a:lnSpc>
              <a:spcBef>
                <a:spcPts val="405"/>
              </a:spcBef>
              <a:tabLst>
                <a:tab pos="407034" algn="l"/>
              </a:tabLst>
            </a:pP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7	2</a:t>
            </a:r>
            <a:r>
              <a:rPr dirty="0" sz="650" spc="-3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endParaRPr sz="650">
              <a:latin typeface="Tahoma"/>
              <a:cs typeface="Tahoma"/>
            </a:endParaRPr>
          </a:p>
          <a:p>
            <a:pPr algn="ctr" marR="5080">
              <a:lnSpc>
                <a:spcPct val="100000"/>
              </a:lnSpc>
              <a:spcBef>
                <a:spcPts val="315"/>
              </a:spcBef>
            </a:pP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4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r>
              <a:rPr dirty="0" sz="650" spc="13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4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endParaRPr sz="65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35586" y="718692"/>
            <a:ext cx="795655" cy="3028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9525">
              <a:lnSpc>
                <a:spcPct val="100000"/>
              </a:lnSpc>
              <a:spcBef>
                <a:spcPts val="405"/>
              </a:spcBef>
              <a:tabLst>
                <a:tab pos="443865" algn="l"/>
              </a:tabLst>
            </a:pP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	1</a:t>
            </a:r>
            <a:r>
              <a:rPr dirty="0" sz="650" spc="-3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endParaRPr sz="650">
              <a:latin typeface="Tahoma"/>
              <a:cs typeface="Tahoma"/>
            </a:endParaRPr>
          </a:p>
          <a:p>
            <a:pPr algn="ctr" marR="5080">
              <a:lnSpc>
                <a:spcPct val="100000"/>
              </a:lnSpc>
              <a:spcBef>
                <a:spcPts val="315"/>
              </a:spcBef>
            </a:pP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3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4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r>
              <a:rPr dirty="0" sz="650" spc="2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3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4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endParaRPr sz="65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65798" y="718692"/>
            <a:ext cx="779145" cy="3028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9525">
              <a:lnSpc>
                <a:spcPct val="100000"/>
              </a:lnSpc>
              <a:spcBef>
                <a:spcPts val="405"/>
              </a:spcBef>
              <a:tabLst>
                <a:tab pos="427355" algn="l"/>
              </a:tabLst>
            </a:pPr>
            <a:r>
              <a:rPr dirty="0" sz="650" spc="5" b="1">
                <a:latin typeface="Tahoma"/>
                <a:cs typeface="Tahoma"/>
              </a:rPr>
              <a:t>3</a:t>
            </a:r>
            <a:r>
              <a:rPr dirty="0" sz="650" spc="-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	3</a:t>
            </a:r>
            <a:r>
              <a:rPr dirty="0" sz="650" spc="-3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endParaRPr sz="650">
              <a:latin typeface="Tahoma"/>
              <a:cs typeface="Tahoma"/>
            </a:endParaRPr>
          </a:p>
          <a:p>
            <a:pPr algn="ctr" marR="5080">
              <a:lnSpc>
                <a:spcPct val="100000"/>
              </a:lnSpc>
              <a:spcBef>
                <a:spcPts val="315"/>
              </a:spcBef>
            </a:pP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4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4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r>
              <a:rPr dirty="0" sz="650" spc="9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3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endParaRPr sz="65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76463" y="1196507"/>
            <a:ext cx="41021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1181100" algn="l"/>
                <a:tab pos="2411095" algn="l"/>
                <a:tab pos="3616960" algn="l"/>
              </a:tabLst>
            </a:pPr>
            <a:r>
              <a:rPr dirty="0" sz="650" spc="5" b="1">
                <a:latin typeface="Tahoma"/>
                <a:cs typeface="Tahoma"/>
              </a:rPr>
              <a:t>p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spc="10" b="1">
                <a:latin typeface="Tahoma"/>
                <a:cs typeface="Tahoma"/>
              </a:rPr>
              <a:t>=</a:t>
            </a:r>
            <a:r>
              <a:rPr dirty="0" sz="650" spc="5" b="1">
                <a:latin typeface="Tahoma"/>
                <a:cs typeface="Tahoma"/>
              </a:rPr>
              <a:t> 0</a:t>
            </a:r>
            <a:r>
              <a:rPr dirty="0" sz="650" spc="-50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6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4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	p</a:t>
            </a:r>
            <a:r>
              <a:rPr dirty="0" sz="650" spc="-40" b="1">
                <a:latin typeface="Tahoma"/>
                <a:cs typeface="Tahoma"/>
              </a:rPr>
              <a:t> </a:t>
            </a:r>
            <a:r>
              <a:rPr dirty="0" sz="650" spc="10" b="1">
                <a:latin typeface="Tahoma"/>
                <a:cs typeface="Tahoma"/>
              </a:rPr>
              <a:t>=</a:t>
            </a:r>
            <a:r>
              <a:rPr dirty="0" sz="65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</a:t>
            </a:r>
            <a:r>
              <a:rPr dirty="0" sz="650" spc="-4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	p</a:t>
            </a:r>
            <a:r>
              <a:rPr dirty="0" sz="650" spc="-40" b="1">
                <a:latin typeface="Tahoma"/>
                <a:cs typeface="Tahoma"/>
              </a:rPr>
              <a:t> </a:t>
            </a:r>
            <a:r>
              <a:rPr dirty="0" sz="650" spc="10" b="1">
                <a:latin typeface="Tahoma"/>
                <a:cs typeface="Tahoma"/>
              </a:rPr>
              <a:t>=</a:t>
            </a:r>
            <a:r>
              <a:rPr dirty="0" sz="65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4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5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r>
              <a:rPr dirty="0" sz="650" spc="-3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9	p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spc="10" b="1">
                <a:latin typeface="Tahoma"/>
                <a:cs typeface="Tahoma"/>
              </a:rPr>
              <a:t>=</a:t>
            </a:r>
            <a:r>
              <a:rPr dirty="0" sz="650" spc="-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6</a:t>
            </a:r>
            <a:endParaRPr sz="65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26759" y="718692"/>
            <a:ext cx="770890" cy="30289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9525">
              <a:lnSpc>
                <a:spcPct val="100000"/>
              </a:lnSpc>
              <a:spcBef>
                <a:spcPts val="405"/>
              </a:spcBef>
              <a:tabLst>
                <a:tab pos="419100" algn="l"/>
              </a:tabLst>
            </a:pPr>
            <a:r>
              <a:rPr dirty="0" sz="650" spc="5" b="1">
                <a:latin typeface="Tahoma"/>
                <a:cs typeface="Tahoma"/>
              </a:rPr>
              <a:t>5</a:t>
            </a:r>
            <a:r>
              <a:rPr dirty="0" sz="650" spc="-1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5	6</a:t>
            </a:r>
            <a:r>
              <a:rPr dirty="0" sz="650" spc="-3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9</a:t>
            </a:r>
            <a:endParaRPr sz="650">
              <a:latin typeface="Tahoma"/>
              <a:cs typeface="Tahoma"/>
            </a:endParaRPr>
          </a:p>
          <a:p>
            <a:pPr algn="ctr" marR="5080">
              <a:lnSpc>
                <a:spcPct val="100000"/>
              </a:lnSpc>
              <a:spcBef>
                <a:spcPts val="315"/>
              </a:spcBef>
            </a:pP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0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8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r>
              <a:rPr dirty="0" sz="650" spc="3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(</a:t>
            </a:r>
            <a:r>
              <a:rPr dirty="0" sz="650" spc="-10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1</a:t>
            </a:r>
            <a:r>
              <a:rPr dirty="0" sz="650" spc="-6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2</a:t>
            </a:r>
            <a:r>
              <a:rPr dirty="0" sz="650" spc="-65" b="1">
                <a:latin typeface="Tahoma"/>
                <a:cs typeface="Tahoma"/>
              </a:rPr>
              <a:t> </a:t>
            </a:r>
            <a:r>
              <a:rPr dirty="0" sz="650" b="1">
                <a:latin typeface="Tahoma"/>
                <a:cs typeface="Tahoma"/>
              </a:rPr>
              <a:t>.</a:t>
            </a:r>
            <a:r>
              <a:rPr dirty="0" sz="650" spc="-120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3</a:t>
            </a:r>
            <a:r>
              <a:rPr dirty="0" sz="650" spc="-55" b="1">
                <a:latin typeface="Tahoma"/>
                <a:cs typeface="Tahoma"/>
              </a:rPr>
              <a:t> </a:t>
            </a:r>
            <a:r>
              <a:rPr dirty="0" sz="650" spc="5" b="1">
                <a:latin typeface="Tahoma"/>
                <a:cs typeface="Tahoma"/>
              </a:rPr>
              <a:t>)</a:t>
            </a:r>
            <a:endParaRPr sz="65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47003" y="1564846"/>
            <a:ext cx="2736215" cy="23120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 indent="-1270">
              <a:lnSpc>
                <a:spcPct val="150100"/>
              </a:lnSpc>
              <a:spcBef>
                <a:spcPts val="90"/>
              </a:spcBef>
            </a:pPr>
            <a:r>
              <a:rPr dirty="0" sz="2000" b="1">
                <a:latin typeface="Tahoma"/>
                <a:cs typeface="Tahoma"/>
              </a:rPr>
              <a:t>No </a:t>
            </a:r>
            <a:r>
              <a:rPr dirty="0" sz="2000" spc="-5" b="1">
                <a:latin typeface="Tahoma"/>
                <a:cs typeface="Tahoma"/>
              </a:rPr>
              <a:t>concerns  regarding </a:t>
            </a:r>
            <a:r>
              <a:rPr dirty="0" sz="2000" b="1">
                <a:latin typeface="Tahoma"/>
                <a:cs typeface="Tahoma"/>
              </a:rPr>
              <a:t>safety  endpoints in</a:t>
            </a:r>
            <a:r>
              <a:rPr dirty="0" sz="2000" spc="-125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patients  undergoing</a:t>
            </a:r>
            <a:r>
              <a:rPr dirty="0" sz="2000" spc="-90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complete  </a:t>
            </a:r>
            <a:r>
              <a:rPr dirty="0" sz="2000" b="1">
                <a:latin typeface="Tahoma"/>
                <a:cs typeface="Tahoma"/>
              </a:rPr>
              <a:t>revascularization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39546" y="627481"/>
            <a:ext cx="5473065" cy="4032885"/>
          </a:xfrm>
          <a:custGeom>
            <a:avLst/>
            <a:gdLst/>
            <a:ahLst/>
            <a:cxnLst/>
            <a:rect l="l" t="t" r="r" b="b"/>
            <a:pathLst>
              <a:path w="5473065" h="4032885">
                <a:moveTo>
                  <a:pt x="0" y="4032504"/>
                </a:moveTo>
                <a:lnTo>
                  <a:pt x="5472557" y="4032504"/>
                </a:lnTo>
                <a:lnTo>
                  <a:pt x="5472557" y="0"/>
                </a:lnTo>
                <a:lnTo>
                  <a:pt x="0" y="0"/>
                </a:lnTo>
                <a:lnTo>
                  <a:pt x="0" y="4032504"/>
                </a:lnTo>
                <a:close/>
              </a:path>
            </a:pathLst>
          </a:custGeom>
          <a:ln w="25400">
            <a:solidFill>
              <a:srgbClr val="0066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231648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Limitations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07504" y="835761"/>
            <a:ext cx="8856980" cy="3680460"/>
          </a:xfrm>
          <a:custGeom>
            <a:avLst/>
            <a:gdLst/>
            <a:ahLst/>
            <a:cxnLst/>
            <a:rect l="l" t="t" r="r" b="b"/>
            <a:pathLst>
              <a:path w="8856980" h="3680460">
                <a:moveTo>
                  <a:pt x="0" y="3680205"/>
                </a:moveTo>
                <a:lnTo>
                  <a:pt x="8856980" y="3680205"/>
                </a:lnTo>
                <a:lnTo>
                  <a:pt x="8856980" y="0"/>
                </a:lnTo>
                <a:lnTo>
                  <a:pt x="0" y="0"/>
                </a:lnTo>
                <a:lnTo>
                  <a:pt x="0" y="3680205"/>
                </a:lnTo>
                <a:close/>
              </a:path>
            </a:pathLst>
          </a:custGeom>
          <a:ln w="63500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4434" y="1062609"/>
            <a:ext cx="8420735" cy="3409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SzPct val="15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10" b="1">
                <a:latin typeface="Tahoma"/>
                <a:cs typeface="Tahoma"/>
              </a:rPr>
              <a:t>FIRE </a:t>
            </a:r>
            <a:r>
              <a:rPr dirty="0" sz="1900" spc="-5" b="1">
                <a:latin typeface="Tahoma"/>
                <a:cs typeface="Tahoma"/>
              </a:rPr>
              <a:t>population </a:t>
            </a:r>
            <a:r>
              <a:rPr dirty="0" sz="1900" spc="-10" b="1">
                <a:latin typeface="Tahoma"/>
                <a:cs typeface="Tahoma"/>
              </a:rPr>
              <a:t>represented </a:t>
            </a:r>
            <a:r>
              <a:rPr dirty="0" sz="1900" spc="-5" b="1">
                <a:latin typeface="Tahoma"/>
                <a:cs typeface="Tahoma"/>
              </a:rPr>
              <a:t>29% of patients and </a:t>
            </a:r>
            <a:r>
              <a:rPr dirty="0" sz="1900" b="1">
                <a:latin typeface="Tahoma"/>
                <a:cs typeface="Tahoma"/>
              </a:rPr>
              <a:t>its follow-up</a:t>
            </a:r>
            <a:r>
              <a:rPr dirty="0" sz="1900" spc="125" b="1">
                <a:latin typeface="Tahoma"/>
                <a:cs typeface="Tahoma"/>
              </a:rPr>
              <a:t> </a:t>
            </a:r>
            <a:r>
              <a:rPr dirty="0" sz="1900" spc="-5" b="1">
                <a:latin typeface="Tahoma"/>
                <a:cs typeface="Tahoma"/>
              </a:rPr>
              <a:t>is</a:t>
            </a:r>
            <a:endParaRPr sz="1900">
              <a:latin typeface="Tahoma"/>
              <a:cs typeface="Tahoma"/>
            </a:endParaRPr>
          </a:p>
          <a:p>
            <a:pPr marL="354965">
              <a:lnSpc>
                <a:spcPct val="100000"/>
              </a:lnSpc>
              <a:spcBef>
                <a:spcPts val="2280"/>
              </a:spcBef>
            </a:pPr>
            <a:r>
              <a:rPr dirty="0" sz="1900" spc="-5" b="1">
                <a:latin typeface="Tahoma"/>
                <a:cs typeface="Tahoma"/>
              </a:rPr>
              <a:t>limited to 1</a:t>
            </a:r>
            <a:r>
              <a:rPr dirty="0" sz="1900" spc="20" b="1">
                <a:latin typeface="Tahoma"/>
                <a:cs typeface="Tahoma"/>
              </a:rPr>
              <a:t> </a:t>
            </a:r>
            <a:r>
              <a:rPr dirty="0" sz="1900" spc="-5" b="1">
                <a:latin typeface="Tahoma"/>
                <a:cs typeface="Tahoma"/>
              </a:rPr>
              <a:t>year</a:t>
            </a:r>
            <a:endParaRPr sz="1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SzPct val="15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 b="1">
                <a:latin typeface="Tahoma"/>
                <a:cs typeface="Tahoma"/>
              </a:rPr>
              <a:t>Follow-up </a:t>
            </a:r>
            <a:r>
              <a:rPr dirty="0" sz="1900" spc="-10" b="1">
                <a:latin typeface="Tahoma"/>
                <a:cs typeface="Tahoma"/>
              </a:rPr>
              <a:t>≥4 </a:t>
            </a:r>
            <a:r>
              <a:rPr dirty="0" sz="1900" spc="-5" b="1">
                <a:latin typeface="Tahoma"/>
                <a:cs typeface="Tahoma"/>
              </a:rPr>
              <a:t>years was available in 20% </a:t>
            </a:r>
            <a:r>
              <a:rPr dirty="0" sz="1900" b="1">
                <a:latin typeface="Tahoma"/>
                <a:cs typeface="Tahoma"/>
              </a:rPr>
              <a:t>of</a:t>
            </a:r>
            <a:r>
              <a:rPr dirty="0" sz="1900" spc="60" b="1">
                <a:latin typeface="Tahoma"/>
                <a:cs typeface="Tahoma"/>
              </a:rPr>
              <a:t> </a:t>
            </a:r>
            <a:r>
              <a:rPr dirty="0" sz="1900" spc="-5" b="1">
                <a:latin typeface="Tahoma"/>
                <a:cs typeface="Tahoma"/>
              </a:rPr>
              <a:t>patients</a:t>
            </a:r>
            <a:endParaRPr sz="19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735"/>
              </a:spcBef>
              <a:buClr>
                <a:srgbClr val="C00000"/>
              </a:buClr>
              <a:buSzPct val="15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10" b="1">
                <a:latin typeface="Tahoma"/>
                <a:cs typeface="Tahoma"/>
              </a:rPr>
              <a:t>The </a:t>
            </a:r>
            <a:r>
              <a:rPr dirty="0" sz="1900" spc="-5" b="1">
                <a:latin typeface="Tahoma"/>
                <a:cs typeface="Tahoma"/>
              </a:rPr>
              <a:t>sample size is limited to </a:t>
            </a:r>
            <a:r>
              <a:rPr dirty="0" sz="1900" spc="-10" b="1">
                <a:latin typeface="Tahoma"/>
                <a:cs typeface="Tahoma"/>
              </a:rPr>
              <a:t>draw </a:t>
            </a:r>
            <a:r>
              <a:rPr dirty="0" sz="1900" spc="-5" b="1">
                <a:latin typeface="Tahoma"/>
                <a:cs typeface="Tahoma"/>
              </a:rPr>
              <a:t>definitive </a:t>
            </a:r>
            <a:r>
              <a:rPr dirty="0" sz="1900" spc="-10" b="1">
                <a:latin typeface="Tahoma"/>
                <a:cs typeface="Tahoma"/>
              </a:rPr>
              <a:t>conclusions</a:t>
            </a:r>
            <a:r>
              <a:rPr dirty="0" sz="1900" spc="204" b="1">
                <a:latin typeface="Tahoma"/>
                <a:cs typeface="Tahoma"/>
              </a:rPr>
              <a:t> </a:t>
            </a:r>
            <a:r>
              <a:rPr dirty="0" sz="1900" spc="-10" b="1">
                <a:latin typeface="Tahoma"/>
                <a:cs typeface="Tahoma"/>
              </a:rPr>
              <a:t>regarding</a:t>
            </a:r>
            <a:endParaRPr sz="1900">
              <a:latin typeface="Tahoma"/>
              <a:cs typeface="Tahoma"/>
            </a:endParaRPr>
          </a:p>
          <a:p>
            <a:pPr marL="354965">
              <a:lnSpc>
                <a:spcPct val="100000"/>
              </a:lnSpc>
              <a:spcBef>
                <a:spcPts val="2280"/>
              </a:spcBef>
            </a:pPr>
            <a:r>
              <a:rPr dirty="0" sz="1900" spc="-5" b="1">
                <a:latin typeface="Tahoma"/>
                <a:cs typeface="Tahoma"/>
              </a:rPr>
              <a:t>death</a:t>
            </a:r>
            <a:endParaRPr sz="1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SzPct val="15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900" spc="-5" b="1">
                <a:latin typeface="Tahoma"/>
                <a:cs typeface="Tahoma"/>
              </a:rPr>
              <a:t>Our data </a:t>
            </a:r>
            <a:r>
              <a:rPr dirty="0" sz="1900" spc="-10" b="1">
                <a:latin typeface="Tahoma"/>
                <a:cs typeface="Tahoma"/>
              </a:rPr>
              <a:t>cannot </a:t>
            </a:r>
            <a:r>
              <a:rPr dirty="0" sz="1900" spc="-5" b="1">
                <a:latin typeface="Tahoma"/>
                <a:cs typeface="Tahoma"/>
              </a:rPr>
              <a:t>be generalized to younger </a:t>
            </a:r>
            <a:r>
              <a:rPr dirty="0" sz="1900" spc="-10" b="1">
                <a:latin typeface="Tahoma"/>
                <a:cs typeface="Tahoma"/>
              </a:rPr>
              <a:t>STEMI</a:t>
            </a:r>
            <a:r>
              <a:rPr dirty="0" sz="1900" spc="120" b="1">
                <a:latin typeface="Tahoma"/>
                <a:cs typeface="Tahoma"/>
              </a:rPr>
              <a:t> </a:t>
            </a:r>
            <a:r>
              <a:rPr dirty="0" sz="1900" spc="-5" b="1">
                <a:latin typeface="Tahoma"/>
                <a:cs typeface="Tahoma"/>
              </a:rPr>
              <a:t>patients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59563"/>
            <a:ext cx="245999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Conclusions</a:t>
            </a:r>
          </a:p>
        </p:txBody>
      </p:sp>
      <p:sp>
        <p:nvSpPr>
          <p:cNvPr id="3" name="object 3"/>
          <p:cNvSpPr/>
          <p:nvPr/>
        </p:nvSpPr>
        <p:spPr>
          <a:xfrm>
            <a:off x="107504" y="910755"/>
            <a:ext cx="8929370" cy="3507740"/>
          </a:xfrm>
          <a:custGeom>
            <a:avLst/>
            <a:gdLst/>
            <a:ahLst/>
            <a:cxnLst/>
            <a:rect l="l" t="t" r="r" b="b"/>
            <a:pathLst>
              <a:path w="8929370" h="3507740">
                <a:moveTo>
                  <a:pt x="0" y="3507486"/>
                </a:moveTo>
                <a:lnTo>
                  <a:pt x="8928989" y="3507486"/>
                </a:lnTo>
                <a:lnTo>
                  <a:pt x="8928989" y="0"/>
                </a:lnTo>
                <a:lnTo>
                  <a:pt x="0" y="0"/>
                </a:lnTo>
                <a:lnTo>
                  <a:pt x="0" y="3507486"/>
                </a:lnTo>
                <a:close/>
              </a:path>
            </a:pathLst>
          </a:custGeom>
          <a:ln w="63500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9097" y="897483"/>
            <a:ext cx="8281034" cy="3470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2000" spc="-5" b="1">
                <a:latin typeface="Tahoma"/>
                <a:cs typeface="Tahoma"/>
              </a:rPr>
              <a:t>The EARTH STEMI </a:t>
            </a:r>
            <a:r>
              <a:rPr dirty="0" sz="2000" b="1">
                <a:latin typeface="Tahoma"/>
                <a:cs typeface="Tahoma"/>
              </a:rPr>
              <a:t>analysis, </a:t>
            </a:r>
            <a:r>
              <a:rPr dirty="0" sz="2000" spc="-5" b="1">
                <a:latin typeface="Tahoma"/>
                <a:cs typeface="Tahoma"/>
              </a:rPr>
              <a:t>focused </a:t>
            </a:r>
            <a:r>
              <a:rPr dirty="0" sz="2000" b="1">
                <a:latin typeface="Tahoma"/>
                <a:cs typeface="Tahoma"/>
              </a:rPr>
              <a:t>on </a:t>
            </a:r>
            <a:r>
              <a:rPr dirty="0" sz="2000" spc="-5" b="1">
                <a:latin typeface="Tahoma"/>
                <a:cs typeface="Tahoma"/>
              </a:rPr>
              <a:t>STEMI patients </a:t>
            </a:r>
            <a:r>
              <a:rPr dirty="0" sz="2000" b="1">
                <a:latin typeface="Tahoma"/>
                <a:cs typeface="Tahoma"/>
              </a:rPr>
              <a:t>aged </a:t>
            </a:r>
            <a:r>
              <a:rPr dirty="0" sz="2000" spc="-5" b="1">
                <a:latin typeface="Tahoma"/>
                <a:cs typeface="Tahoma"/>
              </a:rPr>
              <a:t>≥75  </a:t>
            </a:r>
            <a:r>
              <a:rPr dirty="0" sz="2000" b="1">
                <a:latin typeface="Tahoma"/>
                <a:cs typeface="Tahoma"/>
              </a:rPr>
              <a:t>years </a:t>
            </a:r>
            <a:r>
              <a:rPr dirty="0" sz="2000" spc="-5" b="1">
                <a:latin typeface="Tahoma"/>
                <a:cs typeface="Tahoma"/>
              </a:rPr>
              <a:t>with </a:t>
            </a:r>
            <a:r>
              <a:rPr dirty="0" sz="2000" b="1">
                <a:latin typeface="Tahoma"/>
                <a:cs typeface="Tahoma"/>
              </a:rPr>
              <a:t>multivessel </a:t>
            </a:r>
            <a:r>
              <a:rPr dirty="0" sz="2000" spc="-5" b="1">
                <a:latin typeface="Tahoma"/>
                <a:cs typeface="Tahoma"/>
              </a:rPr>
              <a:t>disease, </a:t>
            </a:r>
            <a:r>
              <a:rPr dirty="0" sz="2000" b="1">
                <a:latin typeface="Tahoma"/>
                <a:cs typeface="Tahoma"/>
              </a:rPr>
              <a:t>shows that </a:t>
            </a:r>
            <a:r>
              <a:rPr dirty="0" sz="2000" spc="-5" b="1">
                <a:latin typeface="Tahoma"/>
                <a:cs typeface="Tahoma"/>
              </a:rPr>
              <a:t>complete  </a:t>
            </a:r>
            <a:r>
              <a:rPr dirty="0" sz="2000" b="1">
                <a:latin typeface="Tahoma"/>
                <a:cs typeface="Tahoma"/>
              </a:rPr>
              <a:t>revascularization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C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b="1">
                <a:latin typeface="Tahoma"/>
                <a:cs typeface="Tahoma"/>
              </a:rPr>
              <a:t>Is</a:t>
            </a:r>
            <a:r>
              <a:rPr dirty="0" sz="2000" spc="-1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safe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5"/>
              </a:spcBef>
              <a:buClr>
                <a:srgbClr val="C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Tahoma"/>
                <a:cs typeface="Tahoma"/>
              </a:rPr>
              <a:t>Reduces ischemic </a:t>
            </a:r>
            <a:r>
              <a:rPr dirty="0" sz="2000" b="1">
                <a:latin typeface="Tahoma"/>
                <a:cs typeface="Tahoma"/>
              </a:rPr>
              <a:t>events up to 4</a:t>
            </a:r>
            <a:r>
              <a:rPr dirty="0" sz="2000" spc="-8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years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C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Tahoma"/>
                <a:cs typeface="Tahoma"/>
              </a:rPr>
              <a:t>Reduces CV death </a:t>
            </a:r>
            <a:r>
              <a:rPr dirty="0" sz="2000" b="1">
                <a:latin typeface="Tahoma"/>
                <a:cs typeface="Tahoma"/>
              </a:rPr>
              <a:t>or MI </a:t>
            </a:r>
            <a:r>
              <a:rPr dirty="0" sz="2000" spc="-5" b="1">
                <a:latin typeface="Tahoma"/>
                <a:cs typeface="Tahoma"/>
              </a:rPr>
              <a:t>over</a:t>
            </a:r>
            <a:r>
              <a:rPr dirty="0" sz="2000" spc="-65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time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C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Tahoma"/>
                <a:cs typeface="Tahoma"/>
              </a:rPr>
              <a:t>Does not </a:t>
            </a:r>
            <a:r>
              <a:rPr dirty="0" sz="2000" b="1">
                <a:latin typeface="Tahoma"/>
                <a:cs typeface="Tahoma"/>
              </a:rPr>
              <a:t>affect long-term</a:t>
            </a:r>
            <a:r>
              <a:rPr dirty="0" sz="2000" spc="-60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mortality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59563"/>
            <a:ext cx="375475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For </a:t>
            </a:r>
            <a:r>
              <a:rPr dirty="0"/>
              <a:t>more</a:t>
            </a:r>
            <a:r>
              <a:rPr dirty="0" spc="-100"/>
              <a:t> </a:t>
            </a:r>
            <a:r>
              <a:rPr dirty="0"/>
              <a:t>details…</a:t>
            </a:r>
          </a:p>
        </p:txBody>
      </p:sp>
      <p:sp>
        <p:nvSpPr>
          <p:cNvPr id="3" name="object 3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1762" y="3646576"/>
            <a:ext cx="1058875" cy="1058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57122" y="4097527"/>
            <a:ext cx="44126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latin typeface="Tahoma"/>
                <a:cs typeface="Tahoma"/>
              </a:rPr>
              <a:t>https://elementrials.org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22744" y="4195978"/>
            <a:ext cx="23152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ahoma"/>
                <a:cs typeface="Tahoma"/>
              </a:rPr>
              <a:t>@GianlucaCampo78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40171" y="3855910"/>
            <a:ext cx="670534" cy="6402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15618" y="587375"/>
            <a:ext cx="7279385" cy="3136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2" y="203149"/>
            <a:ext cx="235204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Disclosures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877949"/>
            <a:ext cx="7919084" cy="1671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3675" marR="5080" indent="-181610">
              <a:lnSpc>
                <a:spcPct val="150100"/>
              </a:lnSpc>
              <a:spcBef>
                <a:spcPts val="95"/>
              </a:spcBef>
              <a:buClr>
                <a:srgbClr val="C00000"/>
              </a:buClr>
              <a:buFont typeface="Arial"/>
              <a:buChar char="•"/>
              <a:tabLst>
                <a:tab pos="194310" algn="l"/>
              </a:tabLst>
            </a:pPr>
            <a:r>
              <a:rPr dirty="0" sz="2400" spc="-5" b="1">
                <a:latin typeface="Tahoma"/>
                <a:cs typeface="Tahoma"/>
              </a:rPr>
              <a:t>Research grants </a:t>
            </a:r>
            <a:r>
              <a:rPr dirty="0" sz="2400" b="1">
                <a:latin typeface="Tahoma"/>
                <a:cs typeface="Tahoma"/>
              </a:rPr>
              <a:t>and/or </a:t>
            </a:r>
            <a:r>
              <a:rPr dirty="0" sz="2400" spc="-5" b="1">
                <a:latin typeface="Tahoma"/>
                <a:cs typeface="Tahoma"/>
              </a:rPr>
              <a:t>personal fees from SMT,  Medis, Abbott Vascular, GADA, Siemens Helthcare,  GE Healthcare, Menarini, </a:t>
            </a:r>
            <a:r>
              <a:rPr dirty="0" sz="2400" b="1">
                <a:latin typeface="Tahoma"/>
                <a:cs typeface="Tahoma"/>
              </a:rPr>
              <a:t>Amgen,</a:t>
            </a:r>
            <a:r>
              <a:rPr dirty="0" sz="2400" spc="-5" b="1">
                <a:latin typeface="Tahoma"/>
                <a:cs typeface="Tahoma"/>
              </a:rPr>
              <a:t> </a:t>
            </a:r>
            <a:r>
              <a:rPr dirty="0" sz="2400" spc="-10" b="1">
                <a:latin typeface="Tahoma"/>
                <a:cs typeface="Tahoma"/>
              </a:rPr>
              <a:t>Daichii-Sankio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2" y="203149"/>
            <a:ext cx="247078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7500" y="948385"/>
            <a:ext cx="8131175" cy="3571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7010" indent="-182245">
              <a:lnSpc>
                <a:spcPts val="2510"/>
              </a:lnSpc>
              <a:spcBef>
                <a:spcPts val="95"/>
              </a:spcBef>
              <a:buClr>
                <a:srgbClr val="C00000"/>
              </a:buClr>
              <a:buFont typeface="Arial"/>
              <a:buChar char="•"/>
              <a:tabLst>
                <a:tab pos="207645" algn="l"/>
              </a:tabLst>
            </a:pPr>
            <a:r>
              <a:rPr dirty="0" sz="2200" spc="-5" b="1">
                <a:latin typeface="Tahoma"/>
                <a:cs typeface="Tahoma"/>
              </a:rPr>
              <a:t>The </a:t>
            </a:r>
            <a:r>
              <a:rPr dirty="0" sz="2200" spc="-10" b="1">
                <a:latin typeface="Tahoma"/>
                <a:cs typeface="Tahoma"/>
              </a:rPr>
              <a:t>COMPLETE </a:t>
            </a:r>
            <a:r>
              <a:rPr dirty="0" sz="2200" spc="-5" b="1">
                <a:latin typeface="Tahoma"/>
                <a:cs typeface="Tahoma"/>
              </a:rPr>
              <a:t>trial </a:t>
            </a:r>
            <a:r>
              <a:rPr dirty="0" sz="2200" spc="-10" b="1">
                <a:latin typeface="Tahoma"/>
                <a:cs typeface="Tahoma"/>
              </a:rPr>
              <a:t>showed </a:t>
            </a:r>
            <a:r>
              <a:rPr dirty="0" sz="2200" spc="-5" b="1">
                <a:latin typeface="Tahoma"/>
                <a:cs typeface="Tahoma"/>
              </a:rPr>
              <a:t>the superiority of</a:t>
            </a:r>
            <a:r>
              <a:rPr dirty="0" sz="2200" spc="155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complete</a:t>
            </a:r>
            <a:endParaRPr sz="2200">
              <a:latin typeface="Tahoma"/>
              <a:cs typeface="Tahoma"/>
            </a:endParaRPr>
          </a:p>
          <a:p>
            <a:pPr marL="207010">
              <a:lnSpc>
                <a:spcPts val="2510"/>
              </a:lnSpc>
            </a:pPr>
            <a:r>
              <a:rPr dirty="0" sz="2200" spc="-5" b="1">
                <a:latin typeface="Tahoma"/>
                <a:cs typeface="Tahoma"/>
              </a:rPr>
              <a:t>revascularization in </a:t>
            </a:r>
            <a:r>
              <a:rPr dirty="0" sz="2200" spc="-10" b="1">
                <a:latin typeface="Tahoma"/>
                <a:cs typeface="Tahoma"/>
              </a:rPr>
              <a:t>STEMI</a:t>
            </a:r>
            <a:r>
              <a:rPr dirty="0" sz="2200" spc="45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patients</a:t>
            </a:r>
            <a:r>
              <a:rPr dirty="0" baseline="24904" sz="2175" spc="-7" b="1">
                <a:solidFill>
                  <a:srgbClr val="00AF50"/>
                </a:solidFill>
                <a:latin typeface="Tahoma"/>
                <a:cs typeface="Tahoma"/>
              </a:rPr>
              <a:t>1</a:t>
            </a:r>
            <a:endParaRPr baseline="24904" sz="2175">
              <a:latin typeface="Tahoma"/>
              <a:cs typeface="Tahoma"/>
            </a:endParaRPr>
          </a:p>
          <a:p>
            <a:pPr marL="25400" marR="17780">
              <a:lnSpc>
                <a:spcPts val="4110"/>
              </a:lnSpc>
              <a:spcBef>
                <a:spcPts val="380"/>
              </a:spcBef>
              <a:buClr>
                <a:srgbClr val="C00000"/>
              </a:buClr>
              <a:buFont typeface="Arial"/>
              <a:buChar char="•"/>
              <a:tabLst>
                <a:tab pos="207645" algn="l"/>
              </a:tabLst>
            </a:pPr>
            <a:r>
              <a:rPr dirty="0" sz="2200" spc="-10" b="1">
                <a:latin typeface="Tahoma"/>
                <a:cs typeface="Tahoma"/>
              </a:rPr>
              <a:t>The FIRE </a:t>
            </a:r>
            <a:r>
              <a:rPr dirty="0" sz="2200" spc="-5" b="1">
                <a:latin typeface="Tahoma"/>
                <a:cs typeface="Tahoma"/>
              </a:rPr>
              <a:t>trial confirmed its benefit in </a:t>
            </a:r>
            <a:r>
              <a:rPr dirty="0" sz="2200" spc="-10" b="1">
                <a:latin typeface="Tahoma"/>
                <a:cs typeface="Tahoma"/>
              </a:rPr>
              <a:t>older MI </a:t>
            </a:r>
            <a:r>
              <a:rPr dirty="0" sz="2200" b="1">
                <a:latin typeface="Tahoma"/>
                <a:cs typeface="Tahoma"/>
              </a:rPr>
              <a:t>patients</a:t>
            </a:r>
            <a:r>
              <a:rPr dirty="0" baseline="24904" sz="2175" b="1">
                <a:solidFill>
                  <a:srgbClr val="00AF50"/>
                </a:solidFill>
                <a:latin typeface="Tahoma"/>
                <a:cs typeface="Tahoma"/>
              </a:rPr>
              <a:t>2 </a:t>
            </a:r>
            <a:r>
              <a:rPr dirty="0" sz="1450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However:</a:t>
            </a:r>
            <a:endParaRPr sz="2200">
              <a:latin typeface="Tahoma"/>
              <a:cs typeface="Tahoma"/>
            </a:endParaRPr>
          </a:p>
          <a:p>
            <a:pPr marL="207010" indent="-182245">
              <a:lnSpc>
                <a:spcPct val="100000"/>
              </a:lnSpc>
              <a:spcBef>
                <a:spcPts val="1075"/>
              </a:spcBef>
              <a:buClr>
                <a:srgbClr val="C00000"/>
              </a:buClr>
              <a:buFont typeface="Arial"/>
              <a:buChar char="•"/>
              <a:tabLst>
                <a:tab pos="207645" algn="l"/>
              </a:tabLst>
            </a:pPr>
            <a:r>
              <a:rPr dirty="0" sz="2200" spc="-10" b="1">
                <a:latin typeface="Tahoma"/>
                <a:cs typeface="Tahoma"/>
              </a:rPr>
              <a:t>The FIRE </a:t>
            </a:r>
            <a:r>
              <a:rPr dirty="0" sz="2200" spc="-5" b="1">
                <a:latin typeface="Tahoma"/>
                <a:cs typeface="Tahoma"/>
              </a:rPr>
              <a:t>trial mixed </a:t>
            </a:r>
            <a:r>
              <a:rPr dirty="0" sz="2200" spc="-10" b="1">
                <a:latin typeface="Tahoma"/>
                <a:cs typeface="Tahoma"/>
              </a:rPr>
              <a:t>STEMI </a:t>
            </a:r>
            <a:r>
              <a:rPr dirty="0" sz="2200" spc="-5" b="1">
                <a:latin typeface="Tahoma"/>
                <a:cs typeface="Tahoma"/>
              </a:rPr>
              <a:t>and NSTEMI</a:t>
            </a:r>
            <a:r>
              <a:rPr dirty="0" sz="2200" spc="114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patients</a:t>
            </a:r>
            <a:r>
              <a:rPr dirty="0" baseline="24904" sz="2175" spc="-7" b="1">
                <a:solidFill>
                  <a:srgbClr val="00AF50"/>
                </a:solidFill>
                <a:latin typeface="Tahoma"/>
                <a:cs typeface="Tahoma"/>
              </a:rPr>
              <a:t>2</a:t>
            </a:r>
            <a:endParaRPr baseline="24904" sz="2175">
              <a:latin typeface="Tahoma"/>
              <a:cs typeface="Tahoma"/>
            </a:endParaRPr>
          </a:p>
          <a:p>
            <a:pPr marL="207010" indent="-182245">
              <a:lnSpc>
                <a:spcPct val="100000"/>
              </a:lnSpc>
              <a:spcBef>
                <a:spcPts val="1465"/>
              </a:spcBef>
              <a:buClr>
                <a:srgbClr val="C00000"/>
              </a:buClr>
              <a:buFont typeface="Arial"/>
              <a:buChar char="•"/>
              <a:tabLst>
                <a:tab pos="207645" algn="l"/>
              </a:tabLst>
            </a:pPr>
            <a:r>
              <a:rPr dirty="0" sz="2200" spc="-5" b="1">
                <a:latin typeface="Tahoma"/>
                <a:cs typeface="Tahoma"/>
              </a:rPr>
              <a:t>The </a:t>
            </a:r>
            <a:r>
              <a:rPr dirty="0" sz="2200" spc="-10" b="1">
                <a:latin typeface="Tahoma"/>
                <a:cs typeface="Tahoma"/>
              </a:rPr>
              <a:t>FIRE </a:t>
            </a:r>
            <a:r>
              <a:rPr dirty="0" sz="2200" spc="-5" b="1">
                <a:latin typeface="Tahoma"/>
                <a:cs typeface="Tahoma"/>
              </a:rPr>
              <a:t>follow-up was limited to</a:t>
            </a:r>
            <a:r>
              <a:rPr dirty="0" sz="2200" spc="125" b="1">
                <a:latin typeface="Tahoma"/>
                <a:cs typeface="Tahoma"/>
              </a:rPr>
              <a:t> </a:t>
            </a:r>
            <a:r>
              <a:rPr dirty="0" sz="2200" b="1">
                <a:latin typeface="Tahoma"/>
                <a:cs typeface="Tahoma"/>
              </a:rPr>
              <a:t>1-year</a:t>
            </a:r>
            <a:r>
              <a:rPr dirty="0" baseline="24904" sz="2175" b="1">
                <a:solidFill>
                  <a:srgbClr val="00AF50"/>
                </a:solidFill>
                <a:latin typeface="Tahoma"/>
                <a:cs typeface="Tahoma"/>
              </a:rPr>
              <a:t>2</a:t>
            </a:r>
            <a:endParaRPr baseline="24904" sz="2175">
              <a:latin typeface="Tahoma"/>
              <a:cs typeface="Tahoma"/>
            </a:endParaRPr>
          </a:p>
          <a:p>
            <a:pPr marL="207010" marR="628015" indent="-182245">
              <a:lnSpc>
                <a:spcPts val="2380"/>
              </a:lnSpc>
              <a:spcBef>
                <a:spcPts val="1765"/>
              </a:spcBef>
              <a:buClr>
                <a:srgbClr val="C00000"/>
              </a:buClr>
              <a:buFont typeface="Arial"/>
              <a:buChar char="•"/>
              <a:tabLst>
                <a:tab pos="207645" algn="l"/>
              </a:tabLst>
            </a:pPr>
            <a:r>
              <a:rPr dirty="0" sz="2200" spc="-10" b="1">
                <a:latin typeface="Tahoma"/>
                <a:cs typeface="Tahoma"/>
              </a:rPr>
              <a:t>The </a:t>
            </a:r>
            <a:r>
              <a:rPr dirty="0" sz="2200" spc="-5" b="1">
                <a:latin typeface="Tahoma"/>
                <a:cs typeface="Tahoma"/>
              </a:rPr>
              <a:t>recent FULL-REVASC trial </a:t>
            </a:r>
            <a:r>
              <a:rPr dirty="0" sz="2200" spc="-10" b="1">
                <a:latin typeface="Tahoma"/>
                <a:cs typeface="Tahoma"/>
              </a:rPr>
              <a:t>questioned </a:t>
            </a:r>
            <a:r>
              <a:rPr dirty="0" sz="2200" b="1">
                <a:latin typeface="Tahoma"/>
                <a:cs typeface="Tahoma"/>
              </a:rPr>
              <a:t>long-term  </a:t>
            </a:r>
            <a:r>
              <a:rPr dirty="0" sz="2200" spc="-5" b="1">
                <a:latin typeface="Tahoma"/>
                <a:cs typeface="Tahoma"/>
              </a:rPr>
              <a:t>benefit of </a:t>
            </a:r>
            <a:r>
              <a:rPr dirty="0" sz="2200" spc="-10" b="1">
                <a:latin typeface="Tahoma"/>
                <a:cs typeface="Tahoma"/>
              </a:rPr>
              <a:t>complete</a:t>
            </a:r>
            <a:r>
              <a:rPr dirty="0" sz="2200" spc="60" b="1">
                <a:latin typeface="Tahoma"/>
                <a:cs typeface="Tahoma"/>
              </a:rPr>
              <a:t> </a:t>
            </a:r>
            <a:r>
              <a:rPr dirty="0" sz="2200" spc="-5" b="1">
                <a:latin typeface="Tahoma"/>
                <a:cs typeface="Tahoma"/>
              </a:rPr>
              <a:t>revascularization</a:t>
            </a:r>
            <a:r>
              <a:rPr dirty="0" baseline="24904" sz="2175" spc="-7" b="1">
                <a:solidFill>
                  <a:srgbClr val="00AF50"/>
                </a:solidFill>
                <a:latin typeface="Tahoma"/>
                <a:cs typeface="Tahoma"/>
              </a:rPr>
              <a:t>3</a:t>
            </a:r>
            <a:endParaRPr baseline="24904" sz="2175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2800" y="4896103"/>
            <a:ext cx="42411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1. </a:t>
            </a:r>
            <a:r>
              <a:rPr dirty="0" sz="1000" spc="-5">
                <a:latin typeface="Tahoma"/>
                <a:cs typeface="Tahoma"/>
              </a:rPr>
              <a:t>Mehta S, NEJM 2019.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2. </a:t>
            </a:r>
            <a:r>
              <a:rPr dirty="0" sz="1000" spc="-5">
                <a:latin typeface="Tahoma"/>
                <a:cs typeface="Tahoma"/>
              </a:rPr>
              <a:t>Biscaglia S, NEJM </a:t>
            </a:r>
            <a:r>
              <a:rPr dirty="0" sz="1000" spc="-10">
                <a:latin typeface="Tahoma"/>
                <a:cs typeface="Tahoma"/>
              </a:rPr>
              <a:t>2023.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3. </a:t>
            </a:r>
            <a:r>
              <a:rPr dirty="0" sz="1000" spc="-10">
                <a:latin typeface="Tahoma"/>
                <a:cs typeface="Tahoma"/>
              </a:rPr>
              <a:t>Bohm </a:t>
            </a:r>
            <a:r>
              <a:rPr dirty="0" sz="1000" spc="-5">
                <a:latin typeface="Tahoma"/>
                <a:cs typeface="Tahoma"/>
              </a:rPr>
              <a:t>F, NEJM</a:t>
            </a:r>
            <a:r>
              <a:rPr dirty="0" sz="1000" spc="19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2024.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203149"/>
            <a:ext cx="379666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Research</a:t>
            </a:r>
            <a:r>
              <a:rPr dirty="0" spc="-60"/>
              <a:t> </a:t>
            </a:r>
            <a:r>
              <a:rPr dirty="0" spc="-5"/>
              <a:t>question</a:t>
            </a:r>
          </a:p>
        </p:txBody>
      </p:sp>
      <p:sp>
        <p:nvSpPr>
          <p:cNvPr id="3" name="object 3"/>
          <p:cNvSpPr/>
          <p:nvPr/>
        </p:nvSpPr>
        <p:spPr>
          <a:xfrm>
            <a:off x="287527" y="1059624"/>
            <a:ext cx="8569325" cy="3422015"/>
          </a:xfrm>
          <a:custGeom>
            <a:avLst/>
            <a:gdLst/>
            <a:ahLst/>
            <a:cxnLst/>
            <a:rect l="l" t="t" r="r" b="b"/>
            <a:pathLst>
              <a:path w="8569325" h="3422015">
                <a:moveTo>
                  <a:pt x="0" y="3421634"/>
                </a:moveTo>
                <a:lnTo>
                  <a:pt x="8568944" y="3421634"/>
                </a:lnTo>
                <a:lnTo>
                  <a:pt x="8568944" y="0"/>
                </a:lnTo>
                <a:lnTo>
                  <a:pt x="0" y="0"/>
                </a:lnTo>
                <a:lnTo>
                  <a:pt x="0" y="3421634"/>
                </a:lnTo>
                <a:close/>
              </a:path>
            </a:pathLst>
          </a:custGeom>
          <a:ln w="635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0" marR="5080">
              <a:lnSpc>
                <a:spcPct val="150000"/>
              </a:lnSpc>
              <a:spcBef>
                <a:spcPts val="105"/>
              </a:spcBef>
            </a:pPr>
            <a:r>
              <a:rPr dirty="0" spc="-5"/>
              <a:t>To </a:t>
            </a:r>
            <a:r>
              <a:rPr dirty="0"/>
              <a:t>investigate </a:t>
            </a:r>
            <a:r>
              <a:rPr dirty="0" spc="-5"/>
              <a:t>with </a:t>
            </a:r>
            <a:r>
              <a:rPr dirty="0"/>
              <a:t>an </a:t>
            </a:r>
            <a:r>
              <a:rPr dirty="0" spc="-5"/>
              <a:t>individual patient data </a:t>
            </a:r>
            <a:r>
              <a:rPr dirty="0"/>
              <a:t>meta-  </a:t>
            </a:r>
            <a:r>
              <a:rPr dirty="0" spc="-5"/>
              <a:t>analysis from </a:t>
            </a:r>
            <a:r>
              <a:rPr dirty="0" spc="-10"/>
              <a:t>RCTs </a:t>
            </a:r>
            <a:r>
              <a:rPr dirty="0"/>
              <a:t>whether, in </a:t>
            </a:r>
            <a:r>
              <a:rPr dirty="0" spc="-10"/>
              <a:t>older </a:t>
            </a:r>
            <a:r>
              <a:rPr dirty="0" spc="-5"/>
              <a:t>patients (75+  </a:t>
            </a:r>
            <a:r>
              <a:rPr dirty="0"/>
              <a:t>years) </a:t>
            </a:r>
            <a:r>
              <a:rPr dirty="0" spc="-5"/>
              <a:t>with STEMI and multivessel disease,  complete revascularization </a:t>
            </a:r>
            <a:r>
              <a:rPr dirty="0"/>
              <a:t>is </a:t>
            </a:r>
            <a:r>
              <a:rPr dirty="0" spc="-5"/>
              <a:t>superior to </a:t>
            </a:r>
            <a:r>
              <a:rPr dirty="0"/>
              <a:t>a </a:t>
            </a:r>
            <a:r>
              <a:rPr dirty="0" spc="-5"/>
              <a:t>culprit-  only </a:t>
            </a:r>
            <a:r>
              <a:rPr dirty="0"/>
              <a:t>strategy at </a:t>
            </a:r>
            <a:r>
              <a:rPr dirty="0" spc="-5"/>
              <a:t>follow-up longer </a:t>
            </a:r>
            <a:r>
              <a:rPr dirty="0"/>
              <a:t>than 1</a:t>
            </a:r>
            <a:r>
              <a:rPr dirty="0" spc="20"/>
              <a:t> </a:t>
            </a:r>
            <a:r>
              <a:rPr dirty="0"/>
              <a:t>year</a:t>
            </a:r>
          </a:p>
        </p:txBody>
      </p:sp>
      <p:sp>
        <p:nvSpPr>
          <p:cNvPr id="5" name="object 5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2" y="203149"/>
            <a:ext cx="177800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232408"/>
            <a:ext cx="8300084" cy="3037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9710" marR="976630" indent="-182245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220345" algn="l"/>
              </a:tabLst>
            </a:pPr>
            <a:r>
              <a:rPr dirty="0" sz="2400" spc="-5" b="1">
                <a:latin typeface="Tahoma"/>
                <a:cs typeface="Tahoma"/>
              </a:rPr>
              <a:t>The EARTH-STEMI protocol </a:t>
            </a:r>
            <a:r>
              <a:rPr dirty="0" sz="2400" b="1">
                <a:latin typeface="Tahoma"/>
                <a:cs typeface="Tahoma"/>
              </a:rPr>
              <a:t>was registered </a:t>
            </a:r>
            <a:r>
              <a:rPr dirty="0" sz="2400" spc="-5" b="1">
                <a:latin typeface="Tahoma"/>
                <a:cs typeface="Tahoma"/>
              </a:rPr>
              <a:t>on  PROSPERO </a:t>
            </a:r>
            <a:r>
              <a:rPr dirty="0" sz="2400" b="1">
                <a:latin typeface="Tahoma"/>
                <a:cs typeface="Tahoma"/>
              </a:rPr>
              <a:t>with the id </a:t>
            </a:r>
            <a:r>
              <a:rPr dirty="0" sz="2400" spc="-10" b="1">
                <a:latin typeface="Tahoma"/>
                <a:cs typeface="Tahoma"/>
              </a:rPr>
              <a:t>CRD42022367898</a:t>
            </a:r>
            <a:r>
              <a:rPr dirty="0" baseline="24305" sz="2400" spc="-15" b="1">
                <a:solidFill>
                  <a:srgbClr val="00AF50"/>
                </a:solidFill>
                <a:latin typeface="Tahoma"/>
                <a:cs typeface="Tahoma"/>
              </a:rPr>
              <a:t>1 </a:t>
            </a:r>
            <a:r>
              <a:rPr dirty="0" sz="2400" b="1">
                <a:latin typeface="Tahoma"/>
                <a:cs typeface="Tahoma"/>
              </a:rPr>
              <a:t>and  </a:t>
            </a:r>
            <a:r>
              <a:rPr dirty="0" sz="2400" spc="-10" b="1">
                <a:latin typeface="Tahoma"/>
                <a:cs typeface="Tahoma"/>
              </a:rPr>
              <a:t>followed </a:t>
            </a:r>
            <a:r>
              <a:rPr dirty="0" sz="2400" spc="-5" b="1">
                <a:latin typeface="Tahoma"/>
                <a:cs typeface="Tahoma"/>
              </a:rPr>
              <a:t>PRISMA</a:t>
            </a:r>
            <a:r>
              <a:rPr dirty="0" sz="2400" spc="15" b="1">
                <a:latin typeface="Tahoma"/>
                <a:cs typeface="Tahoma"/>
              </a:rPr>
              <a:t> </a:t>
            </a:r>
            <a:r>
              <a:rPr dirty="0" sz="2400" spc="-10" b="1">
                <a:latin typeface="Tahoma"/>
                <a:cs typeface="Tahoma"/>
              </a:rPr>
              <a:t>guidelines</a:t>
            </a:r>
            <a:endParaRPr sz="2400">
              <a:latin typeface="Tahoma"/>
              <a:cs typeface="Tahoma"/>
            </a:endParaRPr>
          </a:p>
          <a:p>
            <a:pPr marL="219710" marR="993775" indent="-182245">
              <a:lnSpc>
                <a:spcPct val="100000"/>
              </a:lnSpc>
              <a:spcBef>
                <a:spcPts val="1775"/>
              </a:spcBef>
              <a:buClr>
                <a:srgbClr val="C00000"/>
              </a:buClr>
              <a:buFont typeface="Arial"/>
              <a:buChar char="•"/>
              <a:tabLst>
                <a:tab pos="220345" algn="l"/>
              </a:tabLst>
            </a:pPr>
            <a:r>
              <a:rPr dirty="0" sz="2400" b="1">
                <a:latin typeface="Tahoma"/>
                <a:cs typeface="Tahoma"/>
              </a:rPr>
              <a:t>We </a:t>
            </a:r>
            <a:r>
              <a:rPr dirty="0" sz="2400" spc="-5" b="1">
                <a:latin typeface="Tahoma"/>
                <a:cs typeface="Tahoma"/>
              </a:rPr>
              <a:t>searched </a:t>
            </a:r>
            <a:r>
              <a:rPr dirty="0" sz="2400" spc="-10" b="1">
                <a:latin typeface="Tahoma"/>
                <a:cs typeface="Tahoma"/>
              </a:rPr>
              <a:t>for </a:t>
            </a:r>
            <a:r>
              <a:rPr dirty="0" sz="2400" spc="-5" b="1">
                <a:latin typeface="Tahoma"/>
                <a:cs typeface="Tahoma"/>
              </a:rPr>
              <a:t>RCTs comparing complete </a:t>
            </a:r>
            <a:r>
              <a:rPr dirty="0" sz="2400" b="1">
                <a:latin typeface="Tahoma"/>
                <a:cs typeface="Tahoma"/>
              </a:rPr>
              <a:t>vs.  </a:t>
            </a:r>
            <a:r>
              <a:rPr dirty="0" sz="2400" spc="-10" b="1">
                <a:latin typeface="Tahoma"/>
                <a:cs typeface="Tahoma"/>
              </a:rPr>
              <a:t>culprit-only </a:t>
            </a:r>
            <a:r>
              <a:rPr dirty="0" sz="2400" spc="-5" b="1">
                <a:latin typeface="Tahoma"/>
                <a:cs typeface="Tahoma"/>
              </a:rPr>
              <a:t>revascularization </a:t>
            </a:r>
            <a:r>
              <a:rPr dirty="0" sz="2400" b="1">
                <a:latin typeface="Tahoma"/>
                <a:cs typeface="Tahoma"/>
              </a:rPr>
              <a:t>in </a:t>
            </a:r>
            <a:r>
              <a:rPr dirty="0" sz="2400" spc="-5" b="1">
                <a:latin typeface="Tahoma"/>
                <a:cs typeface="Tahoma"/>
              </a:rPr>
              <a:t>MI</a:t>
            </a:r>
            <a:r>
              <a:rPr dirty="0" sz="2400" spc="35" b="1">
                <a:latin typeface="Tahoma"/>
                <a:cs typeface="Tahoma"/>
              </a:rPr>
              <a:t> </a:t>
            </a:r>
            <a:r>
              <a:rPr dirty="0" sz="2400" spc="-5" b="1">
                <a:latin typeface="Tahoma"/>
                <a:cs typeface="Tahoma"/>
              </a:rPr>
              <a:t>patients</a:t>
            </a:r>
            <a:endParaRPr sz="2400">
              <a:latin typeface="Tahoma"/>
              <a:cs typeface="Tahoma"/>
            </a:endParaRPr>
          </a:p>
          <a:p>
            <a:pPr marL="219710" indent="-182245">
              <a:lnSpc>
                <a:spcPct val="100000"/>
              </a:lnSpc>
              <a:spcBef>
                <a:spcPts val="1780"/>
              </a:spcBef>
              <a:buClr>
                <a:srgbClr val="C00000"/>
              </a:buClr>
              <a:buFont typeface="Arial"/>
              <a:buChar char="•"/>
              <a:tabLst>
                <a:tab pos="220345" algn="l"/>
              </a:tabLst>
            </a:pPr>
            <a:r>
              <a:rPr dirty="0" sz="2400" spc="-5" b="1">
                <a:latin typeface="Tahoma"/>
                <a:cs typeface="Tahoma"/>
              </a:rPr>
              <a:t>From original database, data of STEMI patients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aged</a:t>
            </a:r>
            <a:endParaRPr sz="2400">
              <a:latin typeface="Tahoma"/>
              <a:cs typeface="Tahoma"/>
            </a:endParaRPr>
          </a:p>
          <a:p>
            <a:pPr marL="219710">
              <a:lnSpc>
                <a:spcPct val="100000"/>
              </a:lnSpc>
            </a:pPr>
            <a:r>
              <a:rPr dirty="0" sz="2400" spc="-5" b="1">
                <a:latin typeface="Tahoma"/>
                <a:cs typeface="Tahoma"/>
              </a:rPr>
              <a:t>≥75 </a:t>
            </a:r>
            <a:r>
              <a:rPr dirty="0" sz="2400" b="1">
                <a:latin typeface="Tahoma"/>
                <a:cs typeface="Tahoma"/>
              </a:rPr>
              <a:t>years were extracted and</a:t>
            </a:r>
            <a:r>
              <a:rPr dirty="0" sz="2400" spc="-45" b="1">
                <a:latin typeface="Tahoma"/>
                <a:cs typeface="Tahoma"/>
              </a:rPr>
              <a:t> </a:t>
            </a:r>
            <a:r>
              <a:rPr dirty="0" sz="2400" b="1">
                <a:latin typeface="Tahoma"/>
                <a:cs typeface="Tahoma"/>
              </a:rPr>
              <a:t>analyzed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2800" y="4896103"/>
            <a:ext cx="4443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1.</a:t>
            </a:r>
            <a:r>
              <a:rPr dirty="0" sz="1000" spc="55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https:</a:t>
            </a:r>
            <a:r>
              <a:rPr dirty="0" sz="1000" spc="-5">
                <a:latin typeface="Tahoma"/>
                <a:cs typeface="Tahoma"/>
                <a:hlinkClick r:id="rId2"/>
              </a:rPr>
              <a:t>//www.crd.york.ac.uk/prospero/display_record.php?RecordID=367898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63392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Endpoints </a:t>
            </a:r>
            <a:r>
              <a:rPr dirty="0" spc="5"/>
              <a:t>(</a:t>
            </a:r>
            <a:r>
              <a:rPr dirty="0" sz="2000" spc="5"/>
              <a:t>at </a:t>
            </a:r>
            <a:r>
              <a:rPr dirty="0" sz="2000"/>
              <a:t>longest available</a:t>
            </a:r>
            <a:r>
              <a:rPr dirty="0" sz="2000" spc="-85"/>
              <a:t> </a:t>
            </a:r>
            <a:r>
              <a:rPr dirty="0" sz="2000" spc="-5"/>
              <a:t>follow-up</a:t>
            </a:r>
            <a:r>
              <a:rPr dirty="0" spc="-5"/>
              <a:t>)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107504" y="711834"/>
            <a:ext cx="8929370" cy="3960495"/>
          </a:xfrm>
          <a:custGeom>
            <a:avLst/>
            <a:gdLst/>
            <a:ahLst/>
            <a:cxnLst/>
            <a:rect l="l" t="t" r="r" b="b"/>
            <a:pathLst>
              <a:path w="8929370" h="3960495">
                <a:moveTo>
                  <a:pt x="8929053" y="0"/>
                </a:moveTo>
                <a:lnTo>
                  <a:pt x="340119" y="0"/>
                </a:lnTo>
                <a:lnTo>
                  <a:pt x="293967" y="3104"/>
                </a:lnTo>
                <a:lnTo>
                  <a:pt x="249701" y="12149"/>
                </a:lnTo>
                <a:lnTo>
                  <a:pt x="207728" y="26727"/>
                </a:lnTo>
                <a:lnTo>
                  <a:pt x="168453" y="46434"/>
                </a:lnTo>
                <a:lnTo>
                  <a:pt x="132281" y="70866"/>
                </a:lnTo>
                <a:lnTo>
                  <a:pt x="99617" y="99615"/>
                </a:lnTo>
                <a:lnTo>
                  <a:pt x="70867" y="132278"/>
                </a:lnTo>
                <a:lnTo>
                  <a:pt x="46435" y="168449"/>
                </a:lnTo>
                <a:lnTo>
                  <a:pt x="26727" y="207722"/>
                </a:lnTo>
                <a:lnTo>
                  <a:pt x="12149" y="249693"/>
                </a:lnTo>
                <a:lnTo>
                  <a:pt x="3104" y="293956"/>
                </a:lnTo>
                <a:lnTo>
                  <a:pt x="0" y="340105"/>
                </a:lnTo>
                <a:lnTo>
                  <a:pt x="0" y="3960393"/>
                </a:lnTo>
                <a:lnTo>
                  <a:pt x="8588820" y="3960393"/>
                </a:lnTo>
                <a:lnTo>
                  <a:pt x="8634973" y="3957288"/>
                </a:lnTo>
                <a:lnTo>
                  <a:pt x="8679243" y="3948244"/>
                </a:lnTo>
                <a:lnTo>
                  <a:pt x="8721224" y="3933665"/>
                </a:lnTo>
                <a:lnTo>
                  <a:pt x="8760510" y="3913957"/>
                </a:lnTo>
                <a:lnTo>
                  <a:pt x="8796696" y="3889526"/>
                </a:lnTo>
                <a:lnTo>
                  <a:pt x="8829374" y="3860776"/>
                </a:lnTo>
                <a:lnTo>
                  <a:pt x="8858139" y="3828112"/>
                </a:lnTo>
                <a:lnTo>
                  <a:pt x="8882585" y="3791940"/>
                </a:lnTo>
                <a:lnTo>
                  <a:pt x="8902306" y="3752665"/>
                </a:lnTo>
                <a:lnTo>
                  <a:pt x="8916895" y="3710692"/>
                </a:lnTo>
                <a:lnTo>
                  <a:pt x="8925946" y="3666427"/>
                </a:lnTo>
                <a:lnTo>
                  <a:pt x="8929053" y="3620274"/>
                </a:lnTo>
                <a:lnTo>
                  <a:pt x="8929053" y="0"/>
                </a:lnTo>
                <a:close/>
              </a:path>
            </a:pathLst>
          </a:custGeom>
          <a:solidFill>
            <a:srgbClr val="A6A6A6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514" y="1281302"/>
            <a:ext cx="8785225" cy="647065"/>
          </a:xfrm>
          <a:custGeom>
            <a:avLst/>
            <a:gdLst/>
            <a:ahLst/>
            <a:cxnLst/>
            <a:rect l="l" t="t" r="r" b="b"/>
            <a:pathLst>
              <a:path w="8785225" h="647064">
                <a:moveTo>
                  <a:pt x="8785034" y="0"/>
                </a:moveTo>
                <a:lnTo>
                  <a:pt x="107835" y="0"/>
                </a:lnTo>
                <a:lnTo>
                  <a:pt x="65858" y="8471"/>
                </a:lnTo>
                <a:lnTo>
                  <a:pt x="31581" y="31575"/>
                </a:lnTo>
                <a:lnTo>
                  <a:pt x="8473" y="65847"/>
                </a:lnTo>
                <a:lnTo>
                  <a:pt x="0" y="107823"/>
                </a:lnTo>
                <a:lnTo>
                  <a:pt x="0" y="646938"/>
                </a:lnTo>
                <a:lnTo>
                  <a:pt x="8677084" y="646938"/>
                </a:lnTo>
                <a:lnTo>
                  <a:pt x="8719079" y="638466"/>
                </a:lnTo>
                <a:lnTo>
                  <a:pt x="8753395" y="615362"/>
                </a:lnTo>
                <a:lnTo>
                  <a:pt x="8776543" y="581090"/>
                </a:lnTo>
                <a:lnTo>
                  <a:pt x="8785034" y="539114"/>
                </a:lnTo>
                <a:lnTo>
                  <a:pt x="8785034" y="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2600" y="2568955"/>
            <a:ext cx="8782050" cy="647065"/>
          </a:xfrm>
          <a:custGeom>
            <a:avLst/>
            <a:gdLst/>
            <a:ahLst/>
            <a:cxnLst/>
            <a:rect l="l" t="t" r="r" b="b"/>
            <a:pathLst>
              <a:path w="8782050" h="647064">
                <a:moveTo>
                  <a:pt x="8781948" y="0"/>
                </a:moveTo>
                <a:lnTo>
                  <a:pt x="107822" y="0"/>
                </a:lnTo>
                <a:lnTo>
                  <a:pt x="65852" y="8471"/>
                </a:lnTo>
                <a:lnTo>
                  <a:pt x="31580" y="31575"/>
                </a:lnTo>
                <a:lnTo>
                  <a:pt x="8473" y="65847"/>
                </a:lnTo>
                <a:lnTo>
                  <a:pt x="0" y="107823"/>
                </a:lnTo>
                <a:lnTo>
                  <a:pt x="0" y="646938"/>
                </a:lnTo>
                <a:lnTo>
                  <a:pt x="8673998" y="646938"/>
                </a:lnTo>
                <a:lnTo>
                  <a:pt x="8715993" y="638466"/>
                </a:lnTo>
                <a:lnTo>
                  <a:pt x="8750309" y="615362"/>
                </a:lnTo>
                <a:lnTo>
                  <a:pt x="8773457" y="581090"/>
                </a:lnTo>
                <a:lnTo>
                  <a:pt x="8781948" y="539114"/>
                </a:lnTo>
                <a:lnTo>
                  <a:pt x="8781948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9514" y="3793109"/>
            <a:ext cx="8785225" cy="647065"/>
          </a:xfrm>
          <a:custGeom>
            <a:avLst/>
            <a:gdLst/>
            <a:ahLst/>
            <a:cxnLst/>
            <a:rect l="l" t="t" r="r" b="b"/>
            <a:pathLst>
              <a:path w="8785225" h="647064">
                <a:moveTo>
                  <a:pt x="8785034" y="0"/>
                </a:moveTo>
                <a:lnTo>
                  <a:pt x="107835" y="0"/>
                </a:lnTo>
                <a:lnTo>
                  <a:pt x="65858" y="8470"/>
                </a:lnTo>
                <a:lnTo>
                  <a:pt x="31581" y="31572"/>
                </a:lnTo>
                <a:lnTo>
                  <a:pt x="8473" y="65836"/>
                </a:lnTo>
                <a:lnTo>
                  <a:pt x="0" y="107797"/>
                </a:lnTo>
                <a:lnTo>
                  <a:pt x="0" y="646950"/>
                </a:lnTo>
                <a:lnTo>
                  <a:pt x="8677084" y="646950"/>
                </a:lnTo>
                <a:lnTo>
                  <a:pt x="8719079" y="638475"/>
                </a:lnTo>
                <a:lnTo>
                  <a:pt x="8753395" y="615364"/>
                </a:lnTo>
                <a:lnTo>
                  <a:pt x="8776543" y="581087"/>
                </a:lnTo>
                <a:lnTo>
                  <a:pt x="8785034" y="539114"/>
                </a:lnTo>
                <a:lnTo>
                  <a:pt x="8785034" y="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0278" y="595105"/>
            <a:ext cx="8017509" cy="3776979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395"/>
              </a:spcBef>
            </a:pPr>
            <a:r>
              <a:rPr dirty="0" sz="2400" spc="-5" b="1">
                <a:latin typeface="Tahoma"/>
                <a:cs typeface="Tahoma"/>
              </a:rPr>
              <a:t>Primary</a:t>
            </a:r>
            <a:endParaRPr sz="2400">
              <a:latin typeface="Tahoma"/>
              <a:cs typeface="Tahoma"/>
            </a:endParaRPr>
          </a:p>
          <a:p>
            <a:pPr algn="ctr" marL="128270">
              <a:lnSpc>
                <a:spcPct val="100000"/>
              </a:lnSpc>
              <a:spcBef>
                <a:spcPts val="1739"/>
              </a:spcBef>
            </a:pPr>
            <a:r>
              <a:rPr dirty="0" sz="3200" spc="-5" b="1">
                <a:solidFill>
                  <a:srgbClr val="FFFFFF"/>
                </a:solidFill>
                <a:latin typeface="Tahoma"/>
                <a:cs typeface="Tahoma"/>
              </a:rPr>
              <a:t>Death,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any </a:t>
            </a:r>
            <a:r>
              <a:rPr dirty="0" sz="3200" spc="-5" b="1">
                <a:solidFill>
                  <a:srgbClr val="FFFFFF"/>
                </a:solidFill>
                <a:latin typeface="Tahoma"/>
                <a:cs typeface="Tahoma"/>
              </a:rPr>
              <a:t>MI,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dirty="0" sz="3200" spc="-8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ID-revascularization</a:t>
            </a:r>
            <a:endParaRPr sz="3200">
              <a:latin typeface="Tahoma"/>
              <a:cs typeface="Tahoma"/>
            </a:endParaRPr>
          </a:p>
          <a:p>
            <a:pPr marL="13335">
              <a:lnSpc>
                <a:spcPct val="100000"/>
              </a:lnSpc>
              <a:spcBef>
                <a:spcPts val="2175"/>
              </a:spcBef>
            </a:pPr>
            <a:r>
              <a:rPr dirty="0" sz="2400" spc="-5" b="1">
                <a:latin typeface="Tahoma"/>
                <a:cs typeface="Tahoma"/>
              </a:rPr>
              <a:t>Key</a:t>
            </a:r>
            <a:r>
              <a:rPr dirty="0" sz="2400" spc="-10" b="1">
                <a:latin typeface="Tahoma"/>
                <a:cs typeface="Tahoma"/>
              </a:rPr>
              <a:t> </a:t>
            </a:r>
            <a:r>
              <a:rPr dirty="0" sz="2400" spc="-5" b="1">
                <a:latin typeface="Tahoma"/>
                <a:cs typeface="Tahoma"/>
              </a:rPr>
              <a:t>secondary</a:t>
            </a:r>
            <a:endParaRPr sz="2400">
              <a:latin typeface="Tahoma"/>
              <a:cs typeface="Tahoma"/>
            </a:endParaRPr>
          </a:p>
          <a:p>
            <a:pPr algn="ctr" marL="125095">
              <a:lnSpc>
                <a:spcPct val="100000"/>
              </a:lnSpc>
              <a:spcBef>
                <a:spcPts val="1245"/>
              </a:spcBef>
            </a:pPr>
            <a:r>
              <a:rPr dirty="0" sz="3200" spc="-5" b="1">
                <a:solidFill>
                  <a:srgbClr val="FFFFFF"/>
                </a:solidFill>
                <a:latin typeface="Tahoma"/>
                <a:cs typeface="Tahoma"/>
              </a:rPr>
              <a:t>Cardiovascular death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dirty="0" sz="3200" spc="-9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Tahoma"/>
                <a:cs typeface="Tahoma"/>
              </a:rPr>
              <a:t>MI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dirty="0" sz="2400" spc="-5" b="1">
                <a:latin typeface="Tahoma"/>
                <a:cs typeface="Tahoma"/>
              </a:rPr>
              <a:t>Safety</a:t>
            </a:r>
            <a:endParaRPr sz="2400">
              <a:latin typeface="Tahoma"/>
              <a:cs typeface="Tahoma"/>
            </a:endParaRPr>
          </a:p>
          <a:p>
            <a:pPr algn="ctr" marL="128270">
              <a:lnSpc>
                <a:spcPct val="100000"/>
              </a:lnSpc>
              <a:spcBef>
                <a:spcPts val="1245"/>
              </a:spcBef>
            </a:pP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CA-AKI, stroke, ST </a:t>
            </a:r>
            <a:r>
              <a:rPr dirty="0" sz="3200" spc="-5" b="1">
                <a:solidFill>
                  <a:srgbClr val="FFFFFF"/>
                </a:solidFill>
                <a:latin typeface="Tahoma"/>
                <a:cs typeface="Tahoma"/>
              </a:rPr>
              <a:t>or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major</a:t>
            </a:r>
            <a:r>
              <a:rPr dirty="0" sz="3200" spc="-114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200" b="1">
                <a:solidFill>
                  <a:srgbClr val="FFFFFF"/>
                </a:solidFill>
                <a:latin typeface="Tahoma"/>
                <a:cs typeface="Tahoma"/>
              </a:rPr>
              <a:t>bleeding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2" y="203149"/>
            <a:ext cx="414909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Results </a:t>
            </a:r>
            <a:r>
              <a:rPr dirty="0"/>
              <a:t>-</a:t>
            </a:r>
            <a:r>
              <a:rPr dirty="0" spc="-70"/>
              <a:t> </a:t>
            </a:r>
            <a:r>
              <a:rPr dirty="0" spc="-5"/>
              <a:t>Population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6029" y="1149667"/>
            <a:ext cx="764146" cy="536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00302" y="1325117"/>
            <a:ext cx="12573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Tahoma"/>
                <a:cs typeface="Tahoma"/>
              </a:rPr>
              <a:t>COMPLETE</a:t>
            </a:r>
            <a:r>
              <a:rPr dirty="0" baseline="26455" sz="1575" spc="-15" b="1">
                <a:solidFill>
                  <a:srgbClr val="99CC00"/>
                </a:solidFill>
                <a:latin typeface="Tahoma"/>
                <a:cs typeface="Tahoma"/>
              </a:rPr>
              <a:t>1</a:t>
            </a:r>
            <a:endParaRPr baseline="26455" sz="1575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2582" y="1314155"/>
            <a:ext cx="850900" cy="281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S</a:t>
            </a:r>
            <a:r>
              <a:rPr dirty="0" sz="1650" spc="-85" b="1" i="1">
                <a:solidFill>
                  <a:srgbClr val="005593"/>
                </a:solidFill>
                <a:latin typeface="Tahoma"/>
                <a:cs typeface="Tahoma"/>
              </a:rPr>
              <a:t> </a:t>
            </a:r>
            <a:r>
              <a:rPr dirty="0" sz="1650" spc="-40" b="1" i="1">
                <a:solidFill>
                  <a:srgbClr val="005593"/>
                </a:solidFill>
                <a:latin typeface="Tahoma"/>
                <a:cs typeface="Tahoma"/>
              </a:rPr>
              <a:t>Metha</a:t>
            </a:r>
            <a:endParaRPr sz="16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1697" y="1325117"/>
            <a:ext cx="10579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11200" algn="l"/>
              </a:tabLst>
            </a:pPr>
            <a:r>
              <a:rPr dirty="0" sz="1600" spc="-5">
                <a:latin typeface="Tahoma"/>
                <a:cs typeface="Tahoma"/>
              </a:rPr>
              <a:t>4</a:t>
            </a:r>
            <a:r>
              <a:rPr dirty="0" sz="1600">
                <a:latin typeface="Tahoma"/>
                <a:cs typeface="Tahoma"/>
              </a:rPr>
              <a:t>0</a:t>
            </a:r>
            <a:r>
              <a:rPr dirty="0" sz="1600" spc="-5">
                <a:latin typeface="Tahoma"/>
                <a:cs typeface="Tahoma"/>
              </a:rPr>
              <a:t>41</a:t>
            </a:r>
            <a:r>
              <a:rPr dirty="0" sz="1600"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5</a:t>
            </a:r>
            <a:r>
              <a:rPr dirty="0" sz="1600">
                <a:latin typeface="Tahoma"/>
                <a:cs typeface="Tahoma"/>
              </a:rPr>
              <a:t>5</a:t>
            </a:r>
            <a:r>
              <a:rPr dirty="0" sz="1600" spc="-5">
                <a:latin typeface="Tahoma"/>
                <a:cs typeface="Tahoma"/>
              </a:rPr>
              <a:t>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2852" y="1682661"/>
            <a:ext cx="764146" cy="5433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03960" y="1875789"/>
            <a:ext cx="650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Tahoma"/>
                <a:cs typeface="Tahoma"/>
              </a:rPr>
              <a:t>FIRE</a:t>
            </a:r>
            <a:r>
              <a:rPr dirty="0" baseline="26455" sz="1575" spc="-7" b="1">
                <a:solidFill>
                  <a:srgbClr val="99CC00"/>
                </a:solidFill>
                <a:latin typeface="Tahoma"/>
                <a:cs typeface="Tahoma"/>
              </a:rPr>
              <a:t>2</a:t>
            </a:r>
            <a:endParaRPr baseline="26455" sz="1575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1566" y="1864828"/>
            <a:ext cx="2397125" cy="281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353185" algn="l"/>
                <a:tab pos="2051050" algn="l"/>
              </a:tabLst>
            </a:pP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S</a:t>
            </a:r>
            <a:r>
              <a:rPr dirty="0" sz="1650" spc="-10" b="1" i="1">
                <a:solidFill>
                  <a:srgbClr val="005593"/>
                </a:solidFill>
                <a:latin typeface="Tahoma"/>
                <a:cs typeface="Tahoma"/>
              </a:rPr>
              <a:t> </a:t>
            </a: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Bi</a:t>
            </a:r>
            <a:r>
              <a:rPr dirty="0" sz="1650" spc="-40" b="1" i="1">
                <a:solidFill>
                  <a:srgbClr val="005593"/>
                </a:solidFill>
                <a:latin typeface="Tahoma"/>
                <a:cs typeface="Tahoma"/>
              </a:rPr>
              <a:t>s</a:t>
            </a:r>
            <a:r>
              <a:rPr dirty="0" sz="1650" spc="-40" b="1" i="1">
                <a:solidFill>
                  <a:srgbClr val="005593"/>
                </a:solidFill>
                <a:latin typeface="Tahoma"/>
                <a:cs typeface="Tahoma"/>
              </a:rPr>
              <a:t>ca</a:t>
            </a:r>
            <a:r>
              <a:rPr dirty="0" sz="1650" spc="-25" b="1" i="1">
                <a:solidFill>
                  <a:srgbClr val="005593"/>
                </a:solidFill>
                <a:latin typeface="Tahoma"/>
                <a:cs typeface="Tahoma"/>
              </a:rPr>
              <a:t>glia</a:t>
            </a:r>
            <a:r>
              <a:rPr dirty="0" sz="1650" b="1" i="1">
                <a:solidFill>
                  <a:srgbClr val="005593"/>
                </a:solidFill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1</a:t>
            </a:r>
            <a:r>
              <a:rPr dirty="0" sz="1600">
                <a:latin typeface="Tahoma"/>
                <a:cs typeface="Tahoma"/>
              </a:rPr>
              <a:t>4</a:t>
            </a:r>
            <a:r>
              <a:rPr dirty="0" sz="1600" spc="-5">
                <a:latin typeface="Tahoma"/>
                <a:cs typeface="Tahoma"/>
              </a:rPr>
              <a:t>45</a:t>
            </a:r>
            <a:r>
              <a:rPr dirty="0" sz="1600"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5</a:t>
            </a:r>
            <a:r>
              <a:rPr dirty="0" sz="1600">
                <a:latin typeface="Tahoma"/>
                <a:cs typeface="Tahoma"/>
              </a:rPr>
              <a:t>0</a:t>
            </a:r>
            <a:r>
              <a:rPr dirty="0" sz="1600" spc="-5">
                <a:latin typeface="Tahoma"/>
                <a:cs typeface="Tahoma"/>
              </a:rPr>
              <a:t>9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9514" y="2438120"/>
            <a:ext cx="936104" cy="1705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17675" y="2406522"/>
            <a:ext cx="15360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Tahoma"/>
                <a:cs typeface="Tahoma"/>
              </a:rPr>
              <a:t>FULL</a:t>
            </a:r>
            <a:r>
              <a:rPr dirty="0" sz="1600" spc="-25" b="1">
                <a:latin typeface="Tahoma"/>
                <a:cs typeface="Tahoma"/>
              </a:rPr>
              <a:t> </a:t>
            </a:r>
            <a:r>
              <a:rPr dirty="0" sz="1600" spc="-5" b="1">
                <a:latin typeface="Tahoma"/>
                <a:cs typeface="Tahoma"/>
              </a:rPr>
              <a:t>REVASC</a:t>
            </a:r>
            <a:r>
              <a:rPr dirty="0" baseline="26455" sz="1575" spc="-7" b="1">
                <a:solidFill>
                  <a:srgbClr val="99CC00"/>
                </a:solidFill>
                <a:latin typeface="Tahoma"/>
                <a:cs typeface="Tahoma"/>
              </a:rPr>
              <a:t>3</a:t>
            </a:r>
            <a:endParaRPr baseline="26455" sz="1575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23945" y="2395560"/>
            <a:ext cx="790575" cy="281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F</a:t>
            </a:r>
            <a:r>
              <a:rPr dirty="0" sz="1650" spc="-85" b="1" i="1">
                <a:solidFill>
                  <a:srgbClr val="005593"/>
                </a:solidFill>
                <a:latin typeface="Tahoma"/>
                <a:cs typeface="Tahoma"/>
              </a:rPr>
              <a:t> </a:t>
            </a:r>
            <a:r>
              <a:rPr dirty="0" sz="1650" spc="-45" b="1" i="1">
                <a:solidFill>
                  <a:srgbClr val="005593"/>
                </a:solidFill>
                <a:latin typeface="Tahoma"/>
                <a:cs typeface="Tahoma"/>
              </a:rPr>
              <a:t>Bohm</a:t>
            </a:r>
            <a:endParaRPr sz="16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4021" y="2406522"/>
            <a:ext cx="10579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11200" algn="l"/>
              </a:tabLst>
            </a:pPr>
            <a:r>
              <a:rPr dirty="0" sz="1600" spc="-5">
                <a:latin typeface="Tahoma"/>
                <a:cs typeface="Tahoma"/>
              </a:rPr>
              <a:t>1</a:t>
            </a:r>
            <a:r>
              <a:rPr dirty="0" sz="1600">
                <a:latin typeface="Tahoma"/>
                <a:cs typeface="Tahoma"/>
              </a:rPr>
              <a:t>5</a:t>
            </a:r>
            <a:r>
              <a:rPr dirty="0" sz="1600" spc="-5">
                <a:latin typeface="Tahoma"/>
                <a:cs typeface="Tahoma"/>
              </a:rPr>
              <a:t>42</a:t>
            </a:r>
            <a:r>
              <a:rPr dirty="0" sz="1600"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3</a:t>
            </a:r>
            <a:r>
              <a:rPr dirty="0" sz="1600">
                <a:latin typeface="Tahoma"/>
                <a:cs typeface="Tahoma"/>
              </a:rPr>
              <a:t>1</a:t>
            </a:r>
            <a:r>
              <a:rPr dirty="0" sz="1600" spc="-5">
                <a:latin typeface="Tahoma"/>
                <a:cs typeface="Tahoma"/>
              </a:rPr>
              <a:t>8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8309" y="2803867"/>
            <a:ext cx="1037310" cy="463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93291" y="2888741"/>
            <a:ext cx="12223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Tahoma"/>
                <a:cs typeface="Tahoma"/>
              </a:rPr>
              <a:t>DANAMI</a:t>
            </a:r>
            <a:r>
              <a:rPr dirty="0" sz="1600" spc="-20" b="1">
                <a:latin typeface="Tahoma"/>
                <a:cs typeface="Tahoma"/>
              </a:rPr>
              <a:t> </a:t>
            </a:r>
            <a:r>
              <a:rPr dirty="0" sz="1600" spc="5" b="1">
                <a:latin typeface="Tahoma"/>
                <a:cs typeface="Tahoma"/>
              </a:rPr>
              <a:t>3</a:t>
            </a:r>
            <a:r>
              <a:rPr dirty="0" baseline="26455" sz="1575" spc="7" b="1">
                <a:solidFill>
                  <a:srgbClr val="99CC00"/>
                </a:solidFill>
                <a:latin typeface="Tahoma"/>
                <a:cs typeface="Tahoma"/>
              </a:rPr>
              <a:t>4</a:t>
            </a:r>
            <a:endParaRPr baseline="26455" sz="1575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88894" y="2877779"/>
            <a:ext cx="2477135" cy="281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480185" algn="l"/>
                <a:tab pos="2131060" algn="l"/>
              </a:tabLst>
            </a:pP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T</a:t>
            </a:r>
            <a:r>
              <a:rPr dirty="0" sz="1650" spc="-10" b="1" i="1">
                <a:solidFill>
                  <a:srgbClr val="005593"/>
                </a:solidFill>
                <a:latin typeface="Tahoma"/>
                <a:cs typeface="Tahoma"/>
              </a:rPr>
              <a:t> </a:t>
            </a:r>
            <a:r>
              <a:rPr dirty="0" sz="1650" spc="-40" b="1" i="1">
                <a:solidFill>
                  <a:srgbClr val="005593"/>
                </a:solidFill>
                <a:latin typeface="Tahoma"/>
                <a:cs typeface="Tahoma"/>
              </a:rPr>
              <a:t>En</a:t>
            </a: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g</a:t>
            </a:r>
            <a:r>
              <a:rPr dirty="0" sz="1650" spc="-40" b="1" i="1">
                <a:solidFill>
                  <a:srgbClr val="005593"/>
                </a:solidFill>
                <a:latin typeface="Tahoma"/>
                <a:cs typeface="Tahoma"/>
              </a:rPr>
              <a:t>s</a:t>
            </a:r>
            <a:r>
              <a:rPr dirty="0" sz="1650" spc="-35" b="1" i="1">
                <a:solidFill>
                  <a:srgbClr val="005593"/>
                </a:solidFill>
                <a:latin typeface="Tahoma"/>
                <a:cs typeface="Tahoma"/>
              </a:rPr>
              <a:t>trom</a:t>
            </a:r>
            <a:r>
              <a:rPr dirty="0" sz="1650" b="1" i="1">
                <a:solidFill>
                  <a:srgbClr val="005593"/>
                </a:solidFill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6</a:t>
            </a:r>
            <a:r>
              <a:rPr dirty="0" sz="1600">
                <a:latin typeface="Tahoma"/>
                <a:cs typeface="Tahoma"/>
              </a:rPr>
              <a:t>2</a:t>
            </a:r>
            <a:r>
              <a:rPr dirty="0" sz="1600" spc="-5">
                <a:latin typeface="Tahoma"/>
                <a:cs typeface="Tahoma"/>
              </a:rPr>
              <a:t>7</a:t>
            </a:r>
            <a:r>
              <a:rPr dirty="0" sz="1600">
                <a:latin typeface="Tahoma"/>
                <a:cs typeface="Tahoma"/>
              </a:rPr>
              <a:t>	</a:t>
            </a:r>
            <a:r>
              <a:rPr dirty="0" sz="1600" spc="-5">
                <a:latin typeface="Tahoma"/>
                <a:cs typeface="Tahoma"/>
              </a:rPr>
              <a:t>1</a:t>
            </a:r>
            <a:r>
              <a:rPr dirty="0" sz="1600">
                <a:latin typeface="Tahoma"/>
                <a:cs typeface="Tahoma"/>
              </a:rPr>
              <a:t>1</a:t>
            </a:r>
            <a:r>
              <a:rPr dirty="0" sz="1600" spc="-5">
                <a:latin typeface="Tahoma"/>
                <a:cs typeface="Tahoma"/>
              </a:rPr>
              <a:t>0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9743" y="3338919"/>
            <a:ext cx="1025867" cy="2476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6344" y="3842943"/>
            <a:ext cx="1025867" cy="2077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4729" y="4292752"/>
            <a:ext cx="1017485" cy="36723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1199641" y="3325604"/>
          <a:ext cx="4313555" cy="1320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189"/>
                <a:gridCol w="1360170"/>
                <a:gridCol w="702309"/>
                <a:gridCol w="474979"/>
              </a:tblGrid>
              <a:tr h="391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COMPARE</a:t>
                      </a:r>
                      <a:r>
                        <a:rPr dirty="0" sz="1400" spc="-2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ACUTE</a:t>
                      </a:r>
                      <a:r>
                        <a:rPr dirty="0" baseline="26455" sz="1575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3556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50" spc="-40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dirty="0" sz="1650" spc="-25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50" spc="-40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Smits</a:t>
                      </a:r>
                      <a:endParaRPr sz="1650">
                        <a:latin typeface="Tahoma"/>
                        <a:cs typeface="Tahoma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r" marR="13652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1600" spc="5"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/>
                </a:tc>
                <a:tc>
                  <a:txBody>
                    <a:bodyPr/>
                    <a:lstStyle/>
                    <a:p>
                      <a:pPr algn="ctr" marL="787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108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/>
                </a:tc>
              </a:tr>
              <a:tr h="50869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Hamza et</a:t>
                      </a:r>
                      <a:r>
                        <a:rPr dirty="0" sz="1600" spc="5" b="1">
                          <a:latin typeface="Tahoma"/>
                          <a:cs typeface="Tahoma"/>
                        </a:rPr>
                        <a:t> al.</a:t>
                      </a:r>
                      <a:r>
                        <a:rPr dirty="0" baseline="26455" sz="1575" spc="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44145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650" spc="-30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dirty="0" sz="1650" spc="-25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50" spc="-35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Elgendy</a:t>
                      </a:r>
                      <a:endParaRPr sz="1650">
                        <a:latin typeface="Tahoma"/>
                        <a:cs typeface="Tahoma"/>
                      </a:endParaRPr>
                    </a:p>
                  </a:txBody>
                  <a:tcPr marL="0" marR="0" marB="0" marT="137795"/>
                </a:tc>
                <a:tc>
                  <a:txBody>
                    <a:bodyPr/>
                    <a:lstStyle/>
                    <a:p>
                      <a:pPr algn="r" marR="10858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600" spc="5">
                          <a:latin typeface="Tahoma"/>
                          <a:cs typeface="Tahoma"/>
                        </a:rPr>
                        <a:t>0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4145"/>
                </a:tc>
                <a:tc>
                  <a:txBody>
                    <a:bodyPr/>
                    <a:lstStyle/>
                    <a:p>
                      <a:pPr algn="ctr" marL="14668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76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4145"/>
                </a:tc>
              </a:tr>
              <a:tr h="4193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CvLPRIT</a:t>
                      </a:r>
                      <a:r>
                        <a:rPr dirty="0" baseline="26455" sz="1575" spc="-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27000"/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650" spc="-45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dirty="0" sz="1650" spc="-40" b="1" i="1">
                          <a:solidFill>
                            <a:srgbClr val="005593"/>
                          </a:solidFill>
                          <a:latin typeface="Tahoma"/>
                          <a:cs typeface="Tahoma"/>
                        </a:rPr>
                        <a:t> McCann</a:t>
                      </a:r>
                      <a:endParaRPr sz="1650">
                        <a:latin typeface="Tahoma"/>
                        <a:cs typeface="Tahoma"/>
                      </a:endParaRPr>
                    </a:p>
                  </a:txBody>
                  <a:tcPr marL="0" marR="0" marB="0" marT="12065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600" spc="5"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/>
                </a:tc>
                <a:tc>
                  <a:txBody>
                    <a:bodyPr/>
                    <a:lstStyle/>
                    <a:p>
                      <a:pPr algn="ctr" marL="15875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58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/>
                </a:tc>
              </a:tr>
            </a:tbl>
          </a:graphicData>
        </a:graphic>
      </p:graphicFrame>
      <p:sp>
        <p:nvSpPr>
          <p:cNvPr id="22" name="object 22"/>
          <p:cNvSpPr txBox="1"/>
          <p:nvPr/>
        </p:nvSpPr>
        <p:spPr>
          <a:xfrm>
            <a:off x="1376552" y="802970"/>
            <a:ext cx="42411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0700" algn="l"/>
                <a:tab pos="3119120" algn="l"/>
                <a:tab pos="3748404" algn="l"/>
              </a:tabLst>
            </a:pPr>
            <a:r>
              <a:rPr dirty="0" sz="1800" spc="-5" b="1">
                <a:latin typeface="Tahoma"/>
                <a:cs typeface="Tahoma"/>
              </a:rPr>
              <a:t>Tr</a:t>
            </a:r>
            <a:r>
              <a:rPr dirty="0" sz="1800" spc="-10" b="1">
                <a:latin typeface="Tahoma"/>
                <a:cs typeface="Tahoma"/>
              </a:rPr>
              <a:t>i</a:t>
            </a:r>
            <a:r>
              <a:rPr dirty="0" sz="1800" b="1">
                <a:latin typeface="Tahoma"/>
                <a:cs typeface="Tahoma"/>
              </a:rPr>
              <a:t>al</a:t>
            </a:r>
            <a:r>
              <a:rPr dirty="0" sz="1800" b="1">
                <a:latin typeface="Tahoma"/>
                <a:cs typeface="Tahoma"/>
              </a:rPr>
              <a:t>	</a:t>
            </a:r>
            <a:r>
              <a:rPr dirty="0" sz="1800" spc="-5" b="1">
                <a:latin typeface="Tahoma"/>
                <a:cs typeface="Tahoma"/>
              </a:rPr>
              <a:t>P</a:t>
            </a:r>
            <a:r>
              <a:rPr dirty="0" sz="1800" b="1">
                <a:latin typeface="Tahoma"/>
                <a:cs typeface="Tahoma"/>
              </a:rPr>
              <a:t>I</a:t>
            </a:r>
            <a:r>
              <a:rPr dirty="0" sz="1800" b="1">
                <a:latin typeface="Tahoma"/>
                <a:cs typeface="Tahoma"/>
              </a:rPr>
              <a:t>	</a:t>
            </a:r>
            <a:r>
              <a:rPr dirty="0" sz="1800" spc="-5" b="1">
                <a:latin typeface="Tahoma"/>
                <a:cs typeface="Tahoma"/>
              </a:rPr>
              <a:t>Pt</a:t>
            </a:r>
            <a:r>
              <a:rPr dirty="0" sz="1800" b="1">
                <a:latin typeface="Tahoma"/>
                <a:cs typeface="Tahoma"/>
              </a:rPr>
              <a:t>s</a:t>
            </a:r>
            <a:r>
              <a:rPr dirty="0" sz="1800" b="1">
                <a:latin typeface="Tahoma"/>
                <a:cs typeface="Tahoma"/>
              </a:rPr>
              <a:t>	</a:t>
            </a:r>
            <a:r>
              <a:rPr dirty="0" sz="1800" b="1">
                <a:latin typeface="Tahoma"/>
                <a:cs typeface="Tahoma"/>
              </a:rPr>
              <a:t>7</a:t>
            </a:r>
            <a:r>
              <a:rPr dirty="0" sz="1800" spc="5" b="1">
                <a:latin typeface="Tahoma"/>
                <a:cs typeface="Tahoma"/>
              </a:rPr>
              <a:t>5</a:t>
            </a:r>
            <a:r>
              <a:rPr dirty="0" sz="1800" b="1">
                <a:latin typeface="Tahoma"/>
                <a:cs typeface="Tahoma"/>
              </a:rPr>
              <a:t>+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87627" y="1203578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 h="0">
                <a:moveTo>
                  <a:pt x="0" y="0"/>
                </a:moveTo>
                <a:lnTo>
                  <a:pt x="4266768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891276" y="849884"/>
            <a:ext cx="29711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ahoma"/>
                <a:cs typeface="Tahoma"/>
              </a:rPr>
              <a:t>7 </a:t>
            </a:r>
            <a:r>
              <a:rPr dirty="0" sz="2400" spc="-5" b="1">
                <a:latin typeface="Tahoma"/>
                <a:cs typeface="Tahoma"/>
              </a:rPr>
              <a:t>RCTs, 19% of</a:t>
            </a:r>
            <a:r>
              <a:rPr dirty="0" sz="2400" spc="-90" b="1">
                <a:latin typeface="Tahoma"/>
                <a:cs typeface="Tahoma"/>
              </a:rPr>
              <a:t> </a:t>
            </a:r>
            <a:r>
              <a:rPr dirty="0" sz="2400" spc="-5" b="1">
                <a:latin typeface="Tahoma"/>
                <a:cs typeface="Tahoma"/>
              </a:rPr>
              <a:t>pts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53328" y="1256664"/>
            <a:ext cx="2664460" cy="1639570"/>
          </a:xfrm>
          <a:custGeom>
            <a:avLst/>
            <a:gdLst/>
            <a:ahLst/>
            <a:cxnLst/>
            <a:rect l="l" t="t" r="r" b="b"/>
            <a:pathLst>
              <a:path w="2664459" h="1639570">
                <a:moveTo>
                  <a:pt x="555244" y="275082"/>
                </a:moveTo>
                <a:lnTo>
                  <a:pt x="662558" y="593217"/>
                </a:lnTo>
                <a:lnTo>
                  <a:pt x="144525" y="627634"/>
                </a:lnTo>
                <a:lnTo>
                  <a:pt x="485267" y="879729"/>
                </a:lnTo>
                <a:lnTo>
                  <a:pt x="0" y="977265"/>
                </a:lnTo>
                <a:lnTo>
                  <a:pt x="410718" y="1166495"/>
                </a:lnTo>
                <a:lnTo>
                  <a:pt x="158496" y="1352804"/>
                </a:lnTo>
                <a:lnTo>
                  <a:pt x="592581" y="1384300"/>
                </a:lnTo>
                <a:lnTo>
                  <a:pt x="606425" y="1639189"/>
                </a:lnTo>
                <a:lnTo>
                  <a:pt x="928370" y="1375537"/>
                </a:lnTo>
                <a:lnTo>
                  <a:pt x="1171043" y="1375537"/>
                </a:lnTo>
                <a:lnTo>
                  <a:pt x="1217676" y="1318260"/>
                </a:lnTo>
                <a:lnTo>
                  <a:pt x="1467717" y="1318260"/>
                </a:lnTo>
                <a:lnTo>
                  <a:pt x="1502282" y="1209294"/>
                </a:lnTo>
                <a:lnTo>
                  <a:pt x="1825335" y="1209294"/>
                </a:lnTo>
                <a:lnTo>
                  <a:pt x="1805813" y="1089025"/>
                </a:lnTo>
                <a:lnTo>
                  <a:pt x="2209572" y="1089025"/>
                </a:lnTo>
                <a:lnTo>
                  <a:pt x="2020443" y="934212"/>
                </a:lnTo>
                <a:lnTo>
                  <a:pt x="2253488" y="856742"/>
                </a:lnTo>
                <a:lnTo>
                  <a:pt x="2094992" y="713486"/>
                </a:lnTo>
                <a:lnTo>
                  <a:pt x="2664205" y="504317"/>
                </a:lnTo>
                <a:lnTo>
                  <a:pt x="2020443" y="495681"/>
                </a:lnTo>
                <a:lnTo>
                  <a:pt x="2029336" y="484377"/>
                </a:lnTo>
                <a:lnTo>
                  <a:pt x="1054607" y="484377"/>
                </a:lnTo>
                <a:lnTo>
                  <a:pt x="555244" y="275082"/>
                </a:lnTo>
                <a:close/>
              </a:path>
              <a:path w="2664459" h="1639570">
                <a:moveTo>
                  <a:pt x="1171043" y="1375537"/>
                </a:moveTo>
                <a:lnTo>
                  <a:pt x="928370" y="1375537"/>
                </a:lnTo>
                <a:lnTo>
                  <a:pt x="1073023" y="1495933"/>
                </a:lnTo>
                <a:lnTo>
                  <a:pt x="1171043" y="1375537"/>
                </a:lnTo>
                <a:close/>
              </a:path>
              <a:path w="2664459" h="1639570">
                <a:moveTo>
                  <a:pt x="1467717" y="1318260"/>
                </a:moveTo>
                <a:lnTo>
                  <a:pt x="1217676" y="1318260"/>
                </a:lnTo>
                <a:lnTo>
                  <a:pt x="1432305" y="1429893"/>
                </a:lnTo>
                <a:lnTo>
                  <a:pt x="1467717" y="1318260"/>
                </a:lnTo>
                <a:close/>
              </a:path>
              <a:path w="2664459" h="1639570">
                <a:moveTo>
                  <a:pt x="1825335" y="1209294"/>
                </a:moveTo>
                <a:lnTo>
                  <a:pt x="1502282" y="1209294"/>
                </a:lnTo>
                <a:lnTo>
                  <a:pt x="1843024" y="1318260"/>
                </a:lnTo>
                <a:lnTo>
                  <a:pt x="1825335" y="1209294"/>
                </a:lnTo>
                <a:close/>
              </a:path>
              <a:path w="2664459" h="1639570">
                <a:moveTo>
                  <a:pt x="2209572" y="1089025"/>
                </a:moveTo>
                <a:lnTo>
                  <a:pt x="1805813" y="1089025"/>
                </a:lnTo>
                <a:lnTo>
                  <a:pt x="2328418" y="1186307"/>
                </a:lnTo>
                <a:lnTo>
                  <a:pt x="2209572" y="1089025"/>
                </a:lnTo>
                <a:close/>
              </a:path>
              <a:path w="2664459" h="1639570">
                <a:moveTo>
                  <a:pt x="1199133" y="143256"/>
                </a:moveTo>
                <a:lnTo>
                  <a:pt x="1054607" y="484377"/>
                </a:lnTo>
                <a:lnTo>
                  <a:pt x="2029336" y="484377"/>
                </a:lnTo>
                <a:lnTo>
                  <a:pt x="2065511" y="438404"/>
                </a:lnTo>
                <a:lnTo>
                  <a:pt x="1791589" y="438404"/>
                </a:lnTo>
                <a:lnTo>
                  <a:pt x="1799692" y="329564"/>
                </a:lnTo>
                <a:lnTo>
                  <a:pt x="1413764" y="329564"/>
                </a:lnTo>
                <a:lnTo>
                  <a:pt x="1199133" y="143256"/>
                </a:lnTo>
                <a:close/>
              </a:path>
              <a:path w="2664459" h="1639570">
                <a:moveTo>
                  <a:pt x="2221103" y="240664"/>
                </a:moveTo>
                <a:lnTo>
                  <a:pt x="1791589" y="438404"/>
                </a:lnTo>
                <a:lnTo>
                  <a:pt x="2065511" y="438404"/>
                </a:lnTo>
                <a:lnTo>
                  <a:pt x="2221103" y="240664"/>
                </a:lnTo>
                <a:close/>
              </a:path>
              <a:path w="2664459" h="1639570">
                <a:moveTo>
                  <a:pt x="1824227" y="0"/>
                </a:moveTo>
                <a:lnTo>
                  <a:pt x="1413764" y="329564"/>
                </a:lnTo>
                <a:lnTo>
                  <a:pt x="1799692" y="329564"/>
                </a:lnTo>
                <a:lnTo>
                  <a:pt x="1824227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53328" y="1256664"/>
            <a:ext cx="2664460" cy="1639570"/>
          </a:xfrm>
          <a:custGeom>
            <a:avLst/>
            <a:gdLst/>
            <a:ahLst/>
            <a:cxnLst/>
            <a:rect l="l" t="t" r="r" b="b"/>
            <a:pathLst>
              <a:path w="2664459" h="1639570">
                <a:moveTo>
                  <a:pt x="1413764" y="329564"/>
                </a:moveTo>
                <a:lnTo>
                  <a:pt x="1824227" y="0"/>
                </a:lnTo>
                <a:lnTo>
                  <a:pt x="1791589" y="438404"/>
                </a:lnTo>
                <a:lnTo>
                  <a:pt x="2221103" y="240664"/>
                </a:lnTo>
                <a:lnTo>
                  <a:pt x="2020443" y="495681"/>
                </a:lnTo>
                <a:lnTo>
                  <a:pt x="2664205" y="504317"/>
                </a:lnTo>
                <a:lnTo>
                  <a:pt x="2094992" y="713486"/>
                </a:lnTo>
                <a:lnTo>
                  <a:pt x="2253488" y="856742"/>
                </a:lnTo>
                <a:lnTo>
                  <a:pt x="2020443" y="934212"/>
                </a:lnTo>
                <a:lnTo>
                  <a:pt x="2328418" y="1186307"/>
                </a:lnTo>
                <a:lnTo>
                  <a:pt x="1805813" y="1089025"/>
                </a:lnTo>
                <a:lnTo>
                  <a:pt x="1843024" y="1318260"/>
                </a:lnTo>
                <a:lnTo>
                  <a:pt x="1502282" y="1209294"/>
                </a:lnTo>
                <a:lnTo>
                  <a:pt x="1432305" y="1429893"/>
                </a:lnTo>
                <a:lnTo>
                  <a:pt x="1217676" y="1318260"/>
                </a:lnTo>
                <a:lnTo>
                  <a:pt x="1073023" y="1495933"/>
                </a:lnTo>
                <a:lnTo>
                  <a:pt x="928370" y="1375537"/>
                </a:lnTo>
                <a:lnTo>
                  <a:pt x="606425" y="1639189"/>
                </a:lnTo>
                <a:lnTo>
                  <a:pt x="592581" y="1384300"/>
                </a:lnTo>
                <a:lnTo>
                  <a:pt x="158496" y="1352804"/>
                </a:lnTo>
                <a:lnTo>
                  <a:pt x="410718" y="1166495"/>
                </a:lnTo>
                <a:lnTo>
                  <a:pt x="0" y="977265"/>
                </a:lnTo>
                <a:lnTo>
                  <a:pt x="485267" y="879729"/>
                </a:lnTo>
                <a:lnTo>
                  <a:pt x="144525" y="627634"/>
                </a:lnTo>
                <a:lnTo>
                  <a:pt x="662558" y="593217"/>
                </a:lnTo>
                <a:lnTo>
                  <a:pt x="555244" y="275082"/>
                </a:lnTo>
                <a:lnTo>
                  <a:pt x="1054607" y="484377"/>
                </a:lnTo>
                <a:lnTo>
                  <a:pt x="1199133" y="143256"/>
                </a:lnTo>
                <a:lnTo>
                  <a:pt x="1413764" y="329564"/>
                </a:lnTo>
                <a:close/>
              </a:path>
            </a:pathLst>
          </a:custGeom>
          <a:ln w="25400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756528" y="3347084"/>
            <a:ext cx="1352550" cy="873125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algn="ctr" marR="69215">
              <a:lnSpc>
                <a:spcPct val="100000"/>
              </a:lnSpc>
              <a:spcBef>
                <a:spcPts val="195"/>
              </a:spcBef>
            </a:pPr>
            <a:r>
              <a:rPr dirty="0" sz="2400" spc="-5" b="1">
                <a:latin typeface="Tahoma"/>
                <a:cs typeface="Tahoma"/>
              </a:rPr>
              <a:t>917</a:t>
            </a:r>
            <a:endParaRPr sz="2400">
              <a:latin typeface="Tahoma"/>
              <a:cs typeface="Tahoma"/>
            </a:endParaRPr>
          </a:p>
          <a:p>
            <a:pPr algn="ctr" marR="69850">
              <a:lnSpc>
                <a:spcPct val="100000"/>
              </a:lnSpc>
              <a:spcBef>
                <a:spcPts val="575"/>
              </a:spcBef>
            </a:pPr>
            <a:r>
              <a:rPr dirty="0" sz="2400" spc="-10" b="1">
                <a:latin typeface="Tahoma"/>
                <a:cs typeface="Tahoma"/>
              </a:rPr>
              <a:t>culprit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80351" y="3352863"/>
            <a:ext cx="1728470" cy="873125"/>
          </a:xfrm>
          <a:prstGeom prst="rect">
            <a:avLst/>
          </a:prstGeom>
          <a:ln w="57150">
            <a:solidFill>
              <a:srgbClr val="005593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algn="ctr" marL="34290">
              <a:lnSpc>
                <a:spcPct val="100000"/>
              </a:lnSpc>
              <a:spcBef>
                <a:spcPts val="60"/>
              </a:spcBef>
            </a:pPr>
            <a:r>
              <a:rPr dirty="0" sz="2400" spc="-5" b="1">
                <a:latin typeface="Tahoma"/>
                <a:cs typeface="Tahoma"/>
              </a:rPr>
              <a:t>816</a:t>
            </a:r>
            <a:endParaRPr sz="2400">
              <a:latin typeface="Tahoma"/>
              <a:cs typeface="Tahoma"/>
            </a:endParaRPr>
          </a:p>
          <a:p>
            <a:pPr algn="ctr" marL="34925">
              <a:lnSpc>
                <a:spcPct val="100000"/>
              </a:lnSpc>
              <a:spcBef>
                <a:spcPts val="575"/>
              </a:spcBef>
            </a:pPr>
            <a:r>
              <a:rPr dirty="0" sz="2400" spc="-5" b="1">
                <a:latin typeface="Tahoma"/>
                <a:cs typeface="Tahoma"/>
              </a:rPr>
              <a:t>complete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46852" y="699516"/>
            <a:ext cx="249554" cy="4032885"/>
          </a:xfrm>
          <a:custGeom>
            <a:avLst/>
            <a:gdLst/>
            <a:ahLst/>
            <a:cxnLst/>
            <a:rect l="l" t="t" r="r" b="b"/>
            <a:pathLst>
              <a:path w="249554" h="4032885">
                <a:moveTo>
                  <a:pt x="0" y="0"/>
                </a:moveTo>
                <a:lnTo>
                  <a:pt x="48506" y="1629"/>
                </a:lnTo>
                <a:lnTo>
                  <a:pt x="88106" y="6080"/>
                </a:lnTo>
                <a:lnTo>
                  <a:pt x="114800" y="12698"/>
                </a:lnTo>
                <a:lnTo>
                  <a:pt x="124587" y="20828"/>
                </a:lnTo>
                <a:lnTo>
                  <a:pt x="124587" y="1995424"/>
                </a:lnTo>
                <a:lnTo>
                  <a:pt x="134393" y="2003553"/>
                </a:lnTo>
                <a:lnTo>
                  <a:pt x="161131" y="2010171"/>
                </a:lnTo>
                <a:lnTo>
                  <a:pt x="200775" y="2014622"/>
                </a:lnTo>
                <a:lnTo>
                  <a:pt x="249300" y="2016252"/>
                </a:lnTo>
                <a:lnTo>
                  <a:pt x="200775" y="2017881"/>
                </a:lnTo>
                <a:lnTo>
                  <a:pt x="161131" y="2022332"/>
                </a:lnTo>
                <a:lnTo>
                  <a:pt x="134393" y="2028950"/>
                </a:lnTo>
                <a:lnTo>
                  <a:pt x="124587" y="2037080"/>
                </a:lnTo>
                <a:lnTo>
                  <a:pt x="124587" y="4011701"/>
                </a:lnTo>
                <a:lnTo>
                  <a:pt x="114800" y="4019785"/>
                </a:lnTo>
                <a:lnTo>
                  <a:pt x="88106" y="4026390"/>
                </a:lnTo>
                <a:lnTo>
                  <a:pt x="48506" y="4030844"/>
                </a:lnTo>
                <a:lnTo>
                  <a:pt x="0" y="4032478"/>
                </a:lnTo>
              </a:path>
            </a:pathLst>
          </a:custGeom>
          <a:ln w="9525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32677" y="3039617"/>
            <a:ext cx="1821180" cy="8255"/>
          </a:xfrm>
          <a:custGeom>
            <a:avLst/>
            <a:gdLst/>
            <a:ahLst/>
            <a:cxnLst/>
            <a:rect l="l" t="t" r="r" b="b"/>
            <a:pathLst>
              <a:path w="1821179" h="8255">
                <a:moveTo>
                  <a:pt x="0" y="8000"/>
                </a:moveTo>
                <a:lnTo>
                  <a:pt x="1821179" y="0"/>
                </a:lnTo>
              </a:path>
            </a:pathLst>
          </a:custGeom>
          <a:ln w="19050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394577" y="3037839"/>
            <a:ext cx="76200" cy="309245"/>
          </a:xfrm>
          <a:custGeom>
            <a:avLst/>
            <a:gdLst/>
            <a:ahLst/>
            <a:cxnLst/>
            <a:rect l="l" t="t" r="r" b="b"/>
            <a:pathLst>
              <a:path w="76200" h="309245">
                <a:moveTo>
                  <a:pt x="28575" y="233045"/>
                </a:moveTo>
                <a:lnTo>
                  <a:pt x="0" y="233045"/>
                </a:lnTo>
                <a:lnTo>
                  <a:pt x="38100" y="309245"/>
                </a:lnTo>
                <a:lnTo>
                  <a:pt x="69850" y="245745"/>
                </a:lnTo>
                <a:lnTo>
                  <a:pt x="28575" y="245745"/>
                </a:lnTo>
                <a:lnTo>
                  <a:pt x="28575" y="233045"/>
                </a:lnTo>
                <a:close/>
              </a:path>
              <a:path w="76200" h="309245">
                <a:moveTo>
                  <a:pt x="47625" y="0"/>
                </a:moveTo>
                <a:lnTo>
                  <a:pt x="28575" y="0"/>
                </a:lnTo>
                <a:lnTo>
                  <a:pt x="28575" y="245745"/>
                </a:lnTo>
                <a:lnTo>
                  <a:pt x="47625" y="245745"/>
                </a:lnTo>
                <a:lnTo>
                  <a:pt x="47625" y="0"/>
                </a:lnTo>
                <a:close/>
              </a:path>
              <a:path w="76200" h="309245">
                <a:moveTo>
                  <a:pt x="76200" y="233045"/>
                </a:moveTo>
                <a:lnTo>
                  <a:pt x="47625" y="233045"/>
                </a:lnTo>
                <a:lnTo>
                  <a:pt x="47625" y="245745"/>
                </a:lnTo>
                <a:lnTo>
                  <a:pt x="69850" y="245745"/>
                </a:lnTo>
                <a:lnTo>
                  <a:pt x="76200" y="233045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206358" y="3047619"/>
            <a:ext cx="76200" cy="305435"/>
          </a:xfrm>
          <a:custGeom>
            <a:avLst/>
            <a:gdLst/>
            <a:ahLst/>
            <a:cxnLst/>
            <a:rect l="l" t="t" r="r" b="b"/>
            <a:pathLst>
              <a:path w="76200" h="305435">
                <a:moveTo>
                  <a:pt x="28575" y="228981"/>
                </a:moveTo>
                <a:lnTo>
                  <a:pt x="0" y="228981"/>
                </a:lnTo>
                <a:lnTo>
                  <a:pt x="38100" y="305181"/>
                </a:lnTo>
                <a:lnTo>
                  <a:pt x="69850" y="241681"/>
                </a:lnTo>
                <a:lnTo>
                  <a:pt x="28575" y="241681"/>
                </a:lnTo>
                <a:lnTo>
                  <a:pt x="28575" y="228981"/>
                </a:lnTo>
                <a:close/>
              </a:path>
              <a:path w="76200" h="305435">
                <a:moveTo>
                  <a:pt x="47625" y="0"/>
                </a:moveTo>
                <a:lnTo>
                  <a:pt x="28575" y="0"/>
                </a:lnTo>
                <a:lnTo>
                  <a:pt x="28575" y="241681"/>
                </a:lnTo>
                <a:lnTo>
                  <a:pt x="47625" y="241681"/>
                </a:lnTo>
                <a:lnTo>
                  <a:pt x="47625" y="0"/>
                </a:lnTo>
                <a:close/>
              </a:path>
              <a:path w="76200" h="305435">
                <a:moveTo>
                  <a:pt x="76200" y="228981"/>
                </a:moveTo>
                <a:lnTo>
                  <a:pt x="47625" y="228981"/>
                </a:lnTo>
                <a:lnTo>
                  <a:pt x="47625" y="241681"/>
                </a:lnTo>
                <a:lnTo>
                  <a:pt x="69850" y="241681"/>
                </a:lnTo>
                <a:lnTo>
                  <a:pt x="76200" y="228981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339456" y="2612008"/>
            <a:ext cx="0" cy="435609"/>
          </a:xfrm>
          <a:custGeom>
            <a:avLst/>
            <a:gdLst/>
            <a:ahLst/>
            <a:cxnLst/>
            <a:rect l="l" t="t" r="r" b="b"/>
            <a:pathLst>
              <a:path w="0" h="435610">
                <a:moveTo>
                  <a:pt x="0" y="435610"/>
                </a:moveTo>
                <a:lnTo>
                  <a:pt x="0" y="0"/>
                </a:lnTo>
              </a:path>
            </a:pathLst>
          </a:custGeom>
          <a:ln w="19050">
            <a:solidFill>
              <a:srgbClr val="66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540500" y="1981481"/>
            <a:ext cx="863600" cy="463550"/>
          </a:xfrm>
          <a:custGeom>
            <a:avLst/>
            <a:gdLst/>
            <a:ahLst/>
            <a:cxnLst/>
            <a:rect l="l" t="t" r="r" b="b"/>
            <a:pathLst>
              <a:path w="863600" h="463550">
                <a:moveTo>
                  <a:pt x="129171" y="273530"/>
                </a:moveTo>
                <a:lnTo>
                  <a:pt x="63753" y="273530"/>
                </a:lnTo>
                <a:lnTo>
                  <a:pt x="100710" y="404975"/>
                </a:lnTo>
                <a:lnTo>
                  <a:pt x="48259" y="419707"/>
                </a:lnTo>
                <a:lnTo>
                  <a:pt x="60451" y="463014"/>
                </a:lnTo>
                <a:lnTo>
                  <a:pt x="224663" y="416913"/>
                </a:lnTo>
                <a:lnTo>
                  <a:pt x="216596" y="387957"/>
                </a:lnTo>
                <a:lnTo>
                  <a:pt x="161290" y="387957"/>
                </a:lnTo>
                <a:lnTo>
                  <a:pt x="129171" y="273530"/>
                </a:lnTo>
                <a:close/>
              </a:path>
              <a:path w="863600" h="463550">
                <a:moveTo>
                  <a:pt x="388034" y="170787"/>
                </a:moveTo>
                <a:lnTo>
                  <a:pt x="326517" y="170787"/>
                </a:lnTo>
                <a:lnTo>
                  <a:pt x="272160" y="403705"/>
                </a:lnTo>
                <a:lnTo>
                  <a:pt x="341502" y="384147"/>
                </a:lnTo>
                <a:lnTo>
                  <a:pt x="388034" y="170787"/>
                </a:lnTo>
                <a:close/>
              </a:path>
              <a:path w="863600" h="463550">
                <a:moveTo>
                  <a:pt x="212598" y="373606"/>
                </a:moveTo>
                <a:lnTo>
                  <a:pt x="161290" y="387957"/>
                </a:lnTo>
                <a:lnTo>
                  <a:pt x="216596" y="387957"/>
                </a:lnTo>
                <a:lnTo>
                  <a:pt x="212598" y="373606"/>
                </a:lnTo>
                <a:close/>
              </a:path>
              <a:path w="863600" h="463550">
                <a:moveTo>
                  <a:pt x="103504" y="182090"/>
                </a:moveTo>
                <a:lnTo>
                  <a:pt x="49022" y="197457"/>
                </a:lnTo>
                <a:lnTo>
                  <a:pt x="50517" y="204061"/>
                </a:lnTo>
                <a:lnTo>
                  <a:pt x="50419" y="210284"/>
                </a:lnTo>
                <a:lnTo>
                  <a:pt x="48641" y="215618"/>
                </a:lnTo>
                <a:lnTo>
                  <a:pt x="46990" y="220952"/>
                </a:lnTo>
                <a:lnTo>
                  <a:pt x="43815" y="225651"/>
                </a:lnTo>
                <a:lnTo>
                  <a:pt x="7620" y="245590"/>
                </a:lnTo>
                <a:lnTo>
                  <a:pt x="0" y="247749"/>
                </a:lnTo>
                <a:lnTo>
                  <a:pt x="11429" y="288262"/>
                </a:lnTo>
                <a:lnTo>
                  <a:pt x="63753" y="273530"/>
                </a:lnTo>
                <a:lnTo>
                  <a:pt x="129171" y="273530"/>
                </a:lnTo>
                <a:lnTo>
                  <a:pt x="103504" y="182090"/>
                </a:lnTo>
                <a:close/>
              </a:path>
              <a:path w="863600" h="463550">
                <a:moveTo>
                  <a:pt x="377571" y="105890"/>
                </a:moveTo>
                <a:lnTo>
                  <a:pt x="194818" y="157198"/>
                </a:lnTo>
                <a:lnTo>
                  <a:pt x="208025" y="204061"/>
                </a:lnTo>
                <a:lnTo>
                  <a:pt x="326517" y="170787"/>
                </a:lnTo>
                <a:lnTo>
                  <a:pt x="388034" y="170787"/>
                </a:lnTo>
                <a:lnTo>
                  <a:pt x="391414" y="155293"/>
                </a:lnTo>
                <a:lnTo>
                  <a:pt x="377571" y="105890"/>
                </a:lnTo>
                <a:close/>
              </a:path>
              <a:path w="863600" h="463550">
                <a:moveTo>
                  <a:pt x="467359" y="279400"/>
                </a:moveTo>
                <a:lnTo>
                  <a:pt x="461264" y="281939"/>
                </a:lnTo>
                <a:lnTo>
                  <a:pt x="476503" y="335280"/>
                </a:lnTo>
                <a:lnTo>
                  <a:pt x="484312" y="336550"/>
                </a:lnTo>
                <a:lnTo>
                  <a:pt x="524813" y="336550"/>
                </a:lnTo>
                <a:lnTo>
                  <a:pt x="537162" y="334010"/>
                </a:lnTo>
                <a:lnTo>
                  <a:pt x="550392" y="331469"/>
                </a:lnTo>
                <a:lnTo>
                  <a:pt x="587740" y="320039"/>
                </a:lnTo>
                <a:lnTo>
                  <a:pt x="620982" y="298450"/>
                </a:lnTo>
                <a:lnTo>
                  <a:pt x="632714" y="285750"/>
                </a:lnTo>
                <a:lnTo>
                  <a:pt x="493827" y="285750"/>
                </a:lnTo>
                <a:lnTo>
                  <a:pt x="484473" y="284480"/>
                </a:lnTo>
                <a:lnTo>
                  <a:pt x="475642" y="281939"/>
                </a:lnTo>
                <a:lnTo>
                  <a:pt x="467359" y="279400"/>
                </a:lnTo>
                <a:close/>
              </a:path>
              <a:path w="863600" h="463550">
                <a:moveTo>
                  <a:pt x="640508" y="212089"/>
                </a:moveTo>
                <a:lnTo>
                  <a:pt x="559816" y="212089"/>
                </a:lnTo>
                <a:lnTo>
                  <a:pt x="564896" y="214630"/>
                </a:lnTo>
                <a:lnTo>
                  <a:pt x="569341" y="217169"/>
                </a:lnTo>
                <a:lnTo>
                  <a:pt x="573658" y="219710"/>
                </a:lnTo>
                <a:lnTo>
                  <a:pt x="576833" y="224789"/>
                </a:lnTo>
                <a:lnTo>
                  <a:pt x="578866" y="232410"/>
                </a:lnTo>
                <a:lnTo>
                  <a:pt x="581025" y="240030"/>
                </a:lnTo>
                <a:lnTo>
                  <a:pt x="581405" y="246380"/>
                </a:lnTo>
                <a:lnTo>
                  <a:pt x="579120" y="255269"/>
                </a:lnTo>
                <a:lnTo>
                  <a:pt x="577088" y="260350"/>
                </a:lnTo>
                <a:lnTo>
                  <a:pt x="574167" y="264160"/>
                </a:lnTo>
                <a:lnTo>
                  <a:pt x="570356" y="269239"/>
                </a:lnTo>
                <a:lnTo>
                  <a:pt x="565023" y="273050"/>
                </a:lnTo>
                <a:lnTo>
                  <a:pt x="551560" y="278130"/>
                </a:lnTo>
                <a:lnTo>
                  <a:pt x="545083" y="280669"/>
                </a:lnTo>
                <a:lnTo>
                  <a:pt x="539115" y="283210"/>
                </a:lnTo>
                <a:lnTo>
                  <a:pt x="531185" y="284480"/>
                </a:lnTo>
                <a:lnTo>
                  <a:pt x="522636" y="285750"/>
                </a:lnTo>
                <a:lnTo>
                  <a:pt x="632714" y="285750"/>
                </a:lnTo>
                <a:lnTo>
                  <a:pt x="645957" y="246380"/>
                </a:lnTo>
                <a:lnTo>
                  <a:pt x="645922" y="237489"/>
                </a:lnTo>
                <a:lnTo>
                  <a:pt x="644822" y="228600"/>
                </a:lnTo>
                <a:lnTo>
                  <a:pt x="642747" y="218439"/>
                </a:lnTo>
                <a:lnTo>
                  <a:pt x="640508" y="212089"/>
                </a:lnTo>
                <a:close/>
              </a:path>
              <a:path w="863600" h="463550">
                <a:moveTo>
                  <a:pt x="684529" y="218439"/>
                </a:moveTo>
                <a:lnTo>
                  <a:pt x="678433" y="220980"/>
                </a:lnTo>
                <a:lnTo>
                  <a:pt x="693674" y="274319"/>
                </a:lnTo>
                <a:lnTo>
                  <a:pt x="701464" y="275589"/>
                </a:lnTo>
                <a:lnTo>
                  <a:pt x="741983" y="275589"/>
                </a:lnTo>
                <a:lnTo>
                  <a:pt x="754332" y="273050"/>
                </a:lnTo>
                <a:lnTo>
                  <a:pt x="767562" y="270510"/>
                </a:lnTo>
                <a:lnTo>
                  <a:pt x="804846" y="259080"/>
                </a:lnTo>
                <a:lnTo>
                  <a:pt x="838136" y="237489"/>
                </a:lnTo>
                <a:lnTo>
                  <a:pt x="849883" y="224789"/>
                </a:lnTo>
                <a:lnTo>
                  <a:pt x="710997" y="224789"/>
                </a:lnTo>
                <a:lnTo>
                  <a:pt x="701643" y="223519"/>
                </a:lnTo>
                <a:lnTo>
                  <a:pt x="692812" y="220980"/>
                </a:lnTo>
                <a:lnTo>
                  <a:pt x="684529" y="218439"/>
                </a:lnTo>
                <a:close/>
              </a:path>
              <a:path w="863600" h="463550">
                <a:moveTo>
                  <a:pt x="857678" y="151130"/>
                </a:moveTo>
                <a:lnTo>
                  <a:pt x="776985" y="151130"/>
                </a:lnTo>
                <a:lnTo>
                  <a:pt x="782066" y="153669"/>
                </a:lnTo>
                <a:lnTo>
                  <a:pt x="786383" y="156210"/>
                </a:lnTo>
                <a:lnTo>
                  <a:pt x="790828" y="158750"/>
                </a:lnTo>
                <a:lnTo>
                  <a:pt x="794003" y="163830"/>
                </a:lnTo>
                <a:lnTo>
                  <a:pt x="796035" y="171450"/>
                </a:lnTo>
                <a:lnTo>
                  <a:pt x="798195" y="179069"/>
                </a:lnTo>
                <a:lnTo>
                  <a:pt x="798576" y="185419"/>
                </a:lnTo>
                <a:lnTo>
                  <a:pt x="796290" y="194310"/>
                </a:lnTo>
                <a:lnTo>
                  <a:pt x="794257" y="199389"/>
                </a:lnTo>
                <a:lnTo>
                  <a:pt x="791209" y="203200"/>
                </a:lnTo>
                <a:lnTo>
                  <a:pt x="787526" y="208280"/>
                </a:lnTo>
                <a:lnTo>
                  <a:pt x="782193" y="212089"/>
                </a:lnTo>
                <a:lnTo>
                  <a:pt x="768603" y="217169"/>
                </a:lnTo>
                <a:lnTo>
                  <a:pt x="762253" y="219710"/>
                </a:lnTo>
                <a:lnTo>
                  <a:pt x="756284" y="222250"/>
                </a:lnTo>
                <a:lnTo>
                  <a:pt x="748355" y="223519"/>
                </a:lnTo>
                <a:lnTo>
                  <a:pt x="739806" y="224789"/>
                </a:lnTo>
                <a:lnTo>
                  <a:pt x="849883" y="224789"/>
                </a:lnTo>
                <a:lnTo>
                  <a:pt x="863127" y="185419"/>
                </a:lnTo>
                <a:lnTo>
                  <a:pt x="863092" y="175260"/>
                </a:lnTo>
                <a:lnTo>
                  <a:pt x="861992" y="167639"/>
                </a:lnTo>
                <a:lnTo>
                  <a:pt x="859917" y="157480"/>
                </a:lnTo>
                <a:lnTo>
                  <a:pt x="857678" y="151130"/>
                </a:lnTo>
                <a:close/>
              </a:path>
              <a:path w="863600" h="463550">
                <a:moveTo>
                  <a:pt x="605726" y="115569"/>
                </a:moveTo>
                <a:lnTo>
                  <a:pt x="526415" y="115569"/>
                </a:lnTo>
                <a:lnTo>
                  <a:pt x="530351" y="116839"/>
                </a:lnTo>
                <a:lnTo>
                  <a:pt x="533907" y="118110"/>
                </a:lnTo>
                <a:lnTo>
                  <a:pt x="537082" y="120650"/>
                </a:lnTo>
                <a:lnTo>
                  <a:pt x="540384" y="123189"/>
                </a:lnTo>
                <a:lnTo>
                  <a:pt x="542671" y="127000"/>
                </a:lnTo>
                <a:lnTo>
                  <a:pt x="544068" y="132080"/>
                </a:lnTo>
                <a:lnTo>
                  <a:pt x="545846" y="138430"/>
                </a:lnTo>
                <a:lnTo>
                  <a:pt x="546100" y="144780"/>
                </a:lnTo>
                <a:lnTo>
                  <a:pt x="544576" y="148589"/>
                </a:lnTo>
                <a:lnTo>
                  <a:pt x="543178" y="153669"/>
                </a:lnTo>
                <a:lnTo>
                  <a:pt x="540511" y="157480"/>
                </a:lnTo>
                <a:lnTo>
                  <a:pt x="491235" y="179069"/>
                </a:lnTo>
                <a:lnTo>
                  <a:pt x="503427" y="222250"/>
                </a:lnTo>
                <a:lnTo>
                  <a:pt x="514096" y="219710"/>
                </a:lnTo>
                <a:lnTo>
                  <a:pt x="519810" y="218439"/>
                </a:lnTo>
                <a:lnTo>
                  <a:pt x="526415" y="215900"/>
                </a:lnTo>
                <a:lnTo>
                  <a:pt x="533907" y="214630"/>
                </a:lnTo>
                <a:lnTo>
                  <a:pt x="541401" y="212089"/>
                </a:lnTo>
                <a:lnTo>
                  <a:pt x="640508" y="212089"/>
                </a:lnTo>
                <a:lnTo>
                  <a:pt x="613791" y="182880"/>
                </a:lnTo>
                <a:lnTo>
                  <a:pt x="607059" y="179069"/>
                </a:lnTo>
                <a:lnTo>
                  <a:pt x="600709" y="177800"/>
                </a:lnTo>
                <a:lnTo>
                  <a:pt x="575945" y="177800"/>
                </a:lnTo>
                <a:lnTo>
                  <a:pt x="575309" y="175260"/>
                </a:lnTo>
                <a:lnTo>
                  <a:pt x="601726" y="144780"/>
                </a:lnTo>
                <a:lnTo>
                  <a:pt x="606107" y="125730"/>
                </a:lnTo>
                <a:lnTo>
                  <a:pt x="605726" y="115569"/>
                </a:lnTo>
                <a:close/>
              </a:path>
              <a:path w="863600" h="463550">
                <a:moveTo>
                  <a:pt x="588264" y="176530"/>
                </a:moveTo>
                <a:lnTo>
                  <a:pt x="582041" y="176530"/>
                </a:lnTo>
                <a:lnTo>
                  <a:pt x="575945" y="177800"/>
                </a:lnTo>
                <a:lnTo>
                  <a:pt x="600709" y="177800"/>
                </a:lnTo>
                <a:lnTo>
                  <a:pt x="588264" y="176530"/>
                </a:lnTo>
                <a:close/>
              </a:path>
              <a:path w="863600" h="463550">
                <a:moveTo>
                  <a:pt x="822896" y="54610"/>
                </a:moveTo>
                <a:lnTo>
                  <a:pt x="743457" y="54610"/>
                </a:lnTo>
                <a:lnTo>
                  <a:pt x="747522" y="55880"/>
                </a:lnTo>
                <a:lnTo>
                  <a:pt x="751077" y="57150"/>
                </a:lnTo>
                <a:lnTo>
                  <a:pt x="754252" y="59689"/>
                </a:lnTo>
                <a:lnTo>
                  <a:pt x="757554" y="62230"/>
                </a:lnTo>
                <a:lnTo>
                  <a:pt x="759841" y="66039"/>
                </a:lnTo>
                <a:lnTo>
                  <a:pt x="761238" y="71119"/>
                </a:lnTo>
                <a:lnTo>
                  <a:pt x="763016" y="77469"/>
                </a:lnTo>
                <a:lnTo>
                  <a:pt x="763270" y="83819"/>
                </a:lnTo>
                <a:lnTo>
                  <a:pt x="761746" y="87630"/>
                </a:lnTo>
                <a:lnTo>
                  <a:pt x="760349" y="92710"/>
                </a:lnTo>
                <a:lnTo>
                  <a:pt x="757681" y="96519"/>
                </a:lnTo>
                <a:lnTo>
                  <a:pt x="753872" y="99060"/>
                </a:lnTo>
                <a:lnTo>
                  <a:pt x="749934" y="102869"/>
                </a:lnTo>
                <a:lnTo>
                  <a:pt x="744981" y="105410"/>
                </a:lnTo>
                <a:lnTo>
                  <a:pt x="732663" y="110489"/>
                </a:lnTo>
                <a:lnTo>
                  <a:pt x="725804" y="113030"/>
                </a:lnTo>
                <a:lnTo>
                  <a:pt x="708278" y="118110"/>
                </a:lnTo>
                <a:lnTo>
                  <a:pt x="720598" y="161289"/>
                </a:lnTo>
                <a:lnTo>
                  <a:pt x="731266" y="158750"/>
                </a:lnTo>
                <a:lnTo>
                  <a:pt x="743584" y="154939"/>
                </a:lnTo>
                <a:lnTo>
                  <a:pt x="751077" y="153669"/>
                </a:lnTo>
                <a:lnTo>
                  <a:pt x="758571" y="151130"/>
                </a:lnTo>
                <a:lnTo>
                  <a:pt x="857678" y="151130"/>
                </a:lnTo>
                <a:lnTo>
                  <a:pt x="854964" y="144780"/>
                </a:lnTo>
                <a:lnTo>
                  <a:pt x="830960" y="121919"/>
                </a:lnTo>
                <a:lnTo>
                  <a:pt x="824229" y="118110"/>
                </a:lnTo>
                <a:lnTo>
                  <a:pt x="817752" y="116839"/>
                </a:lnTo>
                <a:lnTo>
                  <a:pt x="793115" y="116839"/>
                </a:lnTo>
                <a:lnTo>
                  <a:pt x="792352" y="114300"/>
                </a:lnTo>
                <a:lnTo>
                  <a:pt x="818896" y="83819"/>
                </a:lnTo>
                <a:lnTo>
                  <a:pt x="823277" y="64769"/>
                </a:lnTo>
                <a:lnTo>
                  <a:pt x="822896" y="54610"/>
                </a:lnTo>
                <a:close/>
              </a:path>
              <a:path w="863600" h="463550">
                <a:moveTo>
                  <a:pt x="542466" y="60960"/>
                </a:moveTo>
                <a:lnTo>
                  <a:pt x="534034" y="60960"/>
                </a:lnTo>
                <a:lnTo>
                  <a:pt x="525057" y="62230"/>
                </a:lnTo>
                <a:lnTo>
                  <a:pt x="505245" y="64769"/>
                </a:lnTo>
                <a:lnTo>
                  <a:pt x="494410" y="68580"/>
                </a:lnTo>
                <a:lnTo>
                  <a:pt x="483219" y="71119"/>
                </a:lnTo>
                <a:lnTo>
                  <a:pt x="472313" y="76200"/>
                </a:lnTo>
                <a:lnTo>
                  <a:pt x="461692" y="80010"/>
                </a:lnTo>
                <a:lnTo>
                  <a:pt x="451357" y="85089"/>
                </a:lnTo>
                <a:lnTo>
                  <a:pt x="441791" y="91439"/>
                </a:lnTo>
                <a:lnTo>
                  <a:pt x="433308" y="96519"/>
                </a:lnTo>
                <a:lnTo>
                  <a:pt x="425944" y="101600"/>
                </a:lnTo>
                <a:lnTo>
                  <a:pt x="419734" y="105410"/>
                </a:lnTo>
                <a:lnTo>
                  <a:pt x="434721" y="158750"/>
                </a:lnTo>
                <a:lnTo>
                  <a:pt x="439927" y="157480"/>
                </a:lnTo>
                <a:lnTo>
                  <a:pt x="441959" y="156210"/>
                </a:lnTo>
                <a:lnTo>
                  <a:pt x="453771" y="143510"/>
                </a:lnTo>
                <a:lnTo>
                  <a:pt x="457961" y="139700"/>
                </a:lnTo>
                <a:lnTo>
                  <a:pt x="467614" y="133350"/>
                </a:lnTo>
                <a:lnTo>
                  <a:pt x="473201" y="129539"/>
                </a:lnTo>
                <a:lnTo>
                  <a:pt x="479171" y="127000"/>
                </a:lnTo>
                <a:lnTo>
                  <a:pt x="485140" y="123189"/>
                </a:lnTo>
                <a:lnTo>
                  <a:pt x="491108" y="120650"/>
                </a:lnTo>
                <a:lnTo>
                  <a:pt x="497204" y="119380"/>
                </a:lnTo>
                <a:lnTo>
                  <a:pt x="501015" y="118110"/>
                </a:lnTo>
                <a:lnTo>
                  <a:pt x="505714" y="116839"/>
                </a:lnTo>
                <a:lnTo>
                  <a:pt x="516763" y="115569"/>
                </a:lnTo>
                <a:lnTo>
                  <a:pt x="605726" y="115569"/>
                </a:lnTo>
                <a:lnTo>
                  <a:pt x="603630" y="104139"/>
                </a:lnTo>
                <a:lnTo>
                  <a:pt x="601124" y="97789"/>
                </a:lnTo>
                <a:lnTo>
                  <a:pt x="597963" y="90169"/>
                </a:lnTo>
                <a:lnTo>
                  <a:pt x="594111" y="85089"/>
                </a:lnTo>
                <a:lnTo>
                  <a:pt x="589533" y="78739"/>
                </a:lnTo>
                <a:lnTo>
                  <a:pt x="584364" y="74930"/>
                </a:lnTo>
                <a:lnTo>
                  <a:pt x="578564" y="69850"/>
                </a:lnTo>
                <a:lnTo>
                  <a:pt x="572121" y="67310"/>
                </a:lnTo>
                <a:lnTo>
                  <a:pt x="557948" y="62230"/>
                </a:lnTo>
                <a:lnTo>
                  <a:pt x="550433" y="62230"/>
                </a:lnTo>
                <a:lnTo>
                  <a:pt x="542466" y="60960"/>
                </a:lnTo>
                <a:close/>
              </a:path>
              <a:path w="863600" h="463550">
                <a:moveTo>
                  <a:pt x="805433" y="115569"/>
                </a:moveTo>
                <a:lnTo>
                  <a:pt x="799210" y="115569"/>
                </a:lnTo>
                <a:lnTo>
                  <a:pt x="793115" y="116839"/>
                </a:lnTo>
                <a:lnTo>
                  <a:pt x="817752" y="116839"/>
                </a:lnTo>
                <a:lnTo>
                  <a:pt x="805433" y="115569"/>
                </a:lnTo>
                <a:close/>
              </a:path>
              <a:path w="863600" h="463550">
                <a:moveTo>
                  <a:pt x="759634" y="0"/>
                </a:moveTo>
                <a:lnTo>
                  <a:pt x="751204" y="0"/>
                </a:lnTo>
                <a:lnTo>
                  <a:pt x="742227" y="1269"/>
                </a:lnTo>
                <a:lnTo>
                  <a:pt x="722415" y="3810"/>
                </a:lnTo>
                <a:lnTo>
                  <a:pt x="711580" y="7619"/>
                </a:lnTo>
                <a:lnTo>
                  <a:pt x="700389" y="10160"/>
                </a:lnTo>
                <a:lnTo>
                  <a:pt x="689482" y="15239"/>
                </a:lnTo>
                <a:lnTo>
                  <a:pt x="678862" y="19050"/>
                </a:lnTo>
                <a:lnTo>
                  <a:pt x="668527" y="24130"/>
                </a:lnTo>
                <a:lnTo>
                  <a:pt x="658907" y="30480"/>
                </a:lnTo>
                <a:lnTo>
                  <a:pt x="650430" y="35560"/>
                </a:lnTo>
                <a:lnTo>
                  <a:pt x="643096" y="40639"/>
                </a:lnTo>
                <a:lnTo>
                  <a:pt x="636904" y="44450"/>
                </a:lnTo>
                <a:lnTo>
                  <a:pt x="651891" y="97789"/>
                </a:lnTo>
                <a:lnTo>
                  <a:pt x="656971" y="96519"/>
                </a:lnTo>
                <a:lnTo>
                  <a:pt x="670941" y="82550"/>
                </a:lnTo>
                <a:lnTo>
                  <a:pt x="675131" y="78739"/>
                </a:lnTo>
                <a:lnTo>
                  <a:pt x="679323" y="76200"/>
                </a:lnTo>
                <a:lnTo>
                  <a:pt x="684656" y="72389"/>
                </a:lnTo>
                <a:lnTo>
                  <a:pt x="690372" y="68580"/>
                </a:lnTo>
                <a:lnTo>
                  <a:pt x="696341" y="66039"/>
                </a:lnTo>
                <a:lnTo>
                  <a:pt x="702182" y="62230"/>
                </a:lnTo>
                <a:lnTo>
                  <a:pt x="708278" y="59689"/>
                </a:lnTo>
                <a:lnTo>
                  <a:pt x="714375" y="58419"/>
                </a:lnTo>
                <a:lnTo>
                  <a:pt x="718184" y="57150"/>
                </a:lnTo>
                <a:lnTo>
                  <a:pt x="722883" y="55880"/>
                </a:lnTo>
                <a:lnTo>
                  <a:pt x="728345" y="54610"/>
                </a:lnTo>
                <a:lnTo>
                  <a:pt x="822896" y="54610"/>
                </a:lnTo>
                <a:lnTo>
                  <a:pt x="820801" y="43180"/>
                </a:lnTo>
                <a:lnTo>
                  <a:pt x="818276" y="36830"/>
                </a:lnTo>
                <a:lnTo>
                  <a:pt x="815086" y="29210"/>
                </a:lnTo>
                <a:lnTo>
                  <a:pt x="811228" y="24130"/>
                </a:lnTo>
                <a:lnTo>
                  <a:pt x="806703" y="17780"/>
                </a:lnTo>
                <a:lnTo>
                  <a:pt x="801532" y="13969"/>
                </a:lnTo>
                <a:lnTo>
                  <a:pt x="795718" y="8889"/>
                </a:lnTo>
                <a:lnTo>
                  <a:pt x="789237" y="6350"/>
                </a:lnTo>
                <a:lnTo>
                  <a:pt x="775065" y="1269"/>
                </a:lnTo>
                <a:lnTo>
                  <a:pt x="767587" y="1269"/>
                </a:lnTo>
                <a:lnTo>
                  <a:pt x="7596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513828" y="1852612"/>
            <a:ext cx="544830" cy="389890"/>
          </a:xfrm>
          <a:custGeom>
            <a:avLst/>
            <a:gdLst/>
            <a:ahLst/>
            <a:cxnLst/>
            <a:rect l="l" t="t" r="r" b="b"/>
            <a:pathLst>
              <a:path w="544829" h="389889">
                <a:moveTo>
                  <a:pt x="58420" y="116903"/>
                </a:moveTo>
                <a:lnTo>
                  <a:pt x="0" y="133413"/>
                </a:lnTo>
                <a:lnTo>
                  <a:pt x="72008" y="389572"/>
                </a:lnTo>
                <a:lnTo>
                  <a:pt x="130428" y="373189"/>
                </a:lnTo>
                <a:lnTo>
                  <a:pt x="108457" y="295084"/>
                </a:lnTo>
                <a:lnTo>
                  <a:pt x="158496" y="295084"/>
                </a:lnTo>
                <a:lnTo>
                  <a:pt x="174095" y="288871"/>
                </a:lnTo>
                <a:lnTo>
                  <a:pt x="187372" y="279574"/>
                </a:lnTo>
                <a:lnTo>
                  <a:pt x="198340" y="267206"/>
                </a:lnTo>
                <a:lnTo>
                  <a:pt x="201300" y="261937"/>
                </a:lnTo>
                <a:lnTo>
                  <a:pt x="102489" y="261937"/>
                </a:lnTo>
                <a:lnTo>
                  <a:pt x="99060" y="261556"/>
                </a:lnTo>
                <a:lnTo>
                  <a:pt x="72517" y="167195"/>
                </a:lnTo>
                <a:lnTo>
                  <a:pt x="76707" y="162496"/>
                </a:lnTo>
                <a:lnTo>
                  <a:pt x="81025" y="158559"/>
                </a:lnTo>
                <a:lnTo>
                  <a:pt x="109158" y="146978"/>
                </a:lnTo>
                <a:lnTo>
                  <a:pt x="199902" y="146978"/>
                </a:lnTo>
                <a:lnTo>
                  <a:pt x="194833" y="136461"/>
                </a:lnTo>
                <a:lnTo>
                  <a:pt x="64007" y="136461"/>
                </a:lnTo>
                <a:lnTo>
                  <a:pt x="58420" y="116903"/>
                </a:lnTo>
                <a:close/>
              </a:path>
              <a:path w="544829" h="389889">
                <a:moveTo>
                  <a:pt x="158496" y="295084"/>
                </a:moveTo>
                <a:lnTo>
                  <a:pt x="108457" y="295084"/>
                </a:lnTo>
                <a:lnTo>
                  <a:pt x="117475" y="297370"/>
                </a:lnTo>
                <a:lnTo>
                  <a:pt x="125729" y="298513"/>
                </a:lnTo>
                <a:lnTo>
                  <a:pt x="133223" y="298767"/>
                </a:lnTo>
                <a:lnTo>
                  <a:pt x="139029" y="298602"/>
                </a:lnTo>
                <a:lnTo>
                  <a:pt x="145192" y="297926"/>
                </a:lnTo>
                <a:lnTo>
                  <a:pt x="151689" y="296749"/>
                </a:lnTo>
                <a:lnTo>
                  <a:pt x="158496" y="295084"/>
                </a:lnTo>
                <a:close/>
              </a:path>
              <a:path w="544829" h="389889">
                <a:moveTo>
                  <a:pt x="199902" y="146978"/>
                </a:moveTo>
                <a:lnTo>
                  <a:pt x="109158" y="146978"/>
                </a:lnTo>
                <a:lnTo>
                  <a:pt x="116982" y="147288"/>
                </a:lnTo>
                <a:lnTo>
                  <a:pt x="124069" y="149455"/>
                </a:lnTo>
                <a:lnTo>
                  <a:pt x="149987" y="190817"/>
                </a:lnTo>
                <a:lnTo>
                  <a:pt x="154257" y="216058"/>
                </a:lnTo>
                <a:lnTo>
                  <a:pt x="153719" y="226607"/>
                </a:lnTo>
                <a:lnTo>
                  <a:pt x="123571" y="258635"/>
                </a:lnTo>
                <a:lnTo>
                  <a:pt x="106299" y="261937"/>
                </a:lnTo>
                <a:lnTo>
                  <a:pt x="201300" y="261937"/>
                </a:lnTo>
                <a:lnTo>
                  <a:pt x="207010" y="251777"/>
                </a:lnTo>
                <a:lnTo>
                  <a:pt x="212798" y="234132"/>
                </a:lnTo>
                <a:lnTo>
                  <a:pt x="215005" y="216058"/>
                </a:lnTo>
                <a:lnTo>
                  <a:pt x="214952" y="212034"/>
                </a:lnTo>
                <a:lnTo>
                  <a:pt x="213993" y="194698"/>
                </a:lnTo>
                <a:lnTo>
                  <a:pt x="209423" y="172910"/>
                </a:lnTo>
                <a:lnTo>
                  <a:pt x="202370" y="152100"/>
                </a:lnTo>
                <a:lnTo>
                  <a:pt x="199902" y="146978"/>
                </a:lnTo>
                <a:close/>
              </a:path>
              <a:path w="544829" h="389889">
                <a:moveTo>
                  <a:pt x="293683" y="112585"/>
                </a:moveTo>
                <a:lnTo>
                  <a:pt x="230631" y="112585"/>
                </a:lnTo>
                <a:lnTo>
                  <a:pt x="255270" y="200215"/>
                </a:lnTo>
                <a:lnTo>
                  <a:pt x="275540" y="237148"/>
                </a:lnTo>
                <a:lnTo>
                  <a:pt x="309308" y="248761"/>
                </a:lnTo>
                <a:lnTo>
                  <a:pt x="324262" y="247542"/>
                </a:lnTo>
                <a:lnTo>
                  <a:pt x="361553" y="237204"/>
                </a:lnTo>
                <a:lnTo>
                  <a:pt x="386079" y="225361"/>
                </a:lnTo>
                <a:lnTo>
                  <a:pt x="379017" y="200215"/>
                </a:lnTo>
                <a:lnTo>
                  <a:pt x="334518" y="200215"/>
                </a:lnTo>
                <a:lnTo>
                  <a:pt x="325374" y="197929"/>
                </a:lnTo>
                <a:lnTo>
                  <a:pt x="321818" y="195643"/>
                </a:lnTo>
                <a:lnTo>
                  <a:pt x="319150" y="192214"/>
                </a:lnTo>
                <a:lnTo>
                  <a:pt x="316341" y="188755"/>
                </a:lnTo>
                <a:lnTo>
                  <a:pt x="314198" y="184594"/>
                </a:lnTo>
                <a:lnTo>
                  <a:pt x="312800" y="179768"/>
                </a:lnTo>
                <a:lnTo>
                  <a:pt x="311276" y="174815"/>
                </a:lnTo>
                <a:lnTo>
                  <a:pt x="307685" y="162496"/>
                </a:lnTo>
                <a:lnTo>
                  <a:pt x="293683" y="112585"/>
                </a:lnTo>
                <a:close/>
              </a:path>
              <a:path w="544829" h="389889">
                <a:moveTo>
                  <a:pt x="386333" y="163131"/>
                </a:moveTo>
                <a:lnTo>
                  <a:pt x="395350" y="213931"/>
                </a:lnTo>
                <a:lnTo>
                  <a:pt x="419353" y="216056"/>
                </a:lnTo>
                <a:lnTo>
                  <a:pt x="428878" y="215963"/>
                </a:lnTo>
                <a:lnTo>
                  <a:pt x="469265" y="209486"/>
                </a:lnTo>
                <a:lnTo>
                  <a:pt x="506856" y="193611"/>
                </a:lnTo>
                <a:lnTo>
                  <a:pt x="530476" y="172910"/>
                </a:lnTo>
                <a:lnTo>
                  <a:pt x="427863" y="172910"/>
                </a:lnTo>
                <a:lnTo>
                  <a:pt x="421131" y="172402"/>
                </a:lnTo>
                <a:lnTo>
                  <a:pt x="414908" y="171386"/>
                </a:lnTo>
                <a:lnTo>
                  <a:pt x="407797" y="170370"/>
                </a:lnTo>
                <a:lnTo>
                  <a:pt x="402081" y="169100"/>
                </a:lnTo>
                <a:lnTo>
                  <a:pt x="397891" y="167576"/>
                </a:lnTo>
                <a:lnTo>
                  <a:pt x="393573" y="165925"/>
                </a:lnTo>
                <a:lnTo>
                  <a:pt x="389763" y="164528"/>
                </a:lnTo>
                <a:lnTo>
                  <a:pt x="386333" y="163131"/>
                </a:lnTo>
                <a:close/>
              </a:path>
              <a:path w="544829" h="389889">
                <a:moveTo>
                  <a:pt x="374523" y="184213"/>
                </a:moveTo>
                <a:lnTo>
                  <a:pt x="369443" y="185610"/>
                </a:lnTo>
                <a:lnTo>
                  <a:pt x="367792" y="187261"/>
                </a:lnTo>
                <a:lnTo>
                  <a:pt x="364617" y="189420"/>
                </a:lnTo>
                <a:lnTo>
                  <a:pt x="355219" y="195008"/>
                </a:lnTo>
                <a:lnTo>
                  <a:pt x="351281" y="196786"/>
                </a:lnTo>
                <a:lnTo>
                  <a:pt x="340614" y="199834"/>
                </a:lnTo>
                <a:lnTo>
                  <a:pt x="334518" y="200215"/>
                </a:lnTo>
                <a:lnTo>
                  <a:pt x="379017" y="200215"/>
                </a:lnTo>
                <a:lnTo>
                  <a:pt x="374523" y="184213"/>
                </a:lnTo>
                <a:close/>
              </a:path>
              <a:path w="544829" h="389889">
                <a:moveTo>
                  <a:pt x="544387" y="133921"/>
                </a:moveTo>
                <a:lnTo>
                  <a:pt x="468249" y="133921"/>
                </a:lnTo>
                <a:lnTo>
                  <a:pt x="474472" y="134429"/>
                </a:lnTo>
                <a:lnTo>
                  <a:pt x="477900" y="135826"/>
                </a:lnTo>
                <a:lnTo>
                  <a:pt x="481456" y="137223"/>
                </a:lnTo>
                <a:lnTo>
                  <a:pt x="483870" y="140144"/>
                </a:lnTo>
                <a:lnTo>
                  <a:pt x="486537" y="150050"/>
                </a:lnTo>
                <a:lnTo>
                  <a:pt x="484631" y="155003"/>
                </a:lnTo>
                <a:lnTo>
                  <a:pt x="442595" y="172656"/>
                </a:lnTo>
                <a:lnTo>
                  <a:pt x="427863" y="172910"/>
                </a:lnTo>
                <a:lnTo>
                  <a:pt x="530476" y="172910"/>
                </a:lnTo>
                <a:lnTo>
                  <a:pt x="544200" y="140188"/>
                </a:lnTo>
                <a:lnTo>
                  <a:pt x="544387" y="133921"/>
                </a:lnTo>
                <a:close/>
              </a:path>
              <a:path w="544829" h="389889">
                <a:moveTo>
                  <a:pt x="129879" y="93003"/>
                </a:moveTo>
                <a:lnTo>
                  <a:pt x="91186" y="106338"/>
                </a:lnTo>
                <a:lnTo>
                  <a:pt x="64007" y="136461"/>
                </a:lnTo>
                <a:lnTo>
                  <a:pt x="194833" y="136461"/>
                </a:lnTo>
                <a:lnTo>
                  <a:pt x="158783" y="98909"/>
                </a:lnTo>
                <a:lnTo>
                  <a:pt x="129879" y="93003"/>
                </a:lnTo>
                <a:close/>
              </a:path>
              <a:path w="544829" h="389889">
                <a:moveTo>
                  <a:pt x="478196" y="0"/>
                </a:moveTo>
                <a:lnTo>
                  <a:pt x="432435" y="6413"/>
                </a:lnTo>
                <a:lnTo>
                  <a:pt x="396621" y="21780"/>
                </a:lnTo>
                <a:lnTo>
                  <a:pt x="368864" y="49085"/>
                </a:lnTo>
                <a:lnTo>
                  <a:pt x="360365" y="80835"/>
                </a:lnTo>
                <a:lnTo>
                  <a:pt x="360924" y="86612"/>
                </a:lnTo>
                <a:lnTo>
                  <a:pt x="383286" y="125031"/>
                </a:lnTo>
                <a:lnTo>
                  <a:pt x="422148" y="136080"/>
                </a:lnTo>
                <a:lnTo>
                  <a:pt x="427863" y="136207"/>
                </a:lnTo>
                <a:lnTo>
                  <a:pt x="434213" y="136080"/>
                </a:lnTo>
                <a:lnTo>
                  <a:pt x="448564" y="134810"/>
                </a:lnTo>
                <a:lnTo>
                  <a:pt x="454532" y="134429"/>
                </a:lnTo>
                <a:lnTo>
                  <a:pt x="459231" y="134302"/>
                </a:lnTo>
                <a:lnTo>
                  <a:pt x="468249" y="133921"/>
                </a:lnTo>
                <a:lnTo>
                  <a:pt x="544387" y="133921"/>
                </a:lnTo>
                <a:lnTo>
                  <a:pt x="528931" y="95146"/>
                </a:lnTo>
                <a:lnTo>
                  <a:pt x="502294" y="81216"/>
                </a:lnTo>
                <a:lnTo>
                  <a:pt x="437769" y="81216"/>
                </a:lnTo>
                <a:lnTo>
                  <a:pt x="430783" y="80581"/>
                </a:lnTo>
                <a:lnTo>
                  <a:pt x="423672" y="77279"/>
                </a:lnTo>
                <a:lnTo>
                  <a:pt x="421258" y="74358"/>
                </a:lnTo>
                <a:lnTo>
                  <a:pt x="419989" y="70167"/>
                </a:lnTo>
                <a:lnTo>
                  <a:pt x="418719" y="65341"/>
                </a:lnTo>
                <a:lnTo>
                  <a:pt x="420497" y="60769"/>
                </a:lnTo>
                <a:lnTo>
                  <a:pt x="458597" y="42989"/>
                </a:lnTo>
                <a:lnTo>
                  <a:pt x="471550" y="42481"/>
                </a:lnTo>
                <a:lnTo>
                  <a:pt x="511728" y="42481"/>
                </a:lnTo>
                <a:lnTo>
                  <a:pt x="500252" y="1714"/>
                </a:lnTo>
                <a:lnTo>
                  <a:pt x="493488" y="762"/>
                </a:lnTo>
                <a:lnTo>
                  <a:pt x="486140" y="190"/>
                </a:lnTo>
                <a:lnTo>
                  <a:pt x="478196" y="0"/>
                </a:lnTo>
                <a:close/>
              </a:path>
              <a:path w="544829" h="389889">
                <a:moveTo>
                  <a:pt x="262636" y="1841"/>
                </a:moveTo>
                <a:lnTo>
                  <a:pt x="204216" y="18224"/>
                </a:lnTo>
                <a:lnTo>
                  <a:pt x="219201" y="71818"/>
                </a:lnTo>
                <a:lnTo>
                  <a:pt x="196850" y="78041"/>
                </a:lnTo>
                <a:lnTo>
                  <a:pt x="208279" y="118808"/>
                </a:lnTo>
                <a:lnTo>
                  <a:pt x="230631" y="112585"/>
                </a:lnTo>
                <a:lnTo>
                  <a:pt x="293683" y="112585"/>
                </a:lnTo>
                <a:lnTo>
                  <a:pt x="289051" y="96075"/>
                </a:lnTo>
                <a:lnTo>
                  <a:pt x="345313" y="80327"/>
                </a:lnTo>
                <a:lnTo>
                  <a:pt x="338333" y="55435"/>
                </a:lnTo>
                <a:lnTo>
                  <a:pt x="277622" y="55435"/>
                </a:lnTo>
                <a:lnTo>
                  <a:pt x="262636" y="1841"/>
                </a:lnTo>
                <a:close/>
              </a:path>
              <a:path w="544829" h="389889">
                <a:moveTo>
                  <a:pt x="479932" y="78803"/>
                </a:moveTo>
                <a:lnTo>
                  <a:pt x="473201" y="78930"/>
                </a:lnTo>
                <a:lnTo>
                  <a:pt x="453390" y="80708"/>
                </a:lnTo>
                <a:lnTo>
                  <a:pt x="448055" y="80835"/>
                </a:lnTo>
                <a:lnTo>
                  <a:pt x="437769" y="81216"/>
                </a:lnTo>
                <a:lnTo>
                  <a:pt x="502294" y="81216"/>
                </a:lnTo>
                <a:lnTo>
                  <a:pt x="497010" y="80061"/>
                </a:lnTo>
                <a:lnTo>
                  <a:pt x="486537" y="79057"/>
                </a:lnTo>
                <a:lnTo>
                  <a:pt x="479932" y="78803"/>
                </a:lnTo>
                <a:close/>
              </a:path>
              <a:path w="544829" h="389889">
                <a:moveTo>
                  <a:pt x="333882" y="39560"/>
                </a:moveTo>
                <a:lnTo>
                  <a:pt x="277622" y="55435"/>
                </a:lnTo>
                <a:lnTo>
                  <a:pt x="338333" y="55435"/>
                </a:lnTo>
                <a:lnTo>
                  <a:pt x="333882" y="39560"/>
                </a:lnTo>
                <a:close/>
              </a:path>
              <a:path w="544829" h="389889">
                <a:moveTo>
                  <a:pt x="511728" y="42481"/>
                </a:moveTo>
                <a:lnTo>
                  <a:pt x="471550" y="42481"/>
                </a:lnTo>
                <a:lnTo>
                  <a:pt x="477520" y="42862"/>
                </a:lnTo>
                <a:lnTo>
                  <a:pt x="482980" y="43624"/>
                </a:lnTo>
                <a:lnTo>
                  <a:pt x="508889" y="50482"/>
                </a:lnTo>
                <a:lnTo>
                  <a:pt x="513588" y="49085"/>
                </a:lnTo>
                <a:lnTo>
                  <a:pt x="511728" y="424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33902" y="818007"/>
            <a:ext cx="0" cy="3827779"/>
          </a:xfrm>
          <a:custGeom>
            <a:avLst/>
            <a:gdLst/>
            <a:ahLst/>
            <a:cxnLst/>
            <a:rect l="l" t="t" r="r" b="b"/>
            <a:pathLst>
              <a:path w="0" h="3827779">
                <a:moveTo>
                  <a:pt x="0" y="0"/>
                </a:moveTo>
                <a:lnTo>
                  <a:pt x="0" y="3827640"/>
                </a:lnTo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55972" y="818007"/>
            <a:ext cx="0" cy="3827779"/>
          </a:xfrm>
          <a:custGeom>
            <a:avLst/>
            <a:gdLst/>
            <a:ahLst/>
            <a:cxnLst/>
            <a:rect l="l" t="t" r="r" b="b"/>
            <a:pathLst>
              <a:path w="0" h="3827779">
                <a:moveTo>
                  <a:pt x="0" y="0"/>
                </a:moveTo>
                <a:lnTo>
                  <a:pt x="0" y="3827640"/>
                </a:lnTo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29961" y="797433"/>
            <a:ext cx="0" cy="3827779"/>
          </a:xfrm>
          <a:custGeom>
            <a:avLst/>
            <a:gdLst/>
            <a:ahLst/>
            <a:cxnLst/>
            <a:rect l="l" t="t" r="r" b="b"/>
            <a:pathLst>
              <a:path w="0" h="3827779">
                <a:moveTo>
                  <a:pt x="0" y="0"/>
                </a:moveTo>
                <a:lnTo>
                  <a:pt x="0" y="3827665"/>
                </a:lnTo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082800" y="4896042"/>
            <a:ext cx="6221730" cy="178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1.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2019.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2.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2023.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3.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2024.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4. </a:t>
            </a:r>
            <a:r>
              <a:rPr dirty="0" sz="1000" spc="-5">
                <a:latin typeface="Tahoma"/>
                <a:cs typeface="Tahoma"/>
              </a:rPr>
              <a:t>Lancet </a:t>
            </a:r>
            <a:r>
              <a:rPr dirty="0" sz="1000" spc="-10">
                <a:latin typeface="Tahoma"/>
                <a:cs typeface="Tahoma"/>
              </a:rPr>
              <a:t>2015.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5.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2017.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6. </a:t>
            </a:r>
            <a:r>
              <a:rPr dirty="0" sz="1000" spc="-5">
                <a:latin typeface="Tahoma"/>
                <a:cs typeface="Tahoma"/>
              </a:rPr>
              <a:t>J Int Card 2016.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7. </a:t>
            </a:r>
            <a:r>
              <a:rPr dirty="0" sz="1000" spc="-5">
                <a:latin typeface="Tahoma"/>
                <a:cs typeface="Tahoma"/>
              </a:rPr>
              <a:t>JACC</a:t>
            </a:r>
            <a:r>
              <a:rPr dirty="0" sz="1000" spc="204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2015.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30065" algn="l"/>
              </a:tabLst>
            </a:pPr>
            <a:r>
              <a:rPr dirty="0" spc="-5"/>
              <a:t>Results </a:t>
            </a:r>
            <a:r>
              <a:rPr dirty="0"/>
              <a:t>–</a:t>
            </a:r>
            <a:r>
              <a:rPr dirty="0" spc="-85"/>
              <a:t> </a:t>
            </a:r>
            <a:r>
              <a:rPr dirty="0"/>
              <a:t>Follow-up	</a:t>
            </a:r>
            <a:r>
              <a:rPr dirty="0" u="sng">
                <a:uFill>
                  <a:solidFill>
                    <a:srgbClr val="669900"/>
                  </a:solidFill>
                </a:uFill>
              </a:rPr>
              <a:t> </a:t>
            </a:r>
            <a:r>
              <a:rPr dirty="0" u="sng" spc="-130">
                <a:uFill>
                  <a:solidFill>
                    <a:srgbClr val="669900"/>
                  </a:solidFill>
                </a:uFill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236029" y="1077658"/>
            <a:ext cx="764146" cy="536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2852" y="1610652"/>
            <a:ext cx="764146" cy="5433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9514" y="2366111"/>
            <a:ext cx="936104" cy="1705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309" y="2731858"/>
            <a:ext cx="1037310" cy="463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743" y="3266909"/>
            <a:ext cx="1025867" cy="2476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344" y="3770934"/>
            <a:ext cx="1025867" cy="2077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4729" y="4220743"/>
            <a:ext cx="1017485" cy="36723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187627" y="711303"/>
          <a:ext cx="3869054" cy="40468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980"/>
                <a:gridCol w="606425"/>
                <a:gridCol w="501650"/>
                <a:gridCol w="681990"/>
                <a:gridCol w="207010"/>
              </a:tblGrid>
              <a:tr h="419631"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Trial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04775">
                    <a:lnR w="31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825"/>
                        </a:spcBef>
                        <a:tabLst>
                          <a:tab pos="934085" algn="l"/>
                        </a:tabLst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Median	Longest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04775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7123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1664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COMPLETE</a:t>
                      </a:r>
                      <a:r>
                        <a:rPr dirty="0" baseline="26455" sz="1575" spc="-15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211454">
                    <a:lnR w="31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1664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2.8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211454">
                    <a:lnL w="31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58140">
                        <a:lnSpc>
                          <a:spcPct val="100000"/>
                        </a:lnSpc>
                        <a:spcBef>
                          <a:spcPts val="1664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5.6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211454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1967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FIRE</a:t>
                      </a:r>
                      <a:r>
                        <a:rPr dirty="0" baseline="26455" sz="1575" spc="-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13664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016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13664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9052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13664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641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FULL</a:t>
                      </a:r>
                      <a:r>
                        <a:rPr dirty="0" sz="1600" spc="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-5" b="1">
                          <a:latin typeface="Tahoma"/>
                          <a:cs typeface="Tahoma"/>
                        </a:rPr>
                        <a:t>REVASC</a:t>
                      </a:r>
                      <a:r>
                        <a:rPr dirty="0" baseline="26455" sz="1575" spc="-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4224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600" spc="-10"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.4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224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544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6.2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2240"/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u="heavy" sz="1600">
                          <a:uFill>
                            <a:solidFill>
                              <a:srgbClr val="6699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u="heavy" sz="1600" spc="-195">
                          <a:uFill>
                            <a:solidFill>
                              <a:srgbClr val="6699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2240"/>
                </a:tc>
              </a:tr>
              <a:tr h="458597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DANAMI</a:t>
                      </a:r>
                      <a:r>
                        <a:rPr dirty="0" sz="1600" spc="2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5" b="1">
                          <a:latin typeface="Tahoma"/>
                          <a:cs typeface="Tahoma"/>
                        </a:rPr>
                        <a:t>3</a:t>
                      </a:r>
                      <a:r>
                        <a:rPr dirty="0" baseline="26455" sz="1575" spc="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1811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3302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1.9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1811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352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600" spc="-15">
                          <a:latin typeface="Tahoma"/>
                          <a:cs typeface="Tahoma"/>
                        </a:rPr>
                        <a:t>3.7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181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8068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COMPARE</a:t>
                      </a:r>
                      <a:r>
                        <a:rPr dirty="0" sz="1400" spc="-1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ACUTE</a:t>
                      </a:r>
                      <a:r>
                        <a:rPr dirty="0" baseline="26455" sz="1575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20014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2.9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4615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98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5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.2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46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886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Hamza et</a:t>
                      </a:r>
                      <a:r>
                        <a:rPr dirty="0" sz="1600" spc="5" b="1">
                          <a:latin typeface="Tahoma"/>
                          <a:cs typeface="Tahoma"/>
                        </a:rPr>
                        <a:t> al.</a:t>
                      </a:r>
                      <a:r>
                        <a:rPr dirty="0" baseline="26455" sz="1575" spc="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40335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0.5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0335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98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600" spc="5">
                          <a:latin typeface="Tahoma"/>
                          <a:cs typeface="Tahoma"/>
                        </a:rPr>
                        <a:t>0</a:t>
                      </a:r>
                      <a:r>
                        <a:rPr dirty="0" sz="1600">
                          <a:latin typeface="Tahoma"/>
                          <a:cs typeface="Tahoma"/>
                        </a:rPr>
                        <a:t>.5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40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2928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CvLPRIT</a:t>
                      </a:r>
                      <a:r>
                        <a:rPr dirty="0" baseline="26455" sz="1575" spc="-7" b="1">
                          <a:solidFill>
                            <a:srgbClr val="99CC0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baseline="26455" sz="1575">
                        <a:latin typeface="Tahoma"/>
                        <a:cs typeface="Tahoma"/>
                      </a:endParaRPr>
                    </a:p>
                  </a:txBody>
                  <a:tcPr marL="0" marR="0" marB="0" marT="122555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2555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6131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>
                          <a:latin typeface="Tahoma"/>
                          <a:cs typeface="Tahoma"/>
                        </a:rPr>
                        <a:t>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25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9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05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Tahoma"/>
                          <a:cs typeface="Tahoma"/>
                        </a:rPr>
                        <a:t>(years)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4977129" y="1251178"/>
            <a:ext cx="4088637" cy="35528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416296" y="2574048"/>
            <a:ext cx="1052322" cy="40156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51932" y="2860535"/>
            <a:ext cx="349758" cy="22937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54040" y="2860535"/>
            <a:ext cx="310121" cy="22937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716523" y="2860535"/>
            <a:ext cx="616458" cy="22937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3515" y="1912632"/>
            <a:ext cx="793241" cy="40156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393179" y="1912632"/>
            <a:ext cx="692657" cy="40156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69152" y="2199119"/>
            <a:ext cx="349757" cy="22937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71259" y="2199119"/>
            <a:ext cx="310121" cy="22937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333744" y="2199119"/>
            <a:ext cx="616457" cy="22937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622797" y="1550034"/>
            <a:ext cx="1261110" cy="1367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29285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006600"/>
                </a:solidFill>
                <a:latin typeface="Calibri"/>
                <a:cs typeface="Calibri"/>
              </a:rPr>
              <a:t>53</a:t>
            </a:r>
            <a:r>
              <a:rPr dirty="0" sz="2800" spc="-5" b="1">
                <a:solidFill>
                  <a:srgbClr val="006600"/>
                </a:solidFill>
                <a:latin typeface="Calibri"/>
                <a:cs typeface="Calibri"/>
              </a:rPr>
              <a:t>%</a:t>
            </a:r>
            <a:endParaRPr sz="2800">
              <a:latin typeface="Calibri"/>
              <a:cs typeface="Calibri"/>
            </a:endParaRPr>
          </a:p>
          <a:p>
            <a:pPr marL="671830">
              <a:lnSpc>
                <a:spcPts val="1839"/>
              </a:lnSpc>
              <a:spcBef>
                <a:spcPts val="85"/>
              </a:spcBef>
            </a:pPr>
            <a:r>
              <a:rPr dirty="0" sz="1600" spc="-10" b="1">
                <a:solidFill>
                  <a:srgbClr val="006600"/>
                </a:solidFill>
                <a:latin typeface="Calibri"/>
                <a:cs typeface="Calibri"/>
              </a:rPr>
              <a:t>2-year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3279"/>
              </a:lnSpc>
            </a:pPr>
            <a:r>
              <a:rPr dirty="0" sz="2800" spc="-10" b="1">
                <a:solidFill>
                  <a:srgbClr val="006600"/>
                </a:solidFill>
                <a:latin typeface="Calibri"/>
                <a:cs typeface="Calibri"/>
              </a:rPr>
              <a:t>62%</a:t>
            </a:r>
            <a:endParaRPr sz="28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85"/>
              </a:spcBef>
            </a:pPr>
            <a:r>
              <a:rPr dirty="0" sz="1600" spc="-10" b="1">
                <a:solidFill>
                  <a:srgbClr val="006600"/>
                </a:solidFill>
                <a:latin typeface="Calibri"/>
                <a:cs typeface="Calibri"/>
              </a:rPr>
              <a:t>1-year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40652" y="1354848"/>
            <a:ext cx="793242" cy="40156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100316" y="1354848"/>
            <a:ext cx="692657" cy="40156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876288" y="1641335"/>
            <a:ext cx="349757" cy="22937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78395" y="1641335"/>
            <a:ext cx="310121" cy="22937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40880" y="1641335"/>
            <a:ext cx="616457" cy="22937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947661" y="991616"/>
            <a:ext cx="644525" cy="70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006600"/>
                </a:solidFill>
                <a:latin typeface="Calibri"/>
                <a:cs typeface="Calibri"/>
              </a:rPr>
              <a:t>34</a:t>
            </a:r>
            <a:r>
              <a:rPr dirty="0" sz="2800" spc="-5" b="1">
                <a:solidFill>
                  <a:srgbClr val="006600"/>
                </a:solidFill>
                <a:latin typeface="Calibri"/>
                <a:cs typeface="Calibri"/>
              </a:rPr>
              <a:t>%</a:t>
            </a:r>
            <a:endParaRPr sz="28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85"/>
              </a:spcBef>
            </a:pPr>
            <a:r>
              <a:rPr dirty="0" sz="1600" spc="-10" b="1">
                <a:solidFill>
                  <a:srgbClr val="006600"/>
                </a:solidFill>
                <a:latin typeface="Calibri"/>
                <a:cs typeface="Calibri"/>
              </a:rPr>
              <a:t>3-year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04759" y="1138415"/>
            <a:ext cx="1052322" cy="40311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40395" y="1424939"/>
            <a:ext cx="349757" cy="23088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842504" y="1424939"/>
            <a:ext cx="310121" cy="23088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904988" y="1424939"/>
            <a:ext cx="616457" cy="23088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7810627" y="775792"/>
            <a:ext cx="643890" cy="706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006600"/>
                </a:solidFill>
                <a:latin typeface="Calibri"/>
                <a:cs typeface="Calibri"/>
              </a:rPr>
              <a:t>20%</a:t>
            </a:r>
            <a:endParaRPr sz="28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90"/>
              </a:spcBef>
            </a:pPr>
            <a:r>
              <a:rPr dirty="0" sz="1600" spc="-10" b="1">
                <a:solidFill>
                  <a:srgbClr val="006600"/>
                </a:solidFill>
                <a:latin typeface="Calibri"/>
                <a:cs typeface="Calibri"/>
              </a:rPr>
              <a:t>4-year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23919" y="760348"/>
            <a:ext cx="0" cy="3827779"/>
          </a:xfrm>
          <a:custGeom>
            <a:avLst/>
            <a:gdLst/>
            <a:ahLst/>
            <a:cxnLst/>
            <a:rect l="l" t="t" r="r" b="b"/>
            <a:pathLst>
              <a:path w="0" h="3827779">
                <a:moveTo>
                  <a:pt x="0" y="0"/>
                </a:moveTo>
                <a:lnTo>
                  <a:pt x="0" y="3827627"/>
                </a:lnTo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58484" y="3212592"/>
            <a:ext cx="2965704" cy="73609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195059" y="3276600"/>
            <a:ext cx="2921508" cy="76048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190107" y="3244214"/>
            <a:ext cx="2853690" cy="624840"/>
          </a:xfrm>
          <a:custGeom>
            <a:avLst/>
            <a:gdLst/>
            <a:ahLst/>
            <a:cxnLst/>
            <a:rect l="l" t="t" r="r" b="b"/>
            <a:pathLst>
              <a:path w="2853690" h="624839">
                <a:moveTo>
                  <a:pt x="2822701" y="0"/>
                </a:moveTo>
                <a:lnTo>
                  <a:pt x="0" y="210693"/>
                </a:lnTo>
                <a:lnTo>
                  <a:pt x="30987" y="624840"/>
                </a:lnTo>
                <a:lnTo>
                  <a:pt x="2853563" y="414147"/>
                </a:lnTo>
                <a:lnTo>
                  <a:pt x="2822701" y="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90107" y="3244214"/>
            <a:ext cx="2853690" cy="624840"/>
          </a:xfrm>
          <a:custGeom>
            <a:avLst/>
            <a:gdLst/>
            <a:ahLst/>
            <a:cxnLst/>
            <a:rect l="l" t="t" r="r" b="b"/>
            <a:pathLst>
              <a:path w="2853690" h="624839">
                <a:moveTo>
                  <a:pt x="0" y="210693"/>
                </a:moveTo>
                <a:lnTo>
                  <a:pt x="2822701" y="0"/>
                </a:lnTo>
                <a:lnTo>
                  <a:pt x="2853563" y="414147"/>
                </a:lnTo>
                <a:lnTo>
                  <a:pt x="30987" y="624840"/>
                </a:lnTo>
                <a:lnTo>
                  <a:pt x="0" y="210693"/>
                </a:lnTo>
                <a:close/>
              </a:path>
            </a:pathLst>
          </a:custGeom>
          <a:ln w="9525">
            <a:solidFill>
              <a:srgbClr val="DEF5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220967" y="3384803"/>
            <a:ext cx="1707641" cy="57683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371082" y="3518534"/>
            <a:ext cx="1387475" cy="248285"/>
          </a:xfrm>
          <a:custGeom>
            <a:avLst/>
            <a:gdLst/>
            <a:ahLst/>
            <a:cxnLst/>
            <a:rect l="l" t="t" r="r" b="b"/>
            <a:pathLst>
              <a:path w="1387475" h="248285">
                <a:moveTo>
                  <a:pt x="42544" y="97789"/>
                </a:moveTo>
                <a:lnTo>
                  <a:pt x="0" y="100964"/>
                </a:lnTo>
                <a:lnTo>
                  <a:pt x="10921" y="247903"/>
                </a:lnTo>
                <a:lnTo>
                  <a:pt x="45719" y="245236"/>
                </a:lnTo>
                <a:lnTo>
                  <a:pt x="38480" y="147827"/>
                </a:lnTo>
                <a:lnTo>
                  <a:pt x="69648" y="147827"/>
                </a:lnTo>
                <a:lnTo>
                  <a:pt x="42544" y="97789"/>
                </a:lnTo>
                <a:close/>
              </a:path>
              <a:path w="1387475" h="248285">
                <a:moveTo>
                  <a:pt x="153993" y="141985"/>
                </a:moveTo>
                <a:lnTo>
                  <a:pt x="117093" y="141985"/>
                </a:lnTo>
                <a:lnTo>
                  <a:pt x="124332" y="239394"/>
                </a:lnTo>
                <a:lnTo>
                  <a:pt x="161036" y="236727"/>
                </a:lnTo>
                <a:lnTo>
                  <a:pt x="153993" y="141985"/>
                </a:lnTo>
                <a:close/>
              </a:path>
              <a:path w="1387475" h="248285">
                <a:moveTo>
                  <a:pt x="69648" y="147827"/>
                </a:moveTo>
                <a:lnTo>
                  <a:pt x="38480" y="147827"/>
                </a:lnTo>
                <a:lnTo>
                  <a:pt x="69850" y="208787"/>
                </a:lnTo>
                <a:lnTo>
                  <a:pt x="94995" y="206882"/>
                </a:lnTo>
                <a:lnTo>
                  <a:pt x="108272" y="167893"/>
                </a:lnTo>
                <a:lnTo>
                  <a:pt x="80517" y="167893"/>
                </a:lnTo>
                <a:lnTo>
                  <a:pt x="69648" y="147827"/>
                </a:lnTo>
                <a:close/>
              </a:path>
              <a:path w="1387475" h="248285">
                <a:moveTo>
                  <a:pt x="150113" y="89788"/>
                </a:moveTo>
                <a:lnTo>
                  <a:pt x="107568" y="92963"/>
                </a:lnTo>
                <a:lnTo>
                  <a:pt x="80517" y="167893"/>
                </a:lnTo>
                <a:lnTo>
                  <a:pt x="108272" y="167893"/>
                </a:lnTo>
                <a:lnTo>
                  <a:pt x="117093" y="141985"/>
                </a:lnTo>
                <a:lnTo>
                  <a:pt x="153993" y="141985"/>
                </a:lnTo>
                <a:lnTo>
                  <a:pt x="150113" y="89788"/>
                </a:lnTo>
                <a:close/>
              </a:path>
              <a:path w="1387475" h="248285">
                <a:moveTo>
                  <a:pt x="244437" y="116413"/>
                </a:moveTo>
                <a:lnTo>
                  <a:pt x="198066" y="128174"/>
                </a:lnTo>
                <a:lnTo>
                  <a:pt x="177669" y="167411"/>
                </a:lnTo>
                <a:lnTo>
                  <a:pt x="177672" y="180339"/>
                </a:lnTo>
                <a:lnTo>
                  <a:pt x="197612" y="221868"/>
                </a:lnTo>
                <a:lnTo>
                  <a:pt x="232027" y="233441"/>
                </a:lnTo>
                <a:lnTo>
                  <a:pt x="246887" y="233298"/>
                </a:lnTo>
                <a:lnTo>
                  <a:pt x="272795" y="228091"/>
                </a:lnTo>
                <a:lnTo>
                  <a:pt x="276733" y="226821"/>
                </a:lnTo>
                <a:lnTo>
                  <a:pt x="279908" y="225678"/>
                </a:lnTo>
                <a:lnTo>
                  <a:pt x="284479" y="223392"/>
                </a:lnTo>
                <a:lnTo>
                  <a:pt x="286892" y="222122"/>
                </a:lnTo>
                <a:lnTo>
                  <a:pt x="289687" y="220852"/>
                </a:lnTo>
                <a:lnTo>
                  <a:pt x="288746" y="208406"/>
                </a:lnTo>
                <a:lnTo>
                  <a:pt x="243966" y="208406"/>
                </a:lnTo>
                <a:lnTo>
                  <a:pt x="239648" y="208279"/>
                </a:lnTo>
                <a:lnTo>
                  <a:pt x="217042" y="196341"/>
                </a:lnTo>
                <a:lnTo>
                  <a:pt x="214884" y="193039"/>
                </a:lnTo>
                <a:lnTo>
                  <a:pt x="213487" y="188848"/>
                </a:lnTo>
                <a:lnTo>
                  <a:pt x="212724" y="183641"/>
                </a:lnTo>
                <a:lnTo>
                  <a:pt x="288416" y="178053"/>
                </a:lnTo>
                <a:lnTo>
                  <a:pt x="287527" y="165607"/>
                </a:lnTo>
                <a:lnTo>
                  <a:pt x="287151" y="162940"/>
                </a:lnTo>
                <a:lnTo>
                  <a:pt x="211073" y="162940"/>
                </a:lnTo>
                <a:lnTo>
                  <a:pt x="211032" y="155686"/>
                </a:lnTo>
                <a:lnTo>
                  <a:pt x="212724" y="150367"/>
                </a:lnTo>
                <a:lnTo>
                  <a:pt x="219583" y="141731"/>
                </a:lnTo>
                <a:lnTo>
                  <a:pt x="224789" y="139318"/>
                </a:lnTo>
                <a:lnTo>
                  <a:pt x="237997" y="138302"/>
                </a:lnTo>
                <a:lnTo>
                  <a:pt x="280027" y="138302"/>
                </a:lnTo>
                <a:lnTo>
                  <a:pt x="277973" y="134443"/>
                </a:lnTo>
                <a:lnTo>
                  <a:pt x="271779" y="127253"/>
                </a:lnTo>
                <a:lnTo>
                  <a:pt x="264110" y="121798"/>
                </a:lnTo>
                <a:lnTo>
                  <a:pt x="255000" y="118189"/>
                </a:lnTo>
                <a:lnTo>
                  <a:pt x="244437" y="116413"/>
                </a:lnTo>
                <a:close/>
              </a:path>
              <a:path w="1387475" h="248285">
                <a:moveTo>
                  <a:pt x="287527" y="192277"/>
                </a:moveTo>
                <a:lnTo>
                  <a:pt x="283844" y="192531"/>
                </a:lnTo>
                <a:lnTo>
                  <a:pt x="282447" y="193801"/>
                </a:lnTo>
                <a:lnTo>
                  <a:pt x="275970" y="198500"/>
                </a:lnTo>
                <a:lnTo>
                  <a:pt x="260349" y="205739"/>
                </a:lnTo>
                <a:lnTo>
                  <a:pt x="256539" y="207009"/>
                </a:lnTo>
                <a:lnTo>
                  <a:pt x="252602" y="207771"/>
                </a:lnTo>
                <a:lnTo>
                  <a:pt x="248665" y="208025"/>
                </a:lnTo>
                <a:lnTo>
                  <a:pt x="243966" y="208406"/>
                </a:lnTo>
                <a:lnTo>
                  <a:pt x="288746" y="208406"/>
                </a:lnTo>
                <a:lnTo>
                  <a:pt x="287527" y="192277"/>
                </a:lnTo>
                <a:close/>
              </a:path>
              <a:path w="1387475" h="248285">
                <a:moveTo>
                  <a:pt x="280027" y="138302"/>
                </a:moveTo>
                <a:lnTo>
                  <a:pt x="237997" y="138302"/>
                </a:lnTo>
                <a:lnTo>
                  <a:pt x="243077" y="139826"/>
                </a:lnTo>
                <a:lnTo>
                  <a:pt x="246507" y="143509"/>
                </a:lnTo>
                <a:lnTo>
                  <a:pt x="250062" y="147065"/>
                </a:lnTo>
                <a:lnTo>
                  <a:pt x="252094" y="152526"/>
                </a:lnTo>
                <a:lnTo>
                  <a:pt x="252857" y="159765"/>
                </a:lnTo>
                <a:lnTo>
                  <a:pt x="211073" y="162940"/>
                </a:lnTo>
                <a:lnTo>
                  <a:pt x="287151" y="162940"/>
                </a:lnTo>
                <a:lnTo>
                  <a:pt x="285835" y="153632"/>
                </a:lnTo>
                <a:lnTo>
                  <a:pt x="282654" y="143240"/>
                </a:lnTo>
                <a:lnTo>
                  <a:pt x="280027" y="138302"/>
                </a:lnTo>
                <a:close/>
              </a:path>
              <a:path w="1387475" h="248285">
                <a:moveTo>
                  <a:pt x="346201" y="108330"/>
                </a:moveTo>
                <a:lnTo>
                  <a:pt x="308737" y="126745"/>
                </a:lnTo>
                <a:lnTo>
                  <a:pt x="297632" y="164554"/>
                </a:lnTo>
                <a:lnTo>
                  <a:pt x="297941" y="171576"/>
                </a:lnTo>
                <a:lnTo>
                  <a:pt x="312165" y="212724"/>
                </a:lnTo>
                <a:lnTo>
                  <a:pt x="343281" y="226186"/>
                </a:lnTo>
                <a:lnTo>
                  <a:pt x="347090" y="225932"/>
                </a:lnTo>
                <a:lnTo>
                  <a:pt x="350265" y="225297"/>
                </a:lnTo>
                <a:lnTo>
                  <a:pt x="352933" y="224408"/>
                </a:lnTo>
                <a:lnTo>
                  <a:pt x="355599" y="223646"/>
                </a:lnTo>
                <a:lnTo>
                  <a:pt x="358266" y="222376"/>
                </a:lnTo>
                <a:lnTo>
                  <a:pt x="362965" y="219709"/>
                </a:lnTo>
                <a:lnTo>
                  <a:pt x="365378" y="217931"/>
                </a:lnTo>
                <a:lnTo>
                  <a:pt x="368045" y="215518"/>
                </a:lnTo>
                <a:lnTo>
                  <a:pt x="370839" y="213232"/>
                </a:lnTo>
                <a:lnTo>
                  <a:pt x="375285" y="209041"/>
                </a:lnTo>
                <a:lnTo>
                  <a:pt x="410039" y="209041"/>
                </a:lnTo>
                <a:lnTo>
                  <a:pt x="409245" y="198500"/>
                </a:lnTo>
                <a:lnTo>
                  <a:pt x="349249" y="198500"/>
                </a:lnTo>
                <a:lnTo>
                  <a:pt x="343662" y="196468"/>
                </a:lnTo>
                <a:lnTo>
                  <a:pt x="333103" y="161123"/>
                </a:lnTo>
                <a:lnTo>
                  <a:pt x="333803" y="154527"/>
                </a:lnTo>
                <a:lnTo>
                  <a:pt x="357759" y="133603"/>
                </a:lnTo>
                <a:lnTo>
                  <a:pt x="404361" y="133603"/>
                </a:lnTo>
                <a:lnTo>
                  <a:pt x="402898" y="114172"/>
                </a:lnTo>
                <a:lnTo>
                  <a:pt x="368172" y="114172"/>
                </a:lnTo>
                <a:lnTo>
                  <a:pt x="363092" y="112013"/>
                </a:lnTo>
                <a:lnTo>
                  <a:pt x="358647" y="110489"/>
                </a:lnTo>
                <a:lnTo>
                  <a:pt x="354838" y="109473"/>
                </a:lnTo>
                <a:lnTo>
                  <a:pt x="351027" y="108584"/>
                </a:lnTo>
                <a:lnTo>
                  <a:pt x="346201" y="108330"/>
                </a:lnTo>
                <a:close/>
              </a:path>
              <a:path w="1387475" h="248285">
                <a:moveTo>
                  <a:pt x="410039" y="209041"/>
                </a:moveTo>
                <a:lnTo>
                  <a:pt x="375285" y="209041"/>
                </a:lnTo>
                <a:lnTo>
                  <a:pt x="376173" y="220598"/>
                </a:lnTo>
                <a:lnTo>
                  <a:pt x="410717" y="218058"/>
                </a:lnTo>
                <a:lnTo>
                  <a:pt x="410039" y="209041"/>
                </a:lnTo>
                <a:close/>
              </a:path>
              <a:path w="1387475" h="248285">
                <a:moveTo>
                  <a:pt x="404361" y="133603"/>
                </a:moveTo>
                <a:lnTo>
                  <a:pt x="357759" y="133603"/>
                </a:lnTo>
                <a:lnTo>
                  <a:pt x="360171" y="133730"/>
                </a:lnTo>
                <a:lnTo>
                  <a:pt x="362965" y="133984"/>
                </a:lnTo>
                <a:lnTo>
                  <a:pt x="365760" y="134365"/>
                </a:lnTo>
                <a:lnTo>
                  <a:pt x="368045" y="134873"/>
                </a:lnTo>
                <a:lnTo>
                  <a:pt x="369823" y="135635"/>
                </a:lnTo>
                <a:lnTo>
                  <a:pt x="373888" y="189991"/>
                </a:lnTo>
                <a:lnTo>
                  <a:pt x="371474" y="192277"/>
                </a:lnTo>
                <a:lnTo>
                  <a:pt x="368681" y="194055"/>
                </a:lnTo>
                <a:lnTo>
                  <a:pt x="365760" y="195452"/>
                </a:lnTo>
                <a:lnTo>
                  <a:pt x="362712" y="196976"/>
                </a:lnTo>
                <a:lnTo>
                  <a:pt x="359663" y="197738"/>
                </a:lnTo>
                <a:lnTo>
                  <a:pt x="356742" y="197992"/>
                </a:lnTo>
                <a:lnTo>
                  <a:pt x="349249" y="198500"/>
                </a:lnTo>
                <a:lnTo>
                  <a:pt x="409245" y="198500"/>
                </a:lnTo>
                <a:lnTo>
                  <a:pt x="404361" y="133603"/>
                </a:lnTo>
                <a:close/>
              </a:path>
              <a:path w="1387475" h="248285">
                <a:moveTo>
                  <a:pt x="399161" y="64515"/>
                </a:moveTo>
                <a:lnTo>
                  <a:pt x="364743" y="67055"/>
                </a:lnTo>
                <a:lnTo>
                  <a:pt x="368172" y="114172"/>
                </a:lnTo>
                <a:lnTo>
                  <a:pt x="402898" y="114172"/>
                </a:lnTo>
                <a:lnTo>
                  <a:pt x="399161" y="64515"/>
                </a:lnTo>
                <a:close/>
              </a:path>
              <a:path w="1387475" h="248285">
                <a:moveTo>
                  <a:pt x="463803" y="102615"/>
                </a:moveTo>
                <a:lnTo>
                  <a:pt x="429260" y="105155"/>
                </a:lnTo>
                <a:lnTo>
                  <a:pt x="437641" y="216026"/>
                </a:lnTo>
                <a:lnTo>
                  <a:pt x="472186" y="213486"/>
                </a:lnTo>
                <a:lnTo>
                  <a:pt x="463803" y="102615"/>
                </a:lnTo>
                <a:close/>
              </a:path>
              <a:path w="1387475" h="248285">
                <a:moveTo>
                  <a:pt x="461644" y="59816"/>
                </a:moveTo>
                <a:lnTo>
                  <a:pt x="425068" y="62483"/>
                </a:lnTo>
                <a:lnTo>
                  <a:pt x="427100" y="89534"/>
                </a:lnTo>
                <a:lnTo>
                  <a:pt x="463676" y="86740"/>
                </a:lnTo>
                <a:lnTo>
                  <a:pt x="461644" y="59816"/>
                </a:lnTo>
                <a:close/>
              </a:path>
              <a:path w="1387475" h="248285">
                <a:moveTo>
                  <a:pt x="586178" y="118617"/>
                </a:moveTo>
                <a:lnTo>
                  <a:pt x="534923" y="118617"/>
                </a:lnTo>
                <a:lnTo>
                  <a:pt x="541782" y="119379"/>
                </a:lnTo>
                <a:lnTo>
                  <a:pt x="546481" y="121284"/>
                </a:lnTo>
                <a:lnTo>
                  <a:pt x="551179" y="123316"/>
                </a:lnTo>
                <a:lnTo>
                  <a:pt x="553719" y="127380"/>
                </a:lnTo>
                <a:lnTo>
                  <a:pt x="554227" y="133476"/>
                </a:lnTo>
                <a:lnTo>
                  <a:pt x="554227" y="134111"/>
                </a:lnTo>
                <a:lnTo>
                  <a:pt x="546917" y="135205"/>
                </a:lnTo>
                <a:lnTo>
                  <a:pt x="539845" y="136382"/>
                </a:lnTo>
                <a:lnTo>
                  <a:pt x="498474" y="150367"/>
                </a:lnTo>
                <a:lnTo>
                  <a:pt x="487044" y="172084"/>
                </a:lnTo>
                <a:lnTo>
                  <a:pt x="487660" y="180085"/>
                </a:lnTo>
                <a:lnTo>
                  <a:pt x="510778" y="211058"/>
                </a:lnTo>
                <a:lnTo>
                  <a:pt x="524510" y="212597"/>
                </a:lnTo>
                <a:lnTo>
                  <a:pt x="529716" y="212089"/>
                </a:lnTo>
                <a:lnTo>
                  <a:pt x="554354" y="199262"/>
                </a:lnTo>
                <a:lnTo>
                  <a:pt x="556387" y="197357"/>
                </a:lnTo>
                <a:lnTo>
                  <a:pt x="558545" y="195198"/>
                </a:lnTo>
                <a:lnTo>
                  <a:pt x="593158" y="195198"/>
                </a:lnTo>
                <a:lnTo>
                  <a:pt x="592589" y="187705"/>
                </a:lnTo>
                <a:lnTo>
                  <a:pt x="534542" y="187705"/>
                </a:lnTo>
                <a:lnTo>
                  <a:pt x="530351" y="186943"/>
                </a:lnTo>
                <a:lnTo>
                  <a:pt x="527431" y="185292"/>
                </a:lnTo>
                <a:lnTo>
                  <a:pt x="524510" y="183514"/>
                </a:lnTo>
                <a:lnTo>
                  <a:pt x="522859" y="180085"/>
                </a:lnTo>
                <a:lnTo>
                  <a:pt x="522223" y="171322"/>
                </a:lnTo>
                <a:lnTo>
                  <a:pt x="522859" y="168401"/>
                </a:lnTo>
                <a:lnTo>
                  <a:pt x="545084" y="156844"/>
                </a:lnTo>
                <a:lnTo>
                  <a:pt x="549783" y="155955"/>
                </a:lnTo>
                <a:lnTo>
                  <a:pt x="555624" y="154939"/>
                </a:lnTo>
                <a:lnTo>
                  <a:pt x="590103" y="154939"/>
                </a:lnTo>
                <a:lnTo>
                  <a:pt x="588137" y="129031"/>
                </a:lnTo>
                <a:lnTo>
                  <a:pt x="586684" y="119911"/>
                </a:lnTo>
                <a:lnTo>
                  <a:pt x="586178" y="118617"/>
                </a:lnTo>
                <a:close/>
              </a:path>
              <a:path w="1387475" h="248285">
                <a:moveTo>
                  <a:pt x="593158" y="195198"/>
                </a:moveTo>
                <a:lnTo>
                  <a:pt x="558545" y="195198"/>
                </a:lnTo>
                <a:lnTo>
                  <a:pt x="559435" y="206882"/>
                </a:lnTo>
                <a:lnTo>
                  <a:pt x="593851" y="204342"/>
                </a:lnTo>
                <a:lnTo>
                  <a:pt x="593158" y="195198"/>
                </a:lnTo>
                <a:close/>
              </a:path>
              <a:path w="1387475" h="248285">
                <a:moveTo>
                  <a:pt x="590103" y="154939"/>
                </a:moveTo>
                <a:lnTo>
                  <a:pt x="555624" y="154939"/>
                </a:lnTo>
                <a:lnTo>
                  <a:pt x="557275" y="178053"/>
                </a:lnTo>
                <a:lnTo>
                  <a:pt x="554989" y="180720"/>
                </a:lnTo>
                <a:lnTo>
                  <a:pt x="540003" y="187197"/>
                </a:lnTo>
                <a:lnTo>
                  <a:pt x="534542" y="187705"/>
                </a:lnTo>
                <a:lnTo>
                  <a:pt x="592589" y="187705"/>
                </a:lnTo>
                <a:lnTo>
                  <a:pt x="590103" y="154939"/>
                </a:lnTo>
                <a:close/>
              </a:path>
              <a:path w="1387475" h="248285">
                <a:moveTo>
                  <a:pt x="543911" y="94105"/>
                </a:moveTo>
                <a:lnTo>
                  <a:pt x="499998" y="100202"/>
                </a:lnTo>
                <a:lnTo>
                  <a:pt x="491236" y="102996"/>
                </a:lnTo>
                <a:lnTo>
                  <a:pt x="493267" y="129666"/>
                </a:lnTo>
                <a:lnTo>
                  <a:pt x="496188" y="129539"/>
                </a:lnTo>
                <a:lnTo>
                  <a:pt x="501268" y="126745"/>
                </a:lnTo>
                <a:lnTo>
                  <a:pt x="506475" y="124459"/>
                </a:lnTo>
                <a:lnTo>
                  <a:pt x="511810" y="122681"/>
                </a:lnTo>
                <a:lnTo>
                  <a:pt x="517143" y="120776"/>
                </a:lnTo>
                <a:lnTo>
                  <a:pt x="521842" y="119633"/>
                </a:lnTo>
                <a:lnTo>
                  <a:pt x="525907" y="119379"/>
                </a:lnTo>
                <a:lnTo>
                  <a:pt x="534923" y="118617"/>
                </a:lnTo>
                <a:lnTo>
                  <a:pt x="586178" y="118617"/>
                </a:lnTo>
                <a:lnTo>
                  <a:pt x="555450" y="95043"/>
                </a:lnTo>
                <a:lnTo>
                  <a:pt x="543911" y="94105"/>
                </a:lnTo>
                <a:close/>
              </a:path>
              <a:path w="1387475" h="248285">
                <a:moveTo>
                  <a:pt x="646175" y="89026"/>
                </a:moveTo>
                <a:lnTo>
                  <a:pt x="611632" y="91566"/>
                </a:lnTo>
                <a:lnTo>
                  <a:pt x="620013" y="202437"/>
                </a:lnTo>
                <a:lnTo>
                  <a:pt x="654558" y="199897"/>
                </a:lnTo>
                <a:lnTo>
                  <a:pt x="648588" y="121284"/>
                </a:lnTo>
                <a:lnTo>
                  <a:pt x="651763" y="118744"/>
                </a:lnTo>
                <a:lnTo>
                  <a:pt x="669797" y="113029"/>
                </a:lnTo>
                <a:lnTo>
                  <a:pt x="717158" y="113029"/>
                </a:lnTo>
                <a:lnTo>
                  <a:pt x="714835" y="104759"/>
                </a:lnTo>
                <a:lnTo>
                  <a:pt x="713129" y="101218"/>
                </a:lnTo>
                <a:lnTo>
                  <a:pt x="647191" y="101218"/>
                </a:lnTo>
                <a:lnTo>
                  <a:pt x="646175" y="89026"/>
                </a:lnTo>
                <a:close/>
              </a:path>
              <a:path w="1387475" h="248285">
                <a:moveTo>
                  <a:pt x="717158" y="113029"/>
                </a:moveTo>
                <a:lnTo>
                  <a:pt x="669797" y="113029"/>
                </a:lnTo>
                <a:lnTo>
                  <a:pt x="672845" y="113410"/>
                </a:lnTo>
                <a:lnTo>
                  <a:pt x="677417" y="115188"/>
                </a:lnTo>
                <a:lnTo>
                  <a:pt x="679322" y="116839"/>
                </a:lnTo>
                <a:lnTo>
                  <a:pt x="680592" y="119252"/>
                </a:lnTo>
                <a:lnTo>
                  <a:pt x="681736" y="121284"/>
                </a:lnTo>
                <a:lnTo>
                  <a:pt x="682751" y="124586"/>
                </a:lnTo>
                <a:lnTo>
                  <a:pt x="683387" y="128904"/>
                </a:lnTo>
                <a:lnTo>
                  <a:pt x="684148" y="133349"/>
                </a:lnTo>
                <a:lnTo>
                  <a:pt x="684657" y="137794"/>
                </a:lnTo>
                <a:lnTo>
                  <a:pt x="684911" y="142239"/>
                </a:lnTo>
                <a:lnTo>
                  <a:pt x="689101" y="197230"/>
                </a:lnTo>
                <a:lnTo>
                  <a:pt x="723772" y="194690"/>
                </a:lnTo>
                <a:lnTo>
                  <a:pt x="718438" y="122554"/>
                </a:lnTo>
                <a:lnTo>
                  <a:pt x="717158" y="113029"/>
                </a:lnTo>
                <a:close/>
              </a:path>
              <a:path w="1387475" h="248285">
                <a:moveTo>
                  <a:pt x="680338" y="83438"/>
                </a:moveTo>
                <a:lnTo>
                  <a:pt x="647191" y="101218"/>
                </a:lnTo>
                <a:lnTo>
                  <a:pt x="713129" y="101218"/>
                </a:lnTo>
                <a:lnTo>
                  <a:pt x="680338" y="83438"/>
                </a:lnTo>
                <a:close/>
              </a:path>
              <a:path w="1387475" h="248285">
                <a:moveTo>
                  <a:pt x="904327" y="62737"/>
                </a:moveTo>
                <a:lnTo>
                  <a:pt x="852423" y="62737"/>
                </a:lnTo>
                <a:lnTo>
                  <a:pt x="858265" y="64134"/>
                </a:lnTo>
                <a:lnTo>
                  <a:pt x="866901" y="70738"/>
                </a:lnTo>
                <a:lnTo>
                  <a:pt x="869314" y="75945"/>
                </a:lnTo>
                <a:lnTo>
                  <a:pt x="869822" y="82676"/>
                </a:lnTo>
                <a:lnTo>
                  <a:pt x="870331" y="88772"/>
                </a:lnTo>
                <a:lnTo>
                  <a:pt x="848320" y="126585"/>
                </a:lnTo>
                <a:lnTo>
                  <a:pt x="817584" y="158178"/>
                </a:lnTo>
                <a:lnTo>
                  <a:pt x="811275" y="164083"/>
                </a:lnTo>
                <a:lnTo>
                  <a:pt x="813181" y="187959"/>
                </a:lnTo>
                <a:lnTo>
                  <a:pt x="921131" y="179958"/>
                </a:lnTo>
                <a:lnTo>
                  <a:pt x="919328" y="156844"/>
                </a:lnTo>
                <a:lnTo>
                  <a:pt x="856741" y="156844"/>
                </a:lnTo>
                <a:lnTo>
                  <a:pt x="859154" y="154812"/>
                </a:lnTo>
                <a:lnTo>
                  <a:pt x="862964" y="151256"/>
                </a:lnTo>
                <a:lnTo>
                  <a:pt x="868171" y="146176"/>
                </a:lnTo>
                <a:lnTo>
                  <a:pt x="873378" y="141223"/>
                </a:lnTo>
                <a:lnTo>
                  <a:pt x="899517" y="107586"/>
                </a:lnTo>
                <a:lnTo>
                  <a:pt x="906779" y="75056"/>
                </a:lnTo>
                <a:lnTo>
                  <a:pt x="905210" y="65131"/>
                </a:lnTo>
                <a:lnTo>
                  <a:pt x="904327" y="62737"/>
                </a:lnTo>
                <a:close/>
              </a:path>
              <a:path w="1387475" h="248285">
                <a:moveTo>
                  <a:pt x="918971" y="152272"/>
                </a:moveTo>
                <a:lnTo>
                  <a:pt x="856741" y="156844"/>
                </a:lnTo>
                <a:lnTo>
                  <a:pt x="919328" y="156844"/>
                </a:lnTo>
                <a:lnTo>
                  <a:pt x="918971" y="152272"/>
                </a:lnTo>
                <a:close/>
              </a:path>
              <a:path w="1387475" h="248285">
                <a:moveTo>
                  <a:pt x="862722" y="34377"/>
                </a:moveTo>
                <a:lnTo>
                  <a:pt x="816483" y="42290"/>
                </a:lnTo>
                <a:lnTo>
                  <a:pt x="806195" y="47116"/>
                </a:lnTo>
                <a:lnTo>
                  <a:pt x="808609" y="79120"/>
                </a:lnTo>
                <a:lnTo>
                  <a:pt x="811402" y="78993"/>
                </a:lnTo>
                <a:lnTo>
                  <a:pt x="812545" y="78104"/>
                </a:lnTo>
                <a:lnTo>
                  <a:pt x="814196" y="76707"/>
                </a:lnTo>
                <a:lnTo>
                  <a:pt x="816483" y="75056"/>
                </a:lnTo>
                <a:lnTo>
                  <a:pt x="834643" y="65404"/>
                </a:lnTo>
                <a:lnTo>
                  <a:pt x="837818" y="64261"/>
                </a:lnTo>
                <a:lnTo>
                  <a:pt x="841374" y="63499"/>
                </a:lnTo>
                <a:lnTo>
                  <a:pt x="852423" y="62737"/>
                </a:lnTo>
                <a:lnTo>
                  <a:pt x="904327" y="62737"/>
                </a:lnTo>
                <a:lnTo>
                  <a:pt x="902033" y="56514"/>
                </a:lnTo>
                <a:lnTo>
                  <a:pt x="897260" y="49232"/>
                </a:lnTo>
                <a:lnTo>
                  <a:pt x="890904" y="43306"/>
                </a:lnTo>
                <a:lnTo>
                  <a:pt x="883003" y="38758"/>
                </a:lnTo>
                <a:lnTo>
                  <a:pt x="873601" y="35782"/>
                </a:lnTo>
                <a:lnTo>
                  <a:pt x="862722" y="34377"/>
                </a:lnTo>
                <a:close/>
              </a:path>
              <a:path w="1387475" h="248285">
                <a:moveTo>
                  <a:pt x="973582" y="137032"/>
                </a:moveTo>
                <a:lnTo>
                  <a:pt x="938657" y="139572"/>
                </a:lnTo>
                <a:lnTo>
                  <a:pt x="941450" y="178434"/>
                </a:lnTo>
                <a:lnTo>
                  <a:pt x="976502" y="175767"/>
                </a:lnTo>
                <a:lnTo>
                  <a:pt x="973582" y="137032"/>
                </a:lnTo>
                <a:close/>
              </a:path>
              <a:path w="1387475" h="248285">
                <a:moveTo>
                  <a:pt x="1003553" y="135635"/>
                </a:moveTo>
                <a:lnTo>
                  <a:pt x="1000251" y="135889"/>
                </a:lnTo>
                <a:lnTo>
                  <a:pt x="1002664" y="168020"/>
                </a:lnTo>
                <a:lnTo>
                  <a:pt x="1007998" y="169798"/>
                </a:lnTo>
                <a:lnTo>
                  <a:pt x="1014602" y="171449"/>
                </a:lnTo>
                <a:lnTo>
                  <a:pt x="1022603" y="172592"/>
                </a:lnTo>
                <a:lnTo>
                  <a:pt x="1028868" y="173354"/>
                </a:lnTo>
                <a:lnTo>
                  <a:pt x="1035669" y="173735"/>
                </a:lnTo>
                <a:lnTo>
                  <a:pt x="1043017" y="173735"/>
                </a:lnTo>
                <a:lnTo>
                  <a:pt x="1083690" y="164464"/>
                </a:lnTo>
                <a:lnTo>
                  <a:pt x="1094232" y="155320"/>
                </a:lnTo>
                <a:lnTo>
                  <a:pt x="1099185" y="150113"/>
                </a:lnTo>
                <a:lnTo>
                  <a:pt x="1101794" y="145668"/>
                </a:lnTo>
                <a:lnTo>
                  <a:pt x="1037970" y="145668"/>
                </a:lnTo>
                <a:lnTo>
                  <a:pt x="1034034" y="145414"/>
                </a:lnTo>
                <a:lnTo>
                  <a:pt x="1030350" y="144779"/>
                </a:lnTo>
                <a:lnTo>
                  <a:pt x="1026667" y="144271"/>
                </a:lnTo>
                <a:lnTo>
                  <a:pt x="1023112" y="143382"/>
                </a:lnTo>
                <a:lnTo>
                  <a:pt x="1019428" y="142239"/>
                </a:lnTo>
                <a:lnTo>
                  <a:pt x="1015618" y="141096"/>
                </a:lnTo>
                <a:lnTo>
                  <a:pt x="1012443" y="139953"/>
                </a:lnTo>
                <a:lnTo>
                  <a:pt x="1010031" y="138810"/>
                </a:lnTo>
                <a:lnTo>
                  <a:pt x="1007744" y="137667"/>
                </a:lnTo>
                <a:lnTo>
                  <a:pt x="1005459" y="136651"/>
                </a:lnTo>
                <a:lnTo>
                  <a:pt x="1003553" y="135635"/>
                </a:lnTo>
                <a:close/>
              </a:path>
              <a:path w="1387475" h="248285">
                <a:moveTo>
                  <a:pt x="1104935" y="102234"/>
                </a:moveTo>
                <a:lnTo>
                  <a:pt x="1043939" y="102234"/>
                </a:lnTo>
                <a:lnTo>
                  <a:pt x="1053591" y="102742"/>
                </a:lnTo>
                <a:lnTo>
                  <a:pt x="1057656" y="103885"/>
                </a:lnTo>
                <a:lnTo>
                  <a:pt x="1061212" y="105917"/>
                </a:lnTo>
                <a:lnTo>
                  <a:pt x="1063624" y="107187"/>
                </a:lnTo>
                <a:lnTo>
                  <a:pt x="1065657" y="109092"/>
                </a:lnTo>
                <a:lnTo>
                  <a:pt x="1067181" y="111378"/>
                </a:lnTo>
                <a:lnTo>
                  <a:pt x="1068832" y="113791"/>
                </a:lnTo>
                <a:lnTo>
                  <a:pt x="1069720" y="116712"/>
                </a:lnTo>
                <a:lnTo>
                  <a:pt x="1069974" y="120141"/>
                </a:lnTo>
                <a:lnTo>
                  <a:pt x="1070356" y="124205"/>
                </a:lnTo>
                <a:lnTo>
                  <a:pt x="1069974" y="127507"/>
                </a:lnTo>
                <a:lnTo>
                  <a:pt x="1069086" y="130047"/>
                </a:lnTo>
                <a:lnTo>
                  <a:pt x="1068196" y="132460"/>
                </a:lnTo>
                <a:lnTo>
                  <a:pt x="1066799" y="134873"/>
                </a:lnTo>
                <a:lnTo>
                  <a:pt x="1064894" y="136905"/>
                </a:lnTo>
                <a:lnTo>
                  <a:pt x="1062482" y="139699"/>
                </a:lnTo>
                <a:lnTo>
                  <a:pt x="1059052" y="141604"/>
                </a:lnTo>
                <a:lnTo>
                  <a:pt x="1054608" y="142874"/>
                </a:lnTo>
                <a:lnTo>
                  <a:pt x="1050289" y="144271"/>
                </a:lnTo>
                <a:lnTo>
                  <a:pt x="1046225" y="145033"/>
                </a:lnTo>
                <a:lnTo>
                  <a:pt x="1042415" y="145287"/>
                </a:lnTo>
                <a:lnTo>
                  <a:pt x="1037970" y="145668"/>
                </a:lnTo>
                <a:lnTo>
                  <a:pt x="1101794" y="145668"/>
                </a:lnTo>
                <a:lnTo>
                  <a:pt x="1102614" y="144271"/>
                </a:lnTo>
                <a:lnTo>
                  <a:pt x="1105348" y="135635"/>
                </a:lnTo>
                <a:lnTo>
                  <a:pt x="1106804" y="130809"/>
                </a:lnTo>
                <a:lnTo>
                  <a:pt x="1107566" y="123697"/>
                </a:lnTo>
                <a:lnTo>
                  <a:pt x="1107059" y="116077"/>
                </a:lnTo>
                <a:lnTo>
                  <a:pt x="1106433" y="107441"/>
                </a:lnTo>
                <a:lnTo>
                  <a:pt x="1106386" y="107187"/>
                </a:lnTo>
                <a:lnTo>
                  <a:pt x="1104935" y="102234"/>
                </a:lnTo>
                <a:close/>
              </a:path>
              <a:path w="1387475" h="248285">
                <a:moveTo>
                  <a:pt x="1095756" y="19176"/>
                </a:moveTo>
                <a:lnTo>
                  <a:pt x="998473" y="26415"/>
                </a:lnTo>
                <a:lnTo>
                  <a:pt x="1004569" y="108965"/>
                </a:lnTo>
                <a:lnTo>
                  <a:pt x="1007744" y="108711"/>
                </a:lnTo>
                <a:lnTo>
                  <a:pt x="1011427" y="107441"/>
                </a:lnTo>
                <a:lnTo>
                  <a:pt x="1015745" y="106171"/>
                </a:lnTo>
                <a:lnTo>
                  <a:pt x="1025778" y="103631"/>
                </a:lnTo>
                <a:lnTo>
                  <a:pt x="1031113" y="102869"/>
                </a:lnTo>
                <a:lnTo>
                  <a:pt x="1039875" y="102234"/>
                </a:lnTo>
                <a:lnTo>
                  <a:pt x="1104935" y="102234"/>
                </a:lnTo>
                <a:lnTo>
                  <a:pt x="1104264" y="99948"/>
                </a:lnTo>
                <a:lnTo>
                  <a:pt x="1074800" y="75945"/>
                </a:lnTo>
                <a:lnTo>
                  <a:pt x="1037209" y="75945"/>
                </a:lnTo>
                <a:lnTo>
                  <a:pt x="1035303" y="51561"/>
                </a:lnTo>
                <a:lnTo>
                  <a:pt x="1097788" y="46862"/>
                </a:lnTo>
                <a:lnTo>
                  <a:pt x="1095756" y="19176"/>
                </a:lnTo>
                <a:close/>
              </a:path>
              <a:path w="1387475" h="248285">
                <a:moveTo>
                  <a:pt x="1057528" y="74040"/>
                </a:moveTo>
                <a:lnTo>
                  <a:pt x="1050543" y="74548"/>
                </a:lnTo>
                <a:lnTo>
                  <a:pt x="1049019" y="74675"/>
                </a:lnTo>
                <a:lnTo>
                  <a:pt x="1046861" y="74802"/>
                </a:lnTo>
                <a:lnTo>
                  <a:pt x="1044193" y="75183"/>
                </a:lnTo>
                <a:lnTo>
                  <a:pt x="1039113" y="75691"/>
                </a:lnTo>
                <a:lnTo>
                  <a:pt x="1037209" y="75945"/>
                </a:lnTo>
                <a:lnTo>
                  <a:pt x="1074800" y="75945"/>
                </a:lnTo>
                <a:lnTo>
                  <a:pt x="1064133" y="74167"/>
                </a:lnTo>
                <a:lnTo>
                  <a:pt x="1057528" y="74040"/>
                </a:lnTo>
                <a:close/>
              </a:path>
              <a:path w="1387475" h="248285">
                <a:moveTo>
                  <a:pt x="1246632" y="1269"/>
                </a:moveTo>
                <a:lnTo>
                  <a:pt x="1184656" y="5841"/>
                </a:lnTo>
                <a:lnTo>
                  <a:pt x="1199007" y="198119"/>
                </a:lnTo>
                <a:lnTo>
                  <a:pt x="1260983" y="193420"/>
                </a:lnTo>
                <a:lnTo>
                  <a:pt x="1259389" y="172592"/>
                </a:lnTo>
                <a:lnTo>
                  <a:pt x="1227073" y="172592"/>
                </a:lnTo>
                <a:lnTo>
                  <a:pt x="1216278" y="26923"/>
                </a:lnTo>
                <a:lnTo>
                  <a:pt x="1248283" y="24510"/>
                </a:lnTo>
                <a:lnTo>
                  <a:pt x="1246632" y="1269"/>
                </a:lnTo>
                <a:close/>
              </a:path>
              <a:path w="1387475" h="248285">
                <a:moveTo>
                  <a:pt x="1259204" y="170179"/>
                </a:moveTo>
                <a:lnTo>
                  <a:pt x="1227073" y="172592"/>
                </a:lnTo>
                <a:lnTo>
                  <a:pt x="1259389" y="172592"/>
                </a:lnTo>
                <a:lnTo>
                  <a:pt x="1259204" y="170179"/>
                </a:lnTo>
                <a:close/>
              </a:path>
              <a:path w="1387475" h="248285">
                <a:moveTo>
                  <a:pt x="1349406" y="46735"/>
                </a:moveTo>
                <a:lnTo>
                  <a:pt x="1313434" y="46735"/>
                </a:lnTo>
                <a:lnTo>
                  <a:pt x="1319148" y="124459"/>
                </a:lnTo>
                <a:lnTo>
                  <a:pt x="1288161" y="126745"/>
                </a:lnTo>
                <a:lnTo>
                  <a:pt x="1290065" y="152399"/>
                </a:lnTo>
                <a:lnTo>
                  <a:pt x="1387220" y="145160"/>
                </a:lnTo>
                <a:lnTo>
                  <a:pt x="1385485" y="121792"/>
                </a:lnTo>
                <a:lnTo>
                  <a:pt x="1354963" y="121792"/>
                </a:lnTo>
                <a:lnTo>
                  <a:pt x="1349406" y="46735"/>
                </a:lnTo>
                <a:close/>
              </a:path>
              <a:path w="1387475" h="248285">
                <a:moveTo>
                  <a:pt x="1385315" y="119506"/>
                </a:moveTo>
                <a:lnTo>
                  <a:pt x="1354963" y="121792"/>
                </a:lnTo>
                <a:lnTo>
                  <a:pt x="1385485" y="121792"/>
                </a:lnTo>
                <a:lnTo>
                  <a:pt x="1385315" y="119506"/>
                </a:lnTo>
                <a:close/>
              </a:path>
              <a:path w="1387475" h="248285">
                <a:moveTo>
                  <a:pt x="1345945" y="0"/>
                </a:moveTo>
                <a:lnTo>
                  <a:pt x="1313814" y="2412"/>
                </a:lnTo>
                <a:lnTo>
                  <a:pt x="1313814" y="6476"/>
                </a:lnTo>
                <a:lnTo>
                  <a:pt x="1313052" y="9778"/>
                </a:lnTo>
                <a:lnTo>
                  <a:pt x="1280667" y="25018"/>
                </a:lnTo>
                <a:lnTo>
                  <a:pt x="1282445" y="49021"/>
                </a:lnTo>
                <a:lnTo>
                  <a:pt x="1313434" y="46735"/>
                </a:lnTo>
                <a:lnTo>
                  <a:pt x="1349406" y="46735"/>
                </a:lnTo>
                <a:lnTo>
                  <a:pt x="1345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24571" y="3377196"/>
            <a:ext cx="389394" cy="47928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776082" y="3578478"/>
            <a:ext cx="67945" cy="32384"/>
          </a:xfrm>
          <a:custGeom>
            <a:avLst/>
            <a:gdLst/>
            <a:ahLst/>
            <a:cxnLst/>
            <a:rect l="l" t="t" r="r" b="b"/>
            <a:pathLst>
              <a:path w="67945" h="32385">
                <a:moveTo>
                  <a:pt x="65532" y="0"/>
                </a:moveTo>
                <a:lnTo>
                  <a:pt x="0" y="4826"/>
                </a:lnTo>
                <a:lnTo>
                  <a:pt x="2032" y="32258"/>
                </a:lnTo>
                <a:lnTo>
                  <a:pt x="67564" y="27432"/>
                </a:lnTo>
                <a:lnTo>
                  <a:pt x="655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711440" y="3300984"/>
            <a:ext cx="1329690" cy="54940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861681" y="3468623"/>
            <a:ext cx="1017143" cy="20129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082800" y="4896042"/>
            <a:ext cx="6221730" cy="178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1.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2019.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2.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2023.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3.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2024.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4. </a:t>
            </a:r>
            <a:r>
              <a:rPr dirty="0" sz="1000" spc="-5">
                <a:latin typeface="Tahoma"/>
                <a:cs typeface="Tahoma"/>
              </a:rPr>
              <a:t>Lancet </a:t>
            </a:r>
            <a:r>
              <a:rPr dirty="0" sz="1000" spc="-10">
                <a:latin typeface="Tahoma"/>
                <a:cs typeface="Tahoma"/>
              </a:rPr>
              <a:t>2015.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5. </a:t>
            </a:r>
            <a:r>
              <a:rPr dirty="0" sz="1000" spc="-5">
                <a:latin typeface="Tahoma"/>
                <a:cs typeface="Tahoma"/>
              </a:rPr>
              <a:t>NEJM </a:t>
            </a:r>
            <a:r>
              <a:rPr dirty="0" sz="1000" spc="-10">
                <a:latin typeface="Tahoma"/>
                <a:cs typeface="Tahoma"/>
              </a:rPr>
              <a:t>2017.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6. </a:t>
            </a:r>
            <a:r>
              <a:rPr dirty="0" sz="1000" spc="-5">
                <a:latin typeface="Tahoma"/>
                <a:cs typeface="Tahoma"/>
              </a:rPr>
              <a:t>J Int Card 2016. </a:t>
            </a:r>
            <a:r>
              <a:rPr dirty="0" sz="1000" spc="-5">
                <a:solidFill>
                  <a:srgbClr val="00AF50"/>
                </a:solidFill>
                <a:latin typeface="Tahoma"/>
                <a:cs typeface="Tahoma"/>
              </a:rPr>
              <a:t>7. </a:t>
            </a:r>
            <a:r>
              <a:rPr dirty="0" sz="1000" spc="-5">
                <a:latin typeface="Tahoma"/>
                <a:cs typeface="Tahoma"/>
              </a:rPr>
              <a:t>JACC</a:t>
            </a:r>
            <a:r>
              <a:rPr dirty="0" sz="1000" spc="204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2015.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589" y="59563"/>
            <a:ext cx="49066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Baseline</a:t>
            </a:r>
            <a:r>
              <a:rPr dirty="0" spc="-50"/>
              <a:t> </a:t>
            </a:r>
            <a:r>
              <a:rPr dirty="0" spc="-5"/>
              <a:t>Characteristics</a:t>
            </a:r>
          </a:p>
        </p:txBody>
      </p:sp>
      <p:sp>
        <p:nvSpPr>
          <p:cNvPr id="3" name="object 3"/>
          <p:cNvSpPr/>
          <p:nvPr/>
        </p:nvSpPr>
        <p:spPr>
          <a:xfrm>
            <a:off x="24383" y="960119"/>
            <a:ext cx="4514088" cy="3605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2" y="987564"/>
            <a:ext cx="4403090" cy="3503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992" y="987552"/>
            <a:ext cx="1468120" cy="335280"/>
          </a:xfrm>
          <a:custGeom>
            <a:avLst/>
            <a:gdLst/>
            <a:ahLst/>
            <a:cxnLst/>
            <a:rect l="l" t="t" r="r" b="b"/>
            <a:pathLst>
              <a:path w="1468120" h="335280">
                <a:moveTo>
                  <a:pt x="0" y="335279"/>
                </a:moveTo>
                <a:lnTo>
                  <a:pt x="1467739" y="335279"/>
                </a:lnTo>
                <a:lnTo>
                  <a:pt x="1467739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9747" y="987552"/>
            <a:ext cx="1468120" cy="335280"/>
          </a:xfrm>
          <a:custGeom>
            <a:avLst/>
            <a:gdLst/>
            <a:ahLst/>
            <a:cxnLst/>
            <a:rect l="l" t="t" r="r" b="b"/>
            <a:pathLst>
              <a:path w="1468120" h="335280">
                <a:moveTo>
                  <a:pt x="0" y="335279"/>
                </a:moveTo>
                <a:lnTo>
                  <a:pt x="1467739" y="335279"/>
                </a:lnTo>
                <a:lnTo>
                  <a:pt x="1467739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07360" y="987552"/>
            <a:ext cx="1468120" cy="335280"/>
          </a:xfrm>
          <a:custGeom>
            <a:avLst/>
            <a:gdLst/>
            <a:ahLst/>
            <a:cxnLst/>
            <a:rect l="l" t="t" r="r" b="b"/>
            <a:pathLst>
              <a:path w="1468120" h="335280">
                <a:moveTo>
                  <a:pt x="0" y="335279"/>
                </a:moveTo>
                <a:lnTo>
                  <a:pt x="1467739" y="335279"/>
                </a:lnTo>
                <a:lnTo>
                  <a:pt x="1467739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992" y="1610906"/>
            <a:ext cx="1468120" cy="288290"/>
          </a:xfrm>
          <a:custGeom>
            <a:avLst/>
            <a:gdLst/>
            <a:ahLst/>
            <a:cxnLst/>
            <a:rect l="l" t="t" r="r" b="b"/>
            <a:pathLst>
              <a:path w="1468120" h="288289">
                <a:moveTo>
                  <a:pt x="0" y="287997"/>
                </a:moveTo>
                <a:lnTo>
                  <a:pt x="1467739" y="287997"/>
                </a:lnTo>
                <a:lnTo>
                  <a:pt x="1467739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9747" y="1610906"/>
            <a:ext cx="1468120" cy="288290"/>
          </a:xfrm>
          <a:custGeom>
            <a:avLst/>
            <a:gdLst/>
            <a:ahLst/>
            <a:cxnLst/>
            <a:rect l="l" t="t" r="r" b="b"/>
            <a:pathLst>
              <a:path w="1468120" h="288289">
                <a:moveTo>
                  <a:pt x="0" y="287997"/>
                </a:moveTo>
                <a:lnTo>
                  <a:pt x="1467739" y="287997"/>
                </a:lnTo>
                <a:lnTo>
                  <a:pt x="1467739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07360" y="1610906"/>
            <a:ext cx="1468120" cy="288290"/>
          </a:xfrm>
          <a:custGeom>
            <a:avLst/>
            <a:gdLst/>
            <a:ahLst/>
            <a:cxnLst/>
            <a:rect l="l" t="t" r="r" b="b"/>
            <a:pathLst>
              <a:path w="1468120" h="288289">
                <a:moveTo>
                  <a:pt x="0" y="287997"/>
                </a:moveTo>
                <a:lnTo>
                  <a:pt x="1467739" y="287997"/>
                </a:lnTo>
                <a:lnTo>
                  <a:pt x="1467739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627" y="1022616"/>
            <a:ext cx="1148334" cy="3146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46148" y="940295"/>
            <a:ext cx="665226" cy="3162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74520" y="1107935"/>
            <a:ext cx="810006" cy="3162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6223" y="940295"/>
            <a:ext cx="860298" cy="3162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42132" y="1107935"/>
            <a:ext cx="810006" cy="3162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1627" y="1621523"/>
            <a:ext cx="1046226" cy="31624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18716" y="1621523"/>
            <a:ext cx="721613" cy="31624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86328" y="1621523"/>
            <a:ext cx="721613" cy="31624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7229" y="982789"/>
          <a:ext cx="4433570" cy="3513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7485"/>
                <a:gridCol w="1467485"/>
                <a:gridCol w="1467484"/>
              </a:tblGrid>
              <a:tr h="33531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Characteristic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0645">
                    <a:lnL w="9525">
                      <a:solidFill>
                        <a:srgbClr val="EE7612"/>
                      </a:solidFill>
                      <a:prstDash val="solid"/>
                    </a:lnL>
                    <a:lnT w="9525">
                      <a:solidFill>
                        <a:srgbClr val="EE761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23545" marR="416559" indent="71755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Culprit  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N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=9</a:t>
                      </a:r>
                      <a:r>
                        <a:rPr dirty="0" sz="1100" spc="5" b="1"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T w="9525">
                      <a:solidFill>
                        <a:srgbClr val="EE761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24180" marR="391160" indent="-26034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Co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p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lete 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(N=816)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</a:tcPr>
                </a:tc>
              </a:tr>
              <a:tr h="28359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b="1">
                          <a:latin typeface="Tahoma"/>
                          <a:cs typeface="Tahoma"/>
                        </a:rPr>
                        <a:t>Age 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(IQR)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–</a:t>
                      </a:r>
                      <a:r>
                        <a:rPr dirty="0" sz="1100" spc="-4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yr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79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(77-83)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79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(77-83)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50" spc="-30" b="1" i="1">
                          <a:latin typeface="Tahoma"/>
                          <a:cs typeface="Tahoma"/>
                        </a:rPr>
                        <a:t>Female sex</a:t>
                      </a:r>
                      <a:r>
                        <a:rPr dirty="0" sz="1150" spc="-45" b="1" i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50" spc="-30" b="1" i="1">
                          <a:latin typeface="Tahoma"/>
                          <a:cs typeface="Tahoma"/>
                        </a:rPr>
                        <a:t>*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B="0" marT="50800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50" spc="-30" i="1">
                          <a:latin typeface="Tahoma"/>
                          <a:cs typeface="Tahoma"/>
                        </a:rPr>
                        <a:t>336</a:t>
                      </a:r>
                      <a:r>
                        <a:rPr dirty="0" sz="1150" spc="-25" i="1">
                          <a:latin typeface="Tahoma"/>
                          <a:cs typeface="Tahoma"/>
                        </a:rPr>
                        <a:t> (37)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B="0" marT="50800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50" spc="-30" i="1">
                          <a:latin typeface="Tahoma"/>
                          <a:cs typeface="Tahoma"/>
                        </a:rPr>
                        <a:t>259</a:t>
                      </a:r>
                      <a:r>
                        <a:rPr dirty="0" sz="1150" spc="-25" i="1">
                          <a:latin typeface="Tahoma"/>
                          <a:cs typeface="Tahoma"/>
                        </a:rPr>
                        <a:t> (32)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B="0" marT="50800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</a:tcPr>
                </a:tc>
              </a:tr>
              <a:tr h="287909">
                <a:tc gridSpan="3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b="1">
                          <a:latin typeface="Tahoma"/>
                          <a:cs typeface="Tahoma"/>
                        </a:rPr>
                        <a:t>Comorbidities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8036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Hypertension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611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(67)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552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(68)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Diabetes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193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(21)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198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(24)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7908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Prior</a:t>
                      </a:r>
                      <a:r>
                        <a:rPr dirty="0" sz="1100" spc="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MI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79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(9)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77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(9)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36">
                <a:tc gridSpan="3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Culprit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artery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28575">
                      <a:solidFill>
                        <a:srgbClr val="EE7917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8035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LM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28575">
                      <a:solidFill>
                        <a:srgbClr val="EE7917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7985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LAD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343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(37)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332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(40)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7997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LCx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134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(15)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116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(14)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1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RCA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28575">
                      <a:solidFill>
                        <a:srgbClr val="EE7917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431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(47)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EE7917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360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(45)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EE7612"/>
                      </a:solidFill>
                      <a:prstDash val="solid"/>
                    </a:lnL>
                    <a:lnR w="9525">
                      <a:solidFill>
                        <a:srgbClr val="EE7612"/>
                      </a:solidFill>
                      <a:prstDash val="solid"/>
                    </a:lnR>
                    <a:lnT w="9525">
                      <a:solidFill>
                        <a:srgbClr val="EE7612"/>
                      </a:solidFill>
                      <a:prstDash val="solid"/>
                    </a:lnT>
                    <a:lnB w="9525">
                      <a:solidFill>
                        <a:srgbClr val="EE7612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4605528" y="960119"/>
            <a:ext cx="4529328" cy="360578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652390" y="987564"/>
            <a:ext cx="4419599" cy="350329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52390" y="987552"/>
            <a:ext cx="1473200" cy="335280"/>
          </a:xfrm>
          <a:custGeom>
            <a:avLst/>
            <a:gdLst/>
            <a:ahLst/>
            <a:cxnLst/>
            <a:rect l="l" t="t" r="r" b="b"/>
            <a:pathLst>
              <a:path w="1473200" h="335280">
                <a:moveTo>
                  <a:pt x="0" y="335279"/>
                </a:moveTo>
                <a:lnTo>
                  <a:pt x="1473200" y="335279"/>
                </a:lnTo>
                <a:lnTo>
                  <a:pt x="147320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25590" y="987552"/>
            <a:ext cx="1473200" cy="335280"/>
          </a:xfrm>
          <a:custGeom>
            <a:avLst/>
            <a:gdLst/>
            <a:ahLst/>
            <a:cxnLst/>
            <a:rect l="l" t="t" r="r" b="b"/>
            <a:pathLst>
              <a:path w="1473200" h="335280">
                <a:moveTo>
                  <a:pt x="0" y="335279"/>
                </a:moveTo>
                <a:lnTo>
                  <a:pt x="1473199" y="335279"/>
                </a:lnTo>
                <a:lnTo>
                  <a:pt x="1473199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598791" y="987552"/>
            <a:ext cx="1473200" cy="335280"/>
          </a:xfrm>
          <a:custGeom>
            <a:avLst/>
            <a:gdLst/>
            <a:ahLst/>
            <a:cxnLst/>
            <a:rect l="l" t="t" r="r" b="b"/>
            <a:pathLst>
              <a:path w="1473200" h="335280">
                <a:moveTo>
                  <a:pt x="0" y="335279"/>
                </a:moveTo>
                <a:lnTo>
                  <a:pt x="1473200" y="335279"/>
                </a:lnTo>
                <a:lnTo>
                  <a:pt x="147320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51247" y="1022616"/>
            <a:ext cx="1149857" cy="31469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344411" y="940295"/>
            <a:ext cx="665226" cy="31624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19900" y="940295"/>
            <a:ext cx="250685" cy="31624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880859" y="940295"/>
            <a:ext cx="511289" cy="31624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63284" y="1107935"/>
            <a:ext cx="810006" cy="31624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911083" y="940295"/>
            <a:ext cx="860298" cy="31624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935468" y="1107935"/>
            <a:ext cx="810005" cy="31624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4647628" y="982789"/>
          <a:ext cx="4450080" cy="3513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0"/>
                <a:gridCol w="1473200"/>
                <a:gridCol w="1473200"/>
              </a:tblGrid>
              <a:tr h="33531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Characteristic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BB700"/>
                      </a:solidFill>
                      <a:prstDash val="solid"/>
                    </a:lnL>
                    <a:lnT w="9525">
                      <a:solidFill>
                        <a:srgbClr val="FBB7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26084" marR="299085" indent="-119380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Cu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l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pr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it-Only 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(N=917)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T w="9525">
                      <a:solidFill>
                        <a:srgbClr val="FBB7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26720" marR="393065" indent="-24765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Co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p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lete 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(N=816)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</a:tcPr>
                </a:tc>
              </a:tr>
              <a:tr h="28359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b="1">
                          <a:latin typeface="Tahoma"/>
                          <a:cs typeface="Tahoma"/>
                        </a:rPr>
                        <a:t>Killip class</a:t>
                      </a:r>
                      <a:r>
                        <a:rPr dirty="0" sz="1100" spc="-4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≥2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164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(18)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135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(17)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Radial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access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697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(76)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612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(75)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7908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b="1">
                          <a:latin typeface="Tahoma"/>
                          <a:cs typeface="Tahoma"/>
                        </a:rPr>
                        <a:t>≥2</a:t>
                      </a:r>
                      <a:r>
                        <a:rPr dirty="0" sz="1100" spc="-1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b="1">
                          <a:latin typeface="Tahoma"/>
                          <a:cs typeface="Tahoma"/>
                        </a:rPr>
                        <a:t>NCLs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277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(31)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243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(31)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 b="1">
                          <a:latin typeface="Tahoma"/>
                          <a:cs typeface="Tahoma"/>
                        </a:rPr>
                        <a:t>Physio-guided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28575">
                      <a:solidFill>
                        <a:srgbClr val="FAB8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487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(57)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28575">
                      <a:solidFill>
                        <a:srgbClr val="FAB8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36">
                <a:tc gridSpan="3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b="1">
                          <a:latin typeface="Tahoma"/>
                          <a:cs typeface="Tahoma"/>
                        </a:rPr>
                        <a:t>Medication at</a:t>
                      </a:r>
                      <a:r>
                        <a:rPr dirty="0" sz="1100" spc="-3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 b="1">
                          <a:latin typeface="Tahoma"/>
                          <a:cs typeface="Tahoma"/>
                        </a:rPr>
                        <a:t>discharge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28575">
                      <a:solidFill>
                        <a:srgbClr val="FAB800"/>
                      </a:solidFill>
                      <a:prstDash val="solid"/>
                    </a:lnT>
                    <a:lnB w="28575">
                      <a:solidFill>
                        <a:srgbClr val="FAB8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7908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Aspirin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879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(96)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28575">
                      <a:solidFill>
                        <a:srgbClr val="FAB8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792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(97)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150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28575">
                      <a:solidFill>
                        <a:srgbClr val="FAB8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Clopidogrel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359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(39)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329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(40)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Ticagrelor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496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(55)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453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(56)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7985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Prasugrel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55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(6)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>
                          <a:latin typeface="Tahoma"/>
                          <a:cs typeface="Tahoma"/>
                        </a:rPr>
                        <a:t>31</a:t>
                      </a:r>
                      <a:r>
                        <a:rPr dirty="0" sz="11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(4)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287997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ACEi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latin typeface="Tahoma"/>
                          <a:cs typeface="Tahoma"/>
                        </a:rPr>
                        <a:t>ARB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665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(73)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609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(83)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88010"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Statin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28575">
                      <a:solidFill>
                        <a:srgbClr val="FAB8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856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(93)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28575">
                      <a:solidFill>
                        <a:srgbClr val="FAB8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100" spc="-5">
                          <a:latin typeface="Tahoma"/>
                          <a:cs typeface="Tahoma"/>
                        </a:rPr>
                        <a:t>772</a:t>
                      </a:r>
                      <a:r>
                        <a:rPr dirty="0" sz="11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latin typeface="Tahoma"/>
                          <a:cs typeface="Tahoma"/>
                        </a:rPr>
                        <a:t>(95)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57785">
                    <a:lnL w="9525">
                      <a:solidFill>
                        <a:srgbClr val="FBB700"/>
                      </a:solidFill>
                      <a:prstDash val="solid"/>
                    </a:lnL>
                    <a:lnR w="9525">
                      <a:solidFill>
                        <a:srgbClr val="FBB700"/>
                      </a:solidFill>
                      <a:prstDash val="solid"/>
                    </a:lnR>
                    <a:lnT w="9525">
                      <a:solidFill>
                        <a:srgbClr val="FBB700"/>
                      </a:solidFill>
                      <a:prstDash val="solid"/>
                    </a:lnT>
                    <a:lnB w="9525">
                      <a:solidFill>
                        <a:srgbClr val="FBB7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8492108" y="38"/>
            <a:ext cx="651840" cy="76196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911CA8-ABE9-4FA5-81E6-FC56697D01FE}"/>
</file>

<file path=customXml/itemProps2.xml><?xml version="1.0" encoding="utf-8"?>
<ds:datastoreItem xmlns:ds="http://schemas.openxmlformats.org/officeDocument/2006/customXml" ds:itemID="{8BBD23D2-C731-4C68-A387-484C039A52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Roland COLLIN</dc:creator>
  <dc:title>Présentation PowerPoint</dc:title>
  <dcterms:created xsi:type="dcterms:W3CDTF">2024-08-29T19:35:42Z</dcterms:created>
  <dcterms:modified xsi:type="dcterms:W3CDTF">2024-08-29T19:35:42Z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2024-08-28T00:00:00Z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2024-08-29T00:00:00Z</vt:filetime>
  </property>
</Properties>
</file>