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2739" y="360171"/>
            <a:ext cx="8338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820C1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820C1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820C1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39" y="360171"/>
            <a:ext cx="8338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820C1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9831" y="2446020"/>
            <a:ext cx="8304337" cy="1818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210" y="1865772"/>
            <a:ext cx="6696075" cy="2413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30"/>
              </a:lnSpc>
            </a:pPr>
            <a:r>
              <a:rPr dirty="0" sz="1600" spc="-20">
                <a:latin typeface="Calibri"/>
                <a:cs typeface="Calibri"/>
              </a:rPr>
              <a:t>Transcatheter </a:t>
            </a:r>
            <a:r>
              <a:rPr dirty="0" sz="1600" spc="-10">
                <a:latin typeface="Calibri"/>
                <a:cs typeface="Calibri"/>
              </a:rPr>
              <a:t>versus surgical mitral valve repair </a:t>
            </a:r>
            <a:r>
              <a:rPr dirty="0" sz="1600" spc="-5">
                <a:latin typeface="Calibri"/>
                <a:cs typeface="Calibri"/>
              </a:rPr>
              <a:t>in </a:t>
            </a:r>
            <a:r>
              <a:rPr dirty="0" sz="1600" spc="-10">
                <a:latin typeface="Calibri"/>
                <a:cs typeface="Calibri"/>
              </a:rPr>
              <a:t>patients </a:t>
            </a:r>
            <a:r>
              <a:rPr dirty="0" sz="1600">
                <a:latin typeface="Calibri"/>
                <a:cs typeface="Calibri"/>
              </a:rPr>
              <a:t>with </a:t>
            </a:r>
            <a:r>
              <a:rPr dirty="0" sz="1600" spc="-5">
                <a:latin typeface="Calibri"/>
                <a:cs typeface="Calibri"/>
              </a:rPr>
              <a:t>heart </a:t>
            </a:r>
            <a:r>
              <a:rPr dirty="0" sz="1600" spc="-15">
                <a:latin typeface="Calibri"/>
                <a:cs typeface="Calibri"/>
              </a:rPr>
              <a:t>failure</a:t>
            </a:r>
            <a:r>
              <a:rPr dirty="0" sz="1600" spc="1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210" y="2107072"/>
            <a:ext cx="2509520" cy="2413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25"/>
              </a:lnSpc>
            </a:pPr>
            <a:r>
              <a:rPr dirty="0" sz="1600" spc="-5">
                <a:latin typeface="Calibri"/>
                <a:cs typeface="Calibri"/>
              </a:rPr>
              <a:t>secondary </a:t>
            </a:r>
            <a:r>
              <a:rPr dirty="0" sz="1600" spc="-10">
                <a:latin typeface="Calibri"/>
                <a:cs typeface="Calibri"/>
              </a:rPr>
              <a:t>mitral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regurgitation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2337" y="3780028"/>
            <a:ext cx="167703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600" spc="-20">
                <a:latin typeface="Calibri"/>
                <a:cs typeface="Calibri"/>
              </a:rPr>
              <a:t>Volker </a:t>
            </a:r>
            <a:r>
              <a:rPr dirty="0" sz="1600" spc="-5">
                <a:latin typeface="Calibri"/>
                <a:cs typeface="Calibri"/>
              </a:rPr>
              <a:t>Rudolph,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MD  </a:t>
            </a:r>
            <a:r>
              <a:rPr dirty="0" sz="1600" spc="-5">
                <a:solidFill>
                  <a:srgbClr val="AE1022"/>
                </a:solidFill>
                <a:latin typeface="Calibri"/>
                <a:cs typeface="Calibri"/>
              </a:rPr>
              <a:t>Aug </a:t>
            </a: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31,</a:t>
            </a:r>
            <a:r>
              <a:rPr dirty="0" sz="1600" spc="-15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33609" y="805649"/>
            <a:ext cx="4827270" cy="749300"/>
          </a:xfrm>
          <a:prstGeom prst="rect"/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5560"/>
              </a:lnSpc>
            </a:pPr>
            <a:r>
              <a:rPr dirty="0" sz="4800" spc="-35">
                <a:solidFill>
                  <a:srgbClr val="AE1022"/>
                </a:solidFill>
              </a:rPr>
              <a:t>MATTERHORN</a:t>
            </a:r>
            <a:r>
              <a:rPr dirty="0" sz="4800" spc="-70">
                <a:solidFill>
                  <a:srgbClr val="AE1022"/>
                </a:solidFill>
              </a:rPr>
              <a:t> </a:t>
            </a:r>
            <a:r>
              <a:rPr dirty="0" sz="4800" spc="-5">
                <a:solidFill>
                  <a:srgbClr val="AE1022"/>
                </a:solidFill>
              </a:rPr>
              <a:t>trial</a:t>
            </a:r>
            <a:endParaRPr sz="4800"/>
          </a:p>
        </p:txBody>
      </p:sp>
      <p:sp>
        <p:nvSpPr>
          <p:cNvPr id="6" name="object 6"/>
          <p:cNvSpPr txBox="1"/>
          <p:nvPr/>
        </p:nvSpPr>
        <p:spPr>
          <a:xfrm>
            <a:off x="1159158" y="2673604"/>
            <a:ext cx="549148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Sources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5">
                <a:latin typeface="Calibri"/>
                <a:cs typeface="Calibri"/>
              </a:rPr>
              <a:t>funding: </a:t>
            </a:r>
            <a:r>
              <a:rPr dirty="0" sz="1600" spc="-10">
                <a:latin typeface="Calibri"/>
                <a:cs typeface="Calibri"/>
              </a:rPr>
              <a:t>unrestricted research </a:t>
            </a:r>
            <a:r>
              <a:rPr dirty="0" sz="1600" spc="-15">
                <a:latin typeface="Calibri"/>
                <a:cs typeface="Calibri"/>
              </a:rPr>
              <a:t>grant </a:t>
            </a:r>
            <a:r>
              <a:rPr dirty="0" sz="1600" spc="-10">
                <a:latin typeface="Calibri"/>
                <a:cs typeface="Calibri"/>
              </a:rPr>
              <a:t>by Abbott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Vascular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0903" y="2941827"/>
            <a:ext cx="1926589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Declaration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Interest: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3074" y="2946907"/>
            <a:ext cx="5574030" cy="888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051560">
              <a:lnSpc>
                <a:spcPct val="125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research </a:t>
            </a:r>
            <a:r>
              <a:rPr dirty="0" sz="1200" spc="-15">
                <a:latin typeface="Calibri"/>
                <a:cs typeface="Calibri"/>
              </a:rPr>
              <a:t>grants </a:t>
            </a:r>
            <a:r>
              <a:rPr dirty="0" sz="1200" spc="-10">
                <a:latin typeface="Calibri"/>
                <a:cs typeface="Calibri"/>
              </a:rPr>
              <a:t>(Abbott </a:t>
            </a:r>
            <a:r>
              <a:rPr dirty="0" sz="1200" spc="-25">
                <a:latin typeface="Calibri"/>
                <a:cs typeface="Calibri"/>
              </a:rPr>
              <a:t>Vascular, </a:t>
            </a:r>
            <a:r>
              <a:rPr dirty="0" sz="1200" spc="-15">
                <a:latin typeface="Calibri"/>
                <a:cs typeface="Calibri"/>
              </a:rPr>
              <a:t>Edwards </a:t>
            </a:r>
            <a:r>
              <a:rPr dirty="0" sz="1200" spc="-5">
                <a:latin typeface="Calibri"/>
                <a:cs typeface="Calibri"/>
              </a:rPr>
              <a:t>Lifesciences, Boston Scientific)  consulting </a:t>
            </a:r>
            <a:r>
              <a:rPr dirty="0" sz="1200" spc="-10">
                <a:latin typeface="Calibri"/>
                <a:cs typeface="Calibri"/>
              </a:rPr>
              <a:t>fees (Abbott </a:t>
            </a:r>
            <a:r>
              <a:rPr dirty="0" sz="1200" spc="-25">
                <a:latin typeface="Calibri"/>
                <a:cs typeface="Calibri"/>
              </a:rPr>
              <a:t>Vascular, </a:t>
            </a:r>
            <a:r>
              <a:rPr dirty="0" sz="1200" spc="-15">
                <a:latin typeface="Calibri"/>
                <a:cs typeface="Calibri"/>
              </a:rPr>
              <a:t>Edwards </a:t>
            </a:r>
            <a:r>
              <a:rPr dirty="0" sz="1200" spc="-5">
                <a:latin typeface="Calibri"/>
                <a:cs typeface="Calibri"/>
              </a:rPr>
              <a:t>Lifesciences </a:t>
            </a:r>
            <a:r>
              <a:rPr dirty="0" sz="1200" spc="-10">
                <a:latin typeface="Calibri"/>
                <a:cs typeface="Calibri"/>
              </a:rPr>
              <a:t>[to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institution])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390"/>
              </a:lnSpc>
              <a:spcBef>
                <a:spcPts val="445"/>
              </a:spcBef>
            </a:pPr>
            <a:r>
              <a:rPr dirty="0" sz="1200" spc="-10">
                <a:latin typeface="Calibri"/>
                <a:cs typeface="Calibri"/>
              </a:rPr>
              <a:t>honoraria (Abbott </a:t>
            </a:r>
            <a:r>
              <a:rPr dirty="0" sz="1200" spc="-25">
                <a:latin typeface="Calibri"/>
                <a:cs typeface="Calibri"/>
              </a:rPr>
              <a:t>Vascular, </a:t>
            </a:r>
            <a:r>
              <a:rPr dirty="0" sz="1200" spc="-10">
                <a:latin typeface="Calibri"/>
                <a:cs typeface="Calibri"/>
              </a:rPr>
              <a:t>Astra </a:t>
            </a:r>
            <a:r>
              <a:rPr dirty="0" sz="1200" spc="-5">
                <a:latin typeface="Calibri"/>
                <a:cs typeface="Calibri"/>
              </a:rPr>
              <a:t>Zeneca, </a:t>
            </a:r>
            <a:r>
              <a:rPr dirty="0" sz="1200" spc="-10">
                <a:latin typeface="Calibri"/>
                <a:cs typeface="Calibri"/>
              </a:rPr>
              <a:t>Bristol </a:t>
            </a:r>
            <a:r>
              <a:rPr dirty="0" sz="1200" spc="-15">
                <a:latin typeface="Calibri"/>
                <a:cs typeface="Calibri"/>
              </a:rPr>
              <a:t>Myers </a:t>
            </a:r>
            <a:r>
              <a:rPr dirty="0" sz="1200" spc="-10">
                <a:latin typeface="Calibri"/>
                <a:cs typeface="Calibri"/>
              </a:rPr>
              <a:t>Squibb, </a:t>
            </a:r>
            <a:r>
              <a:rPr dirty="0" sz="1200" spc="-5">
                <a:latin typeface="Calibri"/>
                <a:cs typeface="Calibri"/>
              </a:rPr>
              <a:t>Boston Scientific, </a:t>
            </a:r>
            <a:r>
              <a:rPr dirty="0" sz="1200" spc="-15">
                <a:latin typeface="Calibri"/>
                <a:cs typeface="Calibri"/>
              </a:rPr>
              <a:t>Edwards  </a:t>
            </a:r>
            <a:r>
              <a:rPr dirty="0" sz="1200" spc="-5">
                <a:latin typeface="Calibri"/>
                <a:cs typeface="Calibri"/>
              </a:rPr>
              <a:t>Lifesciences </a:t>
            </a:r>
            <a:r>
              <a:rPr dirty="0" sz="1200" spc="-10">
                <a:latin typeface="Calibri"/>
                <a:cs typeface="Calibri"/>
              </a:rPr>
              <a:t>[to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institution])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39" y="360171"/>
            <a:ext cx="298132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AE1022"/>
                </a:solidFill>
                <a:latin typeface="Calibri"/>
                <a:cs typeface="Calibri"/>
              </a:rPr>
              <a:t>Main </a:t>
            </a:r>
            <a:r>
              <a:rPr dirty="0" sz="2200" spc="-25" b="1">
                <a:solidFill>
                  <a:srgbClr val="AE1022"/>
                </a:solidFill>
                <a:latin typeface="Calibri"/>
                <a:cs typeface="Calibri"/>
              </a:rPr>
              <a:t>take </a:t>
            </a:r>
            <a:r>
              <a:rPr dirty="0" sz="2200" spc="-5" b="1">
                <a:solidFill>
                  <a:srgbClr val="AE1022"/>
                </a:solidFill>
                <a:latin typeface="Calibri"/>
                <a:cs typeface="Calibri"/>
              </a:rPr>
              <a:t>home</a:t>
            </a:r>
            <a:r>
              <a:rPr dirty="0" sz="2200" spc="-10" b="1">
                <a:solidFill>
                  <a:srgbClr val="AE1022"/>
                </a:solidFill>
                <a:latin typeface="Calibri"/>
                <a:cs typeface="Calibri"/>
              </a:rPr>
              <a:t> message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6254" y="1285748"/>
            <a:ext cx="8178165" cy="169291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ct val="151200"/>
              </a:lnSpc>
              <a:spcBef>
                <a:spcPts val="160"/>
              </a:spcBef>
            </a:pPr>
            <a:r>
              <a:rPr dirty="0" sz="2400" spc="-5" b="1">
                <a:latin typeface="Calibri"/>
                <a:cs typeface="Calibri"/>
              </a:rPr>
              <a:t>In </a:t>
            </a:r>
            <a:r>
              <a:rPr dirty="0" sz="2400" spc="-10" b="1">
                <a:latin typeface="Calibri"/>
                <a:cs typeface="Calibri"/>
              </a:rPr>
              <a:t>patients </a:t>
            </a:r>
            <a:r>
              <a:rPr dirty="0" sz="2400" spc="-5" b="1">
                <a:latin typeface="Calibri"/>
                <a:cs typeface="Calibri"/>
              </a:rPr>
              <a:t>with heart </a:t>
            </a:r>
            <a:r>
              <a:rPr dirty="0" sz="2400" spc="-15" b="1">
                <a:latin typeface="Calibri"/>
                <a:cs typeface="Calibri"/>
              </a:rPr>
              <a:t>failure </a:t>
            </a:r>
            <a:r>
              <a:rPr dirty="0" sz="2400" spc="-5" b="1">
                <a:latin typeface="Calibri"/>
                <a:cs typeface="Calibri"/>
              </a:rPr>
              <a:t>and secondary </a:t>
            </a:r>
            <a:r>
              <a:rPr dirty="0" sz="2400" spc="-15" b="1">
                <a:latin typeface="Calibri"/>
                <a:cs typeface="Calibri"/>
              </a:rPr>
              <a:t>mitral </a:t>
            </a:r>
            <a:r>
              <a:rPr dirty="0" sz="2400" spc="-10" b="1">
                <a:latin typeface="Calibri"/>
                <a:cs typeface="Calibri"/>
              </a:rPr>
              <a:t>regurgitation,  </a:t>
            </a:r>
            <a:r>
              <a:rPr dirty="0" sz="2400" spc="-15" b="1">
                <a:latin typeface="Calibri"/>
                <a:cs typeface="Calibri"/>
              </a:rPr>
              <a:t>transcatheter </a:t>
            </a:r>
            <a:r>
              <a:rPr dirty="0" sz="2400" spc="-10" b="1">
                <a:latin typeface="Calibri"/>
                <a:cs typeface="Calibri"/>
              </a:rPr>
              <a:t>edge-to-edge repair </a:t>
            </a:r>
            <a:r>
              <a:rPr dirty="0" sz="2400" spc="-5" b="1">
                <a:latin typeface="Calibri"/>
                <a:cs typeface="Calibri"/>
              </a:rPr>
              <a:t>is </a:t>
            </a:r>
            <a:r>
              <a:rPr dirty="0" sz="2400" spc="-10" b="1">
                <a:latin typeface="Calibri"/>
                <a:cs typeface="Calibri"/>
              </a:rPr>
              <a:t>non-inferior to surgery  </a:t>
            </a:r>
            <a:r>
              <a:rPr dirty="0" sz="2400" spc="-15" b="1">
                <a:latin typeface="Calibri"/>
                <a:cs typeface="Calibri"/>
              </a:rPr>
              <a:t>regarding </a:t>
            </a:r>
            <a:r>
              <a:rPr dirty="0" sz="2400" spc="-10" b="1">
                <a:latin typeface="Calibri"/>
                <a:cs typeface="Calibri"/>
              </a:rPr>
              <a:t>clinical </a:t>
            </a:r>
            <a:r>
              <a:rPr dirty="0" sz="2400" spc="-25" b="1">
                <a:latin typeface="Calibri"/>
                <a:cs typeface="Calibri"/>
              </a:rPr>
              <a:t>efficacy, </a:t>
            </a:r>
            <a:r>
              <a:rPr dirty="0" sz="2400" spc="-5" b="1">
                <a:latin typeface="Calibri"/>
                <a:cs typeface="Calibri"/>
              </a:rPr>
              <a:t>and has </a:t>
            </a:r>
            <a:r>
              <a:rPr dirty="0" sz="2400" b="1">
                <a:latin typeface="Calibri"/>
                <a:cs typeface="Calibri"/>
              </a:rPr>
              <a:t>a </a:t>
            </a:r>
            <a:r>
              <a:rPr dirty="0" sz="2400" spc="-15" b="1">
                <a:latin typeface="Calibri"/>
                <a:cs typeface="Calibri"/>
              </a:rPr>
              <a:t>better </a:t>
            </a:r>
            <a:r>
              <a:rPr dirty="0" sz="2400" spc="-10" b="1">
                <a:latin typeface="Calibri"/>
                <a:cs typeface="Calibri"/>
              </a:rPr>
              <a:t>safety</a:t>
            </a:r>
            <a:r>
              <a:rPr dirty="0" sz="2400" spc="3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profile.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453580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AE1022"/>
                </a:solidFill>
              </a:rPr>
              <a:t>Secondary </a:t>
            </a:r>
            <a:r>
              <a:rPr dirty="0" sz="2800" spc="-15">
                <a:solidFill>
                  <a:srgbClr val="AE1022"/>
                </a:solidFill>
              </a:rPr>
              <a:t>mitral</a:t>
            </a:r>
            <a:r>
              <a:rPr dirty="0" sz="2800" spc="-25">
                <a:solidFill>
                  <a:srgbClr val="AE1022"/>
                </a:solidFill>
              </a:rPr>
              <a:t> </a:t>
            </a:r>
            <a:r>
              <a:rPr dirty="0" sz="2800" spc="-10">
                <a:solidFill>
                  <a:srgbClr val="AE1022"/>
                </a:solidFill>
              </a:rPr>
              <a:t>regurgitation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786011" y="1059582"/>
            <a:ext cx="3861948" cy="3456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08536" y="4513579"/>
            <a:ext cx="14458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Bartko et </a:t>
            </a:r>
            <a:r>
              <a:rPr dirty="0" sz="1200" b="1">
                <a:latin typeface="Calibri"/>
                <a:cs typeface="Calibri"/>
              </a:rPr>
              <a:t>al. BMJ</a:t>
            </a:r>
            <a:r>
              <a:rPr dirty="0" sz="1200" spc="-4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2021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3607" y="869285"/>
            <a:ext cx="2808312" cy="3622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60091" y="4510532"/>
            <a:ext cx="1873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Magne </a:t>
            </a:r>
            <a:r>
              <a:rPr dirty="0" sz="1200" spc="-10" b="1">
                <a:latin typeface="Calibri"/>
                <a:cs typeface="Calibri"/>
              </a:rPr>
              <a:t>et </a:t>
            </a:r>
            <a:r>
              <a:rPr dirty="0" sz="1200" spc="-5" b="1">
                <a:latin typeface="Calibri"/>
                <a:cs typeface="Calibri"/>
              </a:rPr>
              <a:t>al. </a:t>
            </a:r>
            <a:r>
              <a:rPr dirty="0" sz="1200" b="1">
                <a:latin typeface="Calibri"/>
                <a:cs typeface="Calibri"/>
              </a:rPr>
              <a:t>Cardiology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2009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39763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5">
                <a:solidFill>
                  <a:srgbClr val="AE1022"/>
                </a:solidFill>
              </a:rPr>
              <a:t>Transcatheter </a:t>
            </a:r>
            <a:r>
              <a:rPr dirty="0" sz="2800" spc="-15">
                <a:solidFill>
                  <a:srgbClr val="AE1022"/>
                </a:solidFill>
              </a:rPr>
              <a:t>mitral</a:t>
            </a:r>
            <a:r>
              <a:rPr dirty="0" sz="2800" spc="-20">
                <a:solidFill>
                  <a:srgbClr val="AE1022"/>
                </a:solidFill>
              </a:rPr>
              <a:t> </a:t>
            </a:r>
            <a:r>
              <a:rPr dirty="0" sz="2800" spc="-5">
                <a:solidFill>
                  <a:srgbClr val="AE1022"/>
                </a:solidFill>
              </a:rPr>
              <a:t>repair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23881" y="4141723"/>
            <a:ext cx="14801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Stone </a:t>
            </a:r>
            <a:r>
              <a:rPr dirty="0" sz="1200" spc="-10" b="1">
                <a:latin typeface="Calibri"/>
                <a:cs typeface="Calibri"/>
              </a:rPr>
              <a:t>et </a:t>
            </a:r>
            <a:r>
              <a:rPr dirty="0" sz="1200" spc="-5" b="1">
                <a:latin typeface="Calibri"/>
                <a:cs typeface="Calibri"/>
              </a:rPr>
              <a:t>al. NEJM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2018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195" y="1513431"/>
            <a:ext cx="4332711" cy="26093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322" y="1281927"/>
            <a:ext cx="1152127" cy="10241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44007" y="2211710"/>
            <a:ext cx="4378087" cy="864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636154" y="2470938"/>
            <a:ext cx="1384300" cy="173355"/>
          </a:xfrm>
          <a:custGeom>
            <a:avLst/>
            <a:gdLst/>
            <a:ahLst/>
            <a:cxnLst/>
            <a:rect l="l" t="t" r="r" b="b"/>
            <a:pathLst>
              <a:path w="1384300" h="173355">
                <a:moveTo>
                  <a:pt x="0" y="0"/>
                </a:moveTo>
                <a:lnTo>
                  <a:pt x="1384117" y="0"/>
                </a:lnTo>
                <a:lnTo>
                  <a:pt x="1384117" y="172819"/>
                </a:lnTo>
                <a:lnTo>
                  <a:pt x="0" y="17281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306578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>
                <a:solidFill>
                  <a:srgbClr val="AE1022"/>
                </a:solidFill>
              </a:rPr>
              <a:t>Key </a:t>
            </a:r>
            <a:r>
              <a:rPr dirty="0" spc="-10">
                <a:solidFill>
                  <a:srgbClr val="AE1022"/>
                </a:solidFill>
              </a:rPr>
              <a:t>points </a:t>
            </a:r>
            <a:r>
              <a:rPr dirty="0" spc="-5">
                <a:solidFill>
                  <a:srgbClr val="AE1022"/>
                </a:solidFill>
              </a:rPr>
              <a:t>about</a:t>
            </a:r>
            <a:r>
              <a:rPr dirty="0" spc="-40">
                <a:solidFill>
                  <a:srgbClr val="AE1022"/>
                </a:solidFill>
              </a:rPr>
              <a:t> </a:t>
            </a:r>
            <a:r>
              <a:rPr dirty="0" spc="-5">
                <a:solidFill>
                  <a:srgbClr val="AE1022"/>
                </a:solidFill>
              </a:rPr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03115" y="1654068"/>
            <a:ext cx="3698240" cy="958215"/>
          </a:xfrm>
          <a:prstGeom prst="rect">
            <a:avLst/>
          </a:prstGeom>
          <a:solidFill>
            <a:srgbClr val="AE1022"/>
          </a:solidFill>
        </p:spPr>
        <p:txBody>
          <a:bodyPr wrap="square" lIns="0" tIns="106680" rIns="0" bIns="0" rtlCol="0" vert="horz">
            <a:spAutoFit/>
          </a:bodyPr>
          <a:lstStyle/>
          <a:p>
            <a:pPr algn="ctr" marL="240665" marR="232410">
              <a:lnSpc>
                <a:spcPts val="2110"/>
              </a:lnSpc>
              <a:spcBef>
                <a:spcPts val="84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Mitral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Transcatheter</a:t>
            </a:r>
            <a:r>
              <a:rPr dirty="0" sz="1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Edge-to-Edge 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Repair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1520"/>
              </a:lnSpc>
            </a:pP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N =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104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3115" y="3280350"/>
            <a:ext cx="3698240" cy="962025"/>
          </a:xfrm>
          <a:prstGeom prst="rect">
            <a:avLst/>
          </a:prstGeom>
          <a:solidFill>
            <a:srgbClr val="7F7F7F"/>
          </a:solidFill>
        </p:spPr>
        <p:txBody>
          <a:bodyPr wrap="square" lIns="0" tIns="27305" rIns="0" bIns="0" rtlCol="0" vert="horz">
            <a:spAutoFit/>
          </a:bodyPr>
          <a:lstStyle/>
          <a:p>
            <a:pPr algn="ctr" marL="424815" marR="417195">
              <a:lnSpc>
                <a:spcPts val="2090"/>
              </a:lnSpc>
              <a:spcBef>
                <a:spcPts val="215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Surgical Mitral 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Valve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Repair or  Replacement</a:t>
            </a:r>
            <a:endParaRPr sz="1800">
              <a:latin typeface="Calibri"/>
              <a:cs typeface="Calibri"/>
            </a:endParaRPr>
          </a:p>
          <a:p>
            <a:pPr algn="ctr" marL="635">
              <a:lnSpc>
                <a:spcPts val="1305"/>
              </a:lnSpc>
              <a:spcBef>
                <a:spcPts val="90"/>
              </a:spcBef>
            </a:pPr>
            <a:r>
              <a:rPr dirty="0" sz="1100" spc="-5" b="1">
                <a:solidFill>
                  <a:srgbClr val="FFFFFF"/>
                </a:solidFill>
                <a:latin typeface="Calibri"/>
                <a:cs typeface="Calibri"/>
              </a:rPr>
              <a:t>(ablation, tricuspid repair at discretion of</a:t>
            </a:r>
            <a:r>
              <a:rPr dirty="0" sz="11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FFFFFF"/>
                </a:solidFill>
                <a:latin typeface="Calibri"/>
                <a:cs typeface="Calibri"/>
              </a:rPr>
              <a:t>operator)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N =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104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1994" y="2843276"/>
            <a:ext cx="11899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1:1-randomization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1790" y="960627"/>
            <a:ext cx="54717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5" b="1">
                <a:latin typeface="Calibri"/>
                <a:cs typeface="Calibri"/>
              </a:rPr>
              <a:t>Investigator-initiated, </a:t>
            </a:r>
            <a:r>
              <a:rPr dirty="0" sz="1600" spc="-5" b="1">
                <a:latin typeface="Calibri"/>
                <a:cs typeface="Calibri"/>
              </a:rPr>
              <a:t>multicentric </a:t>
            </a:r>
            <a:r>
              <a:rPr dirty="0" sz="1600" spc="-10" b="1">
                <a:latin typeface="Calibri"/>
                <a:cs typeface="Calibri"/>
              </a:rPr>
              <a:t>controlled </a:t>
            </a:r>
            <a:r>
              <a:rPr dirty="0" sz="1600" spc="-5" b="1">
                <a:latin typeface="Calibri"/>
                <a:cs typeface="Calibri"/>
              </a:rPr>
              <a:t>non-inferiority</a:t>
            </a:r>
            <a:r>
              <a:rPr dirty="0" sz="1600" spc="5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trial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500" y="128523"/>
            <a:ext cx="85725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>
                <a:solidFill>
                  <a:srgbClr val="AE1022"/>
                </a:solidFill>
              </a:rPr>
              <a:t>R</a:t>
            </a:r>
            <a:r>
              <a:rPr dirty="0" spc="5">
                <a:solidFill>
                  <a:srgbClr val="AE1022"/>
                </a:solidFill>
              </a:rPr>
              <a:t>e</a:t>
            </a:r>
            <a:r>
              <a:rPr dirty="0" spc="-5">
                <a:solidFill>
                  <a:srgbClr val="AE1022"/>
                </a:solidFill>
              </a:rPr>
              <a:t>s</a:t>
            </a:r>
            <a:r>
              <a:rPr dirty="0" spc="-10">
                <a:solidFill>
                  <a:srgbClr val="AE1022"/>
                </a:solidFill>
              </a:rPr>
              <a:t>u</a:t>
            </a:r>
            <a:r>
              <a:rPr dirty="0" spc="-5">
                <a:solidFill>
                  <a:srgbClr val="AE1022"/>
                </a:solidFill>
              </a:rPr>
              <a:t>l</a:t>
            </a:r>
            <a:r>
              <a:rPr dirty="0">
                <a:solidFill>
                  <a:srgbClr val="AE1022"/>
                </a:solidFill>
              </a:rPr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130499" y="1191406"/>
            <a:ext cx="4136849" cy="29310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7575" y="753363"/>
            <a:ext cx="3819525" cy="1912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Primary efficacy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endpoint</a:t>
            </a:r>
            <a:endParaRPr sz="1600">
              <a:latin typeface="Calibri"/>
              <a:cs typeface="Calibri"/>
            </a:endParaRPr>
          </a:p>
          <a:p>
            <a:pPr algn="r" marR="62230">
              <a:lnSpc>
                <a:spcPct val="100000"/>
              </a:lnSpc>
              <a:spcBef>
                <a:spcPts val="1295"/>
              </a:spcBef>
            </a:pP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16.7%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600" spc="-6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patients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Calibri"/>
              <a:cs typeface="Calibri"/>
            </a:endParaRPr>
          </a:p>
          <a:p>
            <a:pPr algn="r" marR="88265">
              <a:lnSpc>
                <a:spcPct val="100000"/>
              </a:lnSpc>
            </a:pPr>
            <a:r>
              <a:rPr dirty="0" sz="1600" spc="-5" b="1">
                <a:solidFill>
                  <a:srgbClr val="0070C0"/>
                </a:solidFill>
                <a:latin typeface="Calibri"/>
                <a:cs typeface="Calibri"/>
              </a:rPr>
              <a:t>22.5% </a:t>
            </a:r>
            <a:r>
              <a:rPr dirty="0" sz="1600" b="1">
                <a:solidFill>
                  <a:srgbClr val="0070C0"/>
                </a:solidFill>
                <a:latin typeface="Calibri"/>
                <a:cs typeface="Calibri"/>
              </a:rPr>
              <a:t>of</a:t>
            </a:r>
            <a:r>
              <a:rPr dirty="0" sz="1600" spc="-60" b="1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0070C0"/>
                </a:solidFill>
                <a:latin typeface="Calibri"/>
                <a:cs typeface="Calibri"/>
              </a:rPr>
              <a:t>patients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 algn="r" marR="43180">
              <a:lnSpc>
                <a:spcPct val="100000"/>
              </a:lnSpc>
              <a:spcBef>
                <a:spcPts val="1450"/>
              </a:spcBef>
            </a:pPr>
            <a:r>
              <a:rPr dirty="0" sz="1500" spc="-5" b="1">
                <a:latin typeface="Calibri"/>
                <a:cs typeface="Calibri"/>
              </a:rPr>
              <a:t>OR 0.69 (95% </a:t>
            </a:r>
            <a:r>
              <a:rPr dirty="0" sz="1500" b="1">
                <a:latin typeface="Calibri"/>
                <a:cs typeface="Calibri"/>
              </a:rPr>
              <a:t>CI </a:t>
            </a:r>
            <a:r>
              <a:rPr dirty="0" sz="1500" spc="-5" b="1">
                <a:latin typeface="Calibri"/>
                <a:cs typeface="Calibri"/>
              </a:rPr>
              <a:t>0.33-1.44), p</a:t>
            </a:r>
            <a:r>
              <a:rPr dirty="0" baseline="-16666" sz="1500" spc="-7" b="1">
                <a:latin typeface="Calibri"/>
                <a:cs typeface="Calibri"/>
              </a:rPr>
              <a:t>non-inferiority</a:t>
            </a:r>
            <a:r>
              <a:rPr dirty="0" baseline="-16666" sz="1500" spc="172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&lt;0.001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966" y="4170172"/>
            <a:ext cx="399287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libri"/>
                <a:cs typeface="Calibri"/>
              </a:rPr>
              <a:t>Combination of death, heart failure rehospitalization, mitral reintervention,  assist device implantation,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stroke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29226" y="1181186"/>
            <a:ext cx="4610997" cy="29412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664435" y="4142740"/>
            <a:ext cx="437832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Calibri"/>
                <a:cs typeface="Calibri"/>
              </a:rPr>
              <a:t>Major Adverse Events </a:t>
            </a:r>
            <a:r>
              <a:rPr dirty="0" sz="1000" spc="-5">
                <a:latin typeface="Calibri"/>
                <a:cs typeface="Calibri"/>
              </a:rPr>
              <a:t>(death, MI, major bleeding, stroke or TIA, rehospitalization,  reintervention, non-elective cardiovascular surgery, renal failure, deep wound  infection, mechanical ventilation </a:t>
            </a:r>
            <a:r>
              <a:rPr dirty="0" sz="1000">
                <a:latin typeface="Calibri"/>
                <a:cs typeface="Calibri"/>
              </a:rPr>
              <a:t>&gt;48 </a:t>
            </a:r>
            <a:r>
              <a:rPr dirty="0" sz="1000" spc="-5">
                <a:latin typeface="Calibri"/>
                <a:cs typeface="Calibri"/>
              </a:rPr>
              <a:t>hours, gastrointestinal complication requiring  surgery, new-onset atrial fibrillation, septicemia or endocarditis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0219" y="759459"/>
            <a:ext cx="3890010" cy="181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83578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Primary </a:t>
            </a:r>
            <a:r>
              <a:rPr dirty="0" sz="1600" spc="-15" b="1">
                <a:latin typeface="Calibri"/>
                <a:cs typeface="Calibri"/>
              </a:rPr>
              <a:t>safety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endpoint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 algn="r" marR="1776730">
              <a:lnSpc>
                <a:spcPct val="100000"/>
              </a:lnSpc>
              <a:spcBef>
                <a:spcPts val="1665"/>
              </a:spcBef>
            </a:pP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14.9%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600" spc="-6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patients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L="3116580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p</a:t>
            </a:r>
            <a:r>
              <a:rPr dirty="0" sz="1800" b="1">
                <a:latin typeface="Calibri"/>
                <a:cs typeface="Calibri"/>
              </a:rPr>
              <a:t>&lt;</a:t>
            </a:r>
            <a:r>
              <a:rPr dirty="0" sz="1800" spc="-5" b="1">
                <a:latin typeface="Calibri"/>
                <a:cs typeface="Calibri"/>
              </a:rPr>
              <a:t>0</a:t>
            </a:r>
            <a:r>
              <a:rPr dirty="0" sz="1800" spc="-10" b="1">
                <a:latin typeface="Calibri"/>
                <a:cs typeface="Calibri"/>
              </a:rPr>
              <a:t>.</a:t>
            </a:r>
            <a:r>
              <a:rPr dirty="0" sz="1800" spc="-5" b="1">
                <a:latin typeface="Calibri"/>
                <a:cs typeface="Calibri"/>
              </a:rPr>
              <a:t>00</a:t>
            </a:r>
            <a:r>
              <a:rPr dirty="0" sz="1800" b="1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639445">
              <a:lnSpc>
                <a:spcPct val="100000"/>
              </a:lnSpc>
              <a:spcBef>
                <a:spcPts val="250"/>
              </a:spcBef>
            </a:pPr>
            <a:r>
              <a:rPr dirty="0" sz="1600" spc="-5" b="1">
                <a:solidFill>
                  <a:srgbClr val="0070C0"/>
                </a:solidFill>
                <a:latin typeface="Calibri"/>
                <a:cs typeface="Calibri"/>
              </a:rPr>
              <a:t>54.8% </a:t>
            </a:r>
            <a:r>
              <a:rPr dirty="0" sz="1600" b="1">
                <a:solidFill>
                  <a:srgbClr val="0070C0"/>
                </a:solidFill>
                <a:latin typeface="Calibri"/>
                <a:cs typeface="Calibri"/>
              </a:rPr>
              <a:t>of </a:t>
            </a:r>
            <a:r>
              <a:rPr dirty="0" sz="1600" spc="-10" b="1">
                <a:solidFill>
                  <a:srgbClr val="0070C0"/>
                </a:solidFill>
                <a:latin typeface="Calibri"/>
                <a:cs typeface="Calibri"/>
              </a:rPr>
              <a:t>patients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161734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Key</a:t>
            </a:r>
            <a:r>
              <a:rPr dirty="0" spc="-60"/>
              <a:t> </a:t>
            </a:r>
            <a:r>
              <a:rPr dirty="0" spc="-10"/>
              <a:t>messages</a:t>
            </a:r>
          </a:p>
        </p:txBody>
      </p:sp>
      <p:sp>
        <p:nvSpPr>
          <p:cNvPr id="3" name="object 3"/>
          <p:cNvSpPr/>
          <p:nvPr/>
        </p:nvSpPr>
        <p:spPr>
          <a:xfrm>
            <a:off x="302356" y="2499742"/>
            <a:ext cx="8446135" cy="1831339"/>
          </a:xfrm>
          <a:custGeom>
            <a:avLst/>
            <a:gdLst/>
            <a:ahLst/>
            <a:cxnLst/>
            <a:rect l="l" t="t" r="r" b="b"/>
            <a:pathLst>
              <a:path w="8446135" h="1831339">
                <a:moveTo>
                  <a:pt x="0" y="0"/>
                </a:moveTo>
                <a:lnTo>
                  <a:pt x="8446107" y="0"/>
                </a:lnTo>
                <a:lnTo>
                  <a:pt x="8446107" y="1830757"/>
                </a:lnTo>
                <a:lnTo>
                  <a:pt x="0" y="1830757"/>
                </a:lnTo>
                <a:lnTo>
                  <a:pt x="0" y="0"/>
                </a:lnTo>
                <a:close/>
              </a:path>
            </a:pathLst>
          </a:custGeom>
          <a:solidFill>
            <a:srgbClr val="820C1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2356" y="2499742"/>
            <a:ext cx="8446135" cy="1831339"/>
          </a:xfrm>
          <a:custGeom>
            <a:avLst/>
            <a:gdLst/>
            <a:ahLst/>
            <a:cxnLst/>
            <a:rect l="l" t="t" r="r" b="b"/>
            <a:pathLst>
              <a:path w="8446135" h="1831339">
                <a:moveTo>
                  <a:pt x="0" y="0"/>
                </a:moveTo>
                <a:lnTo>
                  <a:pt x="8446108" y="0"/>
                </a:lnTo>
                <a:lnTo>
                  <a:pt x="8446108" y="1830758"/>
                </a:lnTo>
                <a:lnTo>
                  <a:pt x="0" y="183075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19831" y="2446020"/>
            <a:ext cx="8014334" cy="1818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800"/>
              </a:lnSpc>
              <a:spcBef>
                <a:spcPts val="100"/>
              </a:spcBef>
            </a:pP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Results </a:t>
            </a:r>
            <a:r>
              <a:rPr dirty="0" sz="2600" spc="-20" b="1">
                <a:solidFill>
                  <a:srgbClr val="FFFFFF"/>
                </a:solidFill>
                <a:latin typeface="Calibri"/>
                <a:cs typeface="Calibri"/>
              </a:rPr>
              <a:t>may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extend </a:t>
            </a: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indication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interventional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mitral  </a:t>
            </a:r>
            <a:r>
              <a:rPr dirty="0" sz="2600" spc="-5" b="1">
                <a:solidFill>
                  <a:srgbClr val="FFFFFF"/>
                </a:solidFill>
                <a:latin typeface="Calibri"/>
                <a:cs typeface="Calibri"/>
              </a:rPr>
              <a:t>repair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2600" spc="-5" b="1">
                <a:solidFill>
                  <a:srgbClr val="FFFFFF"/>
                </a:solidFill>
                <a:latin typeface="Calibri"/>
                <a:cs typeface="Calibri"/>
              </a:rPr>
              <a:t>with secondary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mitral </a:t>
            </a: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regurgitation </a:t>
            </a:r>
            <a:r>
              <a:rPr dirty="0" sz="2600" b="1">
                <a:solidFill>
                  <a:srgbClr val="FFFFFF"/>
                </a:solidFill>
                <a:latin typeface="Calibri"/>
                <a:cs typeface="Calibri"/>
              </a:rPr>
              <a:t>who  </a:t>
            </a:r>
            <a:r>
              <a:rPr dirty="0" sz="2600" spc="-10" b="1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600" spc="-5" b="1">
                <a:solidFill>
                  <a:srgbClr val="FFFFFF"/>
                </a:solidFill>
                <a:latin typeface="Calibri"/>
                <a:cs typeface="Calibri"/>
              </a:rPr>
              <a:t>eligible </a:t>
            </a:r>
            <a:r>
              <a:rPr dirty="0" sz="2600" spc="-15" b="1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26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600" spc="-25" b="1">
                <a:solidFill>
                  <a:srgbClr val="FFFFFF"/>
                </a:solidFill>
                <a:latin typeface="Calibri"/>
                <a:cs typeface="Calibri"/>
              </a:rPr>
              <a:t>surgery.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356" y="769985"/>
            <a:ext cx="8446135" cy="1430020"/>
          </a:xfrm>
          <a:prstGeom prst="rect">
            <a:avLst/>
          </a:prstGeom>
          <a:ln w="9525">
            <a:solidFill>
              <a:srgbClr val="AE1022"/>
            </a:solidFill>
          </a:ln>
        </p:spPr>
        <p:txBody>
          <a:bodyPr wrap="square" lIns="0" tIns="22225" rIns="0" bIns="0" rtlCol="0" vert="horz">
            <a:spAutoFit/>
          </a:bodyPr>
          <a:lstStyle/>
          <a:p>
            <a:pPr marL="130175" marR="241935">
              <a:lnSpc>
                <a:spcPts val="3600"/>
              </a:lnSpc>
              <a:spcBef>
                <a:spcPts val="175"/>
              </a:spcBef>
            </a:pPr>
            <a:r>
              <a:rPr dirty="0" sz="2000" b="1">
                <a:latin typeface="Calibri"/>
                <a:cs typeface="Calibri"/>
              </a:rPr>
              <a:t>In </a:t>
            </a:r>
            <a:r>
              <a:rPr dirty="0" sz="2000" spc="-10" b="1">
                <a:latin typeface="Calibri"/>
                <a:cs typeface="Calibri"/>
              </a:rPr>
              <a:t>patients </a:t>
            </a:r>
            <a:r>
              <a:rPr dirty="0" sz="2000" spc="-5" b="1">
                <a:latin typeface="Calibri"/>
                <a:cs typeface="Calibri"/>
              </a:rPr>
              <a:t>with </a:t>
            </a:r>
            <a:r>
              <a:rPr dirty="0" sz="2000" b="1">
                <a:latin typeface="Calibri"/>
                <a:cs typeface="Calibri"/>
              </a:rPr>
              <a:t>heart </a:t>
            </a:r>
            <a:r>
              <a:rPr dirty="0" sz="2000" spc="-10" b="1">
                <a:latin typeface="Calibri"/>
                <a:cs typeface="Calibri"/>
              </a:rPr>
              <a:t>failure </a:t>
            </a:r>
            <a:r>
              <a:rPr dirty="0" sz="2000" b="1">
                <a:latin typeface="Calibri"/>
                <a:cs typeface="Calibri"/>
              </a:rPr>
              <a:t>and secondary </a:t>
            </a:r>
            <a:r>
              <a:rPr dirty="0" sz="2000" spc="-15" b="1">
                <a:latin typeface="Calibri"/>
                <a:cs typeface="Calibri"/>
              </a:rPr>
              <a:t>mitral </a:t>
            </a:r>
            <a:r>
              <a:rPr dirty="0" sz="2000" spc="-10" b="1">
                <a:latin typeface="Calibri"/>
                <a:cs typeface="Calibri"/>
              </a:rPr>
              <a:t>regurgitation,  </a:t>
            </a:r>
            <a:r>
              <a:rPr dirty="0" sz="2000" spc="-15" b="1">
                <a:latin typeface="Calibri"/>
                <a:cs typeface="Calibri"/>
              </a:rPr>
              <a:t>transcatheter </a:t>
            </a:r>
            <a:r>
              <a:rPr dirty="0" sz="2000" spc="-10" b="1">
                <a:latin typeface="Calibri"/>
                <a:cs typeface="Calibri"/>
              </a:rPr>
              <a:t>edge-to-edge </a:t>
            </a:r>
            <a:r>
              <a:rPr dirty="0" sz="2000" spc="-5" b="1">
                <a:latin typeface="Calibri"/>
                <a:cs typeface="Calibri"/>
              </a:rPr>
              <a:t>repair is non-inferior </a:t>
            </a:r>
            <a:r>
              <a:rPr dirty="0" sz="2000" spc="-15" b="1">
                <a:latin typeface="Calibri"/>
                <a:cs typeface="Calibri"/>
              </a:rPr>
              <a:t>to </a:t>
            </a:r>
            <a:r>
              <a:rPr dirty="0" sz="2000" spc="-5" b="1">
                <a:latin typeface="Calibri"/>
                <a:cs typeface="Calibri"/>
              </a:rPr>
              <a:t>surgery </a:t>
            </a:r>
            <a:r>
              <a:rPr dirty="0" sz="2000" spc="-10" b="1">
                <a:latin typeface="Calibri"/>
                <a:cs typeface="Calibri"/>
              </a:rPr>
              <a:t>regarding </a:t>
            </a:r>
            <a:r>
              <a:rPr dirty="0" sz="2000" spc="-5" b="1">
                <a:latin typeface="Calibri"/>
                <a:cs typeface="Calibri"/>
              </a:rPr>
              <a:t>clinical  </a:t>
            </a:r>
            <a:r>
              <a:rPr dirty="0" sz="2000" spc="-20" b="1">
                <a:latin typeface="Calibri"/>
                <a:cs typeface="Calibri"/>
              </a:rPr>
              <a:t>efficacy, </a:t>
            </a:r>
            <a:r>
              <a:rPr dirty="0" sz="2000" b="1">
                <a:latin typeface="Calibri"/>
                <a:cs typeface="Calibri"/>
              </a:rPr>
              <a:t>and </a:t>
            </a:r>
            <a:r>
              <a:rPr dirty="0" sz="2000" spc="-5" b="1">
                <a:latin typeface="Calibri"/>
                <a:cs typeface="Calibri"/>
              </a:rPr>
              <a:t>has </a:t>
            </a:r>
            <a:r>
              <a:rPr dirty="0" sz="2000" b="1">
                <a:latin typeface="Calibri"/>
                <a:cs typeface="Calibri"/>
              </a:rPr>
              <a:t>a </a:t>
            </a:r>
            <a:r>
              <a:rPr dirty="0" sz="2000" spc="-15" b="1">
                <a:latin typeface="Calibri"/>
                <a:cs typeface="Calibri"/>
              </a:rPr>
              <a:t>better safety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profile.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2024-08-30T18:16:07Z</dcterms:created>
  <dcterms:modified xsi:type="dcterms:W3CDTF">2024-08-30T18:16:07Z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LastSaved">
    <vt:filetime>2024-08-30T00:00:00Z</vt:filetime>
  </property>
</Properties>
</file>